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0"/>
  </p:notesMasterIdLst>
  <p:handoutMasterIdLst>
    <p:handoutMasterId r:id="rId11"/>
  </p:handoutMasterIdLst>
  <p:sldIdLst>
    <p:sldId id="256" r:id="rId3"/>
    <p:sldId id="271" r:id="rId4"/>
    <p:sldId id="272" r:id="rId5"/>
    <p:sldId id="278" r:id="rId6"/>
    <p:sldId id="277" r:id="rId7"/>
    <p:sldId id="273" r:id="rId8"/>
    <p:sldId id="279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1404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33BB8-6C7A-4BE0-9B55-9EAC48D52EC6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7AA83-DE31-4E93-AB07-EF7FB05F6670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1EF64-F73B-4314-BB6F-BC0937BBDF19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</a:t>
            </a:r>
            <a:r>
              <a:rPr lang="tr-TR" noProof="0" dirty="0" smtClean="0"/>
              <a:t>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E2820-AFE1-45FA-949E-17BDB534E1D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600" dirty="0" smtClean="0"/>
              <a:t>www.</a:t>
            </a:r>
            <a:r>
              <a:rPr lang="tr-TR" sz="1600" dirty="0" err="1" smtClean="0"/>
              <a:t>sorubak</a:t>
            </a:r>
            <a:r>
              <a:rPr lang="tr-TR" sz="1600" dirty="0" smtClean="0"/>
              <a:t>.com</a:t>
            </a: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defTabSz="914400" rtl="1">
              <a:buNone/>
            </a:pPr>
            <a:fld id="{935E2820-AFE1-45FA-949E-17BDB534E1DC}" type="slidenum">
              <a:rPr lang="en-US" sz="1200" b="0" i="0">
                <a:latin typeface="Euphemia"/>
                <a:ea typeface="+mn-ea"/>
                <a:cs typeface="+mn-cs"/>
              </a:rPr>
              <a:pPr algn="l" defTabSz="914400" rtl="1">
                <a:buNone/>
              </a:pPr>
              <a:t>1</a:t>
            </a:fld>
            <a:endParaRPr lang="en-US" sz="1200" b="0" i="0">
              <a:latin typeface="Euphem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98915" y="304800"/>
            <a:ext cx="5318521" cy="2793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6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98915" y="3108804"/>
            <a:ext cx="5318521" cy="838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00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 dirty="0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B9702-7FBF-4720-8670-571C5E7EEDDE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9" name="Altbilgi Yer Tutucusu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90547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27AEA-BBBB-4C9B-AB23-214EAA8AB789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07666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7398761" y="304801"/>
            <a:ext cx="1286850" cy="5410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657355" y="304801"/>
            <a:ext cx="5627111" cy="5410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CA30-F5CD-4CA0-B16A-349C6F830700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99497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AF48E-ABA0-4B58-B562-D1D7408067C4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89990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85015" y="1600211"/>
            <a:ext cx="4800601" cy="2486025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85014" y="4105029"/>
            <a:ext cx="4800601" cy="914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2"/>
                </a:solidFill>
              </a:defRPr>
            </a:lvl1pPr>
            <a:lvl2pPr marL="45716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5034C-8BD9-4B0C-893B-33834FAB227F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17916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656160" y="1600200"/>
            <a:ext cx="34290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256610" y="1600200"/>
            <a:ext cx="34290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787AA-CBCD-47F9-A04C-7106C508CDE4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07751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656160" y="1600200"/>
            <a:ext cx="3429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656160" y="2505075"/>
            <a:ext cx="3429000" cy="33375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5256610" y="1600200"/>
            <a:ext cx="3429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5256610" y="2505075"/>
            <a:ext cx="3429000" cy="33375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C9DD-75F5-4611-BA0B-CFB1A226639C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3304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F1F9-2D3D-4243-878F-D000C3F2A1C4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98309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BCBE8-1824-4658-A8BB-BECFAEB7E35A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22526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28214" y="2277477"/>
            <a:ext cx="20574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70360" y="533400"/>
            <a:ext cx="5143500" cy="4800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8211" y="4583198"/>
            <a:ext cx="20574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167" indent="0">
              <a:buNone/>
              <a:defRPr sz="1400"/>
            </a:lvl2pPr>
            <a:lvl3pPr marL="914332" indent="0">
              <a:buNone/>
              <a:defRPr sz="1200"/>
            </a:lvl3pPr>
            <a:lvl4pPr marL="1371498" indent="0">
              <a:buNone/>
              <a:defRPr sz="1000"/>
            </a:lvl4pPr>
            <a:lvl5pPr marL="1828664" indent="0">
              <a:buNone/>
              <a:defRPr sz="1000"/>
            </a:lvl5pPr>
            <a:lvl6pPr marL="2285830" indent="0">
              <a:buNone/>
              <a:defRPr sz="1000"/>
            </a:lvl6pPr>
            <a:lvl7pPr marL="2742994" indent="0">
              <a:buNone/>
              <a:defRPr sz="1000"/>
            </a:lvl7pPr>
            <a:lvl8pPr marL="3200160" indent="0">
              <a:buNone/>
              <a:defRPr sz="1000"/>
            </a:lvl8pPr>
            <a:lvl9pPr marL="3657327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CD17-C377-4DE5-9FCA-CC7471605C58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97700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28214" y="2277477"/>
            <a:ext cx="20574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8211" y="4583198"/>
            <a:ext cx="20574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167" indent="0">
              <a:buNone/>
              <a:defRPr sz="1400"/>
            </a:lvl2pPr>
            <a:lvl3pPr marL="914332" indent="0">
              <a:buNone/>
              <a:defRPr sz="1200"/>
            </a:lvl3pPr>
            <a:lvl4pPr marL="1371498" indent="0">
              <a:buNone/>
              <a:defRPr sz="1000"/>
            </a:lvl4pPr>
            <a:lvl5pPr marL="1828664" indent="0">
              <a:buNone/>
              <a:defRPr sz="1000"/>
            </a:lvl5pPr>
            <a:lvl6pPr marL="2285830" indent="0">
              <a:buNone/>
              <a:defRPr sz="1000"/>
            </a:lvl6pPr>
            <a:lvl7pPr marL="2742994" indent="0">
              <a:buNone/>
              <a:defRPr sz="1000"/>
            </a:lvl7pPr>
            <a:lvl8pPr marL="3200160" indent="0">
              <a:buNone/>
              <a:defRPr sz="1000"/>
            </a:lvl8pPr>
            <a:lvl9pPr marL="3657327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9F02-BE96-4BAE-86A5-1FA60D24CAE2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Yuvarlatılmış Dikdörtgen 7"/>
          <p:cNvSpPr/>
          <p:nvPr/>
        </p:nvSpPr>
        <p:spPr>
          <a:xfrm>
            <a:off x="970364" y="533400"/>
            <a:ext cx="51435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800" dirty="0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056084" y="647700"/>
            <a:ext cx="4972050" cy="4572000"/>
          </a:xfrm>
          <a:prstGeom prst="roundRect">
            <a:avLst>
              <a:gd name="adj" fmla="val 3725"/>
            </a:avLst>
          </a:prstGeo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167" indent="0">
              <a:buNone/>
              <a:defRPr sz="2800"/>
            </a:lvl2pPr>
            <a:lvl3pPr marL="914332" indent="0">
              <a:buNone/>
              <a:defRPr sz="2400"/>
            </a:lvl3pPr>
            <a:lvl4pPr marL="1371498" indent="0">
              <a:buNone/>
              <a:defRPr sz="2000"/>
            </a:lvl4pPr>
            <a:lvl5pPr marL="1828664" indent="0">
              <a:buNone/>
              <a:defRPr sz="2000"/>
            </a:lvl5pPr>
            <a:lvl6pPr marL="2285830" indent="0">
              <a:buNone/>
              <a:defRPr sz="2000"/>
            </a:lvl6pPr>
            <a:lvl7pPr marL="2742994" indent="0">
              <a:buNone/>
              <a:defRPr sz="2000"/>
            </a:lvl7pPr>
            <a:lvl8pPr marL="3200160" indent="0">
              <a:buNone/>
              <a:defRPr sz="2000"/>
            </a:lvl8pPr>
            <a:lvl9pPr marL="3657327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3930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656160" y="304800"/>
            <a:ext cx="702945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656160" y="1600200"/>
            <a:ext cx="702945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</a:t>
            </a:r>
            <a:r>
              <a:rPr lang="tr-TR" noProof="0" dirty="0" smtClean="0"/>
              <a:t>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190184" y="6505078"/>
            <a:ext cx="723027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9D3B9702-7FBF-4720-8670-571C5E7EEDDE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960125" y="6505078"/>
            <a:ext cx="515731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85616" y="6280309"/>
            <a:ext cx="40004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1" b="1">
                <a:solidFill>
                  <a:schemeClr val="accent2"/>
                </a:solidFill>
              </a:defRPr>
            </a:lvl1pPr>
          </a:lstStyle>
          <a:p>
            <a:fld id="{8FDBFFB2-86D9-4B8F-A59A-553A60B94BB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hf sldNum="0"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00" indent="-228584" algn="l" defTabSz="914332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16" indent="-228584" algn="l" defTabSz="914332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348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364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380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396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412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428" indent="-228584" algn="l" defTabSz="914332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57615" y="304800"/>
            <a:ext cx="7087523" cy="279390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r-TR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</a:rPr>
              <a:t>BİLGİ VE İLETİŞİM TEKNOLOJİLERİ KULLANIMI VE ETİK</a:t>
            </a:r>
            <a:endParaRPr lang="tr-TR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1675215" y="3594100"/>
            <a:ext cx="5318521" cy="2019300"/>
          </a:xfrm>
        </p:spPr>
        <p:txBody>
          <a:bodyPr>
            <a:noAutofit/>
          </a:bodyPr>
          <a:lstStyle/>
          <a:p>
            <a:pPr algn="ctr"/>
            <a:r>
              <a:rPr lang="tr-TR" sz="4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Etik</a:t>
            </a:r>
          </a:p>
          <a:p>
            <a:pPr algn="ctr"/>
            <a:r>
              <a:rPr lang="tr-TR" sz="4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Güvenlik</a:t>
            </a:r>
          </a:p>
          <a:p>
            <a:pPr algn="ctr"/>
            <a:r>
              <a:rPr lang="tr-TR" sz="4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Hukuk</a:t>
            </a:r>
          </a:p>
          <a:p>
            <a:pPr algn="ctr"/>
            <a:endParaRPr lang="tr-TR" sz="4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930400" y="6375400"/>
            <a:ext cx="534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mtClean="0"/>
              <a:t>Evrensel - Erdinç Dönmez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784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7991" y="5271652"/>
            <a:ext cx="1726009" cy="1726009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92099" y="114300"/>
            <a:ext cx="8633691" cy="7493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İnternet ve BİT Kullanım Kuralları </a:t>
            </a:r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292100" y="965200"/>
            <a:ext cx="4425373" cy="54001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İNTERNET </a:t>
            </a:r>
            <a:r>
              <a:rPr lang="tr-TR" b="1" dirty="0" smtClean="0">
                <a:latin typeface="Calibri" panose="020F0502020204030204" pitchFamily="34" charset="0"/>
              </a:rPr>
              <a:t>KULLANIMI</a:t>
            </a:r>
            <a:endParaRPr lang="tr-TR" b="1" dirty="0">
              <a:latin typeface="Calibri" panose="020F050202020403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292100" y="1606816"/>
            <a:ext cx="4425373" cy="4235819"/>
          </a:xfrm>
        </p:spPr>
        <p:txBody>
          <a:bodyPr>
            <a:normAutofit/>
          </a:bodyPr>
          <a:lstStyle/>
          <a:p>
            <a:pPr marL="45716" indent="0">
              <a:buNone/>
            </a:pPr>
            <a:r>
              <a:rPr lang="tr-TR" dirty="0" smtClean="0"/>
              <a:t>Günümüzde İnternetsiz yaşamak neredeyse mümkün değil. Peki </a:t>
            </a:r>
            <a:r>
              <a:rPr lang="tr-TR" dirty="0"/>
              <a:t>ne kadar </a:t>
            </a:r>
            <a:r>
              <a:rPr lang="tr-TR" b="1" dirty="0"/>
              <a:t>doğru</a:t>
            </a:r>
            <a:r>
              <a:rPr lang="tr-TR" dirty="0"/>
              <a:t> </a:t>
            </a:r>
            <a:r>
              <a:rPr lang="tr-TR" dirty="0" smtClean="0"/>
              <a:t>kullanabiliyoruz?</a:t>
            </a:r>
            <a:endParaRPr lang="tr-TR" dirty="0"/>
          </a:p>
          <a:p>
            <a:r>
              <a:rPr lang="tr-TR" dirty="0"/>
              <a:t>Bilgisayar ve internet kullanırken zor durumda kalmamak için;</a:t>
            </a:r>
          </a:p>
          <a:p>
            <a:pPr marL="708632" lvl="1" indent="-342900">
              <a:buFont typeface="+mj-lt"/>
              <a:buAutoNum type="arabicPeriod"/>
            </a:pPr>
            <a:r>
              <a:rPr lang="tr-TR" dirty="0"/>
              <a:t>Etik (ahlaki) açıdan,</a:t>
            </a:r>
          </a:p>
          <a:p>
            <a:pPr marL="708632" lvl="1" indent="-342900">
              <a:buFont typeface="+mj-lt"/>
              <a:buAutoNum type="arabicPeriod"/>
            </a:pPr>
            <a:r>
              <a:rPr lang="tr-TR" dirty="0"/>
              <a:t>Güvenlik açısından ve</a:t>
            </a:r>
          </a:p>
          <a:p>
            <a:pPr marL="708632" lvl="1" indent="-342900">
              <a:buFont typeface="+mj-lt"/>
              <a:buAutoNum type="arabicPeriod"/>
            </a:pPr>
            <a:r>
              <a:rPr lang="tr-TR" dirty="0"/>
              <a:t>Hukuki açıdan</a:t>
            </a:r>
          </a:p>
          <a:p>
            <a:pPr marL="45716" indent="0">
              <a:buNone/>
            </a:pPr>
            <a:r>
              <a:rPr lang="tr-TR" dirty="0"/>
              <a:t>Dikkat etmemiz gereken bazı şeyler var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7" name="Metin Yer Tutucusu 6"/>
          <p:cNvSpPr>
            <a:spLocks noGrp="1"/>
          </p:cNvSpPr>
          <p:nvPr>
            <p:ph type="body" sz="quarter" idx="3"/>
          </p:nvPr>
        </p:nvSpPr>
        <p:spPr>
          <a:xfrm>
            <a:off x="4883727" y="965200"/>
            <a:ext cx="4042064" cy="54001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Nelere dikkat etmeliyiz?</a:t>
            </a:r>
            <a:endParaRPr lang="tr-TR" b="1" dirty="0">
              <a:latin typeface="Calibri" panose="020F0502020204030204" pitchFamily="34" charset="0"/>
            </a:endParaRPr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4"/>
          </p:nvPr>
        </p:nvSpPr>
        <p:spPr>
          <a:xfrm>
            <a:off x="4883727" y="1606816"/>
            <a:ext cx="4042064" cy="4235819"/>
          </a:xfrm>
        </p:spPr>
        <p:txBody>
          <a:bodyPr>
            <a:normAutofit lnSpcReduction="10000"/>
          </a:bodyPr>
          <a:lstStyle/>
          <a:p>
            <a:r>
              <a:rPr lang="tr-TR" dirty="0"/>
              <a:t>Hiç farkında olmadan bir </a:t>
            </a:r>
            <a:r>
              <a:rPr lang="tr-TR" b="1" dirty="0"/>
              <a:t>suç</a:t>
            </a:r>
            <a:r>
              <a:rPr lang="tr-TR" dirty="0"/>
              <a:t> işleyebilir, bir suça ortak olabilir hatta </a:t>
            </a:r>
            <a:r>
              <a:rPr lang="tr-TR" b="1" dirty="0"/>
              <a:t>dolandırılarak</a:t>
            </a:r>
            <a:r>
              <a:rPr lang="tr-TR" dirty="0"/>
              <a:t> vb. zarara </a:t>
            </a:r>
            <a:r>
              <a:rPr lang="tr-TR" dirty="0" smtClean="0"/>
              <a:t>uğrayabiliriz</a:t>
            </a:r>
            <a:r>
              <a:rPr lang="tr-TR" dirty="0"/>
              <a:t>.</a:t>
            </a:r>
          </a:p>
          <a:p>
            <a:r>
              <a:rPr lang="tr-TR" dirty="0" smtClean="0"/>
              <a:t>Kendimizi </a:t>
            </a:r>
            <a:r>
              <a:rPr lang="tr-TR" dirty="0"/>
              <a:t>ve </a:t>
            </a:r>
            <a:r>
              <a:rPr lang="tr-TR" dirty="0" smtClean="0"/>
              <a:t>sevdiklerimizi </a:t>
            </a:r>
            <a:r>
              <a:rPr lang="tr-TR" dirty="0"/>
              <a:t>güvende </a:t>
            </a:r>
            <a:r>
              <a:rPr lang="tr-TR" dirty="0" smtClean="0"/>
              <a:t>tutmak ve korumak </a:t>
            </a:r>
            <a:r>
              <a:rPr lang="tr-TR" dirty="0"/>
              <a:t>için </a:t>
            </a:r>
            <a:r>
              <a:rPr lang="tr-TR" dirty="0" smtClean="0"/>
              <a:t>dikkatli olmalı, kanunlara aykırı işler yapmamalıyız.</a:t>
            </a:r>
            <a:endParaRPr lang="tr-TR" dirty="0"/>
          </a:p>
          <a:p>
            <a:r>
              <a:rPr lang="tr-TR" dirty="0" smtClean="0"/>
              <a:t>Bütün kanunları bilemeyebiliriz. Bu durumda «</a:t>
            </a:r>
            <a:r>
              <a:rPr lang="tr-TR" b="1" dirty="0" smtClean="0">
                <a:solidFill>
                  <a:srgbClr val="FF0000"/>
                </a:solidFill>
              </a:rPr>
              <a:t>kendine yapılmasını istemediğini başkasına yapma</a:t>
            </a:r>
            <a:r>
              <a:rPr lang="tr-TR" dirty="0" smtClean="0"/>
              <a:t>» sözünü aklımıza getirerek hata yapma riskini en aza indirebiliriz.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9703" y="5021080"/>
            <a:ext cx="2362116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1639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4540826" y="1356996"/>
            <a:ext cx="4520046" cy="5230840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chemeClr val="tx2"/>
                </a:solidFill>
              </a:rPr>
              <a:t>Kendi güvenliğimiz ve çevremizdeki insanların güvenliği açısından;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İnternet üzerinde görüştüğünüz kişilerle, üye olduğunuz sitelerde, forumlarda ve sosyal ağlarda size ait ad, </a:t>
            </a:r>
            <a:r>
              <a:rPr lang="tr-TR" b="1" dirty="0" err="1" smtClean="0">
                <a:solidFill>
                  <a:schemeClr val="tx2"/>
                </a:solidFill>
              </a:rPr>
              <a:t>soyad</a:t>
            </a:r>
            <a:r>
              <a:rPr lang="tr-TR" b="1" dirty="0" smtClean="0">
                <a:solidFill>
                  <a:schemeClr val="tx2"/>
                </a:solidFill>
              </a:rPr>
              <a:t>, TC kimlik numarası, adres, telefon vb. kişisel bilgileri çok gerekmedikçe paylaşmayın.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Güvendiğiniz kişilerle bile özel bilgilerinizi sosyal ağlar vb. yerlerde paylaşırken çok dikkatli olun. Unutmayın karşınızdaki kişi(</a:t>
            </a:r>
            <a:r>
              <a:rPr lang="tr-TR" b="1" dirty="0" err="1" smtClean="0">
                <a:solidFill>
                  <a:schemeClr val="tx2"/>
                </a:solidFill>
              </a:rPr>
              <a:t>ler</a:t>
            </a:r>
            <a:r>
              <a:rPr lang="tr-TR" b="1" dirty="0" smtClean="0">
                <a:solidFill>
                  <a:schemeClr val="tx2"/>
                </a:solidFill>
              </a:rPr>
              <a:t>) zannettiğiniz kişi(</a:t>
            </a:r>
            <a:r>
              <a:rPr lang="tr-TR" b="1" dirty="0" err="1" smtClean="0">
                <a:solidFill>
                  <a:schemeClr val="tx2"/>
                </a:solidFill>
              </a:rPr>
              <a:t>ler</a:t>
            </a:r>
            <a:r>
              <a:rPr lang="tr-TR" b="1" dirty="0" smtClean="0">
                <a:solidFill>
                  <a:schemeClr val="tx2"/>
                </a:solidFill>
              </a:rPr>
              <a:t>) olmayabilir!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Eviniz</a:t>
            </a:r>
            <a:r>
              <a:rPr lang="tr-TR" b="1" dirty="0">
                <a:solidFill>
                  <a:schemeClr val="tx2"/>
                </a:solidFill>
              </a:rPr>
              <a:t>, aileniz, okulunuz, maddi durumunuz gibi bilgiler vermekten kaçının. Fotoğraf ve video göndermeyin.</a:t>
            </a:r>
          </a:p>
          <a:p>
            <a:endParaRPr lang="tr-TR" b="1" dirty="0">
              <a:solidFill>
                <a:schemeClr val="tx2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6573" y="4463192"/>
            <a:ext cx="1854480" cy="185448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2736" y="215900"/>
            <a:ext cx="8988136" cy="582297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Güvenliğiniz açısından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xfrm>
            <a:off x="4540826" y="883227"/>
            <a:ext cx="4520044" cy="363682"/>
          </a:xfrm>
        </p:spPr>
        <p:txBody>
          <a:bodyPr/>
          <a:lstStyle/>
          <a:p>
            <a:r>
              <a:rPr lang="tr-TR" sz="1800" b="1" dirty="0"/>
              <a:t>KİŞİSEL BİLGİLERİNİZİ PAYLAŞMAYIN</a:t>
            </a: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72736" y="883227"/>
            <a:ext cx="4208317" cy="363682"/>
          </a:xfrm>
        </p:spPr>
        <p:txBody>
          <a:bodyPr/>
          <a:lstStyle/>
          <a:p>
            <a:r>
              <a:rPr lang="tr-TR" sz="1800" b="1" dirty="0" smtClean="0"/>
              <a:t>TANIMADIĞINIZ KİŞİLERLE GÖRÜŞMEYİN</a:t>
            </a:r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>
          <a:xfrm>
            <a:off x="72736" y="1356998"/>
            <a:ext cx="4208317" cy="3536434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chemeClr val="tx2"/>
                </a:solidFill>
              </a:rPr>
              <a:t>Günlük hayatta tanımadığınız </a:t>
            </a:r>
            <a:r>
              <a:rPr lang="tr-TR" b="1" dirty="0">
                <a:solidFill>
                  <a:schemeClr val="tx2"/>
                </a:solidFill>
              </a:rPr>
              <a:t>kişiler sosyal ağlarda size arkadaşlık teklifi gönderebilir, bu teklifleri </a:t>
            </a:r>
            <a:r>
              <a:rPr lang="tr-TR" b="1" dirty="0">
                <a:solidFill>
                  <a:srgbClr val="FF0000"/>
                </a:solidFill>
              </a:rPr>
              <a:t>kabul etmeyin.</a:t>
            </a:r>
          </a:p>
          <a:p>
            <a:r>
              <a:rPr lang="tr-TR" b="1" dirty="0">
                <a:solidFill>
                  <a:schemeClr val="tx2"/>
                </a:solidFill>
              </a:rPr>
              <a:t>Unutmayın karşınızdaki </a:t>
            </a:r>
            <a:r>
              <a:rPr lang="tr-TR" b="1" dirty="0" smtClean="0">
                <a:solidFill>
                  <a:schemeClr val="tx2"/>
                </a:solidFill>
              </a:rPr>
              <a:t>organ mafyası veya dolandırıcı olsa bile sizin yaşınızdaymış </a:t>
            </a:r>
            <a:r>
              <a:rPr lang="tr-TR" b="1" dirty="0">
                <a:solidFill>
                  <a:schemeClr val="tx2"/>
                </a:solidFill>
              </a:rPr>
              <a:t>gibi davranabilir, </a:t>
            </a:r>
            <a:r>
              <a:rPr lang="tr-TR" b="1" dirty="0" smtClean="0">
                <a:solidFill>
                  <a:schemeClr val="tx2"/>
                </a:solidFill>
              </a:rPr>
              <a:t>bunu bilemeyebilirsiniz.</a:t>
            </a:r>
            <a:endParaRPr lang="tr-TR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95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4212" y="215900"/>
            <a:ext cx="8451398" cy="57380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Güvenliğiniz açısından</a:t>
            </a:r>
            <a:endParaRPr lang="tr-TR" b="1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234212" y="862445"/>
            <a:ext cx="4388588" cy="415637"/>
          </a:xfrm>
        </p:spPr>
        <p:txBody>
          <a:bodyPr/>
          <a:lstStyle/>
          <a:p>
            <a:r>
              <a:rPr lang="tr-TR" b="1" dirty="0"/>
              <a:t>ÖDÜL VE HEDİYELERE ALDANMAYIN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234211" y="1350818"/>
            <a:ext cx="4210427" cy="414828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chemeClr val="tx2"/>
                </a:solidFill>
              </a:rPr>
              <a:t>İnternette gezinirken reklam veya bilgi çalmak amaçlı </a:t>
            </a:r>
            <a:r>
              <a:rPr lang="tr-TR" b="1" dirty="0" smtClean="0">
                <a:solidFill>
                  <a:srgbClr val="FF0000"/>
                </a:solidFill>
              </a:rPr>
              <a:t>«tebrikler, ödül kazandınız, ödülünüzü almak için tıklayın» </a:t>
            </a:r>
            <a:r>
              <a:rPr lang="tr-TR" b="1" dirty="0" smtClean="0">
                <a:solidFill>
                  <a:schemeClr val="tx2"/>
                </a:solidFill>
              </a:rPr>
              <a:t>gibi aldatıcı resim ve yazılara tıklamayın.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Bu sitelere asla cep telefonu, adres, kredi kartı numarası gibi bilgiler vermeyin, hiç farkında olmadan </a:t>
            </a:r>
            <a:r>
              <a:rPr lang="tr-TR" b="1" dirty="0" smtClean="0">
                <a:solidFill>
                  <a:srgbClr val="FF0000"/>
                </a:solidFill>
              </a:rPr>
              <a:t>ücretli </a:t>
            </a:r>
            <a:r>
              <a:rPr lang="tr-TR" b="1" dirty="0" smtClean="0">
                <a:solidFill>
                  <a:schemeClr val="tx2"/>
                </a:solidFill>
              </a:rPr>
              <a:t>servislere üye olmuş olabilirsiniz!</a:t>
            </a:r>
            <a:endParaRPr lang="tr-TR" b="1" dirty="0">
              <a:solidFill>
                <a:schemeClr val="tx2"/>
              </a:solidFill>
            </a:endParaRP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4622800" y="862445"/>
            <a:ext cx="4062810" cy="415637"/>
          </a:xfrm>
        </p:spPr>
        <p:txBody>
          <a:bodyPr/>
          <a:lstStyle/>
          <a:p>
            <a:r>
              <a:rPr lang="tr-TR" b="1" dirty="0"/>
              <a:t>ŞİFRENİZİ PAYLAŞMAYIN</a:t>
            </a:r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>
          <a:xfrm>
            <a:off x="4622800" y="1350818"/>
            <a:ext cx="4062810" cy="5507182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/>
              <a:t>İnternet üzerindeki hesaplarına ait kullanıcı adı ve şifreyi </a:t>
            </a:r>
            <a:r>
              <a:rPr lang="tr-TR" b="1" dirty="0" smtClean="0"/>
              <a:t>anne baba harici kimseyle </a:t>
            </a:r>
            <a:r>
              <a:rPr lang="tr-TR" b="1" dirty="0">
                <a:solidFill>
                  <a:srgbClr val="FF0000"/>
                </a:solidFill>
              </a:rPr>
              <a:t>paylaşmayın</a:t>
            </a:r>
            <a:r>
              <a:rPr lang="tr-TR" b="1" dirty="0"/>
              <a:t>, hiçbir yere </a:t>
            </a:r>
            <a:r>
              <a:rPr lang="tr-TR" b="1" dirty="0">
                <a:solidFill>
                  <a:srgbClr val="FF0000"/>
                </a:solidFill>
              </a:rPr>
              <a:t>yazmayın </a:t>
            </a:r>
            <a:r>
              <a:rPr lang="tr-TR" b="1" dirty="0"/>
              <a:t>ve kimseye </a:t>
            </a:r>
            <a:r>
              <a:rPr lang="tr-TR" b="1" dirty="0">
                <a:solidFill>
                  <a:srgbClr val="FF0000"/>
                </a:solidFill>
              </a:rPr>
              <a:t>göndermeyin.</a:t>
            </a:r>
          </a:p>
          <a:p>
            <a:r>
              <a:rPr lang="tr-TR" b="1" dirty="0"/>
              <a:t>Unutmayın, hesabınızı ele geçiren bir kişi sizin adınıza suç işleyebilir, </a:t>
            </a:r>
            <a:r>
              <a:rPr lang="tr-TR" b="1" dirty="0">
                <a:solidFill>
                  <a:srgbClr val="FF0000"/>
                </a:solidFill>
              </a:rPr>
              <a:t>suçu o işler ama sorumlusu siz olursunuz!</a:t>
            </a:r>
          </a:p>
          <a:p>
            <a:r>
              <a:rPr lang="tr-TR" b="1" dirty="0">
                <a:solidFill>
                  <a:srgbClr val="FF0000"/>
                </a:solidFill>
              </a:rPr>
              <a:t>Güçlü</a:t>
            </a:r>
            <a:r>
              <a:rPr lang="tr-TR" b="1" dirty="0"/>
              <a:t> bir şifre oluşturarak hesaplarınızı </a:t>
            </a:r>
            <a:r>
              <a:rPr lang="tr-TR" b="1" dirty="0">
                <a:solidFill>
                  <a:srgbClr val="FF0000"/>
                </a:solidFill>
              </a:rPr>
              <a:t>koruyun</a:t>
            </a:r>
            <a:r>
              <a:rPr lang="tr-TR" b="1" dirty="0" smtClean="0"/>
              <a:t>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Güçlü bir şifrede;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b="1" dirty="0" smtClean="0"/>
              <a:t>En az 7 karakter,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b="1" dirty="0" smtClean="0"/>
              <a:t>En az biri harf,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b="1" dirty="0" smtClean="0"/>
              <a:t>En az biri rakam,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b="1" dirty="0" smtClean="0"/>
              <a:t>En az biri büyük veya küçük harf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b="1" dirty="0" smtClean="0"/>
              <a:t>En az biri .,/*?%&amp; gibi işaret</a:t>
            </a:r>
          </a:p>
          <a:p>
            <a:r>
              <a:rPr lang="tr-TR" b="1" dirty="0" smtClean="0"/>
              <a:t>olmalı</a:t>
            </a:r>
          </a:p>
          <a:p>
            <a:endParaRPr lang="tr-TR" b="1" dirty="0"/>
          </a:p>
          <a:p>
            <a:endParaRPr lang="tr-TR" b="1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1956" y="5166951"/>
            <a:ext cx="2352683" cy="1764512"/>
          </a:xfrm>
          <a:prstGeom prst="rect">
            <a:avLst/>
          </a:prstGeom>
        </p:spPr>
      </p:pic>
      <p:pic>
        <p:nvPicPr>
          <p:cNvPr id="9" name="Picture 2" descr="https://cdn1.iconfinder.com/data/icons/i-Love-Icons/512/lo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505" y="3632912"/>
            <a:ext cx="1769205" cy="176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0343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35082" y="304800"/>
            <a:ext cx="8821882" cy="6477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Etik (ahlaki) açıdan bunlara dikkat edin</a:t>
            </a:r>
            <a:endParaRPr lang="tr-TR" b="1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xfrm>
            <a:off x="135082" y="1165879"/>
            <a:ext cx="4246418" cy="54862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Bunlara dikkat edin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135082" y="1839191"/>
            <a:ext cx="4246418" cy="3546244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>
                <a:solidFill>
                  <a:schemeClr val="tx2"/>
                </a:solidFill>
              </a:rPr>
              <a:t>Ailenizden veya arkadaşlarınızdan şifresini bildiğiniz kişilerin hesaplarına izinsiz girmeyin.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Başkalarına ait program veya mailleri izinsiz açmayın kullanmayın.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Sizin yazmanızdan rahatsız olacak kimselere e-posta göndermeyin.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Başkalarının çektiği resimleri, yazdığı yazıları, yaptığı müzikleri, yazdığı programları vb. izinsiz veya ücretini ödemeden kullanmayın, dağıtmayın.</a:t>
            </a:r>
            <a:endParaRPr lang="tr-TR" b="1" dirty="0">
              <a:solidFill>
                <a:schemeClr val="tx2"/>
              </a:solidFill>
            </a:endParaRP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4530436" y="1165879"/>
            <a:ext cx="4426528" cy="54862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/>
              <a:t>İYİ VE NAZİK BİR KULLANICI </a:t>
            </a:r>
            <a:r>
              <a:rPr lang="tr-TR" b="1" dirty="0" smtClean="0"/>
              <a:t>OLUN</a:t>
            </a:r>
            <a:endParaRPr lang="tr-TR" b="1" dirty="0"/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>
          <a:xfrm>
            <a:off x="4530436" y="1839191"/>
            <a:ext cx="4426528" cy="4383809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tx2"/>
                </a:solidFill>
              </a:rPr>
              <a:t>Türkçemizi en güzel şekilde kullanın. </a:t>
            </a:r>
            <a:r>
              <a:rPr lang="tr-TR" b="1" dirty="0">
                <a:solidFill>
                  <a:srgbClr val="FF0000"/>
                </a:solidFill>
              </a:rPr>
              <a:t>Kısaltmalar </a:t>
            </a:r>
            <a:r>
              <a:rPr lang="tr-TR" b="1" dirty="0">
                <a:solidFill>
                  <a:schemeClr val="tx2"/>
                </a:solidFill>
              </a:rPr>
              <a:t>kullanmayın.</a:t>
            </a:r>
          </a:p>
          <a:p>
            <a:r>
              <a:rPr lang="tr-TR" b="1" dirty="0">
                <a:solidFill>
                  <a:schemeClr val="tx2"/>
                </a:solidFill>
              </a:rPr>
              <a:t>Şaka amaçlı dahi olsa </a:t>
            </a:r>
            <a:r>
              <a:rPr lang="tr-TR" b="1" dirty="0">
                <a:solidFill>
                  <a:srgbClr val="FF0000"/>
                </a:solidFill>
              </a:rPr>
              <a:t>tehdit</a:t>
            </a:r>
            <a:r>
              <a:rPr lang="tr-TR" b="1" dirty="0">
                <a:solidFill>
                  <a:schemeClr val="tx2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edici</a:t>
            </a:r>
            <a:r>
              <a:rPr lang="tr-TR" b="1" dirty="0">
                <a:solidFill>
                  <a:schemeClr val="tx2"/>
                </a:solidFill>
              </a:rPr>
              <a:t>, </a:t>
            </a:r>
            <a:r>
              <a:rPr lang="tr-TR" b="1" dirty="0">
                <a:solidFill>
                  <a:srgbClr val="FF0000"/>
                </a:solidFill>
              </a:rPr>
              <a:t>kötü</a:t>
            </a:r>
            <a:r>
              <a:rPr lang="tr-TR" b="1" dirty="0">
                <a:solidFill>
                  <a:schemeClr val="tx2"/>
                </a:solidFill>
              </a:rPr>
              <a:t> ve </a:t>
            </a:r>
            <a:r>
              <a:rPr lang="tr-TR" b="1" dirty="0">
                <a:solidFill>
                  <a:srgbClr val="FF0000"/>
                </a:solidFill>
              </a:rPr>
              <a:t>kaba</a:t>
            </a:r>
            <a:r>
              <a:rPr lang="tr-TR" b="1" dirty="0">
                <a:solidFill>
                  <a:schemeClr val="tx2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sözler</a:t>
            </a:r>
            <a:r>
              <a:rPr lang="tr-TR" b="1" dirty="0">
                <a:solidFill>
                  <a:schemeClr val="tx2"/>
                </a:solidFill>
              </a:rPr>
              <a:t> kullanmalıyız.</a:t>
            </a:r>
          </a:p>
          <a:p>
            <a:r>
              <a:rPr lang="tr-TR" b="1" dirty="0">
                <a:solidFill>
                  <a:schemeClr val="tx2"/>
                </a:solidFill>
              </a:rPr>
              <a:t>İnternet özgürlüğünüzü kullanırken başkalarını </a:t>
            </a:r>
            <a:r>
              <a:rPr lang="tr-TR" b="1" dirty="0">
                <a:solidFill>
                  <a:srgbClr val="FF0000"/>
                </a:solidFill>
              </a:rPr>
              <a:t>rahatsız</a:t>
            </a:r>
            <a:r>
              <a:rPr lang="tr-TR" b="1" dirty="0">
                <a:solidFill>
                  <a:schemeClr val="tx2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etmeyin</a:t>
            </a:r>
            <a:r>
              <a:rPr lang="tr-TR" b="1" dirty="0">
                <a:solidFill>
                  <a:schemeClr val="tx2"/>
                </a:solidFill>
              </a:rPr>
              <a:t>.</a:t>
            </a:r>
          </a:p>
          <a:p>
            <a:r>
              <a:rPr lang="tr-TR" b="1" dirty="0">
                <a:solidFill>
                  <a:schemeClr val="tx2"/>
                </a:solidFill>
              </a:rPr>
              <a:t>Tümü </a:t>
            </a:r>
            <a:r>
              <a:rPr lang="tr-TR" b="1" dirty="0">
                <a:solidFill>
                  <a:srgbClr val="FF0000"/>
                </a:solidFill>
              </a:rPr>
              <a:t>büyük </a:t>
            </a:r>
            <a:r>
              <a:rPr lang="tr-TR" b="1" dirty="0">
                <a:solidFill>
                  <a:schemeClr val="tx2"/>
                </a:solidFill>
              </a:rPr>
              <a:t>harften oluşan mesajlar kullanmayın, bu internet ortamında </a:t>
            </a:r>
            <a:r>
              <a:rPr lang="tr-TR" b="1" dirty="0">
                <a:solidFill>
                  <a:srgbClr val="FF0000"/>
                </a:solidFill>
              </a:rPr>
              <a:t>BAĞIRMAK </a:t>
            </a:r>
            <a:r>
              <a:rPr lang="tr-TR" b="1" dirty="0">
                <a:solidFill>
                  <a:schemeClr val="tx2"/>
                </a:solidFill>
              </a:rPr>
              <a:t>anlamına gelir.</a:t>
            </a:r>
          </a:p>
          <a:p>
            <a:r>
              <a:rPr lang="tr-TR" b="1" dirty="0">
                <a:solidFill>
                  <a:schemeClr val="tx2"/>
                </a:solidFill>
              </a:rPr>
              <a:t>Kendinize yapılmasını istemediğiniz şeyi başkalarına </a:t>
            </a:r>
            <a:r>
              <a:rPr lang="tr-TR" b="1" dirty="0" smtClean="0">
                <a:solidFill>
                  <a:schemeClr val="tx2"/>
                </a:solidFill>
              </a:rPr>
              <a:t>yapmayın</a:t>
            </a:r>
            <a:r>
              <a:rPr lang="tr-TR" b="1" dirty="0">
                <a:solidFill>
                  <a:schemeClr val="tx2"/>
                </a:solidFill>
              </a:rPr>
              <a:t>.</a:t>
            </a:r>
          </a:p>
          <a:p>
            <a:endParaRPr lang="tr-TR" b="1" dirty="0">
              <a:solidFill>
                <a:schemeClr val="tx2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5667" y="5070935"/>
            <a:ext cx="2451666" cy="186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5639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68300" y="304800"/>
            <a:ext cx="8317310" cy="120041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4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SANAL ORTAMDA RAHATSIZ EDERLERSE NE YAPMALIYIZ?</a:t>
            </a:r>
            <a:endParaRPr lang="tr-TR" sz="4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xfrm>
            <a:off x="368300" y="1600200"/>
            <a:ext cx="4716860" cy="5922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/>
              <a:t>AİLENİZDEN YARDIM ALIN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368300" y="2287466"/>
            <a:ext cx="4716860" cy="3250889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>
                <a:solidFill>
                  <a:schemeClr val="tx2"/>
                </a:solidFill>
              </a:rPr>
              <a:t>İnternette </a:t>
            </a:r>
            <a:r>
              <a:rPr lang="tr-TR" b="1" dirty="0" smtClean="0">
                <a:solidFill>
                  <a:srgbClr val="FF0000"/>
                </a:solidFill>
              </a:rPr>
              <a:t>ailenizle</a:t>
            </a:r>
            <a:r>
              <a:rPr lang="tr-TR" b="1" dirty="0" smtClean="0">
                <a:solidFill>
                  <a:schemeClr val="tx2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birlikte </a:t>
            </a:r>
            <a:r>
              <a:rPr lang="tr-TR" b="1" dirty="0" smtClean="0">
                <a:solidFill>
                  <a:schemeClr val="tx2"/>
                </a:solidFill>
              </a:rPr>
              <a:t>gezinin. Gezdiğiniz veya kullandığınız siteleri not olarak daha sonra onları haberdar edin, görüşünü alın. Unutmayın anne babalar sizin güvenliğinizi kendilerinden bile çok düşünürler.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Ailenize sormadan internetten hiçbir şey satın almayın, kredi kartı bilgisi vermeyin.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İnternet üzerinden sizi rahatsız eden olursa ve şüphelendiğiniz durumları, kişileri çekinmeden ailenize bildirin.</a:t>
            </a: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5256610" y="1600200"/>
            <a:ext cx="3429000" cy="59228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155’İ ARAYIN</a:t>
            </a:r>
            <a:endParaRPr lang="tr-TR" b="1" dirty="0"/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>
          <a:xfrm>
            <a:off x="5256610" y="2287466"/>
            <a:ext cx="3429000" cy="3555169"/>
          </a:xfrm>
        </p:spPr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chemeClr val="tx2"/>
                </a:solidFill>
              </a:rPr>
              <a:t>Aileniz veya bir büyüğünüz yanınızda değilse;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155</a:t>
            </a:r>
            <a:r>
              <a:rPr lang="tr-TR" b="1" dirty="0" smtClean="0">
                <a:solidFill>
                  <a:schemeClr val="tx2"/>
                </a:solidFill>
              </a:rPr>
              <a:t>’i arayarak durumu bildiriniz.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Bazıları Ailenize veya polise söylemeniz için sizi sıkıştırabilir veya tehdit edebilir. Korkmayın aileniz polis ile birlikte hareket ederek bunun üstesinden gelebilir.</a:t>
            </a:r>
            <a:endParaRPr lang="tr-TR" b="1" dirty="0">
              <a:solidFill>
                <a:schemeClr val="tx2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84" r="8876"/>
          <a:stretch/>
        </p:blipFill>
        <p:spPr>
          <a:xfrm>
            <a:off x="4276352" y="5055141"/>
            <a:ext cx="1789067" cy="180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1390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6"/>
          <p:cNvSpPr>
            <a:spLocks noGrp="1"/>
          </p:cNvSpPr>
          <p:nvPr>
            <p:ph type="title"/>
          </p:nvPr>
        </p:nvSpPr>
        <p:spPr>
          <a:xfrm>
            <a:off x="3885015" y="2691245"/>
            <a:ext cx="4800601" cy="1394991"/>
          </a:xfrm>
        </p:spPr>
        <p:txBody>
          <a:bodyPr/>
          <a:lstStyle/>
          <a:p>
            <a:r>
              <a:rPr lang="tr-TR" dirty="0" smtClean="0"/>
              <a:t>Sunu Bitmiştir</a:t>
            </a:r>
            <a:endParaRPr lang="tr-TR" dirty="0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Teşekkürler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72736" y="861547"/>
            <a:ext cx="89881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  <a:t>BT.5.2.1.1. Etik ve bilişim etiği ile ilgili temel kavramları açıklar.</a:t>
            </a:r>
            <a:b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  <a:t>BT.5.2.1.2. Bilişim teknolojileri ile İnterneti kullanma ve yönetme sürecinde etik ilkelere uymanın önemini açıklar.</a:t>
            </a:r>
            <a:r>
              <a:rPr lang="tr-TR" sz="2000" dirty="0"/>
              <a:t> </a:t>
            </a:r>
            <a:endParaRPr lang="tr-TR" sz="2000" dirty="0" smtClean="0"/>
          </a:p>
          <a:p>
            <a: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  <a:t>BT.5.2.1.3. Çevrimiçi ortamda başkalarının haklarına saygı duymayı bilir.</a:t>
            </a:r>
            <a:b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  <a:t>BT.5.2.1.4. Etik ilkelerin ihlali sonucunda karşılaşılacak durumları fark eder. 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72736" y="504200"/>
            <a:ext cx="86128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>
                <a:solidFill>
                  <a:srgbClr val="FF0000"/>
                </a:solidFill>
                <a:latin typeface="Calibri" panose="020F0502020204030204" pitchFamily="34" charset="0"/>
              </a:rPr>
              <a:t>BU DERSİN SONUNDA ÖĞRENCİ;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4694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hildren Happy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3" id="{7909083B-3485-49E7-BBE7-EFD488C62F99}" vid="{B57F6697-5DA8-422E-86BF-20B69A74A1E0}"/>
    </a:ext>
  </a:extLst>
</a:theme>
</file>

<file path=ppt/theme/theme2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22224F2-88E2-4E19-8BE2-5AB2030F71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Oynayan çocuklar sunu tasarımı (çizgi karakterler, geniş ekran)</Template>
  <TotalTime>0</TotalTime>
  <Words>627</Words>
  <PresentationFormat>Ekran Gösterisi (4:3)</PresentationFormat>
  <Paragraphs>69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Children Happy 16x9</vt:lpstr>
      <vt:lpstr>BİLGİ VE İLETİŞİM TEKNOLOJİLERİ KULLANIMI VE ETİK</vt:lpstr>
      <vt:lpstr>İnternet ve BİT Kullanım Kuralları </vt:lpstr>
      <vt:lpstr>Güvenliğiniz açısından</vt:lpstr>
      <vt:lpstr>Güvenliğiniz açısından</vt:lpstr>
      <vt:lpstr>Etik (ahlaki) açıdan bunlara dikkat edin</vt:lpstr>
      <vt:lpstr>SANAL ORTAMDA RAHATSIZ EDERLERSE NE YAPMALIYIZ?</vt:lpstr>
      <vt:lpstr>Sunu Bitmiştir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/>
  <dcterms:created xsi:type="dcterms:W3CDTF">2013-12-08T18:39:49Z</dcterms:created>
  <dcterms:modified xsi:type="dcterms:W3CDTF">2018-10-11T15:07:51Z</dcterms:modified>
  <cp:category>www.sorubak.com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TC034618839991</vt:lpwstr>
  </property>
</Properties>
</file>