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65" r:id="rId4"/>
    <p:sldId id="257" r:id="rId5"/>
    <p:sldId id="258" r:id="rId6"/>
    <p:sldId id="259" r:id="rId7"/>
    <p:sldId id="263" r:id="rId8"/>
    <p:sldId id="268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5259B-08BD-4DFF-8D46-02809837B1A8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9A416-943C-4DBB-A3C9-53EA9C261C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8378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9A416-943C-4DBB-A3C9-53EA9C261C19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0039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7178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27695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68167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4295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7809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80013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2582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47555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4244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869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4097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64147-B940-48B1-A99B-3CF1D318CF7C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D36E5-8317-49A5-BC82-8A111898A5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23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file:///\\Lab1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www.chip.com.tr/forum/" TargetMode="Externa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hyperlink" Target="http://forum.donanimhaber.com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forum.shiftdelete.net/" TargetMode="External"/><Relationship Id="rId11" Type="http://schemas.openxmlformats.org/officeDocument/2006/relationships/image" Target="../media/image12.png"/><Relationship Id="rId5" Type="http://schemas.openxmlformats.org/officeDocument/2006/relationships/hyperlink" Target="https://wmaraci.com/forum/" TargetMode="External"/><Relationship Id="rId10" Type="http://schemas.openxmlformats.org/officeDocument/2006/relationships/image" Target="../media/image11.png"/><Relationship Id="rId4" Type="http://schemas.openxmlformats.org/officeDocument/2006/relationships/hyperlink" Target="https://www.frmtr.com/" TargetMode="Externa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x.com/" TargetMode="External"/><Relationship Id="rId3" Type="http://schemas.openxmlformats.org/officeDocument/2006/relationships/hyperlink" Target="http://www.selimtuncer.blogspot.com.tr/" TargetMode="External"/><Relationship Id="rId7" Type="http://schemas.openxmlformats.org/officeDocument/2006/relationships/hyperlink" Target="http://www.wordpress.com/" TargetMode="External"/><Relationship Id="rId2" Type="http://schemas.openxmlformats.org/officeDocument/2006/relationships/hyperlink" Target="http://bloghocam.blogspot.com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blogger.com/" TargetMode="External"/><Relationship Id="rId5" Type="http://schemas.openxmlformats.org/officeDocument/2006/relationships/hyperlink" Target="http://www.eroldisdar.com/" TargetMode="External"/><Relationship Id="rId10" Type="http://schemas.openxmlformats.org/officeDocument/2006/relationships/image" Target="../media/image15.png"/><Relationship Id="rId4" Type="http://schemas.openxmlformats.org/officeDocument/2006/relationships/hyperlink" Target="https://bunebe.blogspot.com.tr/" TargetMode="External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etwork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7202" y="-34053"/>
            <a:ext cx="4229596" cy="317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3140968"/>
            <a:ext cx="7772400" cy="2696428"/>
          </a:xfrm>
        </p:spPr>
        <p:txBody>
          <a:bodyPr>
            <a:noAutofit/>
          </a:bodyPr>
          <a:lstStyle/>
          <a:p>
            <a:r>
              <a:rPr lang="tr-TR" sz="60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Bilişim Ağları,</a:t>
            </a:r>
            <a:br>
              <a:rPr lang="tr-TR" sz="60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tr-TR" sz="60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Türleri</a:t>
            </a:r>
            <a:br>
              <a:rPr lang="tr-TR" sz="60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tr-TR" sz="60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Kullanım şekilleri</a:t>
            </a:r>
            <a:endParaRPr lang="tr-TR" sz="60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5837397"/>
            <a:ext cx="6400800" cy="985664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Evrensel Eğitim Kurumları</a:t>
            </a:r>
          </a:p>
          <a:p>
            <a:r>
              <a:rPr lang="tr-TR" dirty="0" smtClean="0"/>
              <a:t>Erdinç DÖNMEZ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836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etwork p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9292" y="4293096"/>
            <a:ext cx="240026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7504" y="100278"/>
            <a:ext cx="4176464" cy="85010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2400" b="1" dirty="0" smtClean="0">
                <a:latin typeface="Calibri (Gövde)"/>
              </a:rPr>
              <a:t>Ağ </a:t>
            </a:r>
            <a:r>
              <a:rPr lang="tr-TR" sz="2400" b="1" dirty="0">
                <a:latin typeface="Calibri (Gövde)"/>
              </a:rPr>
              <a:t>(</a:t>
            </a:r>
            <a:r>
              <a:rPr lang="tr-TR" sz="2400" b="1" dirty="0">
                <a:solidFill>
                  <a:srgbClr val="FF0000"/>
                </a:solidFill>
                <a:latin typeface="Calibri (Gövde)"/>
              </a:rPr>
              <a:t>Net</a:t>
            </a:r>
            <a:r>
              <a:rPr lang="tr-TR" sz="2400" b="1" dirty="0">
                <a:latin typeface="Calibri (Gövde)"/>
              </a:rPr>
              <a:t>work)</a:t>
            </a:r>
            <a:r>
              <a:rPr lang="tr-TR" sz="2400" b="1" dirty="0" smtClean="0">
                <a:latin typeface="Calibri (Gövde)"/>
              </a:rPr>
              <a:t> Nedir? </a:t>
            </a:r>
            <a:endParaRPr lang="tr-TR" sz="2400" b="1" dirty="0">
              <a:latin typeface="Calibri (Gövde)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124744"/>
            <a:ext cx="4176464" cy="5733256"/>
          </a:xfrm>
        </p:spPr>
        <p:txBody>
          <a:bodyPr>
            <a:noAutofit/>
          </a:bodyPr>
          <a:lstStyle/>
          <a:p>
            <a:r>
              <a:rPr lang="tr-TR" sz="2200" b="1" dirty="0" smtClean="0"/>
              <a:t>Bilgisayarların birbirine bağlanarak iletişim kurmamızı sağlayan yapılara bilgisayar ağı diyoruz. </a:t>
            </a:r>
          </a:p>
          <a:p>
            <a:r>
              <a:rPr lang="tr-TR" sz="2200" b="1" dirty="0" smtClean="0"/>
              <a:t>Bilgisayar ağlarını geniş alanda oluşan ve belli yerlerde oluşan ağlar olarak ikiye ayırıyoruz.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Genel ağ</a:t>
            </a:r>
            <a:r>
              <a:rPr lang="tr-TR" sz="2200" b="1" dirty="0" smtClean="0"/>
              <a:t>lara en bilindik örnek İnternettir. (Geniş Alan Ağı) Kısaca WAN (</a:t>
            </a:r>
            <a:r>
              <a:rPr lang="tr-TR" sz="2200" b="1" dirty="0" err="1" smtClean="0">
                <a:solidFill>
                  <a:srgbClr val="FF0000"/>
                </a:solidFill>
              </a:rPr>
              <a:t>W</a:t>
            </a:r>
            <a:r>
              <a:rPr lang="tr-TR" sz="2200" b="1" dirty="0" err="1" smtClean="0"/>
              <a:t>ide</a:t>
            </a:r>
            <a:r>
              <a:rPr lang="tr-TR" sz="2200" b="1" dirty="0" smtClean="0"/>
              <a:t> </a:t>
            </a:r>
            <a:r>
              <a:rPr lang="tr-TR" sz="2200" b="1" dirty="0" err="1" smtClean="0">
                <a:solidFill>
                  <a:srgbClr val="FF0000"/>
                </a:solidFill>
              </a:rPr>
              <a:t>A</a:t>
            </a:r>
            <a:r>
              <a:rPr lang="tr-TR" sz="2200" b="1" dirty="0" err="1" smtClean="0"/>
              <a:t>rea</a:t>
            </a:r>
            <a:r>
              <a:rPr lang="tr-TR" sz="2200" b="1" dirty="0" smtClean="0"/>
              <a:t> </a:t>
            </a:r>
            <a:r>
              <a:rPr lang="tr-TR" sz="2200" b="1" dirty="0" smtClean="0">
                <a:solidFill>
                  <a:srgbClr val="FF0000"/>
                </a:solidFill>
              </a:rPr>
              <a:t>N</a:t>
            </a:r>
            <a:r>
              <a:rPr lang="tr-TR" sz="2200" b="1" dirty="0" smtClean="0"/>
              <a:t>etwork) denir.</a:t>
            </a:r>
          </a:p>
          <a:p>
            <a:r>
              <a:rPr lang="tr-TR" sz="2200" b="1" dirty="0" smtClean="0"/>
              <a:t>Birkaç tablet, telefon veya bilgisayarın birbirine bağlanmasıyla oluşan yapıya ise</a:t>
            </a:r>
            <a:r>
              <a:rPr lang="tr-TR" sz="2200" b="1" dirty="0" smtClean="0">
                <a:solidFill>
                  <a:srgbClr val="FF0000"/>
                </a:solidFill>
              </a:rPr>
              <a:t> yerel ağ </a:t>
            </a:r>
            <a:r>
              <a:rPr lang="tr-TR" sz="2200" b="1" dirty="0" smtClean="0"/>
              <a:t>diyoruz. Kısaca LAN (</a:t>
            </a:r>
            <a:r>
              <a:rPr lang="tr-TR" sz="2200" b="1" dirty="0" err="1" smtClean="0">
                <a:solidFill>
                  <a:srgbClr val="FF0000"/>
                </a:solidFill>
              </a:rPr>
              <a:t>L</a:t>
            </a:r>
            <a:r>
              <a:rPr lang="tr-TR" sz="2200" b="1" dirty="0" err="1" smtClean="0"/>
              <a:t>ocal</a:t>
            </a:r>
            <a:r>
              <a:rPr lang="tr-TR" sz="2200" b="1" dirty="0" smtClean="0"/>
              <a:t> </a:t>
            </a:r>
            <a:r>
              <a:rPr lang="tr-TR" sz="2200" b="1" dirty="0" err="1" smtClean="0">
                <a:solidFill>
                  <a:srgbClr val="FF0000"/>
                </a:solidFill>
              </a:rPr>
              <a:t>A</a:t>
            </a:r>
            <a:r>
              <a:rPr lang="tr-TR" sz="2200" b="1" dirty="0" err="1" smtClean="0"/>
              <a:t>rea</a:t>
            </a:r>
            <a:r>
              <a:rPr lang="tr-TR" sz="2200" b="1" dirty="0" smtClean="0"/>
              <a:t> </a:t>
            </a:r>
            <a:r>
              <a:rPr lang="tr-TR" sz="2200" b="1" dirty="0" smtClean="0">
                <a:solidFill>
                  <a:srgbClr val="FF0000"/>
                </a:solidFill>
              </a:rPr>
              <a:t>N</a:t>
            </a:r>
            <a:r>
              <a:rPr lang="tr-TR" sz="2200" b="1" dirty="0" smtClean="0"/>
              <a:t>etwork) denir.</a:t>
            </a:r>
            <a:endParaRPr lang="tr-TR" sz="2200" b="1" dirty="0"/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4572000" y="116632"/>
            <a:ext cx="4464496" cy="8337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latin typeface="Calibri (Gövde)"/>
              </a:rPr>
              <a:t>Ağlar ile ilgili bazı terimler</a:t>
            </a:r>
            <a:endParaRPr lang="tr-TR" sz="2400" b="1" dirty="0">
              <a:latin typeface="Calibri (Gövde)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4572000" y="1145843"/>
            <a:ext cx="4464496" cy="57121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200" b="1" dirty="0" smtClean="0">
                <a:solidFill>
                  <a:srgbClr val="FF0000"/>
                </a:solidFill>
              </a:rPr>
              <a:t>IP</a:t>
            </a:r>
            <a:r>
              <a:rPr lang="tr-TR" sz="2200" b="1" dirty="0" smtClean="0"/>
              <a:t>		: Bilişim ağına bağlı her aygıtın sahip olduğu, (değişebilen) kimlik numarası.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Modem</a:t>
            </a:r>
            <a:r>
              <a:rPr lang="tr-TR" sz="2200" b="1" dirty="0" smtClean="0"/>
              <a:t> 	: Genellikle internet gibi geniş alan ağlarına bağlanmayı sağlayan aygıttır.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Ethernet</a:t>
            </a:r>
            <a:r>
              <a:rPr lang="tr-TR" sz="2200" b="1" dirty="0" smtClean="0"/>
              <a:t> 	: Bilgisayarın ağa bağlanmasını sağlayan elektronik kart. </a:t>
            </a:r>
          </a:p>
          <a:p>
            <a:r>
              <a:rPr lang="tr-TR" sz="2200" b="1" dirty="0" err="1" smtClean="0">
                <a:solidFill>
                  <a:srgbClr val="FF0000"/>
                </a:solidFill>
              </a:rPr>
              <a:t>Wifi</a:t>
            </a:r>
            <a:r>
              <a:rPr lang="tr-TR" sz="2200" b="1" dirty="0">
                <a:solidFill>
                  <a:srgbClr val="FF0000"/>
                </a:solidFill>
              </a:rPr>
              <a:t>	</a:t>
            </a:r>
            <a:r>
              <a:rPr lang="tr-TR" sz="2200" b="1" dirty="0" smtClean="0">
                <a:solidFill>
                  <a:srgbClr val="FF0000"/>
                </a:solidFill>
              </a:rPr>
              <a:t>	</a:t>
            </a:r>
            <a:r>
              <a:rPr lang="tr-TR" sz="2200" b="1" dirty="0" smtClean="0"/>
              <a:t>: Yerel ağlarda kullanılan kablosuz bağlantı şekli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MAC</a:t>
            </a:r>
            <a:r>
              <a:rPr lang="tr-TR" sz="2200" b="1" dirty="0" smtClean="0"/>
              <a:t> 	: Ağa bağlanan her aygıtın sahip olduğu değişmez kimlik numarası.</a:t>
            </a:r>
            <a:endParaRPr lang="tr-TR" sz="2200" b="1" dirty="0"/>
          </a:p>
        </p:txBody>
      </p:sp>
    </p:spTree>
    <p:extLst>
      <p:ext uri="{BB962C8B-B14F-4D97-AF65-F5344CB8AC3E}">
        <p14:creationId xmlns:p14="http://schemas.microsoft.com/office/powerpoint/2010/main" xmlns="" val="384452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network p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7830" y="3284985"/>
            <a:ext cx="3066170" cy="230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network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2887" y="3050203"/>
            <a:ext cx="3002371" cy="300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9309"/>
            <a:ext cx="4367104" cy="634082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3200" b="1" dirty="0" smtClean="0"/>
              <a:t>AĞLAR NE İŞE YARAR?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853825"/>
            <a:ext cx="4367104" cy="6004175"/>
          </a:xfrm>
        </p:spPr>
        <p:txBody>
          <a:bodyPr>
            <a:normAutofit/>
          </a:bodyPr>
          <a:lstStyle/>
          <a:p>
            <a:r>
              <a:rPr lang="tr-TR" sz="1600" b="1" dirty="0" smtClean="0"/>
              <a:t>Bilişim ağları verileri depolamak için bize değişik alternatifler sunar,</a:t>
            </a:r>
          </a:p>
          <a:p>
            <a:r>
              <a:rPr lang="tr-TR" sz="1600" b="1" dirty="0" smtClean="0"/>
              <a:t>Yazıcı, tarayıcı </a:t>
            </a:r>
            <a:r>
              <a:rPr lang="tr-TR" sz="1600" b="1" dirty="0" err="1" smtClean="0"/>
              <a:t>v.b</a:t>
            </a:r>
            <a:r>
              <a:rPr lang="tr-TR" sz="1600" b="1" dirty="0" smtClean="0"/>
              <a:t>. Aygıtları ortak kullanmamız imkan verir,</a:t>
            </a:r>
          </a:p>
          <a:p>
            <a:r>
              <a:rPr lang="tr-TR" sz="1600" b="1" dirty="0" smtClean="0"/>
              <a:t>Dosyalarımızı kolayca paylaşmamızı sağlar,</a:t>
            </a:r>
          </a:p>
          <a:p>
            <a:r>
              <a:rPr lang="tr-TR" sz="1600" b="1" dirty="0" smtClean="0"/>
              <a:t>BT araçlarıyla iletişim kurmamızı sağlar.</a:t>
            </a:r>
          </a:p>
          <a:p>
            <a:r>
              <a:rPr lang="tr-TR" sz="1600" b="1" dirty="0" smtClean="0"/>
              <a:t>Bilişim </a:t>
            </a:r>
            <a:r>
              <a:rPr lang="tr-TR" sz="1600" b="1" dirty="0"/>
              <a:t>ağları </a:t>
            </a:r>
            <a:r>
              <a:rPr lang="tr-TR" sz="1600" b="1" dirty="0" smtClean="0"/>
              <a:t>bunlar </a:t>
            </a:r>
            <a:r>
              <a:rPr lang="tr-TR" sz="1600" b="1" dirty="0" err="1" smtClean="0"/>
              <a:t>vb.pek</a:t>
            </a:r>
            <a:r>
              <a:rPr lang="tr-TR" sz="1600" b="1" dirty="0" smtClean="0"/>
              <a:t> çok kolaylığı hayatımıza getirmiştir.</a:t>
            </a:r>
            <a:endParaRPr lang="tr-TR" sz="1600" b="1" dirty="0"/>
          </a:p>
        </p:txBody>
      </p:sp>
      <p:pic>
        <p:nvPicPr>
          <p:cNvPr id="3076" name="Picture 4" descr="Ä°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9658" y="3227058"/>
            <a:ext cx="1941358" cy="177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Unvan 1"/>
          <p:cNvSpPr txBox="1">
            <a:spLocks/>
          </p:cNvSpPr>
          <p:nvPr/>
        </p:nvSpPr>
        <p:spPr>
          <a:xfrm>
            <a:off x="4499992" y="59308"/>
            <a:ext cx="4644008" cy="63408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b="1" dirty="0" smtClean="0">
                <a:solidFill>
                  <a:schemeClr val="bg1"/>
                </a:solidFill>
              </a:rPr>
              <a:t>AĞLAR VE DEPOLAMA</a:t>
            </a:r>
            <a:endParaRPr lang="tr-TR" sz="3600" b="1" dirty="0"/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499991" y="1304635"/>
            <a:ext cx="4644010" cy="5621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600" b="1" dirty="0" smtClean="0"/>
              <a:t>Bilgilerimizi yerel aygıtlarda, taşınabilir ortamlarda saklayabileceğimiz gibi bazı ağ ortamlarında da saklayabiliriz. </a:t>
            </a:r>
          </a:p>
          <a:p>
            <a:r>
              <a:rPr lang="tr-TR" sz="1600" b="1" dirty="0" smtClean="0"/>
              <a:t>Ağ kayıt ortamları</a:t>
            </a:r>
          </a:p>
          <a:p>
            <a:r>
              <a:rPr lang="tr-TR" sz="1600" b="1" dirty="0" smtClean="0">
                <a:solidFill>
                  <a:srgbClr val="FF0000"/>
                </a:solidFill>
              </a:rPr>
              <a:t>Yerel ağlar</a:t>
            </a:r>
          </a:p>
          <a:p>
            <a:r>
              <a:rPr lang="tr-TR" sz="1600" b="1" dirty="0" smtClean="0"/>
              <a:t>Bulut depolama ortamları (</a:t>
            </a:r>
            <a:r>
              <a:rPr lang="tr-TR" sz="1600" b="1" dirty="0" err="1" smtClean="0"/>
              <a:t>GoogleDrive</a:t>
            </a:r>
            <a:r>
              <a:rPr lang="tr-TR" sz="1600" b="1" dirty="0" smtClean="0"/>
              <a:t>, </a:t>
            </a:r>
            <a:r>
              <a:rPr lang="tr-TR" sz="1600" b="1" dirty="0" err="1" smtClean="0"/>
              <a:t>DropBox</a:t>
            </a:r>
            <a:r>
              <a:rPr lang="tr-TR" sz="1600" b="1" dirty="0" smtClean="0"/>
              <a:t>, </a:t>
            </a:r>
            <a:r>
              <a:rPr lang="tr-TR" sz="1600" b="1" dirty="0" err="1" smtClean="0"/>
              <a:t>OneDrive</a:t>
            </a:r>
            <a:r>
              <a:rPr lang="tr-TR" sz="1600" b="1" dirty="0" smtClean="0"/>
              <a:t>, </a:t>
            </a:r>
            <a:r>
              <a:rPr lang="tr-TR" sz="1600" b="1" dirty="0" err="1" smtClean="0"/>
              <a:t>iCloud</a:t>
            </a:r>
            <a:r>
              <a:rPr lang="tr-TR" sz="1600" b="1" dirty="0" smtClean="0"/>
              <a:t>  gibi </a:t>
            </a:r>
            <a:r>
              <a:rPr lang="tr-TR" sz="1600" b="1" dirty="0" smtClean="0">
                <a:solidFill>
                  <a:srgbClr val="FF0000"/>
                </a:solidFill>
              </a:rPr>
              <a:t>Bulut depolama </a:t>
            </a:r>
            <a:r>
              <a:rPr lang="tr-TR" sz="1600" b="1" dirty="0" smtClean="0"/>
              <a:t>ortamlarında da verilerimizi saklayabiliriz)</a:t>
            </a:r>
          </a:p>
          <a:p>
            <a:endParaRPr lang="tr-TR" sz="1600" b="1" dirty="0" smtClean="0"/>
          </a:p>
          <a:p>
            <a:r>
              <a:rPr lang="tr-TR" sz="1600" b="1" dirty="0" smtClean="0"/>
              <a:t>En bilinen bulut Depolama Ortamları</a:t>
            </a:r>
          </a:p>
          <a:p>
            <a:pPr lvl="1"/>
            <a:r>
              <a:rPr lang="tr-TR" sz="1600" b="1" dirty="0" err="1" smtClean="0"/>
              <a:t>GoogleDrive</a:t>
            </a:r>
            <a:endParaRPr lang="tr-TR" sz="1600" b="1" dirty="0" smtClean="0"/>
          </a:p>
          <a:p>
            <a:pPr lvl="1"/>
            <a:r>
              <a:rPr lang="tr-TR" sz="1600" b="1" dirty="0" err="1" smtClean="0"/>
              <a:t>DropBox</a:t>
            </a:r>
            <a:endParaRPr lang="tr-TR" sz="1600" b="1" dirty="0" smtClean="0"/>
          </a:p>
          <a:p>
            <a:pPr lvl="1"/>
            <a:r>
              <a:rPr lang="tr-TR" sz="1600" b="1" dirty="0" err="1" smtClean="0"/>
              <a:t>SkyDrive</a:t>
            </a:r>
            <a:endParaRPr lang="tr-TR" sz="1600" b="1" dirty="0" smtClean="0"/>
          </a:p>
          <a:p>
            <a:pPr lvl="1"/>
            <a:r>
              <a:rPr lang="tr-TR" sz="1600" b="1" dirty="0" err="1" smtClean="0"/>
              <a:t>YandexDisk</a:t>
            </a:r>
            <a:endParaRPr lang="tr-TR" sz="1600" b="1" dirty="0" smtClean="0"/>
          </a:p>
          <a:p>
            <a:pPr lvl="1"/>
            <a:r>
              <a:rPr lang="tr-TR" sz="1600" b="1" dirty="0" err="1" smtClean="0"/>
              <a:t>Azure</a:t>
            </a:r>
            <a:endParaRPr lang="tr-TR" sz="1600" b="1" dirty="0"/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4499991" y="736061"/>
            <a:ext cx="4645931" cy="4081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b="1" dirty="0" smtClean="0"/>
              <a:t>Bulut Depolama Nedir?</a:t>
            </a:r>
            <a:endParaRPr lang="tr-TR" sz="3200" b="1" dirty="0"/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3707905" y="5674934"/>
            <a:ext cx="5436096" cy="118306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1600" b="1" dirty="0" smtClean="0">
                <a:solidFill>
                  <a:srgbClr val="FF0000"/>
                </a:solidFill>
              </a:rPr>
              <a:t>UYGULAMA: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1600" b="1" dirty="0" smtClean="0"/>
              <a:t>Google </a:t>
            </a:r>
            <a:r>
              <a:rPr lang="tr-TR" sz="1600" b="1" dirty="0" err="1" smtClean="0"/>
              <a:t>drive</a:t>
            </a:r>
            <a:r>
              <a:rPr lang="tr-TR" sz="1600" b="1" dirty="0" smtClean="0"/>
              <a:t> gir. (Başka bir bulut hesap ta olabilir)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1600" b="1" dirty="0" smtClean="0"/>
              <a:t>«5.sınıf Ders sunumları» adında bir klasör oluştur.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1600" b="1" dirty="0" smtClean="0"/>
              <a:t>İçin bilgisayarındaki ders sunumlarını kopyala</a:t>
            </a:r>
            <a:endParaRPr lang="tr-TR" sz="1600" b="1" dirty="0"/>
          </a:p>
        </p:txBody>
      </p:sp>
      <p:pic>
        <p:nvPicPr>
          <p:cNvPr id="11" name="İçerik Yer Tutucusu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49691" y="5675902"/>
            <a:ext cx="1786205" cy="1182098"/>
          </a:xfrm>
          <a:prstGeom prst="rect">
            <a:avLst/>
          </a:prstGeom>
        </p:spPr>
      </p:pic>
      <p:sp>
        <p:nvSpPr>
          <p:cNvPr id="12" name="Metin Yer Tutucusu 4"/>
          <p:cNvSpPr txBox="1">
            <a:spLocks/>
          </p:cNvSpPr>
          <p:nvPr/>
        </p:nvSpPr>
        <p:spPr>
          <a:xfrm>
            <a:off x="5580112" y="5514498"/>
            <a:ext cx="3499956" cy="3522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000" b="1" dirty="0" err="1" smtClean="0">
                <a:solidFill>
                  <a:schemeClr val="tx1"/>
                </a:solidFill>
              </a:rPr>
              <a:t>DropBox</a:t>
            </a:r>
            <a:r>
              <a:rPr lang="tr-TR" sz="2000" b="1" dirty="0" smtClean="0">
                <a:solidFill>
                  <a:schemeClr val="tx1"/>
                </a:solidFill>
              </a:rPr>
              <a:t>/Google Drive Örneği</a:t>
            </a:r>
            <a:endParaRPr lang="tr-T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583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i="1" dirty="0" smtClean="0"/>
              <a:t>Genel Ağlarda İletişim</a:t>
            </a:r>
            <a:endParaRPr lang="tr-TR" sz="6000" b="1" i="1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r>
              <a:rPr lang="tr-TR" dirty="0" smtClean="0"/>
              <a:t>Gruplar ve bilgi edinme/paylaşma yöntemiyle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b="1" dirty="0" smtClean="0"/>
              <a:t>Forumlar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 smtClean="0"/>
              <a:t>Sohbet siteleri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 smtClean="0"/>
              <a:t>Haber ve mail gurupları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 smtClean="0"/>
              <a:t>Sosyal </a:t>
            </a:r>
            <a:r>
              <a:rPr lang="tr-TR" b="1" dirty="0"/>
              <a:t>ağlar</a:t>
            </a:r>
          </a:p>
          <a:p>
            <a:pPr lvl="1"/>
            <a:r>
              <a:rPr lang="tr-TR" b="1" dirty="0"/>
              <a:t>Facebook</a:t>
            </a:r>
          </a:p>
          <a:p>
            <a:pPr lvl="1"/>
            <a:r>
              <a:rPr lang="tr-TR" b="1" dirty="0" err="1"/>
              <a:t>Twitter</a:t>
            </a:r>
            <a:endParaRPr lang="tr-TR" b="1" dirty="0"/>
          </a:p>
          <a:p>
            <a:pPr lvl="1"/>
            <a:r>
              <a:rPr lang="tr-TR" b="1" dirty="0" err="1"/>
              <a:t>Linkedin</a:t>
            </a:r>
            <a:endParaRPr lang="tr-TR" b="1" dirty="0"/>
          </a:p>
          <a:p>
            <a:pPr marL="514350" indent="-514350">
              <a:buFont typeface="+mj-lt"/>
              <a:buAutoNum type="arabicPeriod"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smtClean="0"/>
              <a:t> </a:t>
            </a:r>
            <a:endParaRPr lang="tr-TR" b="1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dirty="0" smtClean="0"/>
              <a:t>İnternet kullanarak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IP telefonlar</a:t>
            </a:r>
          </a:p>
          <a:p>
            <a:r>
              <a:rPr lang="tr-TR" b="1" dirty="0" smtClean="0"/>
              <a:t>Messengerlar</a:t>
            </a:r>
          </a:p>
          <a:p>
            <a:r>
              <a:rPr lang="tr-TR" b="1" dirty="0"/>
              <a:t>E-posta </a:t>
            </a:r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/>
          </a:p>
        </p:txBody>
      </p:sp>
      <p:pic>
        <p:nvPicPr>
          <p:cNvPr id="5122" name="Picture 2" descr="Ä°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56686"/>
            <a:ext cx="5040560" cy="310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İçerik Yer Tutucusu 2"/>
          <p:cNvSpPr txBox="1">
            <a:spLocks/>
          </p:cNvSpPr>
          <p:nvPr/>
        </p:nvSpPr>
        <p:spPr>
          <a:xfrm>
            <a:off x="107504" y="5661248"/>
            <a:ext cx="4040188" cy="11046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000" b="1" dirty="0" smtClean="0">
                <a:solidFill>
                  <a:srgbClr val="FF0000"/>
                </a:solidFill>
              </a:rPr>
              <a:t>Ayrıca çok yaygın olmamakla birlikte yerel ağlarda da iletişim kurabilir, dosya ve yazıcı paylaşımı vb. yapabilirsiniz.</a:t>
            </a:r>
            <a:endParaRPr lang="tr-TR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8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i="1" dirty="0" smtClean="0">
                <a:solidFill>
                  <a:srgbClr val="FF0000"/>
                </a:solidFill>
              </a:rPr>
              <a:t>Yerel Ağda Dosya Paylaşma</a:t>
            </a:r>
            <a:endParaRPr lang="tr-TR" sz="5400" b="1" i="1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r-TR" dirty="0" smtClean="0"/>
              <a:t>Paylaşım izni verme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tr-TR" b="1" u="sng" dirty="0" smtClean="0">
                <a:solidFill>
                  <a:srgbClr val="FF0000"/>
                </a:solidFill>
              </a:rPr>
              <a:t>Klasör</a:t>
            </a:r>
            <a:r>
              <a:rPr lang="tr-TR" dirty="0" smtClean="0"/>
              <a:t> </a:t>
            </a:r>
            <a:r>
              <a:rPr lang="tr-TR" u="sng" dirty="0" smtClean="0"/>
              <a:t>üzerinde</a:t>
            </a:r>
            <a:r>
              <a:rPr lang="tr-TR" dirty="0" smtClean="0"/>
              <a:t> Sağ tıkla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smtClean="0"/>
              <a:t>Bununla paylaş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smtClean="0"/>
              <a:t>Belirli kişiler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err="1" smtClean="0"/>
              <a:t>Everyone</a:t>
            </a:r>
            <a:r>
              <a:rPr lang="tr-TR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smtClean="0"/>
              <a:t>Ekle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smtClean="0"/>
              <a:t>Paylaş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smtClean="0"/>
              <a:t>Bitti</a:t>
            </a:r>
          </a:p>
          <a:p>
            <a:pPr marL="457200" indent="-457200">
              <a:buFont typeface="+mj-lt"/>
              <a:buAutoNum type="arabicPeriod"/>
            </a:pPr>
            <a:endParaRPr lang="tr-TR" dirty="0"/>
          </a:p>
          <a:p>
            <a:pPr marL="0" indent="0">
              <a:buNone/>
            </a:pPr>
            <a:r>
              <a:rPr lang="tr-TR" sz="1800" b="1" i="1" dirty="0" smtClean="0">
                <a:solidFill>
                  <a:srgbClr val="FF0000"/>
                </a:solidFill>
              </a:rPr>
              <a:t>(Paylaşılan bilgisayara erişilemiyorsa;</a:t>
            </a:r>
          </a:p>
          <a:p>
            <a:pPr marL="0" indent="0">
              <a:buNone/>
            </a:pPr>
            <a:r>
              <a:rPr lang="tr-TR" sz="1800" b="1" i="1" dirty="0" smtClean="0">
                <a:solidFill>
                  <a:srgbClr val="FF0000"/>
                </a:solidFill>
              </a:rPr>
              <a:t>«Gelişmiş Paylaşım Ayarları» açık olmalı)</a:t>
            </a:r>
            <a:endParaRPr lang="tr-TR" sz="1800" b="1" i="1" dirty="0">
              <a:solidFill>
                <a:srgbClr val="FF0000"/>
              </a:solidFill>
            </a:endParaRP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/>
              <a:t>Paylaşılmış dosyalara ulaşma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(</a:t>
            </a:r>
            <a:r>
              <a:rPr lang="tr-TR" dirty="0" smtClean="0"/>
              <a:t>Bilgisayar adı bilinmeli.</a:t>
            </a:r>
          </a:p>
          <a:p>
            <a:pPr lvl="1"/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HK-Bilgisayar</a:t>
            </a:r>
            <a:r>
              <a:rPr lang="tr-TR" dirty="0" smtClean="0"/>
              <a:t> gibi)</a:t>
            </a:r>
          </a:p>
          <a:p>
            <a:r>
              <a:rPr lang="tr-TR" dirty="0" smtClean="0"/>
              <a:t>Başlata veya Adres satırına</a:t>
            </a:r>
          </a:p>
          <a:p>
            <a:r>
              <a:rPr lang="tr-TR" dirty="0">
                <a:hlinkClick r:id="rId2" action="ppaction://hlinkfile"/>
              </a:rPr>
              <a:t>\\Lab1</a:t>
            </a:r>
            <a:endParaRPr lang="tr-TR" dirty="0"/>
          </a:p>
          <a:p>
            <a:endParaRPr lang="tr-TR" dirty="0"/>
          </a:p>
          <a:p>
            <a:r>
              <a:rPr lang="tr-TR" dirty="0" smtClean="0">
                <a:solidFill>
                  <a:srgbClr val="00B050"/>
                </a:solidFill>
              </a:rPr>
              <a:t>Bilgisayarın Adını Öğrenme</a:t>
            </a:r>
          </a:p>
          <a:p>
            <a:pPr lvl="1"/>
            <a:r>
              <a:rPr lang="tr-TR" dirty="0" err="1" smtClean="0"/>
              <a:t>Bigisayarım</a:t>
            </a:r>
            <a:endParaRPr lang="tr-TR" dirty="0" smtClean="0"/>
          </a:p>
          <a:p>
            <a:pPr lvl="1"/>
            <a:r>
              <a:rPr lang="tr-TR" dirty="0" err="1" smtClean="0"/>
              <a:t>Sağtık</a:t>
            </a:r>
            <a:endParaRPr lang="tr-TR" dirty="0" smtClean="0"/>
          </a:p>
          <a:p>
            <a:pPr lvl="1"/>
            <a:r>
              <a:rPr lang="tr-TR" dirty="0" smtClean="0"/>
              <a:t>Özellikler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4847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9512" y="127948"/>
            <a:ext cx="8743654" cy="7607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FORUMLAR</a:t>
            </a:r>
            <a:endParaRPr lang="tr-TR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79512" y="980728"/>
            <a:ext cx="4317876" cy="4320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i="1" dirty="0">
                <a:solidFill>
                  <a:srgbClr val="FF0000"/>
                </a:solidFill>
              </a:rPr>
              <a:t>Forum Nedir</a:t>
            </a:r>
            <a:r>
              <a:rPr lang="tr-TR" i="1" dirty="0" smtClean="0">
                <a:solidFill>
                  <a:srgbClr val="FF0000"/>
                </a:solidFill>
              </a:rPr>
              <a:t>?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8" name="Metin Yer Tutucusu 7"/>
          <p:cNvSpPr>
            <a:spLocks noGrp="1"/>
          </p:cNvSpPr>
          <p:nvPr>
            <p:ph type="body" sz="quarter" idx="3"/>
          </p:nvPr>
        </p:nvSpPr>
        <p:spPr>
          <a:xfrm>
            <a:off x="4603595" y="980728"/>
            <a:ext cx="4338886" cy="43204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dirty="0" smtClean="0"/>
              <a:t>Genel Forum Adabı</a:t>
            </a:r>
            <a:endParaRPr lang="tr-TR" dirty="0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179512" y="1556791"/>
            <a:ext cx="4317876" cy="26945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 smtClean="0"/>
              <a:t>Belirli bir amaç için toplanılmış internet mekanları.</a:t>
            </a:r>
          </a:p>
          <a:p>
            <a:r>
              <a:rPr lang="tr-TR" sz="2000" dirty="0" smtClean="0"/>
              <a:t>Bilindik forumlara örnek: </a:t>
            </a:r>
            <a:r>
              <a:rPr lang="tr-TR" sz="2000" dirty="0">
                <a:hlinkClick r:id="rId2"/>
              </a:rPr>
              <a:t>http://forum.donanimhaber.com</a:t>
            </a:r>
            <a:r>
              <a:rPr lang="tr-TR" sz="2000" dirty="0" smtClean="0">
                <a:hlinkClick r:id="rId2"/>
              </a:rPr>
              <a:t>/</a:t>
            </a:r>
            <a:endParaRPr lang="tr-TR" sz="2000" dirty="0" smtClean="0"/>
          </a:p>
          <a:p>
            <a:r>
              <a:rPr lang="tr-TR" sz="2000" dirty="0">
                <a:hlinkClick r:id="rId3"/>
              </a:rPr>
              <a:t>https://www.chip.com.tr/forum</a:t>
            </a:r>
            <a:r>
              <a:rPr lang="tr-TR" sz="2000" dirty="0" smtClean="0">
                <a:hlinkClick r:id="rId3"/>
              </a:rPr>
              <a:t>/</a:t>
            </a:r>
            <a:endParaRPr lang="tr-TR" sz="2000" dirty="0" smtClean="0"/>
          </a:p>
          <a:p>
            <a:r>
              <a:rPr lang="tr-TR" sz="2000" dirty="0">
                <a:hlinkClick r:id="rId4"/>
              </a:rPr>
              <a:t>https://www.frmtr.com</a:t>
            </a:r>
            <a:r>
              <a:rPr lang="tr-TR" sz="2000" dirty="0" smtClean="0">
                <a:hlinkClick r:id="rId4"/>
              </a:rPr>
              <a:t>/</a:t>
            </a:r>
            <a:endParaRPr lang="tr-TR" sz="2000" dirty="0" smtClean="0"/>
          </a:p>
          <a:p>
            <a:r>
              <a:rPr lang="tr-TR" sz="2000" dirty="0">
                <a:hlinkClick r:id="rId5"/>
              </a:rPr>
              <a:t>https://wmaraci.com/forum</a:t>
            </a:r>
            <a:r>
              <a:rPr lang="tr-TR" sz="2000" dirty="0" smtClean="0">
                <a:hlinkClick r:id="rId5"/>
              </a:rPr>
              <a:t>/</a:t>
            </a:r>
            <a:endParaRPr lang="tr-TR" sz="2000" dirty="0" smtClean="0"/>
          </a:p>
          <a:p>
            <a:r>
              <a:rPr lang="tr-TR" sz="2000" dirty="0">
                <a:hlinkClick r:id="rId6"/>
              </a:rPr>
              <a:t>https://forum.shiftdelete.net</a:t>
            </a:r>
            <a:r>
              <a:rPr lang="tr-TR" sz="2000" dirty="0" smtClean="0">
                <a:hlinkClick r:id="rId6"/>
              </a:rPr>
              <a:t>/</a:t>
            </a:r>
            <a:endParaRPr lang="tr-TR" sz="2000" dirty="0"/>
          </a:p>
          <a:p>
            <a:endParaRPr lang="tr-TR" sz="2000" dirty="0" smtClean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594" y="4251387"/>
            <a:ext cx="4319572" cy="249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İçerik Yer Tutucusu 2"/>
          <p:cNvSpPr txBox="1">
            <a:spLocks/>
          </p:cNvSpPr>
          <p:nvPr/>
        </p:nvSpPr>
        <p:spPr>
          <a:xfrm>
            <a:off x="4603594" y="1556792"/>
            <a:ext cx="4317876" cy="2694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 smtClean="0"/>
              <a:t>Forumlarda aradığımız soruya cevap bulunca teşekkür edilir,</a:t>
            </a:r>
          </a:p>
          <a:p>
            <a:r>
              <a:rPr lang="tr-TR" sz="2000" dirty="0" smtClean="0"/>
              <a:t>Hep okuyucu olunmaz, bilgi, fikir ve deneyimleri paylaşarak forumlara katkıda bulunulur,</a:t>
            </a:r>
          </a:p>
          <a:p>
            <a:r>
              <a:rPr lang="tr-TR" sz="2000" dirty="0" smtClean="0"/>
              <a:t>Başka yerlerden alıntı yapıldığında kaynak belirtilir,</a:t>
            </a:r>
          </a:p>
          <a:p>
            <a:r>
              <a:rPr lang="tr-TR" sz="2000" dirty="0" smtClean="0"/>
              <a:t>Diğer forum üyelerine saygılı davranılır</a:t>
            </a:r>
          </a:p>
          <a:p>
            <a:endParaRPr lang="tr-TR" dirty="0"/>
          </a:p>
        </p:txBody>
      </p:sp>
      <p:pic>
        <p:nvPicPr>
          <p:cNvPr id="1026" name="Picture 2" descr="donanim haber png ile ilgili gÃ¶rsel sonucu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816" y="4149080"/>
            <a:ext cx="2356393" cy="80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hift delete png ile ilgili gÃ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308" y="5565472"/>
            <a:ext cx="1872208" cy="140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774471" y="4883527"/>
            <a:ext cx="1517859" cy="646333"/>
          </a:xfrm>
          <a:prstGeom prst="rect">
            <a:avLst/>
          </a:prstGeom>
        </p:spPr>
      </p:pic>
      <p:pic>
        <p:nvPicPr>
          <p:cNvPr id="1032" name="Picture 8" descr="frmtr png ile ilgili gÃ¶rsel sonucu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2258" y="5733375"/>
            <a:ext cx="198120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wmaraci.com png ile ilgili gÃ¶rsel sonucu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531" y="5074744"/>
            <a:ext cx="1837123" cy="53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489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err="1" smtClean="0"/>
              <a:t>Blog</a:t>
            </a:r>
            <a:r>
              <a:rPr lang="tr-TR" b="1" dirty="0" smtClean="0"/>
              <a:t> Nedir?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5257800"/>
          </a:xfrm>
        </p:spPr>
        <p:txBody>
          <a:bodyPr>
            <a:normAutofit fontScale="92500" lnSpcReduction="20000"/>
          </a:bodyPr>
          <a:lstStyle/>
          <a:p>
            <a:r>
              <a:rPr lang="tr-TR" sz="2000" b="1" dirty="0" smtClean="0"/>
              <a:t>İnsanların kişisel olarak deneyim, hobi, tecrübe vb. şeyleri yazdıkları web ortamlarıdır</a:t>
            </a:r>
            <a:r>
              <a:rPr lang="tr-TR" sz="2000" b="1" dirty="0"/>
              <a:t>. </a:t>
            </a:r>
            <a:r>
              <a:rPr lang="tr-TR" sz="2000" b="1" dirty="0" smtClean="0"/>
              <a:t>Bunlara web günceleri de denir. </a:t>
            </a:r>
          </a:p>
          <a:p>
            <a:pPr marL="0" indent="0">
              <a:buNone/>
            </a:pPr>
            <a:endParaRPr lang="tr-TR" sz="2000" b="1" dirty="0" smtClean="0"/>
          </a:p>
          <a:p>
            <a:r>
              <a:rPr lang="tr-TR" sz="2000" b="1" dirty="0" smtClean="0"/>
              <a:t>Bilindik örnek </a:t>
            </a:r>
            <a:r>
              <a:rPr lang="tr-TR" sz="2000" b="1" dirty="0" err="1" smtClean="0"/>
              <a:t>bloglar</a:t>
            </a:r>
            <a:r>
              <a:rPr lang="tr-TR" sz="2000" b="1" dirty="0" smtClean="0"/>
              <a:t>: </a:t>
            </a:r>
          </a:p>
          <a:p>
            <a:pPr marL="0" indent="0">
              <a:buNone/>
            </a:pPr>
            <a:r>
              <a:rPr lang="tr-TR" sz="2000" b="1" dirty="0" smtClean="0">
                <a:hlinkClick r:id="rId2"/>
              </a:rPr>
              <a:t>http</a:t>
            </a:r>
            <a:r>
              <a:rPr lang="tr-TR" sz="2000" b="1" dirty="0">
                <a:hlinkClick r:id="rId2"/>
              </a:rPr>
              <a:t>://bloghocam.blogspot.com</a:t>
            </a:r>
            <a:r>
              <a:rPr lang="tr-TR" sz="2000" b="1" dirty="0" smtClean="0">
                <a:hlinkClick r:id="rId2"/>
              </a:rPr>
              <a:t>/</a:t>
            </a:r>
            <a:endParaRPr lang="tr-TR" sz="2000" b="1" dirty="0" smtClean="0"/>
          </a:p>
          <a:p>
            <a:pPr marL="0" indent="0">
              <a:buNone/>
            </a:pPr>
            <a:r>
              <a:rPr lang="tr-TR" sz="2000" b="1" dirty="0">
                <a:hlinkClick r:id="rId3"/>
              </a:rPr>
              <a:t>http:// </a:t>
            </a:r>
            <a:r>
              <a:rPr lang="tr-TR" sz="2000" b="1" dirty="0" smtClean="0">
                <a:hlinkClick r:id="rId3"/>
              </a:rPr>
              <a:t>selimtuncer.blogspot.com.tr</a:t>
            </a:r>
            <a:endParaRPr lang="tr-TR" sz="2000" b="1" dirty="0" smtClean="0"/>
          </a:p>
          <a:p>
            <a:pPr marL="0" indent="0">
              <a:buNone/>
            </a:pPr>
            <a:r>
              <a:rPr lang="tr-TR" sz="2000" b="1" dirty="0" smtClean="0">
                <a:hlinkClick r:id="rId4"/>
              </a:rPr>
              <a:t>https://bunebe.blogspot.com.tr/</a:t>
            </a:r>
            <a:endParaRPr lang="tr-TR" sz="2000" b="1" dirty="0" smtClean="0"/>
          </a:p>
          <a:p>
            <a:pPr marL="0" indent="0">
              <a:buNone/>
            </a:pPr>
            <a:r>
              <a:rPr lang="tr-TR" sz="2000" b="1" dirty="0" smtClean="0">
                <a:hlinkClick r:id="rId5"/>
              </a:rPr>
              <a:t>www.eroldisdar.com/</a:t>
            </a:r>
            <a:endParaRPr lang="tr-TR" sz="2000" b="1" dirty="0" smtClean="0"/>
          </a:p>
          <a:p>
            <a:pPr marL="0" indent="0">
              <a:buNone/>
            </a:pPr>
            <a:r>
              <a:rPr lang="tr-TR" sz="2000" b="1" dirty="0">
                <a:hlinkClick r:id="rId3"/>
              </a:rPr>
              <a:t>http</a:t>
            </a:r>
            <a:r>
              <a:rPr lang="tr-TR" sz="2000" b="1" dirty="0" smtClean="0">
                <a:hlinkClick r:id="rId3"/>
              </a:rPr>
              <a:t>://teakolik.com/</a:t>
            </a:r>
            <a:endParaRPr lang="tr-TR" sz="2000" b="1" dirty="0" smtClean="0"/>
          </a:p>
          <a:p>
            <a:pPr marL="0" indent="0">
              <a:buNone/>
            </a:pPr>
            <a:endParaRPr lang="tr-TR" sz="2000" b="1" dirty="0"/>
          </a:p>
          <a:p>
            <a:r>
              <a:rPr lang="tr-TR" sz="2000" b="1" dirty="0" err="1" smtClean="0"/>
              <a:t>Blog</a:t>
            </a:r>
            <a:r>
              <a:rPr lang="tr-TR" sz="2000" b="1" dirty="0" smtClean="0"/>
              <a:t> sitesi oluşturmak isterseniz </a:t>
            </a:r>
          </a:p>
          <a:p>
            <a:pPr marL="0" indent="0">
              <a:buNone/>
            </a:pPr>
            <a:r>
              <a:rPr lang="tr-TR" sz="2000" b="1" dirty="0" smtClean="0">
                <a:hlinkClick r:id="rId6"/>
              </a:rPr>
              <a:t>www.blogger.com</a:t>
            </a:r>
            <a:endParaRPr lang="tr-TR" sz="2000" b="1" dirty="0" smtClean="0"/>
          </a:p>
          <a:p>
            <a:pPr marL="0" indent="0">
              <a:buNone/>
            </a:pPr>
            <a:r>
              <a:rPr lang="tr-TR" sz="2000" b="1" dirty="0" smtClean="0">
                <a:hlinkClick r:id="rId7"/>
              </a:rPr>
              <a:t>www.wordpress.com</a:t>
            </a:r>
            <a:endParaRPr lang="tr-TR" sz="2000" b="1" dirty="0" smtClean="0"/>
          </a:p>
          <a:p>
            <a:pPr marL="0" indent="0">
              <a:buNone/>
            </a:pPr>
            <a:r>
              <a:rPr lang="tr-TR" sz="2000" b="1" dirty="0" smtClean="0">
                <a:hlinkClick r:id="rId8"/>
              </a:rPr>
              <a:t>www.wix.com</a:t>
            </a:r>
            <a:endParaRPr lang="tr-TR" sz="2000" b="1" dirty="0" smtClean="0"/>
          </a:p>
          <a:p>
            <a:pPr marL="0" indent="0">
              <a:buNone/>
            </a:pPr>
            <a:r>
              <a:rPr lang="tr-TR" sz="2000" b="1" dirty="0" smtClean="0"/>
              <a:t>Adreslerini kullanabilirsiniz.</a:t>
            </a:r>
          </a:p>
          <a:p>
            <a:endParaRPr lang="tr-TR" sz="2000" b="1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9" cstate="print"/>
          <a:stretch>
            <a:fillRect/>
          </a:stretch>
        </p:blipFill>
        <p:spPr>
          <a:xfrm>
            <a:off x="4648200" y="1708927"/>
            <a:ext cx="4038600" cy="218190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670866" y="4077073"/>
            <a:ext cx="3998491" cy="216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6675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>
          <a:xfrm>
            <a:off x="107503" y="4425131"/>
            <a:ext cx="8928991" cy="1362075"/>
          </a:xfrm>
        </p:spPr>
        <p:txBody>
          <a:bodyPr/>
          <a:lstStyle/>
          <a:p>
            <a:r>
              <a:rPr lang="tr-TR" dirty="0" smtClean="0"/>
              <a:t>Teşekkürler.</a:t>
            </a:r>
            <a:endParaRPr lang="tr-TR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107503" y="2924944"/>
            <a:ext cx="8928991" cy="1500187"/>
          </a:xfrm>
        </p:spPr>
        <p:txBody>
          <a:bodyPr/>
          <a:lstStyle/>
          <a:p>
            <a:r>
              <a:rPr lang="tr-TR" dirty="0" smtClean="0"/>
              <a:t>Sunu Bitmiştir.	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07504" y="995351"/>
            <a:ext cx="89289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000000"/>
                </a:solidFill>
                <a:latin typeface="Calibri" panose="020F0502020204030204" pitchFamily="34" charset="0"/>
              </a:rPr>
              <a:t>BT.5.3.1.1. Bilginin ağlar arasındaki yolculuğunu keşfeder.</a:t>
            </a:r>
            <a:br>
              <a:rPr lang="tr-TR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dirty="0">
                <a:solidFill>
                  <a:srgbClr val="000000"/>
                </a:solidFill>
                <a:latin typeface="Calibri" panose="020F0502020204030204" pitchFamily="34" charset="0"/>
              </a:rPr>
              <a:t>BT.5.3.1.2. Bilgisayar ağlarına ilişkin temel kavramları ve bilgisayar ağ türlerini açıklar.</a:t>
            </a:r>
            <a:br>
              <a:rPr lang="tr-TR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dirty="0">
                <a:solidFill>
                  <a:srgbClr val="000000"/>
                </a:solidFill>
                <a:latin typeface="Calibri" panose="020F0502020204030204" pitchFamily="34" charset="0"/>
              </a:rPr>
              <a:t>BT.5.3.1.3. Bilgisayar ağlarında kullanılan bağlanma teknolojilerini listeler.</a:t>
            </a:r>
            <a:r>
              <a:rPr lang="tr-TR" dirty="0"/>
              <a:t>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07503" y="595241"/>
            <a:ext cx="3616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BU DERSİN SONUNDA ÖĞRENCİ;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1520316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867</TotalTime>
  <Words>473</Words>
  <PresentationFormat>Ekran Gösterisi (4:3)</PresentationFormat>
  <Paragraphs>112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Bilişim Ağları, Türleri Kullanım şekilleri</vt:lpstr>
      <vt:lpstr>Ağ (Network) Nedir? </vt:lpstr>
      <vt:lpstr>AĞLAR NE İŞE YARAR?</vt:lpstr>
      <vt:lpstr>Genel Ağlarda İletişim</vt:lpstr>
      <vt:lpstr>Yerel Ağda Dosya Paylaşma</vt:lpstr>
      <vt:lpstr>FORUMLAR</vt:lpstr>
      <vt:lpstr>Blog Nedir?</vt:lpstr>
      <vt:lpstr>Teşekkürler.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2013-10-07T08:06:26Z</dcterms:created>
  <dcterms:modified xsi:type="dcterms:W3CDTF">2018-10-11T15:05:10Z</dcterms:modified>
  <cp:category>www.sorubak.com</cp:category>
</cp:coreProperties>
</file>