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0"/>
  </p:notesMasterIdLst>
  <p:sldIdLst>
    <p:sldId id="256" r:id="rId2"/>
    <p:sldId id="291" r:id="rId3"/>
    <p:sldId id="293" r:id="rId4"/>
    <p:sldId id="299" r:id="rId5"/>
    <p:sldId id="295" r:id="rId6"/>
    <p:sldId id="296" r:id="rId7"/>
    <p:sldId id="297" r:id="rId8"/>
    <p:sldId id="298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274" r:id="rId37"/>
    <p:sldId id="327" r:id="rId38"/>
    <p:sldId id="328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586" autoAdjust="0"/>
  </p:normalViewPr>
  <p:slideViewPr>
    <p:cSldViewPr>
      <p:cViewPr>
        <p:scale>
          <a:sx n="77" d="100"/>
          <a:sy n="77" d="100"/>
        </p:scale>
        <p:origin x="-43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E0DEF-7F30-4E4B-8387-49909DF7F97E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10570-FE4C-4568-B66F-229E88F967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50567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10570-FE4C-4568-B66F-229E88F967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Erzurum_(il)" TargetMode="External"/><Relationship Id="rId13" Type="http://schemas.openxmlformats.org/officeDocument/2006/relationships/hyperlink" Target="http://tr.wikipedia.org/wiki/Mu%C5%9F_(il)" TargetMode="External"/><Relationship Id="rId3" Type="http://schemas.openxmlformats.org/officeDocument/2006/relationships/hyperlink" Target="http://tr.wikipedia.org/wiki/Ardahan_(il)" TargetMode="External"/><Relationship Id="rId7" Type="http://schemas.openxmlformats.org/officeDocument/2006/relationships/hyperlink" Target="http://tr.wikipedia.org/wiki/Erzincan_(il)" TargetMode="External"/><Relationship Id="rId12" Type="http://schemas.openxmlformats.org/officeDocument/2006/relationships/hyperlink" Target="http://tr.wikipedia.org/wiki/Malatya_(il)" TargetMode="External"/><Relationship Id="rId2" Type="http://schemas.openxmlformats.org/officeDocument/2006/relationships/hyperlink" Target="http://tr.wikipedia.org/wiki/A%C4%9Fr%C4%B1_(il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Elaz%C4%B1%C4%9F_(il)" TargetMode="External"/><Relationship Id="rId11" Type="http://schemas.openxmlformats.org/officeDocument/2006/relationships/hyperlink" Target="http://tr.wikipedia.org/wiki/Kars_(il)" TargetMode="External"/><Relationship Id="rId5" Type="http://schemas.openxmlformats.org/officeDocument/2006/relationships/hyperlink" Target="http://tr.wikipedia.org/wiki/Bitlis_(il)" TargetMode="External"/><Relationship Id="rId15" Type="http://schemas.openxmlformats.org/officeDocument/2006/relationships/hyperlink" Target="http://tr.wikipedia.org/wiki/Van_(il)" TargetMode="External"/><Relationship Id="rId10" Type="http://schemas.openxmlformats.org/officeDocument/2006/relationships/hyperlink" Target="http://tr.wikipedia.org/wiki/I%C4%9Fd%C4%B1r_(il)" TargetMode="External"/><Relationship Id="rId4" Type="http://schemas.openxmlformats.org/officeDocument/2006/relationships/hyperlink" Target="http://tr.wikipedia.org/wiki/Bing%C3%B6l_(il)" TargetMode="External"/><Relationship Id="rId9" Type="http://schemas.openxmlformats.org/officeDocument/2006/relationships/hyperlink" Target="http://tr.wikipedia.org/wiki/Hakkari_(il)" TargetMode="External"/><Relationship Id="rId14" Type="http://schemas.openxmlformats.org/officeDocument/2006/relationships/hyperlink" Target="http://tr.wikipedia.org/wiki/Tunceli_(il)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416824" cy="5472608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DOĞU ANADOLU BÖLGESİ SLAYT ÇALIŞMASI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/>
              <a:t>Ders: </a:t>
            </a:r>
            <a:r>
              <a:rPr lang="tr-TR" dirty="0" smtClean="0">
                <a:solidFill>
                  <a:schemeClr val="accent4"/>
                </a:solidFill>
              </a:rPr>
              <a:t>sosyal bilgiler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>HAZIRLAYANLAR: </a:t>
            </a:r>
            <a:r>
              <a:rPr lang="tr-TR" dirty="0" smtClean="0">
                <a:solidFill>
                  <a:schemeClr val="tx2"/>
                </a:solidFill>
              </a:rPr>
              <a:t>Mete alp erdem</a:t>
            </a:r>
            <a:r>
              <a:rPr lang="tr-TR" dirty="0">
                <a:solidFill>
                  <a:schemeClr val="tx2"/>
                </a:solidFill>
              </a:rPr>
              <a:t/>
            </a:r>
            <a:br>
              <a:rPr lang="tr-TR" dirty="0">
                <a:solidFill>
                  <a:schemeClr val="tx2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emir, Ahmet </a:t>
            </a:r>
            <a:r>
              <a:rPr lang="tr-TR" dirty="0" err="1" smtClean="0">
                <a:solidFill>
                  <a:srgbClr val="FF0000"/>
                </a:solidFill>
              </a:rPr>
              <a:t>musab</a:t>
            </a:r>
            <a:r>
              <a:rPr lang="tr-TR" dirty="0" smtClean="0">
                <a:solidFill>
                  <a:srgbClr val="FF0000"/>
                </a:solidFill>
              </a:rPr>
              <a:t>, Ahmet </a:t>
            </a:r>
            <a:r>
              <a:rPr lang="tr-TR" dirty="0" err="1" smtClean="0">
                <a:solidFill>
                  <a:srgbClr val="FF0000"/>
                </a:solidFill>
              </a:rPr>
              <a:t>baydar</a:t>
            </a:r>
            <a:r>
              <a:rPr lang="tr-TR" dirty="0" smtClean="0">
                <a:solidFill>
                  <a:srgbClr val="FF0000"/>
                </a:solidFill>
              </a:rPr>
              <a:t>, arda, </a:t>
            </a:r>
            <a:r>
              <a:rPr lang="tr-TR" dirty="0" err="1" smtClean="0">
                <a:solidFill>
                  <a:srgbClr val="FF0000"/>
                </a:solidFill>
              </a:rPr>
              <a:t>ömer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chemeClr val="bg2"/>
                </a:solidFill>
              </a:rPr>
              <a:t>13/05/2018 </a:t>
            </a:r>
            <a:br>
              <a:rPr lang="tr-TR" dirty="0" smtClean="0">
                <a:solidFill>
                  <a:schemeClr val="bg2"/>
                </a:solidFill>
              </a:rPr>
            </a:br>
            <a:r>
              <a:rPr lang="tr-TR" dirty="0" smtClean="0">
                <a:solidFill>
                  <a:schemeClr val="bg2"/>
                </a:solidFill>
              </a:rPr>
              <a:t>Malatya/</a:t>
            </a:r>
            <a:r>
              <a:rPr lang="tr-TR" dirty="0" err="1" smtClean="0">
                <a:solidFill>
                  <a:schemeClr val="bg2"/>
                </a:solidFill>
              </a:rPr>
              <a:t>battalgazi</a:t>
            </a:r>
            <a:r>
              <a:rPr lang="tr-TR" dirty="0" smtClean="0">
                <a:solidFill>
                  <a:schemeClr val="bg2"/>
                </a:solidFill>
              </a:rPr>
              <a:t/>
            </a:r>
            <a:br>
              <a:rPr lang="tr-TR" dirty="0" smtClean="0">
                <a:solidFill>
                  <a:schemeClr val="bg2"/>
                </a:solidFill>
              </a:rPr>
            </a:br>
            <a:r>
              <a:rPr lang="tr-TR" dirty="0" smtClean="0">
                <a:solidFill>
                  <a:schemeClr val="bg2"/>
                </a:solidFill>
              </a:rPr>
              <a:t>fatih </a:t>
            </a:r>
            <a:r>
              <a:rPr lang="tr-TR" dirty="0" smtClean="0">
                <a:solidFill>
                  <a:schemeClr val="bg2"/>
                </a:solidFill>
              </a:rPr>
              <a:t>İlkokulu</a:t>
            </a:r>
            <a:endParaRPr lang="tr-TR" dirty="0">
              <a:solidFill>
                <a:schemeClr val="bg2"/>
              </a:solidFill>
            </a:endParaRPr>
          </a:p>
        </p:txBody>
      </p:sp>
      <p:sp>
        <p:nvSpPr>
          <p:cNvPr id="3" name="Yuvarlatılmış Dikdörtgen 2">
            <a:hlinkClick r:id="rId3"/>
          </p:cNvPr>
          <p:cNvSpPr/>
          <p:nvPr/>
        </p:nvSpPr>
        <p:spPr>
          <a:xfrm>
            <a:off x="3923928" y="6499782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solidFill>
                  <a:srgbClr val="FFFF00"/>
                </a:solidFill>
                <a:effectLst/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www.egitimhane.com</a:t>
            </a:r>
            <a:endParaRPr lang="tr-TR" sz="110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13381817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424716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C00000"/>
                </a:solidFill>
              </a:rPr>
              <a:t>TARİHİ ESERLER,</a:t>
            </a:r>
          </a:p>
          <a:p>
            <a:r>
              <a:rPr lang="tr-TR" sz="7200" dirty="0" smtClean="0">
                <a:solidFill>
                  <a:srgbClr val="C00000"/>
                </a:solidFill>
              </a:rPr>
              <a:t>GEZİLECEK</a:t>
            </a:r>
          </a:p>
          <a:p>
            <a:r>
              <a:rPr lang="tr-TR" sz="7200" dirty="0" smtClean="0">
                <a:solidFill>
                  <a:srgbClr val="C00000"/>
                </a:solidFill>
              </a:rPr>
              <a:t>YERLER</a:t>
            </a:r>
            <a:endParaRPr lang="tr-TR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86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SOMUNCUBABA TÜRBESİ/MALATYA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379655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solidFill>
                  <a:srgbClr val="C00000"/>
                </a:solidFill>
              </a:rPr>
              <a:t>ÇİFTE MİNARELİ MEDRESE/ ERZURUM</a:t>
            </a:r>
            <a:endParaRPr lang="tr-TR" sz="32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418227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HARPUT KALESİ/ELAZIĞ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29093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AKDAMAR ADASI/VAN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252520" cy="5943600"/>
          </a:xfrm>
        </p:spPr>
      </p:pic>
    </p:spTree>
    <p:extLst>
      <p:ext uri="{BB962C8B-B14F-4D97-AF65-F5344CB8AC3E}">
        <p14:creationId xmlns="" xmlns:p14="http://schemas.microsoft.com/office/powerpoint/2010/main" val="289689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ANİ HARABELERİ/KARS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181432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İSHAKPAŞA SARAYI/ AĞRI  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288495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984556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C00000"/>
                </a:solidFill>
              </a:rPr>
              <a:t>DAĞLAR</a:t>
            </a:r>
          </a:p>
          <a:p>
            <a:r>
              <a:rPr lang="tr-TR" sz="8000" dirty="0" smtClean="0">
                <a:solidFill>
                  <a:srgbClr val="C00000"/>
                </a:solidFill>
              </a:rPr>
              <a:t>GÖLLER</a:t>
            </a:r>
          </a:p>
          <a:p>
            <a:r>
              <a:rPr lang="tr-TR" sz="8000" dirty="0" smtClean="0">
                <a:solidFill>
                  <a:srgbClr val="C00000"/>
                </a:solidFill>
              </a:rPr>
              <a:t>OVALAR</a:t>
            </a:r>
            <a:endParaRPr lang="tr-TR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52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BEYDAĞI/MALATYA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417009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PALANDÖKEN DAĞI/ ERZURUM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152002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43608" y="260648"/>
            <a:ext cx="7632848" cy="1204306"/>
          </a:xfrm>
        </p:spPr>
        <p:txBody>
          <a:bodyPr/>
          <a:lstStyle/>
          <a:p>
            <a:pPr algn="ctr"/>
            <a:r>
              <a:rPr lang="tr-TR" dirty="0" smtClean="0"/>
              <a:t>DOĞU ANADOLU BÖLGESİ</a:t>
            </a:r>
            <a:endParaRPr lang="tr-TR" dirty="0"/>
          </a:p>
        </p:txBody>
      </p:sp>
      <p:pic>
        <p:nvPicPr>
          <p:cNvPr id="4" name="Picture 5" descr="C:\Users\aaa\Desktop\slaytlar\doğuanadolu resimler\dogu_anadolu_bolgesi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336704" cy="41351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28649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AĞRI DAĞI / AĞRI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15612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CİLO DAĞI/HAKKARİ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31557"/>
          </a:xfrm>
        </p:spPr>
      </p:pic>
    </p:spTree>
    <p:extLst>
      <p:ext uri="{BB962C8B-B14F-4D97-AF65-F5344CB8AC3E}">
        <p14:creationId xmlns="" xmlns:p14="http://schemas.microsoft.com/office/powerpoint/2010/main" val="348156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VAN GÖLÜ/VAN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18365"/>
          </a:xfrm>
        </p:spPr>
      </p:pic>
    </p:spTree>
    <p:extLst>
      <p:ext uri="{BB962C8B-B14F-4D97-AF65-F5344CB8AC3E}">
        <p14:creationId xmlns="" xmlns:p14="http://schemas.microsoft.com/office/powerpoint/2010/main" val="194003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GÜNPINAR ŞELALESİ/MALATYA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914400"/>
            <a:ext cx="9361039" cy="5943600"/>
          </a:xfrm>
        </p:spPr>
      </p:pic>
    </p:spTree>
    <p:extLst>
      <p:ext uri="{BB962C8B-B14F-4D97-AF65-F5344CB8AC3E}">
        <p14:creationId xmlns="" xmlns:p14="http://schemas.microsoft.com/office/powerpoint/2010/main" val="213802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HAZAR GÖLÜ/ELAZIĞ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26305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Fırat nehri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0"/>
            <a:ext cx="9103024" cy="5943600"/>
          </a:xfrm>
        </p:spPr>
      </p:pic>
    </p:spTree>
    <p:extLst>
      <p:ext uri="{BB962C8B-B14F-4D97-AF65-F5344CB8AC3E}">
        <p14:creationId xmlns="" xmlns:p14="http://schemas.microsoft.com/office/powerpoint/2010/main" val="215365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     Aras nehri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1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40970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Malatya ovası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0728"/>
            <a:ext cx="9144000" cy="5877272"/>
          </a:xfrm>
        </p:spPr>
      </p:pic>
    </p:spTree>
    <p:extLst>
      <p:ext uri="{BB962C8B-B14F-4D97-AF65-F5344CB8AC3E}">
        <p14:creationId xmlns="" xmlns:p14="http://schemas.microsoft.com/office/powerpoint/2010/main" val="6113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       Muş ovası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2145" cy="5943600"/>
          </a:xfrm>
        </p:spPr>
      </p:pic>
    </p:spTree>
    <p:extLst>
      <p:ext uri="{BB962C8B-B14F-4D97-AF65-F5344CB8AC3E}">
        <p14:creationId xmlns="" xmlns:p14="http://schemas.microsoft.com/office/powerpoint/2010/main" val="161313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       Iğdır ovası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0"/>
            <a:ext cx="9145932" cy="5943600"/>
          </a:xfrm>
        </p:spPr>
      </p:pic>
    </p:spTree>
    <p:extLst>
      <p:ext uri="{BB962C8B-B14F-4D97-AF65-F5344CB8AC3E}">
        <p14:creationId xmlns="" xmlns:p14="http://schemas.microsoft.com/office/powerpoint/2010/main" val="412537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z="3800"/>
              <a:t>İller</a:t>
            </a:r>
            <a:br>
              <a:rPr lang="tr-TR" altLang="tr-TR" sz="3800"/>
            </a:br>
            <a:endParaRPr lang="tr-TR" altLang="tr-TR" sz="38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620688"/>
            <a:ext cx="8568952" cy="5688632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80000"/>
              </a:lnSpc>
            </a:pPr>
            <a:r>
              <a:rPr lang="tr-TR" altLang="tr-TR" sz="5000" dirty="0"/>
              <a:t>Doğu Anadolu'da 14 tane il vardır. Bunlar alfabetik olarak şunlardır:</a:t>
            </a:r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solidFill>
                  <a:srgbClr val="FF0000"/>
                </a:solidFill>
                <a:hlinkClick r:id="rId2" tooltip="Ağrı (il)"/>
              </a:rPr>
              <a:t>*</a:t>
            </a:r>
            <a:r>
              <a:rPr lang="tr-TR" altLang="tr-TR" sz="7600" dirty="0" smtClean="0">
                <a:hlinkClick r:id="rId2" tooltip="Ağrı (il)"/>
              </a:rPr>
              <a:t>Ağrı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3" tooltip="Ardahan (il)"/>
              </a:rPr>
              <a:t>*Ardahan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4" tooltip="Bingöl (il)"/>
              </a:rPr>
              <a:t>*Bingöl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5" tooltip="Bitlis (il)"/>
              </a:rPr>
              <a:t>*Bitlis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6" tooltip="Elazığ (il)"/>
              </a:rPr>
              <a:t>*Elazığ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7" tooltip="Erzincan (il)"/>
              </a:rPr>
              <a:t>*Erzincan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8" tooltip="Erzurum (il)"/>
              </a:rPr>
              <a:t>*Erzurum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9" tooltip="Hakkari (il)"/>
              </a:rPr>
              <a:t>*Hakkari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u="sng" dirty="0" smtClean="0">
                <a:hlinkClick r:id="rId10" tooltip="Iğdır (il)"/>
              </a:rPr>
              <a:t>*Iğdır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11" tooltip="Kars (il)"/>
              </a:rPr>
              <a:t>*Kars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12" tooltip="Malatya (il)"/>
              </a:rPr>
              <a:t>*</a:t>
            </a:r>
            <a:r>
              <a:rPr lang="tr-TR" altLang="tr-TR" sz="7600" dirty="0" smtClean="0">
                <a:solidFill>
                  <a:srgbClr val="FF0000"/>
                </a:solidFill>
                <a:hlinkClick r:id="rId12" tooltip="Malatya (il)"/>
              </a:rPr>
              <a:t>Malatya</a:t>
            </a:r>
            <a:endParaRPr lang="tr-TR" altLang="tr-TR" sz="7600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13" tooltip="Muş (il)"/>
              </a:rPr>
              <a:t>*Muş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14" tooltip="Tunceli (il)"/>
              </a:rPr>
              <a:t>*Tunceli</a:t>
            </a:r>
            <a:endParaRPr lang="tr-TR" altLang="tr-TR" sz="7600" dirty="0"/>
          </a:p>
          <a:p>
            <a:pPr>
              <a:lnSpc>
                <a:spcPct val="80000"/>
              </a:lnSpc>
            </a:pPr>
            <a:r>
              <a:rPr lang="tr-TR" altLang="tr-TR" sz="7600" dirty="0" smtClean="0">
                <a:hlinkClick r:id="rId15" tooltip="Van (il)"/>
              </a:rPr>
              <a:t>*Van</a:t>
            </a:r>
            <a:endParaRPr lang="tr-TR" altLang="tr-TR" sz="7600" dirty="0"/>
          </a:p>
        </p:txBody>
      </p:sp>
    </p:spTree>
    <p:extLst>
      <p:ext uri="{BB962C8B-B14F-4D97-AF65-F5344CB8AC3E}">
        <p14:creationId xmlns="" xmlns:p14="http://schemas.microsoft.com/office/powerpoint/2010/main" val="21259608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  Yüksekova / </a:t>
            </a:r>
            <a:r>
              <a:rPr lang="tr-TR" sz="3600" dirty="0" err="1" smtClean="0">
                <a:solidFill>
                  <a:srgbClr val="C00000"/>
                </a:solidFill>
              </a:rPr>
              <a:t>hakkari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38713" cy="6093296"/>
          </a:xfrm>
        </p:spPr>
      </p:pic>
    </p:spTree>
    <p:extLst>
      <p:ext uri="{BB962C8B-B14F-4D97-AF65-F5344CB8AC3E}">
        <p14:creationId xmlns="" xmlns:p14="http://schemas.microsoft.com/office/powerpoint/2010/main" val="275908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03648" y="365760"/>
            <a:ext cx="6940252" cy="45719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dirty="0" smtClean="0">
                <a:solidFill>
                  <a:srgbClr val="C00000"/>
                </a:solidFill>
              </a:rPr>
              <a:t>   YEMEKLER</a:t>
            </a:r>
          </a:p>
          <a:p>
            <a:endParaRPr lang="tr-TR" sz="8000" dirty="0">
              <a:solidFill>
                <a:srgbClr val="C0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9119171" cy="45811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534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ANALI KIZLI / MALATYA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52736"/>
            <a:ext cx="9213316" cy="5805264"/>
          </a:xfrm>
        </p:spPr>
      </p:pic>
    </p:spTree>
    <p:extLst>
      <p:ext uri="{BB962C8B-B14F-4D97-AF65-F5344CB8AC3E}">
        <p14:creationId xmlns="" xmlns:p14="http://schemas.microsoft.com/office/powerpoint/2010/main" val="13516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CAĞ KEBABI/ERZURUM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322009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BÜRYAN KEBABI/SİİRT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</p:spPr>
      </p:pic>
    </p:spTree>
    <p:extLst>
      <p:ext uri="{BB962C8B-B14F-4D97-AF65-F5344CB8AC3E}">
        <p14:creationId xmlns="" xmlns:p14="http://schemas.microsoft.com/office/powerpoint/2010/main" val="18478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>
                <a:solidFill>
                  <a:srgbClr val="C00000"/>
                </a:solidFill>
              </a:rPr>
              <a:t> </a:t>
            </a:r>
            <a:r>
              <a:rPr lang="tr-TR" sz="3600" dirty="0" smtClean="0">
                <a:solidFill>
                  <a:srgbClr val="C00000"/>
                </a:solidFill>
              </a:rPr>
              <a:t>                KAZ ETİ/KARS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914400"/>
            <a:ext cx="9145932" cy="59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5676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58984"/>
          </a:xfrm>
        </p:spPr>
        <p:txBody>
          <a:bodyPr/>
          <a:lstStyle/>
          <a:p>
            <a:pPr algn="ctr"/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975360" y="182266"/>
            <a:ext cx="752094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dirty="0" smtClean="0"/>
              <a:t>DOĞU ANADOLU BÖLGESİ</a:t>
            </a:r>
            <a:br>
              <a:rPr lang="tr-TR" dirty="0" smtClean="0"/>
            </a:b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251520" y="586907"/>
            <a:ext cx="8568952" cy="5757372"/>
          </a:xfrm>
        </p:spPr>
        <p:txBody>
          <a:bodyPr>
            <a:normAutofit fontScale="92500"/>
          </a:bodyPr>
          <a:lstStyle/>
          <a:p>
            <a:pPr algn="ctr"/>
            <a:r>
              <a:rPr lang="tr-TR" sz="3200" dirty="0" smtClean="0">
                <a:solidFill>
                  <a:srgbClr val="454545"/>
                </a:solidFill>
                <a:latin typeface="Open Sans"/>
              </a:rPr>
              <a:t>GENEL BİLGİ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Doğu Anadolu bölgesi 14 şehirden oluşur.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Nüfus olarak en büyük şehirleri sırasıyla Van, </a:t>
            </a:r>
            <a:r>
              <a:rPr lang="tr-TR" sz="3200" b="0" dirty="0">
                <a:solidFill>
                  <a:srgbClr val="454545"/>
                </a:solidFill>
                <a:latin typeface="Open Sans"/>
              </a:rPr>
              <a:t>M</a:t>
            </a:r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alatya ve Erzurum’dur.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Sanayi ve gelişmişlik açısından en gözde ili </a:t>
            </a:r>
            <a:r>
              <a:rPr lang="tr-TR" sz="3200" b="0" dirty="0">
                <a:solidFill>
                  <a:srgbClr val="454545"/>
                </a:solidFill>
                <a:latin typeface="Open Sans"/>
              </a:rPr>
              <a:t>M</a:t>
            </a:r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alatya’dır.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Tarım ve hayvancılık başlıca geçim kaynağıdır.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Malatya, Elazığ ve Erzurum sanayide de gelişmiştir.</a:t>
            </a:r>
          </a:p>
          <a:p>
            <a:pPr algn="ctr"/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Turizm olarak Van, </a:t>
            </a:r>
            <a:r>
              <a:rPr lang="tr-TR" sz="3200" b="0" dirty="0">
                <a:solidFill>
                  <a:srgbClr val="454545"/>
                </a:solidFill>
                <a:latin typeface="Open Sans"/>
              </a:rPr>
              <a:t>K</a:t>
            </a:r>
            <a:r>
              <a:rPr lang="tr-TR" sz="3200" b="0" dirty="0" smtClean="0">
                <a:solidFill>
                  <a:srgbClr val="454545"/>
                </a:solidFill>
                <a:latin typeface="Open Sans"/>
              </a:rPr>
              <a:t>ars ve Erzurum  ön plandadır.</a:t>
            </a:r>
          </a:p>
          <a:p>
            <a:pPr algn="ctr"/>
            <a:endParaRPr lang="tr-TR" sz="3200" b="0" dirty="0" smtClean="0">
              <a:solidFill>
                <a:srgbClr val="454545"/>
              </a:solidFill>
              <a:latin typeface="Open Sans"/>
            </a:endParaRPr>
          </a:p>
          <a:p>
            <a:pPr algn="ctr"/>
            <a:endParaRPr lang="tr-TR" sz="3200" b="0" dirty="0" smtClean="0">
              <a:solidFill>
                <a:srgbClr val="454545"/>
              </a:solidFill>
              <a:latin typeface="Open Sans"/>
            </a:endParaRPr>
          </a:p>
          <a:p>
            <a:pPr algn="ctr"/>
            <a:endParaRPr lang="tr-TR" b="0" dirty="0" smtClean="0">
              <a:solidFill>
                <a:srgbClr val="FF0000"/>
              </a:solidFill>
              <a:latin typeface="Open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5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400" dirty="0" smtClean="0"/>
              <a:t>Bölgenin aynı zamanda </a:t>
            </a:r>
            <a:r>
              <a:rPr lang="tr-TR" sz="2400" dirty="0"/>
              <a:t>T</a:t>
            </a:r>
            <a:r>
              <a:rPr lang="tr-TR" sz="2400" dirty="0" smtClean="0"/>
              <a:t>ürkiye’nin enerji ihtiyacının büyük bir bölümünü sağlayan Keban ve Karakaya Barajları Doğu Anadolu </a:t>
            </a:r>
            <a:r>
              <a:rPr lang="tr-TR" sz="2400" dirty="0"/>
              <a:t>B</a:t>
            </a:r>
            <a:r>
              <a:rPr lang="tr-TR" sz="2400" dirty="0" smtClean="0"/>
              <a:t>ölgesi’nde bulunmaktadır.</a:t>
            </a:r>
          </a:p>
          <a:p>
            <a:r>
              <a:rPr lang="tr-TR" sz="2400" dirty="0" smtClean="0"/>
              <a:t>Akarsu ve su kaynakları bakımından zengindir. Yüksek dağların bulunması ulaşımı zorlaştırmaktadır.</a:t>
            </a:r>
          </a:p>
          <a:p>
            <a:r>
              <a:rPr lang="tr-TR" sz="2400" dirty="0" smtClean="0"/>
              <a:t>Doğu Anadolu Bölgemizde yaklaşık 6 milyon insan yaşamaktadır.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 Malatya’da demir, Elazığ’da krom yaygın olarak bulunmaktadır ve ülke ekonomisine önemli katkıda bulunmaktadır.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8215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SLAYTI HAZIRLAYAN: METE ALP ERDEM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3860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061408" cy="398944"/>
          </a:xfrm>
        </p:spPr>
        <p:txBody>
          <a:bodyPr/>
          <a:lstStyle/>
          <a:p>
            <a:r>
              <a:rPr lang="tr-TR" sz="8800" dirty="0" smtClean="0">
                <a:solidFill>
                  <a:srgbClr val="FF0000"/>
                </a:solidFill>
              </a:rPr>
              <a:t>ÜNLÜ KİŞİLER</a:t>
            </a:r>
            <a:endParaRPr lang="tr-TR" sz="8800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805263"/>
          </a:xfrm>
        </p:spPr>
      </p:pic>
    </p:spTree>
    <p:extLst>
      <p:ext uri="{BB962C8B-B14F-4D97-AF65-F5344CB8AC3E}">
        <p14:creationId xmlns="" xmlns:p14="http://schemas.microsoft.com/office/powerpoint/2010/main" val="4592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 smtClean="0">
                <a:solidFill>
                  <a:srgbClr val="FF0000"/>
                </a:solidFill>
              </a:rPr>
              <a:t>     </a:t>
            </a:r>
            <a:r>
              <a:rPr lang="tr-TR" sz="6000" dirty="0" smtClean="0">
                <a:solidFill>
                  <a:srgbClr val="C00000"/>
                </a:solidFill>
              </a:rPr>
              <a:t>    </a:t>
            </a:r>
            <a:r>
              <a:rPr lang="tr-TR" sz="3600" dirty="0" smtClean="0">
                <a:solidFill>
                  <a:srgbClr val="C00000"/>
                </a:solidFill>
              </a:rPr>
              <a:t>KEMAL SUNAL/MALATYA</a:t>
            </a:r>
            <a:r>
              <a:rPr lang="tr-TR" sz="6000" dirty="0">
                <a:solidFill>
                  <a:srgbClr val="C00000"/>
                </a:solidFill>
              </a:rPr>
              <a:t/>
            </a:r>
            <a:br>
              <a:rPr lang="tr-TR" sz="6000" dirty="0">
                <a:solidFill>
                  <a:srgbClr val="C00000"/>
                </a:solidFill>
              </a:rPr>
            </a:b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2960" y="764704"/>
            <a:ext cx="7520940" cy="3915773"/>
          </a:xfrm>
        </p:spPr>
        <p:txBody>
          <a:bodyPr>
            <a:normAutofit/>
          </a:bodyPr>
          <a:lstStyle/>
          <a:p>
            <a:endParaRPr lang="tr-TR" sz="3200" dirty="0">
              <a:solidFill>
                <a:srgbClr val="C0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096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41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                    </a:t>
            </a:r>
            <a:r>
              <a:rPr lang="tr-TR" sz="3600" dirty="0" smtClean="0">
                <a:solidFill>
                  <a:srgbClr val="C00000"/>
                </a:solidFill>
              </a:rPr>
              <a:t>ÖZCAN DENİZ /</a:t>
            </a:r>
            <a:r>
              <a:rPr lang="tr-TR" sz="3600" dirty="0" err="1" smtClean="0">
                <a:solidFill>
                  <a:srgbClr val="C00000"/>
                </a:solidFill>
              </a:rPr>
              <a:t>aĞRI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200" dirty="0">
              <a:solidFill>
                <a:srgbClr val="C0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6" y="914401"/>
            <a:ext cx="8977979" cy="59146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464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/>
            </a:r>
            <a:br>
              <a:rPr lang="tr-TR" dirty="0" smtClean="0">
                <a:solidFill>
                  <a:srgbClr val="C00000"/>
                </a:solidFill>
              </a:rPr>
            </a:b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smtClean="0">
                <a:solidFill>
                  <a:srgbClr val="C00000"/>
                </a:solidFill>
              </a:rPr>
              <a:t>                  NECATİ </a:t>
            </a:r>
            <a:r>
              <a:rPr lang="tr-TR" dirty="0">
                <a:solidFill>
                  <a:srgbClr val="C00000"/>
                </a:solidFill>
              </a:rPr>
              <a:t>ŞAŞMAZ/ELAZIĞ</a:t>
            </a:r>
            <a:br>
              <a:rPr lang="tr-TR" dirty="0">
                <a:solidFill>
                  <a:srgbClr val="C00000"/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2960" y="1124744"/>
            <a:ext cx="7520940" cy="3579849"/>
          </a:xfrm>
        </p:spPr>
        <p:txBody>
          <a:bodyPr>
            <a:normAutofit/>
          </a:bodyPr>
          <a:lstStyle/>
          <a:p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4" name="AutoShape 2" descr="necati şaşmaz ile ilgili görsel sonucu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0" y="1124744"/>
            <a:ext cx="9175749" cy="5733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85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/>
            </a:r>
            <a:br>
              <a:rPr lang="tr-TR" dirty="0" smtClean="0">
                <a:solidFill>
                  <a:srgbClr val="C00000"/>
                </a:solidFill>
              </a:rPr>
            </a:br>
            <a:r>
              <a:rPr lang="tr-TR" dirty="0" smtClean="0">
                <a:solidFill>
                  <a:srgbClr val="C00000"/>
                </a:solidFill>
              </a:rPr>
              <a:t>                      ACUN </a:t>
            </a:r>
            <a:r>
              <a:rPr lang="tr-TR" dirty="0">
                <a:solidFill>
                  <a:srgbClr val="C00000"/>
                </a:solidFill>
              </a:rPr>
              <a:t>ILICALI /ERZURUM</a:t>
            </a:r>
            <a:br>
              <a:rPr lang="tr-TR" dirty="0">
                <a:solidFill>
                  <a:srgbClr val="C00000"/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00628"/>
            <a:ext cx="9144001" cy="5757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573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C00000"/>
                </a:solidFill>
              </a:rPr>
              <a:t>ŞAFAK SEZER / ERZİNCAN</a:t>
            </a:r>
            <a:endParaRPr lang="tr-TR" sz="3600" dirty="0">
              <a:solidFill>
                <a:srgbClr val="C0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32075" cy="5855185"/>
          </a:xfrm>
        </p:spPr>
      </p:pic>
    </p:spTree>
    <p:extLst>
      <p:ext uri="{BB962C8B-B14F-4D97-AF65-F5344CB8AC3E}">
        <p14:creationId xmlns="" xmlns:p14="http://schemas.microsoft.com/office/powerpoint/2010/main" val="88192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482</TotalTime>
  <Words>271</Words>
  <Application>Microsoft Office PowerPoint</Application>
  <PresentationFormat>Ekran Gösterisi (4:3)</PresentationFormat>
  <Paragraphs>73</Paragraphs>
  <Slides>38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Açılar</vt:lpstr>
      <vt:lpstr>DOĞU ANADOLU BÖLGESİ SLAYT ÇALIŞMASI Ders: sosyal bilgiler  HAZIRLAYANLAR: Mete alp erdem emir, Ahmet musab, Ahmet baydar, arda, ömer  13/05/2018  Malatya/battalgazi fatih İlkokulu</vt:lpstr>
      <vt:lpstr>DOĞU ANADOLU BÖLGESİ</vt:lpstr>
      <vt:lpstr>İller </vt:lpstr>
      <vt:lpstr>ÜNLÜ KİŞİLER</vt:lpstr>
      <vt:lpstr>         KEMAL SUNAL/MALATYA </vt:lpstr>
      <vt:lpstr>                    ÖZCAN DENİZ /aĞRI</vt:lpstr>
      <vt:lpstr>                    NECATİ ŞAŞMAZ/ELAZIĞ </vt:lpstr>
      <vt:lpstr>                       ACUN ILICALI /ERZURUM </vt:lpstr>
      <vt:lpstr>ŞAFAK SEZER / ERZİNCAN</vt:lpstr>
      <vt:lpstr>Slayt 10</vt:lpstr>
      <vt:lpstr>SOMUNCUBABA TÜRBESİ/MALATYA</vt:lpstr>
      <vt:lpstr>ÇİFTE MİNARELİ MEDRESE/ ERZURUM</vt:lpstr>
      <vt:lpstr>HARPUT KALESİ/ELAZIĞ</vt:lpstr>
      <vt:lpstr>AKDAMAR ADASI/VAN</vt:lpstr>
      <vt:lpstr>ANİ HARABELERİ/KARS</vt:lpstr>
      <vt:lpstr>      İSHAKPAŞA SARAYI/ AĞRI  </vt:lpstr>
      <vt:lpstr>Slayt 17</vt:lpstr>
      <vt:lpstr>          BEYDAĞI/MALATYA</vt:lpstr>
      <vt:lpstr>PALANDÖKEN DAĞI/ ERZURUM</vt:lpstr>
      <vt:lpstr>              AĞRI DAĞI / AĞRI</vt:lpstr>
      <vt:lpstr>        CİLO DAĞI/HAKKARİ</vt:lpstr>
      <vt:lpstr>               VAN GÖLÜ/VAN</vt:lpstr>
      <vt:lpstr>GÜNPINAR ŞELALESİ/MALATYA</vt:lpstr>
      <vt:lpstr>HAZAR GÖLÜ/ELAZIĞ</vt:lpstr>
      <vt:lpstr>Fırat nehri</vt:lpstr>
      <vt:lpstr>                    Aras nehri</vt:lpstr>
      <vt:lpstr>               Malatya ovası</vt:lpstr>
      <vt:lpstr>                      Muş ovası</vt:lpstr>
      <vt:lpstr>                      Iğdır ovası</vt:lpstr>
      <vt:lpstr>                 Yüksekova / hakkari</vt:lpstr>
      <vt:lpstr>Slayt 31</vt:lpstr>
      <vt:lpstr>ANALI KIZLI / MALATYA</vt:lpstr>
      <vt:lpstr>       CAĞ KEBABI/ERZURUM</vt:lpstr>
      <vt:lpstr>         BÜRYAN KEBABI/SİİRT</vt:lpstr>
      <vt:lpstr>                 KAZ ETİ/KARS</vt:lpstr>
      <vt:lpstr>  </vt:lpstr>
      <vt:lpstr>Slayt 37</vt:lpstr>
      <vt:lpstr>SLAYTI HAZIRLAYAN: METE ALP ERDEM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DOĞU ANADOLU BÖLGESİ</dc:title>
  <dc:creator>aaa</dc:creator>
  <cp:lastModifiedBy>ronican</cp:lastModifiedBy>
  <cp:revision>55</cp:revision>
  <dcterms:created xsi:type="dcterms:W3CDTF">2016-05-11T08:21:42Z</dcterms:created>
  <dcterms:modified xsi:type="dcterms:W3CDTF">2018-10-22T11:49:41Z</dcterms:modified>
</cp:coreProperties>
</file>