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95" autoAdjust="0"/>
    <p:restoredTop sz="94622" autoAdjust="0"/>
  </p:normalViewPr>
  <p:slideViewPr>
    <p:cSldViewPr>
      <p:cViewPr varScale="1">
        <p:scale>
          <a:sx n="110" d="100"/>
          <a:sy n="110" d="100"/>
        </p:scale>
        <p:origin x="-1692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A0751C-905A-460E-AC6A-DEEFFFBCCE03}" type="datetimeFigureOut">
              <a:rPr lang="tr-TR" smtClean="0"/>
              <a:pPr/>
              <a:t>06/02/2019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A1976A-FE1A-4125-9797-61D0D3DBA15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687195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Bilindiği gibi Bisiklet ya da popüler olmayan eski adıyla velespit ; motorsuz, iki tekerlekli, pedallı, insan gücü ile ilerleyen bir ulaşım aracıdır.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A1976A-FE1A-4125-9797-61D0D3DBA15D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0480909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F5F2D-014E-422A-9967-A0F711111276}" type="datetimeFigureOut">
              <a:rPr lang="tr-TR" smtClean="0"/>
              <a:pPr/>
              <a:t>06/02/2019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9589-77EC-4A8E-ADB9-0AC2A2BD0E2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643239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F5F2D-014E-422A-9967-A0F711111276}" type="datetimeFigureOut">
              <a:rPr lang="tr-TR" smtClean="0"/>
              <a:pPr/>
              <a:t>06/02/2019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9589-77EC-4A8E-ADB9-0AC2A2BD0E2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350050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F5F2D-014E-422A-9967-A0F711111276}" type="datetimeFigureOut">
              <a:rPr lang="tr-TR" smtClean="0"/>
              <a:pPr/>
              <a:t>06/02/2019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9589-77EC-4A8E-ADB9-0AC2A2BD0E2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689277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F5F2D-014E-422A-9967-A0F711111276}" type="datetimeFigureOut">
              <a:rPr lang="tr-TR" smtClean="0"/>
              <a:pPr/>
              <a:t>06/02/2019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9589-77EC-4A8E-ADB9-0AC2A2BD0E2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3816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F5F2D-014E-422A-9967-A0F711111276}" type="datetimeFigureOut">
              <a:rPr lang="tr-TR" smtClean="0"/>
              <a:pPr/>
              <a:t>06/02/2019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9589-77EC-4A8E-ADB9-0AC2A2BD0E2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6671612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F5F2D-014E-422A-9967-A0F711111276}" type="datetimeFigureOut">
              <a:rPr lang="tr-TR" smtClean="0"/>
              <a:pPr/>
              <a:t>06/02/2019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9589-77EC-4A8E-ADB9-0AC2A2BD0E2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48680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F5F2D-014E-422A-9967-A0F711111276}" type="datetimeFigureOut">
              <a:rPr lang="tr-TR" smtClean="0"/>
              <a:pPr/>
              <a:t>06/02/2019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9589-77EC-4A8E-ADB9-0AC2A2BD0E2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799424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F5F2D-014E-422A-9967-A0F711111276}" type="datetimeFigureOut">
              <a:rPr lang="tr-TR" smtClean="0"/>
              <a:pPr/>
              <a:t>06/02/2019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9589-77EC-4A8E-ADB9-0AC2A2BD0E2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31512585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F5F2D-014E-422A-9967-A0F711111276}" type="datetimeFigureOut">
              <a:rPr lang="tr-TR" smtClean="0"/>
              <a:pPr/>
              <a:t>06/02/2019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9589-77EC-4A8E-ADB9-0AC2A2BD0E2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308992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F5F2D-014E-422A-9967-A0F711111276}" type="datetimeFigureOut">
              <a:rPr lang="tr-TR" smtClean="0"/>
              <a:pPr/>
              <a:t>06/02/2019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9589-77EC-4A8E-ADB9-0AC2A2BD0E2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26648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5F5F2D-014E-422A-9967-A0F711111276}" type="datetimeFigureOut">
              <a:rPr lang="tr-TR" smtClean="0"/>
              <a:pPr/>
              <a:t>06/02/2019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639589-77EC-4A8E-ADB9-0AC2A2BD0E2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754532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5F5F2D-014E-422A-9967-A0F711111276}" type="datetimeFigureOut">
              <a:rPr lang="tr-TR" smtClean="0"/>
              <a:pPr/>
              <a:t>06/02/2019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639589-77EC-4A8E-ADB9-0AC2A2BD0E27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77396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www.sorubak.com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251520" y="476672"/>
            <a:ext cx="8712968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2800" b="1" dirty="0" smtClean="0">
                <a:solidFill>
                  <a:srgbClr val="FF0000"/>
                </a:solidFill>
              </a:rPr>
              <a:t>ALACALIOĞLU İLKOKULU YOZGAT/MERKEZ 4/D </a:t>
            </a:r>
            <a:r>
              <a:rPr lang="tr-TR" sz="2800" b="1" dirty="0" smtClean="0">
                <a:solidFill>
                  <a:srgbClr val="FF0000"/>
                </a:solidFill>
              </a:rPr>
              <a:t>SINIFI</a:t>
            </a:r>
            <a:r>
              <a:rPr lang="tr-TR" sz="2000" dirty="0" smtClean="0"/>
              <a:t> </a:t>
            </a:r>
            <a:r>
              <a:rPr lang="tr-TR" sz="2000" b="1" dirty="0" smtClean="0"/>
              <a:t>BİSİKLETİN İCADI</a:t>
            </a:r>
          </a:p>
          <a:p>
            <a:pPr algn="ctr"/>
            <a:r>
              <a:rPr lang="tr-TR" sz="2000" b="1" dirty="0" smtClean="0">
                <a:solidFill>
                  <a:srgbClr val="FF0000"/>
                </a:solidFill>
              </a:rPr>
              <a:t>               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412638"/>
            <a:ext cx="5256584" cy="27305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611560" y="4437112"/>
            <a:ext cx="806489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/>
              <a:t>Bilindiği gibi Bisiklet ya da popüler olmayan eski adıyla velespit ; motorsuz, iki tekerlekli, pedallı, insan gücü ile ilerleyen bir ulaşım aracıdır</a:t>
            </a:r>
            <a:r>
              <a:rPr lang="tr-TR" sz="2800" b="1" dirty="0" smtClean="0"/>
              <a:t>.</a:t>
            </a:r>
            <a:r>
              <a:rPr lang="tr-TR" sz="2800" b="1" dirty="0" smtClean="0"/>
              <a:t> </a:t>
            </a:r>
            <a:r>
              <a:rPr lang="tr-TR" sz="2800" b="1" smtClean="0">
                <a:hlinkClick r:id="rId4"/>
              </a:rPr>
              <a:t>https</a:t>
            </a:r>
            <a:r>
              <a:rPr lang="tr-TR" sz="2800" b="1" smtClean="0">
                <a:hlinkClick r:id="rId4"/>
              </a:rPr>
              <a:t>://</a:t>
            </a:r>
            <a:r>
              <a:rPr lang="tr-TR" sz="2800" b="1" smtClean="0">
                <a:hlinkClick r:id="rId4"/>
              </a:rPr>
              <a:t>www.sorubak.com</a:t>
            </a:r>
            <a:r>
              <a:rPr lang="tr-TR" sz="2800" b="1" smtClean="0"/>
              <a:t>  </a:t>
            </a:r>
            <a:r>
              <a:rPr lang="tr-TR" sz="2800" smtClean="0"/>
              <a:t>  </a:t>
            </a:r>
            <a:endParaRPr lang="tr-TR" sz="2800" b="1" dirty="0"/>
          </a:p>
        </p:txBody>
      </p:sp>
    </p:spTree>
    <p:extLst>
      <p:ext uri="{BB962C8B-B14F-4D97-AF65-F5344CB8AC3E}">
        <p14:creationId xmlns="" xmlns:p14="http://schemas.microsoft.com/office/powerpoint/2010/main" val="2977261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rgbClr val="00B0F0"/>
          </a:solidFill>
        </p:spPr>
        <p:txBody>
          <a:bodyPr/>
          <a:lstStyle/>
          <a:p>
            <a:r>
              <a:rPr lang="tr-TR" dirty="0" smtClean="0"/>
              <a:t>BİSİKLETİN GELİŞİMİ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blipFill>
            <a:blip r:embed="rId2" cstate="print"/>
            <a:tile tx="0" ty="0" sx="100000" sy="100000" flip="none" algn="tl"/>
          </a:blipFill>
        </p:spPr>
        <p:txBody>
          <a:bodyPr>
            <a:normAutofit/>
          </a:bodyPr>
          <a:lstStyle/>
          <a:p>
            <a:pPr marL="0" indent="0">
              <a:buNone/>
            </a:pPr>
            <a:endParaRPr lang="tr-TR" sz="2800" b="1" dirty="0" smtClean="0"/>
          </a:p>
          <a:p>
            <a:pPr marL="0" indent="0">
              <a:buNone/>
            </a:pPr>
            <a:r>
              <a:rPr lang="tr-TR" sz="2800" b="1" dirty="0"/>
              <a:t>	</a:t>
            </a:r>
            <a:r>
              <a:rPr lang="tr-TR" sz="2800" b="1" dirty="0" smtClean="0"/>
              <a:t>Bugün </a:t>
            </a:r>
            <a:r>
              <a:rPr lang="tr-TR" sz="2800" b="1" dirty="0"/>
              <a:t>yeryüzünde</a:t>
            </a:r>
            <a:r>
              <a:rPr lang="tr-TR" sz="2800" dirty="0"/>
              <a:t> </a:t>
            </a:r>
            <a:r>
              <a:rPr lang="tr-TR" sz="2800" i="1" dirty="0"/>
              <a:t>100 milyondan fazla </a:t>
            </a:r>
            <a:r>
              <a:rPr lang="tr-TR" sz="2800" i="1" dirty="0" smtClean="0"/>
              <a:t>bisiklet </a:t>
            </a:r>
            <a:r>
              <a:rPr lang="tr-TR" sz="2800" dirty="0" smtClean="0"/>
              <a:t>bulunmaktadır</a:t>
            </a:r>
            <a:r>
              <a:rPr lang="tr-TR" sz="2800" dirty="0"/>
              <a:t>. Caddelerin her gün yeni </a:t>
            </a:r>
            <a:r>
              <a:rPr lang="tr-TR" sz="2800" i="1" dirty="0"/>
              <a:t>yeni </a:t>
            </a:r>
            <a:r>
              <a:rPr lang="tr-TR" sz="2800" i="1" dirty="0" smtClean="0"/>
              <a:t>otomobillerle </a:t>
            </a:r>
            <a:r>
              <a:rPr lang="tr-TR" sz="2800" dirty="0" smtClean="0"/>
              <a:t>dolup </a:t>
            </a:r>
            <a:r>
              <a:rPr lang="tr-TR" sz="2800" dirty="0"/>
              <a:t>taşmasına, son modellerin bütün rahatlık ve gösterisine rağmen </a:t>
            </a:r>
            <a:r>
              <a:rPr lang="tr-TR" sz="2800" i="1" dirty="0"/>
              <a:t>insanların en çok tuttuğu taşıt yine de bisiklettir.</a:t>
            </a:r>
            <a:r>
              <a:rPr lang="tr-TR" sz="2800" dirty="0"/>
              <a:t> </a:t>
            </a:r>
            <a:r>
              <a:rPr lang="tr-TR" sz="2800" i="1" dirty="0"/>
              <a:t>Bisikletin özellikle şehir içinde sağladığı </a:t>
            </a:r>
            <a:r>
              <a:rPr lang="tr-TR" sz="2800" i="1" dirty="0" smtClean="0"/>
              <a:t>kolaylıkları </a:t>
            </a:r>
            <a:r>
              <a:rPr lang="tr-TR" sz="2800" dirty="0" smtClean="0"/>
              <a:t>düşünecek </a:t>
            </a:r>
            <a:r>
              <a:rPr lang="tr-TR" sz="2800" dirty="0"/>
              <a:t>olursak bunların bir otomobilin sağladığı imkânlardan hiç de aşağı kalmadığını görürüz. Örneğin, </a:t>
            </a:r>
            <a:r>
              <a:rPr lang="tr-TR" sz="2800" i="1" dirty="0"/>
              <a:t>bisiklet</a:t>
            </a:r>
            <a:r>
              <a:rPr lang="tr-TR" sz="2800" dirty="0"/>
              <a:t> nispeten basit bir makinedir.</a:t>
            </a:r>
          </a:p>
        </p:txBody>
      </p:sp>
    </p:spTree>
    <p:extLst>
      <p:ext uri="{BB962C8B-B14F-4D97-AF65-F5344CB8AC3E}">
        <p14:creationId xmlns="" xmlns:p14="http://schemas.microsoft.com/office/powerpoint/2010/main" val="47234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3"/>
          </a:solidFill>
        </p:spPr>
        <p:txBody>
          <a:bodyPr/>
          <a:lstStyle/>
          <a:p>
            <a:r>
              <a:rPr lang="tr-TR" dirty="0" smtClean="0"/>
              <a:t>BİSİKLETİN DEĞİŞİMİ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solidFill>
            <a:schemeClr val="accent3">
              <a:lumMod val="60000"/>
              <a:lumOff val="40000"/>
            </a:schemeClr>
          </a:solidFill>
        </p:spPr>
        <p:txBody>
          <a:bodyPr>
            <a:normAutofit fontScale="62500" lnSpcReduction="20000"/>
          </a:bodyPr>
          <a:lstStyle/>
          <a:p>
            <a:pPr fontAlgn="base"/>
            <a:r>
              <a:rPr lang="tr-TR" b="1" dirty="0"/>
              <a:t>19’uncu yüzyılın</a:t>
            </a:r>
            <a:r>
              <a:rPr lang="tr-TR" dirty="0"/>
              <a:t> </a:t>
            </a:r>
            <a:r>
              <a:rPr lang="tr-TR" i="1" dirty="0"/>
              <a:t>çukur ve </a:t>
            </a:r>
            <a:r>
              <a:rPr lang="tr-TR" i="1" dirty="0" err="1"/>
              <a:t>hendekli</a:t>
            </a:r>
            <a:r>
              <a:rPr lang="tr-TR" i="1" dirty="0"/>
              <a:t> yollarında tahta tekerlekli </a:t>
            </a:r>
            <a:r>
              <a:rPr lang="tr-TR" i="1" dirty="0" err="1"/>
              <a:t>velocipedele</a:t>
            </a:r>
            <a:r>
              <a:rPr lang="tr-TR" i="1" dirty="0"/>
              <a:t> dolaşmak</a:t>
            </a:r>
            <a:r>
              <a:rPr lang="tr-TR" dirty="0"/>
              <a:t> bir zevk olmaktan çok bir eziyetti. İşte bu tarihlerde </a:t>
            </a:r>
            <a:r>
              <a:rPr lang="tr-TR" i="1" dirty="0" err="1"/>
              <a:t>J.B.Dunlop</a:t>
            </a:r>
            <a:r>
              <a:rPr lang="tr-TR" dirty="0"/>
              <a:t> adında bir </a:t>
            </a:r>
            <a:r>
              <a:rPr lang="tr-TR" i="1" dirty="0"/>
              <a:t>İngiliz’in </a:t>
            </a:r>
            <a:r>
              <a:rPr lang="tr-TR" dirty="0"/>
              <a:t>önemli bir buluşu </a:t>
            </a:r>
            <a:r>
              <a:rPr lang="tr-TR" i="1" dirty="0" err="1"/>
              <a:t>velocipede’i</a:t>
            </a:r>
            <a:r>
              <a:rPr lang="tr-TR" i="1" dirty="0"/>
              <a:t> </a:t>
            </a:r>
            <a:r>
              <a:rPr lang="tr-TR" dirty="0"/>
              <a:t>sarsıntılı bir taşıt olmaktan çıkararak rahat ve kullanışlı bir duruma getirdi. Bununla birlikte </a:t>
            </a:r>
            <a:r>
              <a:rPr lang="tr-TR" i="1" dirty="0" err="1"/>
              <a:t>velocipede’in</a:t>
            </a:r>
            <a:r>
              <a:rPr lang="tr-TR" dirty="0"/>
              <a:t> </a:t>
            </a:r>
            <a:r>
              <a:rPr lang="tr-TR" dirty="0" err="1"/>
              <a:t>karsılaştığı</a:t>
            </a:r>
            <a:r>
              <a:rPr lang="tr-TR" dirty="0"/>
              <a:t> zorluklar bitmiş değildi. Arka tekerlekler, ayna dişlisinin yardımıyla dönerken pedallar da beraber dönüyor, yokuş aşağı inerken bile pedal çevirmek gerekiyordu.</a:t>
            </a:r>
          </a:p>
          <a:p>
            <a:pPr fontAlgn="base"/>
            <a:r>
              <a:rPr lang="tr-TR" b="1" dirty="0"/>
              <a:t>1900 yılında</a:t>
            </a:r>
            <a:r>
              <a:rPr lang="tr-TR" dirty="0"/>
              <a:t> arka </a:t>
            </a:r>
            <a:r>
              <a:rPr lang="tr-TR" dirty="0" err="1"/>
              <a:t>göbek’e</a:t>
            </a:r>
            <a:r>
              <a:rPr lang="tr-TR" dirty="0"/>
              <a:t> uygulanan bir düzen, </a:t>
            </a:r>
            <a:r>
              <a:rPr lang="tr-TR" i="1" dirty="0"/>
              <a:t>rubleyi arka tekerlekle birlikte sürekli olarak dönüşten</a:t>
            </a:r>
            <a:r>
              <a:rPr lang="tr-TR" dirty="0"/>
              <a:t> kurtardı. Böylece pedalların gerektiğinde kullanılması sağlanmış oldu. Bugünkü görünüş ve yapısını kazanan </a:t>
            </a:r>
            <a:r>
              <a:rPr lang="tr-TR" i="1" dirty="0" err="1"/>
              <a:t>Velocipede</a:t>
            </a:r>
            <a:r>
              <a:rPr lang="tr-TR" dirty="0"/>
              <a:t>(</a:t>
            </a:r>
            <a:r>
              <a:rPr lang="tr-TR" i="1" dirty="0" err="1"/>
              <a:t>velospit</a:t>
            </a:r>
            <a:r>
              <a:rPr lang="tr-TR" dirty="0"/>
              <a:t>)’e daha sonraki yıllarda </a:t>
            </a:r>
            <a:r>
              <a:rPr lang="tr-TR" b="1" dirty="0"/>
              <a:t>bisiklet adı</a:t>
            </a:r>
            <a:r>
              <a:rPr lang="tr-TR" dirty="0"/>
              <a:t> verildi : (</a:t>
            </a:r>
            <a:r>
              <a:rPr lang="tr-TR" dirty="0" err="1"/>
              <a:t>Lâtince</a:t>
            </a:r>
            <a:r>
              <a:rPr lang="tr-TR" dirty="0"/>
              <a:t>, </a:t>
            </a:r>
            <a:r>
              <a:rPr lang="tr-TR" dirty="0" err="1"/>
              <a:t>bi</a:t>
            </a:r>
            <a:r>
              <a:rPr lang="tr-TR" dirty="0"/>
              <a:t> = çift, iki ; Yunanca, </a:t>
            </a:r>
            <a:r>
              <a:rPr lang="tr-TR" dirty="0" err="1"/>
              <a:t>kukos</a:t>
            </a:r>
            <a:r>
              <a:rPr lang="tr-TR" dirty="0"/>
              <a:t> = daire, tekerlek).</a:t>
            </a:r>
          </a:p>
          <a:p>
            <a:pPr fontAlgn="base"/>
            <a:r>
              <a:rPr lang="tr-TR" b="1" dirty="0"/>
              <a:t>2015</a:t>
            </a:r>
            <a:endParaRPr lang="tr-TR" dirty="0"/>
          </a:p>
          <a:p>
            <a:pPr fontAlgn="base"/>
            <a:r>
              <a:rPr lang="tr-TR" b="1" dirty="0"/>
              <a:t>Günümüzde</a:t>
            </a:r>
            <a:r>
              <a:rPr lang="tr-TR" dirty="0"/>
              <a:t> çok gelişmiş olan bisikletler </a:t>
            </a:r>
            <a:r>
              <a:rPr lang="tr-TR" i="1" dirty="0"/>
              <a:t>dağ bisikleti, yarış bisikleti, model </a:t>
            </a:r>
            <a:r>
              <a:rPr lang="tr-TR" i="1" dirty="0" err="1"/>
              <a:t>model</a:t>
            </a:r>
            <a:r>
              <a:rPr lang="tr-TR" i="1" dirty="0"/>
              <a:t> çocuk bisikleti, şehir ve yol bisikleti, </a:t>
            </a:r>
            <a:r>
              <a:rPr lang="tr-TR" i="1" dirty="0" err="1"/>
              <a:t>fitness</a:t>
            </a:r>
            <a:r>
              <a:rPr lang="tr-TR" i="1" dirty="0"/>
              <a:t> bisikleti, </a:t>
            </a:r>
            <a:r>
              <a:rPr lang="tr-TR" i="1" dirty="0" err="1"/>
              <a:t>elektirikli</a:t>
            </a:r>
            <a:r>
              <a:rPr lang="tr-TR" i="1" dirty="0"/>
              <a:t> bisiklet, hizmet bisikletleri</a:t>
            </a:r>
            <a:r>
              <a:rPr lang="tr-TR" dirty="0"/>
              <a:t> olmak üzere bir çok alanda kullanılır.</a:t>
            </a:r>
          </a:p>
        </p:txBody>
      </p:sp>
    </p:spTree>
    <p:extLst>
      <p:ext uri="{BB962C8B-B14F-4D97-AF65-F5344CB8AC3E}">
        <p14:creationId xmlns="" xmlns:p14="http://schemas.microsoft.com/office/powerpoint/2010/main" val="17654745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solidFill>
            <a:schemeClr val="accent6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tr-TR" sz="3600" dirty="0" smtClean="0"/>
              <a:t>YOZGAT ALACALIOĞLU İLKOKULU</a:t>
            </a:r>
            <a:br>
              <a:rPr lang="tr-TR" sz="3600" dirty="0" smtClean="0"/>
            </a:br>
            <a:r>
              <a:rPr lang="tr-TR" sz="3600" dirty="0" smtClean="0"/>
              <a:t>4/D SINIFI TÜM ÖĞRENCİLERİ HAZIRLADI</a:t>
            </a:r>
            <a:endParaRPr lang="tr-TR" sz="3600" dirty="0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8879" y="1600200"/>
            <a:ext cx="5446242" cy="4525963"/>
          </a:xfrm>
        </p:spPr>
      </p:pic>
    </p:spTree>
    <p:extLst>
      <p:ext uri="{BB962C8B-B14F-4D97-AF65-F5344CB8AC3E}">
        <p14:creationId xmlns="" xmlns:p14="http://schemas.microsoft.com/office/powerpoint/2010/main" val="3822866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73</Words>
  <PresentationFormat>Ekran Gösterisi (4:3)</PresentationFormat>
  <Paragraphs>14</Paragraphs>
  <Slides>4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</vt:i4>
      </vt:variant>
    </vt:vector>
  </HeadingPairs>
  <TitlesOfParts>
    <vt:vector size="5" baseType="lpstr">
      <vt:lpstr>Ofis Teması</vt:lpstr>
      <vt:lpstr>Slayt 1</vt:lpstr>
      <vt:lpstr>BİSİKLETİN GELİŞİMİ</vt:lpstr>
      <vt:lpstr>BİSİKLETİN DEĞİŞİMİ</vt:lpstr>
      <vt:lpstr>YOZGAT ALACALIOĞLU İLKOKULU 4/D SINIFI TÜM ÖĞRENCİLERİ HAZIRLADI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2019-02-06T05:55:24Z</dcterms:created>
  <dcterms:modified xsi:type="dcterms:W3CDTF">2019-02-06T09:52:16Z</dcterms:modified>
  <cp:category>https://www.sorubak.com</cp:category>
</cp:coreProperties>
</file>