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40" r:id="rId1"/>
  </p:sldMasterIdLst>
  <p:sldIdLst>
    <p:sldId id="256" r:id="rId2"/>
    <p:sldId id="257" r:id="rId3"/>
    <p:sldId id="258" r:id="rId4"/>
    <p:sldId id="262" r:id="rId5"/>
    <p:sldId id="259" r:id="rId6"/>
    <p:sldId id="260" r:id="rId7"/>
    <p:sldId id="261" r:id="rId8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Orta Stil 2 - Vurgu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Orta Stil 2 - Vurgu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73A0DAA-6AF3-43AB-8588-CEC1D06C72B9}" styleName="Orta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F5AB1C69-6EDB-4FF4-983F-18BD219EF322}" styleName="Orta Stil 2 - Vurgu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Orta Stil 2 - Vurgu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Orta Stil 2 - Vurgu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Orta Stil 2 - Vurgu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616DA210-FB5B-4158-B5E0-FEB733F419BA}" styleName="Açık Stil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İkizkenar Üçgen 6"/>
          <p:cNvSpPr/>
          <p:nvPr/>
        </p:nvSpPr>
        <p:spPr>
          <a:xfrm rot="16200000">
            <a:off x="7554353" y="5254283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Başlık 7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>
            <a:normAutofit/>
          </a:bodyPr>
          <a:lstStyle>
            <a:lvl1pPr algn="r">
              <a:defRPr sz="4400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9" name="Alt Başlık 8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28" name="Veri Yer Tutucusu 27"/>
          <p:cNvSpPr>
            <a:spLocks noGrp="1"/>
          </p:cNvSpPr>
          <p:nvPr>
            <p:ph type="dt" sz="half" idx="10"/>
          </p:nvPr>
        </p:nvSpPr>
        <p:spPr>
          <a:xfrm>
            <a:off x="1371600" y="6012656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fld id="{A23720DD-5B6D-40BF-8493-A6B52D484E6B}" type="datetimeFigureOut">
              <a:rPr lang="tr-TR" smtClean="0"/>
              <a:pPr/>
              <a:t>09/10/2018</a:t>
            </a:fld>
            <a:endParaRPr lang="tr-TR"/>
          </a:p>
        </p:txBody>
      </p:sp>
      <p:sp>
        <p:nvSpPr>
          <p:cNvPr id="17" name="Altbilgi Yer Tutucusu 16"/>
          <p:cNvSpPr>
            <a:spLocks noGrp="1"/>
          </p:cNvSpPr>
          <p:nvPr>
            <p:ph type="ftr" sz="quarter" idx="11"/>
          </p:nvPr>
        </p:nvSpPr>
        <p:spPr>
          <a:xfrm>
            <a:off x="1371600" y="5650704"/>
            <a:ext cx="5791200" cy="365125"/>
          </a:xfrm>
        </p:spPr>
        <p:txBody>
          <a:bodyPr tIns="0" bIns="0" anchor="b"/>
          <a:lstStyle>
            <a:lvl1pPr algn="r">
              <a:defRPr sz="1100"/>
            </a:lvl1pPr>
          </a:lstStyle>
          <a:p>
            <a:endParaRPr lang="tr-TR"/>
          </a:p>
        </p:txBody>
      </p:sp>
      <p:sp>
        <p:nvSpPr>
          <p:cNvPr id="29" name="Slayt Numarası Yer Tutucusu 28"/>
          <p:cNvSpPr>
            <a:spLocks noGrp="1"/>
          </p:cNvSpPr>
          <p:nvPr>
            <p:ph type="sldNum" sz="quarter" idx="12"/>
          </p:nvPr>
        </p:nvSpPr>
        <p:spPr>
          <a:xfrm>
            <a:off x="8392247" y="5752307"/>
            <a:ext cx="502920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09/10/2018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09/10/2018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>
          <a:xfrm>
            <a:off x="4791456" y="6480048"/>
            <a:ext cx="2133600" cy="301752"/>
          </a:xfrm>
        </p:spPr>
        <p:txBody>
          <a:bodyPr/>
          <a:lstStyle/>
          <a:p>
            <a:fld id="{A23720DD-5B6D-40BF-8493-A6B52D484E6B}" type="datetimeFigureOut">
              <a:rPr lang="tr-TR" smtClean="0"/>
              <a:pPr/>
              <a:t>09/10/2018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0831"/>
          </a:xfrm>
        </p:spPr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ölüm Üstbilgisi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Dik Üçgen 8"/>
          <p:cNvSpPr/>
          <p:nvPr/>
        </p:nvSpPr>
        <p:spPr>
          <a:xfrm flipV="1">
            <a:off x="7034" y="7034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algn="ctr" defTabSz="914400" rtl="0" eaLnBrk="1" latinLnBrk="0" hangingPunct="1"/>
            <a:endParaRPr kumimoji="0"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İkizkenar Üçgen 7"/>
          <p:cNvSpPr/>
          <p:nvPr/>
        </p:nvSpPr>
        <p:spPr>
          <a:xfrm rot="5400000" flipV="1">
            <a:off x="7554353" y="309490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>
          <a:xfrm>
            <a:off x="6955632" y="6477000"/>
            <a:ext cx="2133600" cy="304800"/>
          </a:xfrm>
        </p:spPr>
        <p:txBody>
          <a:bodyPr/>
          <a:lstStyle/>
          <a:p>
            <a:fld id="{A23720DD-5B6D-40BF-8493-A6B52D484E6B}" type="datetimeFigureOut">
              <a:rPr lang="tr-TR" smtClean="0"/>
              <a:pPr/>
              <a:t>09/10/2018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>
          <a:xfrm>
            <a:off x="2619376" y="6480969"/>
            <a:ext cx="4260056" cy="300831"/>
          </a:xfrm>
        </p:spPr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>
          <a:xfrm>
            <a:off x="8451056" y="809624"/>
            <a:ext cx="502920" cy="300831"/>
          </a:xfrm>
        </p:spPr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  <p:cxnSp>
        <p:nvCxnSpPr>
          <p:cNvPr id="11" name="Düz Bağlayıcı 10"/>
          <p:cNvCxnSpPr/>
          <p:nvPr/>
        </p:nvCxnSpPr>
        <p:spPr>
          <a:xfrm rot="10800000">
            <a:off x="6468794" y="9381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Düz Bağlayıcı 9"/>
          <p:cNvCxnSpPr/>
          <p:nvPr/>
        </p:nvCxnSpPr>
        <p:spPr>
          <a:xfrm flipV="1"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 anchor="ctr"/>
          <a:lstStyle>
            <a:lvl1pPr marL="0" algn="l">
              <a:buNone/>
              <a:defRPr sz="3600" b="1" cap="none" baseline="0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 anchor="t"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A23720DD-5B6D-40BF-8493-A6B52D484E6B}" type="datetimeFigureOut">
              <a:rPr lang="tr-TR" smtClean="0"/>
              <a:pPr/>
              <a:t>09/10/2018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1752"/>
          </a:xfrm>
        </p:spPr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Karşılaştırma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İçerik Yer Tutucusu 4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0552" cy="301752"/>
          </a:xfrm>
        </p:spPr>
        <p:txBody>
          <a:bodyPr/>
          <a:lstStyle/>
          <a:p>
            <a:fld id="{A23720DD-5B6D-40BF-8493-A6B52D484E6B}" type="datetimeFigureOut">
              <a:rPr lang="tr-TR" smtClean="0"/>
              <a:pPr/>
              <a:t>09/10/2018</a:t>
            </a:fld>
            <a:endParaRPr 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1104" cy="301752"/>
          </a:xfrm>
        </p:spPr>
        <p:txBody>
          <a:bodyPr/>
          <a:lstStyle/>
          <a:p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>
          <a:xfrm>
            <a:off x="7589520" y="6483096"/>
            <a:ext cx="502920" cy="301752"/>
          </a:xfrm>
        </p:spPr>
        <p:txBody>
          <a:bodyPr/>
          <a:lstStyle>
            <a:lvl1pPr algn="ctr">
              <a:defRPr/>
            </a:lvl1pPr>
          </a:lstStyle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09/10/2018</a:t>
            </a:fld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A23720DD-5B6D-40BF-8493-A6B52D484E6B}" type="datetimeFigureOut">
              <a:rPr lang="tr-TR" smtClean="0"/>
              <a:pPr/>
              <a:t>09/10/2018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>
          <a:xfrm>
            <a:off x="457200" y="6481890"/>
            <a:ext cx="4260056" cy="300831"/>
          </a:xfrm>
        </p:spPr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Başlıklı İçerik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Metin Yer Tutucusu 2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>
          <a:xfrm>
            <a:off x="6278976" y="6556248"/>
            <a:ext cx="2133600" cy="301752"/>
          </a:xfrm>
        </p:spPr>
        <p:txBody>
          <a:bodyPr/>
          <a:lstStyle>
            <a:lvl1pPr>
              <a:defRPr sz="900"/>
            </a:lvl1pPr>
          </a:lstStyle>
          <a:p>
            <a:fld id="{A23720DD-5B6D-40BF-8493-A6B52D484E6B}" type="datetimeFigureOut">
              <a:rPr lang="tr-TR" smtClean="0"/>
              <a:pPr/>
              <a:t>09/10/2018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>
          <a:xfrm>
            <a:off x="1135856" y="6556248"/>
            <a:ext cx="5143120" cy="301752"/>
          </a:xfrm>
        </p:spPr>
        <p:txBody>
          <a:bodyPr/>
          <a:lstStyle>
            <a:lvl1pPr>
              <a:defRPr sz="9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>
          <a:xfrm>
            <a:off x="8410576" y="6556248"/>
            <a:ext cx="502920" cy="301752"/>
          </a:xfrm>
        </p:spPr>
        <p:txBody>
          <a:bodyPr/>
          <a:lstStyle>
            <a:lvl1pPr>
              <a:defRPr sz="900"/>
            </a:lvl1pPr>
          </a:lstStyle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tr-TR" smtClean="0"/>
              <a:t>Resim eklemek için simgeyi tıklatın</a:t>
            </a:r>
            <a:endParaRPr kumimoji="0" lang="en-US" dirty="0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>
          <a:xfrm>
            <a:off x="6108192" y="6556248"/>
            <a:ext cx="2103120" cy="301752"/>
          </a:xfrm>
        </p:spPr>
        <p:txBody>
          <a:bodyPr/>
          <a:lstStyle>
            <a:lvl1pPr>
              <a:defRPr sz="900"/>
            </a:lvl1pPr>
          </a:lstStyle>
          <a:p>
            <a:fld id="{A23720DD-5B6D-40BF-8493-A6B52D484E6B}" type="datetimeFigureOut">
              <a:rPr lang="tr-TR" smtClean="0"/>
              <a:pPr/>
              <a:t>09/10/2018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>
          <a:xfrm>
            <a:off x="1170432" y="6557169"/>
            <a:ext cx="4948072" cy="301752"/>
          </a:xfrm>
        </p:spPr>
        <p:txBody>
          <a:bodyPr/>
          <a:lstStyle>
            <a:lvl1pPr>
              <a:defRPr sz="9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>
          <a:xfrm>
            <a:off x="8217192" y="6556248"/>
            <a:ext cx="365760" cy="301752"/>
          </a:xfrm>
        </p:spPr>
        <p:txBody>
          <a:bodyPr/>
          <a:lstStyle>
            <a:lvl1pPr algn="ctr">
              <a:defRPr sz="900"/>
            </a:lvl1pPr>
          </a:lstStyle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Dik Üçgen 10"/>
          <p:cNvSpPr/>
          <p:nvPr/>
        </p:nvSpPr>
        <p:spPr>
          <a:xfrm>
            <a:off x="7034" y="14068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8" name="Düz Bağlayıcı 7"/>
          <p:cNvCxnSpPr/>
          <p:nvPr/>
        </p:nvCxnSpPr>
        <p:spPr>
          <a:xfrm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Düz Bağlayıcı 8"/>
          <p:cNvCxnSpPr/>
          <p:nvPr/>
        </p:nvCxnSpPr>
        <p:spPr>
          <a:xfrm rot="10800000" flipV="1">
            <a:off x="6468794" y="4948410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Başlık Yer Tutucusu 2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3" name="Metin Yer Tutucusu 12"/>
          <p:cNvSpPr>
            <a:spLocks noGrp="1"/>
          </p:cNvSpPr>
          <p:nvPr>
            <p:ph type="body" idx="1"/>
          </p:nvPr>
        </p:nvSpPr>
        <p:spPr>
          <a:xfrm>
            <a:off x="457200" y="1882808"/>
            <a:ext cx="8229600" cy="4572000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14" name="Veri Yer Tutucusu 13"/>
          <p:cNvSpPr>
            <a:spLocks noGrp="1"/>
          </p:cNvSpPr>
          <p:nvPr>
            <p:ph type="dt" sz="half" idx="2"/>
          </p:nvPr>
        </p:nvSpPr>
        <p:spPr>
          <a:xfrm>
            <a:off x="4791456" y="6480969"/>
            <a:ext cx="2133600" cy="301752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fld id="{A23720DD-5B6D-40BF-8493-A6B52D484E6B}" type="datetimeFigureOut">
              <a:rPr lang="tr-TR" smtClean="0"/>
              <a:pPr/>
              <a:t>09/10/2018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3"/>
          </p:nvPr>
        </p:nvSpPr>
        <p:spPr>
          <a:xfrm>
            <a:off x="457200" y="6481890"/>
            <a:ext cx="4260056" cy="300831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endParaRPr lang="tr-TR"/>
          </a:p>
        </p:txBody>
      </p:sp>
      <p:sp>
        <p:nvSpPr>
          <p:cNvPr id="23" name="Slayt Numarası Yer Tutucusu 22"/>
          <p:cNvSpPr>
            <a:spLocks noGrp="1"/>
          </p:cNvSpPr>
          <p:nvPr>
            <p:ph type="sldNum" sz="quarter" idx="4"/>
          </p:nvPr>
        </p:nvSpPr>
        <p:spPr>
          <a:xfrm>
            <a:off x="7589520" y="6480969"/>
            <a:ext cx="502920" cy="301752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841" r:id="rId1"/>
    <p:sldLayoutId id="2147483842" r:id="rId2"/>
    <p:sldLayoutId id="2147483843" r:id="rId3"/>
    <p:sldLayoutId id="2147483844" r:id="rId4"/>
    <p:sldLayoutId id="2147483845" r:id="rId5"/>
    <p:sldLayoutId id="2147483846" r:id="rId6"/>
    <p:sldLayoutId id="2147483847" r:id="rId7"/>
    <p:sldLayoutId id="2147483848" r:id="rId8"/>
    <p:sldLayoutId id="2147483849" r:id="rId9"/>
    <p:sldLayoutId id="2147483850" r:id="rId10"/>
    <p:sldLayoutId id="2147483851" r:id="rId11"/>
  </p:sldLayoutIdLst>
  <p:txStyles>
    <p:titleStyle>
      <a:lvl1pPr marL="484632" algn="l" rtl="0" eaLnBrk="1" latinLnBrk="0" hangingPunct="1">
        <a:spcBef>
          <a:spcPct val="0"/>
        </a:spcBef>
        <a:buNone/>
        <a:defRPr kumimoji="0" sz="4200" kern="1200">
          <a:ln w="6350">
            <a:solidFill>
              <a:schemeClr val="accent1">
                <a:shade val="43000"/>
              </a:schemeClr>
            </a:solidFill>
          </a:ln>
          <a:solidFill>
            <a:schemeClr val="accent1">
              <a:tint val="83000"/>
              <a:satMod val="150000"/>
            </a:schemeClr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448056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85750" algn="l" rtl="0" eaLnBrk="1" latinLnBrk="0" hangingPunct="1">
        <a:spcBef>
          <a:spcPct val="20000"/>
        </a:spcBef>
        <a:buClr>
          <a:schemeClr val="accent1"/>
        </a:buClr>
        <a:buSzPct val="95000"/>
        <a:buFont typeface="Verdana"/>
        <a:buChar char="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6424" indent="-228600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10312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sorubak.com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tr-TR" dirty="0" smtClean="0"/>
              <a:t>4,5 VE 6 BASAMAKLI SAYILARI OKUMA VE YAZMA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7658012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aşlık 2"/>
          <p:cNvSpPr>
            <a:spLocks noGrp="1"/>
          </p:cNvSpPr>
          <p:nvPr>
            <p:ph type="title"/>
          </p:nvPr>
        </p:nvSpPr>
        <p:spPr>
          <a:xfrm>
            <a:off x="539552" y="332656"/>
            <a:ext cx="8229600" cy="1080120"/>
          </a:xfrm>
        </p:spPr>
        <p:txBody>
          <a:bodyPr>
            <a:normAutofit/>
          </a:bodyPr>
          <a:lstStyle/>
          <a:p>
            <a:r>
              <a:rPr lang="tr-TR" sz="2400" dirty="0" smtClean="0"/>
              <a:t>AŞAĞIDA OKUNUŞLARI VERİLEN SAYILARI YAZINIZ</a:t>
            </a:r>
            <a:endParaRPr lang="tr-TR" sz="2400" dirty="0"/>
          </a:p>
        </p:txBody>
      </p:sp>
      <p:sp>
        <p:nvSpPr>
          <p:cNvPr id="2" name="İçerik Yer Tutucusu 1"/>
          <p:cNvSpPr>
            <a:spLocks noGrp="1"/>
          </p:cNvSpPr>
          <p:nvPr>
            <p:ph idx="1"/>
          </p:nvPr>
        </p:nvSpPr>
        <p:spPr>
          <a:xfrm>
            <a:off x="323529" y="1556792"/>
            <a:ext cx="8568952" cy="4569371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tr-TR" dirty="0" smtClean="0"/>
              <a:t>On </a:t>
            </a:r>
            <a:r>
              <a:rPr lang="tr-TR" dirty="0"/>
              <a:t>yedi bin sekiz yüz </a:t>
            </a:r>
            <a:r>
              <a:rPr lang="tr-TR" dirty="0" smtClean="0"/>
              <a:t>bir</a:t>
            </a:r>
          </a:p>
          <a:p>
            <a:pPr marL="0" indent="0">
              <a:buNone/>
            </a:pPr>
            <a:r>
              <a:rPr lang="tr-TR" dirty="0" smtClean="0"/>
              <a:t>Elli </a:t>
            </a:r>
            <a:r>
              <a:rPr lang="tr-TR" dirty="0"/>
              <a:t>dokuz bin yedi </a:t>
            </a:r>
            <a:r>
              <a:rPr lang="tr-TR" dirty="0" smtClean="0"/>
              <a:t>yüz                                                             </a:t>
            </a:r>
          </a:p>
          <a:p>
            <a:pPr marL="0" indent="0">
              <a:buNone/>
            </a:pPr>
            <a:r>
              <a:rPr lang="tr-TR" dirty="0" smtClean="0"/>
              <a:t>Yüz </a:t>
            </a:r>
            <a:r>
              <a:rPr lang="tr-TR" dirty="0"/>
              <a:t>bin dört </a:t>
            </a:r>
            <a:r>
              <a:rPr lang="tr-TR" dirty="0" smtClean="0"/>
              <a:t>yüz</a:t>
            </a:r>
          </a:p>
          <a:p>
            <a:pPr marL="0" indent="0">
              <a:buNone/>
            </a:pPr>
            <a:r>
              <a:rPr lang="tr-TR" dirty="0" smtClean="0"/>
              <a:t>Sekiz </a:t>
            </a:r>
            <a:r>
              <a:rPr lang="tr-TR" dirty="0"/>
              <a:t>yüz yetmiş altı bin yetmiş </a:t>
            </a:r>
            <a:r>
              <a:rPr lang="tr-TR" dirty="0" smtClean="0"/>
              <a:t>beş</a:t>
            </a:r>
          </a:p>
          <a:p>
            <a:pPr marL="0" indent="0">
              <a:buNone/>
            </a:pPr>
            <a:r>
              <a:rPr lang="tr-TR" dirty="0" smtClean="0"/>
              <a:t> Beş bin dört yüz on iki</a:t>
            </a:r>
          </a:p>
          <a:p>
            <a:pPr marL="0" indent="0">
              <a:buNone/>
            </a:pPr>
            <a:r>
              <a:rPr lang="tr-TR" dirty="0" smtClean="0"/>
              <a:t>Dokuz yüz elli bin</a:t>
            </a:r>
          </a:p>
          <a:p>
            <a:pPr marL="0" indent="0">
              <a:buNone/>
            </a:pPr>
            <a:r>
              <a:rPr lang="tr-TR" dirty="0" smtClean="0"/>
              <a:t>Üç bin yüz bir</a:t>
            </a:r>
          </a:p>
          <a:p>
            <a:pPr marL="0" indent="0">
              <a:buNone/>
            </a:pPr>
            <a:r>
              <a:rPr lang="tr-TR" dirty="0" smtClean="0"/>
              <a:t> Altı yüz bin kırk bir</a:t>
            </a:r>
          </a:p>
          <a:p>
            <a:pPr marL="0" indent="0">
              <a:buNone/>
            </a:pPr>
            <a:r>
              <a:rPr lang="tr-TR" dirty="0" smtClean="0"/>
              <a:t> Yetmiş bin</a:t>
            </a:r>
          </a:p>
          <a:p>
            <a:pPr marL="0" indent="0">
              <a:buNone/>
            </a:pPr>
            <a:r>
              <a:rPr lang="tr-TR" dirty="0" smtClean="0"/>
              <a:t>Altı yüz bin üç yüz beş</a:t>
            </a:r>
          </a:p>
          <a:p>
            <a:r>
              <a:rPr lang="tr-TR" dirty="0" smtClean="0"/>
              <a:t> </a:t>
            </a:r>
          </a:p>
          <a:p>
            <a:r>
              <a:rPr lang="tr-TR" u="sng" dirty="0" smtClean="0">
                <a:hlinkClick r:id="rId2"/>
              </a:rPr>
              <a:t>www.</a:t>
            </a:r>
            <a:r>
              <a:rPr lang="tr-TR" u="sng" dirty="0" err="1" smtClean="0">
                <a:hlinkClick r:id="rId2"/>
              </a:rPr>
              <a:t>sorubak</a:t>
            </a:r>
            <a:r>
              <a:rPr lang="tr-TR" u="sng" dirty="0" smtClean="0">
                <a:hlinkClick r:id="rId2"/>
              </a:rPr>
              <a:t>.com</a:t>
            </a:r>
            <a:r>
              <a:rPr lang="tr-TR" dirty="0" smtClean="0"/>
              <a:t> 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42001019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7" dur="500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2" dur="500"/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İçerik Yer Tutucusu 6"/>
          <p:cNvSpPr>
            <a:spLocks noGrp="1"/>
          </p:cNvSpPr>
          <p:nvPr>
            <p:ph idx="1"/>
          </p:nvPr>
        </p:nvSpPr>
        <p:spPr>
          <a:xfrm>
            <a:off x="611560" y="692696"/>
            <a:ext cx="8136904" cy="5400600"/>
          </a:xfrm>
        </p:spPr>
        <p:txBody>
          <a:bodyPr>
            <a:normAutofit fontScale="92500" lnSpcReduction="20000"/>
          </a:bodyPr>
          <a:lstStyle/>
          <a:p>
            <a:pPr marL="64008" indent="0">
              <a:buNone/>
            </a:pPr>
            <a:r>
              <a:rPr lang="tr-TR" dirty="0"/>
              <a:t>Yedi yüz yedi bin </a:t>
            </a:r>
            <a:r>
              <a:rPr lang="tr-TR" dirty="0" smtClean="0"/>
              <a:t>yedi</a:t>
            </a:r>
          </a:p>
          <a:p>
            <a:pPr marL="64008" indent="0">
              <a:buNone/>
            </a:pPr>
            <a:r>
              <a:rPr lang="tr-TR" dirty="0"/>
              <a:t>Dokuz yüz elli bin </a:t>
            </a:r>
            <a:r>
              <a:rPr lang="tr-TR" dirty="0" smtClean="0"/>
              <a:t>elli</a:t>
            </a:r>
          </a:p>
          <a:p>
            <a:pPr marL="64008" indent="0">
              <a:buNone/>
            </a:pPr>
            <a:r>
              <a:rPr lang="tr-TR" dirty="0"/>
              <a:t>Yetmiş beş bin </a:t>
            </a:r>
            <a:r>
              <a:rPr lang="tr-TR" dirty="0" smtClean="0"/>
              <a:t>beş</a:t>
            </a:r>
          </a:p>
          <a:p>
            <a:pPr marL="64008" indent="0">
              <a:buNone/>
            </a:pPr>
            <a:r>
              <a:rPr lang="tr-TR" dirty="0"/>
              <a:t>Dört yüz elli altı bin dört yüz </a:t>
            </a:r>
            <a:r>
              <a:rPr lang="tr-TR" dirty="0" smtClean="0"/>
              <a:t>bir</a:t>
            </a:r>
          </a:p>
          <a:p>
            <a:pPr marL="64008" indent="0">
              <a:buNone/>
            </a:pPr>
            <a:r>
              <a:rPr lang="tr-TR" dirty="0"/>
              <a:t>Dokuz yüz bin iki yüz </a:t>
            </a:r>
            <a:r>
              <a:rPr lang="tr-TR" dirty="0" smtClean="0"/>
              <a:t>elli</a:t>
            </a:r>
          </a:p>
          <a:p>
            <a:pPr marL="64008" indent="0">
              <a:buNone/>
            </a:pPr>
            <a:r>
              <a:rPr lang="tr-TR" dirty="0"/>
              <a:t>Yirmi bin </a:t>
            </a:r>
            <a:r>
              <a:rPr lang="tr-TR" dirty="0" smtClean="0"/>
              <a:t>dört</a:t>
            </a:r>
          </a:p>
          <a:p>
            <a:pPr marL="64008" indent="0">
              <a:buNone/>
            </a:pPr>
            <a:r>
              <a:rPr lang="tr-TR" dirty="0"/>
              <a:t>Beş yüz bin yüz </a:t>
            </a:r>
            <a:r>
              <a:rPr lang="tr-TR" dirty="0" smtClean="0"/>
              <a:t>iki</a:t>
            </a:r>
          </a:p>
          <a:p>
            <a:pPr marL="64008" indent="0">
              <a:buNone/>
            </a:pPr>
            <a:r>
              <a:rPr lang="tr-TR" dirty="0"/>
              <a:t>Altı yüz elli bin otuz </a:t>
            </a:r>
            <a:r>
              <a:rPr lang="tr-TR" dirty="0" smtClean="0"/>
              <a:t>beş</a:t>
            </a:r>
          </a:p>
          <a:p>
            <a:pPr marL="64008" indent="0">
              <a:buNone/>
            </a:pPr>
            <a:r>
              <a:rPr lang="tr-TR" dirty="0"/>
              <a:t>Yüz elli bin dokuz </a:t>
            </a:r>
            <a:r>
              <a:rPr lang="tr-TR" dirty="0" smtClean="0"/>
              <a:t>yüz</a:t>
            </a:r>
          </a:p>
          <a:p>
            <a:pPr marL="64008" indent="0">
              <a:buNone/>
            </a:pPr>
            <a:r>
              <a:rPr lang="tr-TR" dirty="0"/>
              <a:t>Otuz iki bin altı yüz seksen </a:t>
            </a:r>
            <a:r>
              <a:rPr lang="tr-TR" dirty="0" smtClean="0"/>
              <a:t>yedi</a:t>
            </a:r>
          </a:p>
          <a:p>
            <a:pPr marL="64008" indent="0">
              <a:buNone/>
            </a:pPr>
            <a:r>
              <a:rPr lang="tr-TR" dirty="0"/>
              <a:t>On bin sekiz </a:t>
            </a:r>
            <a:r>
              <a:rPr lang="tr-TR" dirty="0" smtClean="0"/>
              <a:t>yüz</a:t>
            </a:r>
          </a:p>
          <a:p>
            <a:pPr marL="64008" indent="0">
              <a:buNone/>
            </a:pPr>
            <a:r>
              <a:rPr lang="tr-TR" dirty="0"/>
              <a:t>Doksan yedi bin</a:t>
            </a:r>
          </a:p>
        </p:txBody>
      </p:sp>
    </p:spTree>
    <p:extLst>
      <p:ext uri="{BB962C8B-B14F-4D97-AF65-F5344CB8AC3E}">
        <p14:creationId xmlns:p14="http://schemas.microsoft.com/office/powerpoint/2010/main" xmlns="" val="42659605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5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5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5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5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5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50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50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50"/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50"/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250"/>
                                        <p:tgtEl>
                                          <p:spTgt spid="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250"/>
                                        <p:tgtEl>
                                          <p:spTgt spid="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uiExpand="1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57200" y="116632"/>
            <a:ext cx="8229600" cy="6338176"/>
          </a:xfrm>
        </p:spPr>
        <p:txBody>
          <a:bodyPr>
            <a:normAutofit/>
          </a:bodyPr>
          <a:lstStyle/>
          <a:p>
            <a:pPr marL="64008" indent="0">
              <a:buNone/>
            </a:pPr>
            <a:r>
              <a:rPr lang="tr-TR" dirty="0"/>
              <a:t>Altı yüz beş bin on </a:t>
            </a:r>
            <a:r>
              <a:rPr lang="tr-TR" dirty="0" smtClean="0"/>
              <a:t>yedi=</a:t>
            </a:r>
          </a:p>
          <a:p>
            <a:pPr marL="64008" indent="0">
              <a:buNone/>
            </a:pPr>
            <a:r>
              <a:rPr lang="tr-TR" dirty="0"/>
              <a:t>Dört yüz on dört bin üç yüz </a:t>
            </a:r>
            <a:r>
              <a:rPr lang="tr-TR" dirty="0" smtClean="0"/>
              <a:t>sekiz=</a:t>
            </a:r>
          </a:p>
          <a:p>
            <a:pPr marL="64008" indent="0">
              <a:buNone/>
            </a:pPr>
            <a:r>
              <a:rPr lang="tr-TR" dirty="0"/>
              <a:t>İki yüz bin beş yüz </a:t>
            </a:r>
            <a:r>
              <a:rPr lang="tr-TR" dirty="0" smtClean="0"/>
              <a:t>altı=</a:t>
            </a:r>
          </a:p>
          <a:p>
            <a:pPr marL="64008" indent="0">
              <a:buNone/>
            </a:pPr>
            <a:r>
              <a:rPr lang="tr-TR" dirty="0"/>
              <a:t>Yüz beş bin </a:t>
            </a:r>
            <a:r>
              <a:rPr lang="tr-TR" dirty="0" smtClean="0"/>
              <a:t>beş=</a:t>
            </a:r>
          </a:p>
          <a:p>
            <a:pPr marL="64008" indent="0">
              <a:buNone/>
            </a:pPr>
            <a:r>
              <a:rPr lang="tr-TR" dirty="0" smtClean="0"/>
              <a:t>Dört yüz yirmi bir bin on üç=</a:t>
            </a:r>
          </a:p>
          <a:p>
            <a:pPr marL="64008" indent="0">
              <a:buNone/>
            </a:pPr>
            <a:r>
              <a:rPr lang="tr-TR" dirty="0" smtClean="0"/>
              <a:t>Bin dört yüz iki=</a:t>
            </a:r>
          </a:p>
          <a:p>
            <a:pPr marL="64008" indent="0">
              <a:buNone/>
            </a:pPr>
            <a:r>
              <a:rPr lang="tr-TR" dirty="0" smtClean="0"/>
              <a:t>Sekiz bin sekiz yüz on=</a:t>
            </a:r>
          </a:p>
          <a:p>
            <a:pPr marL="64008" indent="0">
              <a:buNone/>
            </a:pPr>
            <a:r>
              <a:rPr lang="tr-TR" dirty="0" smtClean="0"/>
              <a:t>Yirmi bir bin yüz on bir=</a:t>
            </a:r>
          </a:p>
          <a:p>
            <a:pPr marL="64008" indent="0">
              <a:buNone/>
            </a:pPr>
            <a:r>
              <a:rPr lang="tr-TR" dirty="0" smtClean="0"/>
              <a:t>Altmış bin on=</a:t>
            </a:r>
          </a:p>
          <a:p>
            <a:pPr marL="64008" indent="0">
              <a:buNone/>
            </a:pPr>
            <a:r>
              <a:rPr lang="tr-TR" dirty="0" smtClean="0"/>
              <a:t>Seksen sekiz bin yüz sekiz=</a:t>
            </a:r>
          </a:p>
          <a:p>
            <a:pPr marL="64008" indent="0">
              <a:buNone/>
            </a:pPr>
            <a:r>
              <a:rPr lang="tr-TR" dirty="0" smtClean="0"/>
              <a:t>Beş bin beş </a:t>
            </a:r>
            <a:r>
              <a:rPr lang="tr-TR" smtClean="0"/>
              <a:t>yüz on=</a:t>
            </a:r>
            <a:endParaRPr lang="tr-TR" dirty="0" smtClean="0"/>
          </a:p>
          <a:p>
            <a:pPr marL="64008" indent="0">
              <a:buNone/>
            </a:pPr>
            <a:endParaRPr lang="tr-TR" dirty="0" smtClean="0"/>
          </a:p>
          <a:p>
            <a:pPr marL="64008" indent="0">
              <a:buNone/>
            </a:pP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19698924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5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0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3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8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1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6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9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4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7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2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5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3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0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3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8" dur="1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1" dur="1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6" dur="10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9" dur="10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2800" dirty="0" smtClean="0">
                <a:latin typeface="Comic Sans MS" pitchFamily="66" charset="0"/>
              </a:rPr>
              <a:t>AŞAĞIDA ÇÖZÜMLENMİŞ OLAN SAYILARI YAZIN</a:t>
            </a:r>
            <a:endParaRPr lang="tr-TR" sz="2800" dirty="0">
              <a:latin typeface="Comic Sans MS" pitchFamily="66" charset="0"/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57200" y="1412776"/>
            <a:ext cx="8229600" cy="5042032"/>
          </a:xfrm>
        </p:spPr>
        <p:txBody>
          <a:bodyPr>
            <a:normAutofit/>
          </a:bodyPr>
          <a:lstStyle/>
          <a:p>
            <a:pPr marL="64008" indent="0">
              <a:buNone/>
            </a:pPr>
            <a:r>
              <a:rPr lang="tr-TR" sz="1800" dirty="0" smtClean="0"/>
              <a:t>100.000+100.000+1.000+1.000+100+100+10+1=</a:t>
            </a:r>
          </a:p>
          <a:p>
            <a:pPr marL="64008" indent="0">
              <a:buNone/>
            </a:pPr>
            <a:endParaRPr lang="tr-TR" sz="1800" dirty="0"/>
          </a:p>
          <a:p>
            <a:pPr marL="64008" indent="0">
              <a:buNone/>
            </a:pPr>
            <a:r>
              <a:rPr lang="tr-TR" sz="1800" dirty="0" smtClean="0"/>
              <a:t>10.000+10.000+1.000+1.000+100+100+100+1=</a:t>
            </a:r>
          </a:p>
          <a:p>
            <a:pPr marL="64008" indent="0">
              <a:buNone/>
            </a:pPr>
            <a:endParaRPr lang="tr-TR" sz="1800" dirty="0"/>
          </a:p>
          <a:p>
            <a:pPr marL="64008" indent="0">
              <a:buNone/>
            </a:pPr>
            <a:r>
              <a:rPr lang="tr-TR" sz="1800" dirty="0" smtClean="0"/>
              <a:t>1.000+1.000+1.000+100+100+100+10+10+1+1=</a:t>
            </a:r>
          </a:p>
          <a:p>
            <a:pPr marL="64008" indent="0">
              <a:buNone/>
            </a:pPr>
            <a:endParaRPr lang="tr-TR" sz="1800" dirty="0"/>
          </a:p>
          <a:p>
            <a:pPr marL="64008" indent="0">
              <a:buNone/>
            </a:pPr>
            <a:r>
              <a:rPr lang="tr-TR" sz="1800" dirty="0" smtClean="0"/>
              <a:t>100.000+100.000+100.000+1.000+1.000+100=</a:t>
            </a:r>
          </a:p>
          <a:p>
            <a:pPr marL="64008" indent="0">
              <a:buNone/>
            </a:pPr>
            <a:endParaRPr lang="tr-TR" sz="1800" dirty="0"/>
          </a:p>
          <a:p>
            <a:pPr marL="64008" indent="0">
              <a:buNone/>
            </a:pPr>
            <a:r>
              <a:rPr lang="tr-TR" sz="1800" dirty="0" smtClean="0"/>
              <a:t>100.000+100.000+100.000+10.000+10.000+100+100=</a:t>
            </a:r>
          </a:p>
          <a:p>
            <a:pPr marL="64008" indent="0">
              <a:buNone/>
            </a:pPr>
            <a:endParaRPr lang="tr-TR" sz="1800" dirty="0"/>
          </a:p>
          <a:p>
            <a:pPr marL="64008" indent="0">
              <a:buNone/>
            </a:pPr>
            <a:r>
              <a:rPr lang="tr-TR" sz="1800" dirty="0" smtClean="0"/>
              <a:t>10.000+10.000+10.000+10.000+1.000+1.000+100+100+10=</a:t>
            </a:r>
          </a:p>
          <a:p>
            <a:pPr marL="64008" indent="0">
              <a:buNone/>
            </a:pPr>
            <a:endParaRPr lang="tr-TR" sz="1800" dirty="0" smtClean="0"/>
          </a:p>
          <a:p>
            <a:pPr marL="64008" indent="0">
              <a:buNone/>
            </a:pPr>
            <a:r>
              <a:rPr lang="tr-TR" sz="1800" dirty="0" smtClean="0"/>
              <a:t>1.000+1.000+1.000+1.000+1.000+100+100+10+1+1+1+1=</a:t>
            </a:r>
          </a:p>
          <a:p>
            <a:pPr marL="64008" indent="0">
              <a:buNone/>
            </a:pPr>
            <a:endParaRPr lang="tr-TR" sz="1800" dirty="0"/>
          </a:p>
          <a:p>
            <a:pPr marL="64008" indent="0">
              <a:buNone/>
            </a:pPr>
            <a:r>
              <a:rPr lang="tr-TR" sz="1800" dirty="0" smtClean="0"/>
              <a:t>1.000+1.000+1.000+10+10+1+1+1+1+1=</a:t>
            </a:r>
            <a:endParaRPr lang="tr-TR" sz="1800" dirty="0"/>
          </a:p>
          <a:p>
            <a:pPr marL="64008" indent="0">
              <a:buNone/>
            </a:pPr>
            <a:endParaRPr lang="tr-TR" sz="1800" dirty="0"/>
          </a:p>
        </p:txBody>
      </p:sp>
    </p:spTree>
    <p:extLst>
      <p:ext uri="{BB962C8B-B14F-4D97-AF65-F5344CB8AC3E}">
        <p14:creationId xmlns:p14="http://schemas.microsoft.com/office/powerpoint/2010/main" xmlns="" val="12113328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4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4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4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857250"/>
          </a:xfrm>
        </p:spPr>
        <p:txBody>
          <a:bodyPr>
            <a:noAutofit/>
          </a:bodyPr>
          <a:lstStyle/>
          <a:p>
            <a:r>
              <a:rPr lang="tr-TR" sz="2800" dirty="0" smtClean="0">
                <a:latin typeface="Comic Sans MS" pitchFamily="66" charset="0"/>
              </a:rPr>
              <a:t>AŞAĞIDAKİ SAYILARIN OKUNUŞLARINI YAZINIZ</a:t>
            </a:r>
            <a:endParaRPr lang="tr-TR" sz="2800" dirty="0">
              <a:latin typeface="Comic Sans MS" pitchFamily="66" charset="0"/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67544" y="1124744"/>
            <a:ext cx="8229600" cy="5544616"/>
          </a:xfrm>
        </p:spPr>
        <p:txBody>
          <a:bodyPr/>
          <a:lstStyle/>
          <a:p>
            <a:pPr marL="64008" indent="0">
              <a:buNone/>
            </a:pPr>
            <a:r>
              <a:rPr lang="tr-TR" dirty="0" smtClean="0"/>
              <a:t>12.023=</a:t>
            </a:r>
          </a:p>
          <a:p>
            <a:pPr marL="64008" indent="0">
              <a:buNone/>
            </a:pPr>
            <a:r>
              <a:rPr lang="tr-TR" dirty="0" smtClean="0"/>
              <a:t>203.125=</a:t>
            </a:r>
          </a:p>
          <a:p>
            <a:pPr marL="64008" indent="0">
              <a:buNone/>
            </a:pPr>
            <a:r>
              <a:rPr lang="tr-TR" dirty="0" smtClean="0"/>
              <a:t>36.000=</a:t>
            </a:r>
          </a:p>
          <a:p>
            <a:pPr marL="64008" indent="0">
              <a:buNone/>
            </a:pPr>
            <a:r>
              <a:rPr lang="tr-TR" dirty="0" smtClean="0"/>
              <a:t>564.256=</a:t>
            </a:r>
          </a:p>
          <a:p>
            <a:pPr marL="64008" indent="0">
              <a:buNone/>
            </a:pPr>
            <a:r>
              <a:rPr lang="tr-TR" dirty="0" smtClean="0"/>
              <a:t>369.123=</a:t>
            </a:r>
          </a:p>
          <a:p>
            <a:pPr marL="64008" indent="0">
              <a:buNone/>
            </a:pPr>
            <a:r>
              <a:rPr lang="tr-TR" dirty="0" smtClean="0"/>
              <a:t>402.256=</a:t>
            </a:r>
          </a:p>
          <a:p>
            <a:pPr marL="64008" indent="0">
              <a:buNone/>
            </a:pPr>
            <a:r>
              <a:rPr lang="tr-TR" dirty="0" smtClean="0"/>
              <a:t>1.358=</a:t>
            </a:r>
          </a:p>
          <a:p>
            <a:pPr marL="64008" indent="0">
              <a:buNone/>
            </a:pPr>
            <a:r>
              <a:rPr lang="tr-TR" dirty="0" smtClean="0"/>
              <a:t>52.001=</a:t>
            </a:r>
          </a:p>
          <a:p>
            <a:pPr marL="64008" indent="0">
              <a:buNone/>
            </a:pPr>
            <a:r>
              <a:rPr lang="tr-TR" dirty="0" smtClean="0"/>
              <a:t>21.859=</a:t>
            </a:r>
          </a:p>
          <a:p>
            <a:pPr marL="64008" indent="0">
              <a:buNone/>
            </a:pPr>
            <a:r>
              <a:rPr lang="tr-TR" dirty="0" smtClean="0"/>
              <a:t>87.002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22169948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57200" y="116632"/>
            <a:ext cx="8229600" cy="6338176"/>
          </a:xfrm>
        </p:spPr>
        <p:txBody>
          <a:bodyPr>
            <a:normAutofit lnSpcReduction="10000"/>
          </a:bodyPr>
          <a:lstStyle/>
          <a:p>
            <a:pPr marL="64008" indent="0">
              <a:buNone/>
            </a:pPr>
            <a:r>
              <a:rPr lang="tr-TR" dirty="0" smtClean="0"/>
              <a:t>124.124=</a:t>
            </a:r>
          </a:p>
          <a:p>
            <a:pPr marL="64008" indent="0">
              <a:buNone/>
            </a:pPr>
            <a:r>
              <a:rPr lang="tr-TR" dirty="0" smtClean="0"/>
              <a:t>897.546=</a:t>
            </a:r>
          </a:p>
          <a:p>
            <a:pPr marL="64008" indent="0">
              <a:buNone/>
            </a:pPr>
            <a:r>
              <a:rPr lang="tr-TR" dirty="0" smtClean="0"/>
              <a:t>201.896=</a:t>
            </a:r>
          </a:p>
          <a:p>
            <a:pPr marL="64008" indent="0">
              <a:buNone/>
            </a:pPr>
            <a:r>
              <a:rPr lang="tr-TR" dirty="0" smtClean="0"/>
              <a:t>47.056=</a:t>
            </a:r>
          </a:p>
          <a:p>
            <a:pPr marL="64008" indent="0">
              <a:buNone/>
            </a:pPr>
            <a:r>
              <a:rPr lang="tr-TR" dirty="0" smtClean="0"/>
              <a:t>2.011=</a:t>
            </a:r>
          </a:p>
          <a:p>
            <a:pPr marL="64008" indent="0">
              <a:buNone/>
            </a:pPr>
            <a:r>
              <a:rPr lang="tr-TR" dirty="0" smtClean="0"/>
              <a:t>89.002=</a:t>
            </a:r>
          </a:p>
          <a:p>
            <a:pPr marL="64008" indent="0">
              <a:buNone/>
            </a:pPr>
            <a:r>
              <a:rPr lang="tr-TR" dirty="0" smtClean="0"/>
              <a:t>365.001=</a:t>
            </a:r>
          </a:p>
          <a:p>
            <a:pPr marL="64008" indent="0">
              <a:buNone/>
            </a:pPr>
            <a:r>
              <a:rPr lang="tr-TR" dirty="0" smtClean="0"/>
              <a:t>120.320=</a:t>
            </a:r>
          </a:p>
          <a:p>
            <a:pPr marL="64008" indent="0">
              <a:buNone/>
            </a:pPr>
            <a:r>
              <a:rPr lang="tr-TR" dirty="0" smtClean="0"/>
              <a:t>44.254=</a:t>
            </a:r>
          </a:p>
          <a:p>
            <a:pPr marL="64008" indent="0">
              <a:buNone/>
            </a:pPr>
            <a:r>
              <a:rPr lang="tr-TR" dirty="0" smtClean="0"/>
              <a:t>52.012=</a:t>
            </a:r>
          </a:p>
          <a:p>
            <a:pPr marL="64008" indent="0">
              <a:buNone/>
            </a:pPr>
            <a:r>
              <a:rPr lang="tr-TR" dirty="0" smtClean="0"/>
              <a:t>78.258=</a:t>
            </a:r>
          </a:p>
          <a:p>
            <a:pPr marL="64008" indent="0">
              <a:buNone/>
            </a:pPr>
            <a:r>
              <a:rPr lang="tr-TR" dirty="0" smtClean="0"/>
              <a:t>41.021=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34977006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anlı">
  <a:themeElements>
    <a:clrScheme name="Canlı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Canlı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Canlı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Verve</Template>
  <TotalTime>38</TotalTime>
  <Words>264</Words>
  <PresentationFormat>Ekran Gösterisi (4:3)</PresentationFormat>
  <Paragraphs>76</Paragraphs>
  <Slides>7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7</vt:i4>
      </vt:variant>
    </vt:vector>
  </HeadingPairs>
  <TitlesOfParts>
    <vt:vector size="8" baseType="lpstr">
      <vt:lpstr>Canlı</vt:lpstr>
      <vt:lpstr>4,5 VE 6 BASAMAKLI SAYILARI OKUMA VE YAZMA</vt:lpstr>
      <vt:lpstr>AŞAĞIDA OKUNUŞLARI VERİLEN SAYILARI YAZINIZ</vt:lpstr>
      <vt:lpstr>Slayt 3</vt:lpstr>
      <vt:lpstr>Slayt 4</vt:lpstr>
      <vt:lpstr>AŞAĞIDA ÇÖZÜMLENMİŞ OLAN SAYILARI YAZIN</vt:lpstr>
      <vt:lpstr>AŞAĞIDAKİ SAYILARIN OKUNUŞLARINI YAZINIZ</vt:lpstr>
      <vt:lpstr>Slayt 7</vt:lpstr>
    </vt:vector>
  </TitlesOfParts>
  <Manager>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2018-10-08T20:20:32Z</dcterms:created>
  <dcterms:modified xsi:type="dcterms:W3CDTF">2018-10-09T07:51:07Z</dcterms:modified>
  <cp:category>www.sorubak.com</cp:category>
</cp:coreProperties>
</file>