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0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C2D15-E15C-4271-A52E-5A8AB5FFCFB8}" type="datetimeFigureOut">
              <a:rPr lang="tr-TR" smtClean="0"/>
              <a:t>28/12/2018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1FD63-C581-4DBA-8BD1-1A11E8E156B9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41FD63-C581-4DBA-8BD1-1A11E8E156B9}" type="slidenum">
              <a:rPr lang="tr-TR" smtClean="0"/>
              <a:t>22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28/12/2018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27687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Bir pastacı günde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8 tepsi kurabiye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yapmaktadır. Bu tepsilerden herbirinde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35 tane kurabiye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bulunmaktadır. Pastacı kurabiyelerden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146 tanesini satmıştır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. Geriye kaç tane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kurabiye kalmıştır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2"/>
            <a:ext cx="9144000" cy="4581128"/>
          </a:xfrm>
          <a:prstGeom prst="rect">
            <a:avLst/>
          </a:prstGeom>
          <a:noFill/>
        </p:spPr>
      </p:pic>
      <p:sp>
        <p:nvSpPr>
          <p:cNvPr id="4" name="Yuvarlatılmış Dikdörtgen 3">
            <a:hlinkClick r:id="rId3"/>
          </p:cNvPr>
          <p:cNvSpPr/>
          <p:nvPr/>
        </p:nvSpPr>
        <p:spPr>
          <a:xfrm>
            <a:off x="7687369" y="6741368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>
                <a:solidFill>
                  <a:srgbClr val="FFFF00"/>
                </a:solidFill>
                <a:effectLst/>
                <a:highlight>
                  <a:srgbClr val="00008B"/>
                </a:highlight>
                <a:latin typeface="Comic Sans MS"/>
                <a:ea typeface="Calibri"/>
                <a:cs typeface="Times New Roman"/>
              </a:rPr>
              <a:t>www.egitimhane.com</a:t>
            </a:r>
            <a:endParaRPr lang="tr-TR" sz="110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sz="1100">
                <a:effectLst/>
                <a:ea typeface="Calibri"/>
                <a:cs typeface="Times New Roman"/>
              </a:rPr>
              <a:t>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39552" y="3645024"/>
            <a:ext cx="3384376" cy="2520280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Terzinin takım elbise için kaç metre kumaş harcadığını bulacağız?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220072" y="3573016"/>
            <a:ext cx="2736304" cy="2592288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Geriye kaç metre kumaşı kaldığını bulacağız?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0" y="0"/>
            <a:ext cx="9144000" cy="1628800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Bir terzinin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100 metre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kumaşı vardır. Her birine    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kumaş giden takım elbiselerden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14 tane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dikmiştir. Terzinin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kaç metre kumaşı kalmıştır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628800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Bir terzinin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100 metre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kumaşı vardır. Her birine    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kumaş giden takım elbiselerden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14 tane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dikmiştir. Terzinin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kaç metre kumaşı kalmıştır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2530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4904"/>
            <a:ext cx="2088232" cy="2664296"/>
          </a:xfrm>
          <a:prstGeom prst="rect">
            <a:avLst/>
          </a:prstGeom>
          <a:noFill/>
        </p:spPr>
      </p:pic>
      <p:sp>
        <p:nvSpPr>
          <p:cNvPr id="5" name="4 Yuvarlatılmış Dikdörtgen"/>
          <p:cNvSpPr/>
          <p:nvPr/>
        </p:nvSpPr>
        <p:spPr>
          <a:xfrm>
            <a:off x="0" y="5157192"/>
            <a:ext cx="1944216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100 metre</a:t>
            </a:r>
            <a:endParaRPr lang="tr-TR" sz="2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22532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844824"/>
            <a:ext cx="979309" cy="1224136"/>
          </a:xfrm>
          <a:prstGeom prst="rect">
            <a:avLst/>
          </a:prstGeom>
          <a:noFill/>
        </p:spPr>
      </p:pic>
      <p:sp>
        <p:nvSpPr>
          <p:cNvPr id="7" name="6 Yuvarlatılmış Dikdörtgen"/>
          <p:cNvSpPr/>
          <p:nvPr/>
        </p:nvSpPr>
        <p:spPr>
          <a:xfrm>
            <a:off x="3059832" y="30689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8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844824"/>
            <a:ext cx="979309" cy="1224136"/>
          </a:xfrm>
          <a:prstGeom prst="rect">
            <a:avLst/>
          </a:prstGeom>
          <a:noFill/>
        </p:spPr>
      </p:pic>
      <p:sp>
        <p:nvSpPr>
          <p:cNvPr id="9" name="8 Yuvarlatılmış Dikdörtgen"/>
          <p:cNvSpPr/>
          <p:nvPr/>
        </p:nvSpPr>
        <p:spPr>
          <a:xfrm>
            <a:off x="4211960" y="30689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10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844824"/>
            <a:ext cx="979309" cy="1224136"/>
          </a:xfrm>
          <a:prstGeom prst="rect">
            <a:avLst/>
          </a:prstGeom>
          <a:noFill/>
        </p:spPr>
      </p:pic>
      <p:sp>
        <p:nvSpPr>
          <p:cNvPr id="11" name="10 Yuvarlatılmış Dikdörtgen"/>
          <p:cNvSpPr/>
          <p:nvPr/>
        </p:nvSpPr>
        <p:spPr>
          <a:xfrm>
            <a:off x="5364088" y="30689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12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844824"/>
            <a:ext cx="979309" cy="1224136"/>
          </a:xfrm>
          <a:prstGeom prst="rect">
            <a:avLst/>
          </a:prstGeom>
          <a:noFill/>
        </p:spPr>
      </p:pic>
      <p:sp>
        <p:nvSpPr>
          <p:cNvPr id="13" name="12 Yuvarlatılmış Dikdörtgen"/>
          <p:cNvSpPr/>
          <p:nvPr/>
        </p:nvSpPr>
        <p:spPr>
          <a:xfrm>
            <a:off x="6516216" y="30689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14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1844824"/>
            <a:ext cx="979309" cy="1224136"/>
          </a:xfrm>
          <a:prstGeom prst="rect">
            <a:avLst/>
          </a:prstGeom>
          <a:noFill/>
        </p:spPr>
      </p:pic>
      <p:sp>
        <p:nvSpPr>
          <p:cNvPr id="15" name="14 Yuvarlatılmış Dikdörtgen"/>
          <p:cNvSpPr/>
          <p:nvPr/>
        </p:nvSpPr>
        <p:spPr>
          <a:xfrm>
            <a:off x="7740352" y="30689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16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645024"/>
            <a:ext cx="979309" cy="1224136"/>
          </a:xfrm>
          <a:prstGeom prst="rect">
            <a:avLst/>
          </a:prstGeom>
          <a:noFill/>
        </p:spPr>
      </p:pic>
      <p:sp>
        <p:nvSpPr>
          <p:cNvPr id="17" name="16 Yuvarlatılmış Dikdörtgen"/>
          <p:cNvSpPr/>
          <p:nvPr/>
        </p:nvSpPr>
        <p:spPr>
          <a:xfrm>
            <a:off x="2987824" y="48691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18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645024"/>
            <a:ext cx="979309" cy="1224136"/>
          </a:xfrm>
          <a:prstGeom prst="rect">
            <a:avLst/>
          </a:prstGeom>
          <a:noFill/>
        </p:spPr>
      </p:pic>
      <p:sp>
        <p:nvSpPr>
          <p:cNvPr id="19" name="18 Yuvarlatılmış Dikdörtgen"/>
          <p:cNvSpPr/>
          <p:nvPr/>
        </p:nvSpPr>
        <p:spPr>
          <a:xfrm>
            <a:off x="4283968" y="48691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20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645024"/>
            <a:ext cx="979309" cy="1224136"/>
          </a:xfrm>
          <a:prstGeom prst="rect">
            <a:avLst/>
          </a:prstGeom>
          <a:noFill/>
        </p:spPr>
      </p:pic>
      <p:sp>
        <p:nvSpPr>
          <p:cNvPr id="21" name="20 Yuvarlatılmış Dikdörtgen"/>
          <p:cNvSpPr/>
          <p:nvPr/>
        </p:nvSpPr>
        <p:spPr>
          <a:xfrm>
            <a:off x="5436096" y="48691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22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645024"/>
            <a:ext cx="979309" cy="1224136"/>
          </a:xfrm>
          <a:prstGeom prst="rect">
            <a:avLst/>
          </a:prstGeom>
          <a:noFill/>
        </p:spPr>
      </p:pic>
      <p:sp>
        <p:nvSpPr>
          <p:cNvPr id="23" name="22 Yuvarlatılmış Dikdörtgen"/>
          <p:cNvSpPr/>
          <p:nvPr/>
        </p:nvSpPr>
        <p:spPr>
          <a:xfrm>
            <a:off x="6588224" y="48691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24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3645024"/>
            <a:ext cx="979309" cy="1224136"/>
          </a:xfrm>
          <a:prstGeom prst="rect">
            <a:avLst/>
          </a:prstGeom>
          <a:noFill/>
        </p:spPr>
      </p:pic>
      <p:sp>
        <p:nvSpPr>
          <p:cNvPr id="25" name="24 Yuvarlatılmış Dikdörtgen"/>
          <p:cNvSpPr/>
          <p:nvPr/>
        </p:nvSpPr>
        <p:spPr>
          <a:xfrm>
            <a:off x="7740352" y="48691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26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5273824"/>
            <a:ext cx="979309" cy="1224136"/>
          </a:xfrm>
          <a:prstGeom prst="rect">
            <a:avLst/>
          </a:prstGeom>
          <a:noFill/>
        </p:spPr>
      </p:pic>
      <p:sp>
        <p:nvSpPr>
          <p:cNvPr id="27" name="26 Yuvarlatılmış Dikdörtgen"/>
          <p:cNvSpPr/>
          <p:nvPr/>
        </p:nvSpPr>
        <p:spPr>
          <a:xfrm>
            <a:off x="3059832" y="64979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28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5273824"/>
            <a:ext cx="979309" cy="1224136"/>
          </a:xfrm>
          <a:prstGeom prst="rect">
            <a:avLst/>
          </a:prstGeom>
          <a:noFill/>
        </p:spPr>
      </p:pic>
      <p:sp>
        <p:nvSpPr>
          <p:cNvPr id="29" name="28 Yuvarlatılmış Dikdörtgen"/>
          <p:cNvSpPr/>
          <p:nvPr/>
        </p:nvSpPr>
        <p:spPr>
          <a:xfrm>
            <a:off x="4355976" y="64979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30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5273824"/>
            <a:ext cx="979309" cy="1224136"/>
          </a:xfrm>
          <a:prstGeom prst="rect">
            <a:avLst/>
          </a:prstGeom>
          <a:noFill/>
        </p:spPr>
      </p:pic>
      <p:sp>
        <p:nvSpPr>
          <p:cNvPr id="31" name="30 Yuvarlatılmış Dikdörtgen"/>
          <p:cNvSpPr/>
          <p:nvPr/>
        </p:nvSpPr>
        <p:spPr>
          <a:xfrm>
            <a:off x="5580112" y="64979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32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273824"/>
            <a:ext cx="979309" cy="1224136"/>
          </a:xfrm>
          <a:prstGeom prst="rect">
            <a:avLst/>
          </a:prstGeom>
          <a:noFill/>
        </p:spPr>
      </p:pic>
      <p:sp>
        <p:nvSpPr>
          <p:cNvPr id="33" name="32 Yuvarlatılmış Dikdörtgen"/>
          <p:cNvSpPr/>
          <p:nvPr/>
        </p:nvSpPr>
        <p:spPr>
          <a:xfrm>
            <a:off x="6732240" y="6497960"/>
            <a:ext cx="864096" cy="36004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endParaRPr lang="tr-TR" sz="1400" b="1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4" fill="hold">
                      <p:stCondLst>
                        <p:cond delay="indefinite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8" fill="hold">
                      <p:stCondLst>
                        <p:cond delay="indefinite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29" grpId="0" animBg="1"/>
      <p:bldP spid="31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0"/>
            <a:ext cx="9144000" cy="1628800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Bir terzinin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100 metre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kumaşı vardır. Her birine    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kumaş giden takım elbiselerden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14 tane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dikmiştir. Terzinin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kaç metre kumaşı kalmıştır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0"/>
            <a:ext cx="9144000" cy="1628800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2 basamaklı en büyük sayı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ile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2 basamaklı en küçük sayının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çarpımının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356 eksiği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kaçtır?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0"/>
            <a:ext cx="9144000" cy="1628800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Bir otoparkta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48 araba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,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69 motosiklet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ve                   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37 otobüs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vardır. Bu araçlarda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kaç tekerlek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bulunmaktadır ? </a:t>
            </a:r>
            <a:r>
              <a:rPr lang="tr-TR" sz="3200" b="1" dirty="0" smtClean="0">
                <a:solidFill>
                  <a:srgbClr val="FF0000"/>
                </a:solidFill>
                <a:latin typeface="ALFABET98" pitchFamily="2" charset="0"/>
              </a:rPr>
              <a:t>( Otobüste 8 teker vardır)</a:t>
            </a:r>
            <a:endParaRPr lang="tr-TR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0"/>
            <a:ext cx="9144000" cy="2132856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İstanbul- Ankara arası sefere çıkan bir otobüs saatte ortalama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78 km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hızla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4 saat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gittikten sonra mola vermiştir. Geriye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138 km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yolu kaldığına göre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İstanbul-Ankara arası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kaç km’dir?</a:t>
            </a:r>
            <a:endParaRPr lang="tr-TR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0"/>
            <a:ext cx="9144000" cy="2132856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u="sng" dirty="0" smtClean="0">
                <a:solidFill>
                  <a:srgbClr val="FF0000"/>
                </a:solidFill>
                <a:latin typeface="ALFABET98" pitchFamily="2" charset="0"/>
              </a:rPr>
              <a:t>9 birlik 6 onluktan</a:t>
            </a:r>
            <a:r>
              <a:rPr lang="tr-TR" sz="2800" dirty="0" smtClean="0">
                <a:solidFill>
                  <a:schemeClr val="tx1"/>
                </a:solidFill>
                <a:latin typeface="ALFABET98" pitchFamily="2" charset="0"/>
              </a:rPr>
              <a:t> oluşan sayı ile </a:t>
            </a:r>
            <a:r>
              <a:rPr lang="tr-TR" sz="2800" b="1" dirty="0" smtClean="0">
                <a:solidFill>
                  <a:srgbClr val="FF0000"/>
                </a:solidFill>
                <a:latin typeface="ALFABET98" pitchFamily="2" charset="0"/>
              </a:rPr>
              <a:t>4 onluk 7 birlikten </a:t>
            </a:r>
            <a:r>
              <a:rPr lang="tr-TR" sz="2800" dirty="0" smtClean="0">
                <a:solidFill>
                  <a:schemeClr val="tx1"/>
                </a:solidFill>
                <a:latin typeface="ALFABET98" pitchFamily="2" charset="0"/>
              </a:rPr>
              <a:t>oluşan sayının çarpımından </a:t>
            </a:r>
            <a:r>
              <a:rPr lang="tr-TR" sz="2800" b="1" u="sng" dirty="0" smtClean="0">
                <a:solidFill>
                  <a:srgbClr val="FF0000"/>
                </a:solidFill>
                <a:latin typeface="ALFABET98" pitchFamily="2" charset="0"/>
              </a:rPr>
              <a:t>367 azaltırsak</a:t>
            </a:r>
            <a:r>
              <a:rPr lang="tr-TR" sz="2800" dirty="0" smtClean="0">
                <a:solidFill>
                  <a:srgbClr val="FF0000"/>
                </a:solidFill>
                <a:latin typeface="ALFABET98" pitchFamily="2" charset="0"/>
              </a:rPr>
              <a:t> </a:t>
            </a:r>
            <a:r>
              <a:rPr lang="tr-TR" sz="2800" dirty="0" smtClean="0">
                <a:solidFill>
                  <a:schemeClr val="tx1"/>
                </a:solidFill>
                <a:latin typeface="ALFABET98" pitchFamily="2" charset="0"/>
              </a:rPr>
              <a:t>sonuç kaç olur?</a:t>
            </a:r>
            <a:endParaRPr lang="tr-TR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0"/>
            <a:ext cx="9144000" cy="2132856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Benim yaşım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9’dur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. Dedemin yaşı benim yaşımın     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8 katından 13 eksiktir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. Buna göre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ikimizin yaşları toplamı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kaçtır?</a:t>
            </a:r>
            <a:endParaRPr lang="tr-TR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0"/>
            <a:ext cx="9144000" cy="2132856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Bir fırın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her sabah 6 düzine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,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her akşam 7 düzine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ekmek satmaktadır. Buna bu fırın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bir haftada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kaç ekmek satmıştır?</a:t>
            </a:r>
            <a:endParaRPr lang="tr-TR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0"/>
            <a:ext cx="9144000" cy="2132856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Saatte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60 kere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hareket eden yelkovan,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bir günde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kaç kere hareket eder?</a:t>
            </a:r>
            <a:endParaRPr lang="tr-TR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4580" name="Picture 4" descr="yelkovan gif ile ilgili gÃ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564904"/>
            <a:ext cx="4032448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899592" y="3645024"/>
            <a:ext cx="2736304" cy="2520280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Kaç tane kurabiye yaptığını bulacağız.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220072" y="3573016"/>
            <a:ext cx="2736304" cy="2592288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Sattıktan sonra kaç tane kurabiye kaldığını bulacağız.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0" y="0"/>
            <a:ext cx="9144000" cy="227687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Bir pastacı günde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8 tepsi kurabiye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yapmaktadır. Bu tepsilerden herbirinde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35 tane kurabiye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bulunmaktadır. Pastacı kurabiyelerden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146 tanesini satmıştır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. Geriye kaç tane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kurabiye kalmıştır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0"/>
            <a:ext cx="9144000" cy="2132856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Bir fırın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her sabah 6 düzine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,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her akşam 7 düzine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ekmek satmaktadır. Buna bu fırın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bir haftada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kaç ekmek satmıştır?</a:t>
            </a:r>
            <a:endParaRPr lang="tr-TR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0"/>
            <a:ext cx="9144000" cy="2132856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3 basamaklı birbirinden farklı en küçük tek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sayının    </a:t>
            </a:r>
            <a:r>
              <a:rPr lang="tr-TR" sz="3200" b="1" dirty="0" smtClean="0">
                <a:solidFill>
                  <a:srgbClr val="0070C0"/>
                </a:solidFill>
                <a:latin typeface="ALFABET98" pitchFamily="2" charset="0"/>
              </a:rPr>
              <a:t>7 katının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</a:t>
            </a:r>
            <a:r>
              <a:rPr lang="tr-TR" sz="3200" b="1" dirty="0" smtClean="0">
                <a:solidFill>
                  <a:srgbClr val="00B050"/>
                </a:solidFill>
                <a:latin typeface="ALFABET98" pitchFamily="2" charset="0"/>
              </a:rPr>
              <a:t>486 eksiği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kaçtır?</a:t>
            </a:r>
            <a:endParaRPr lang="tr-TR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0"/>
            <a:ext cx="9144000" cy="2132856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Günde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58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para kazanan bir işçi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2 haftada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kaç para kazanır?</a:t>
            </a:r>
            <a:endParaRPr lang="tr-TR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9144000" cy="227687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Bir pastacı günde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8 tepsi kurabiye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yapmaktadır. Bu tepsilerden herbirinde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35 tane kurabiye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bulunmaktadır. Pastacı kurabiyelerden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146 tanesini satmıştır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. Geriye kaç tane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kurabiye kalmıştır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2896"/>
            <a:ext cx="2160240" cy="1082277"/>
          </a:xfrm>
          <a:prstGeom prst="rect">
            <a:avLst/>
          </a:prstGeom>
          <a:noFill/>
        </p:spPr>
      </p:pic>
      <p:sp>
        <p:nvSpPr>
          <p:cNvPr id="6" name="5 Yuvarlatılmış Dikdörtgen"/>
          <p:cNvSpPr/>
          <p:nvPr/>
        </p:nvSpPr>
        <p:spPr>
          <a:xfrm>
            <a:off x="611560" y="3573016"/>
            <a:ext cx="1152128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145</a:t>
            </a:r>
            <a:endParaRPr lang="tr-TR" sz="2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10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492896"/>
            <a:ext cx="2160240" cy="1082277"/>
          </a:xfrm>
          <a:prstGeom prst="rect">
            <a:avLst/>
          </a:prstGeom>
          <a:noFill/>
        </p:spPr>
      </p:pic>
      <p:pic>
        <p:nvPicPr>
          <p:cNvPr id="11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492896"/>
            <a:ext cx="2160240" cy="1082277"/>
          </a:xfrm>
          <a:prstGeom prst="rect">
            <a:avLst/>
          </a:prstGeom>
          <a:noFill/>
        </p:spPr>
      </p:pic>
      <p:pic>
        <p:nvPicPr>
          <p:cNvPr id="12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3760" y="2492896"/>
            <a:ext cx="2160240" cy="1082277"/>
          </a:xfrm>
          <a:prstGeom prst="rect">
            <a:avLst/>
          </a:prstGeom>
          <a:noFill/>
        </p:spPr>
      </p:pic>
      <p:pic>
        <p:nvPicPr>
          <p:cNvPr id="13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2160240" cy="1082277"/>
          </a:xfrm>
          <a:prstGeom prst="rect">
            <a:avLst/>
          </a:prstGeom>
          <a:noFill/>
        </p:spPr>
      </p:pic>
      <p:pic>
        <p:nvPicPr>
          <p:cNvPr id="14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653136"/>
            <a:ext cx="2160240" cy="1082277"/>
          </a:xfrm>
          <a:prstGeom prst="rect">
            <a:avLst/>
          </a:prstGeom>
          <a:noFill/>
        </p:spPr>
      </p:pic>
      <p:pic>
        <p:nvPicPr>
          <p:cNvPr id="15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653136"/>
            <a:ext cx="2160240" cy="1082277"/>
          </a:xfrm>
          <a:prstGeom prst="rect">
            <a:avLst/>
          </a:prstGeom>
          <a:noFill/>
        </p:spPr>
      </p:pic>
      <p:pic>
        <p:nvPicPr>
          <p:cNvPr id="16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3760" y="4653136"/>
            <a:ext cx="2160240" cy="1082277"/>
          </a:xfrm>
          <a:prstGeom prst="rect">
            <a:avLst/>
          </a:prstGeom>
          <a:noFill/>
        </p:spPr>
      </p:pic>
      <p:sp>
        <p:nvSpPr>
          <p:cNvPr id="17" name="16 Yuvarlatılmış Dikdörtgen"/>
          <p:cNvSpPr/>
          <p:nvPr/>
        </p:nvSpPr>
        <p:spPr>
          <a:xfrm>
            <a:off x="2843808" y="3573016"/>
            <a:ext cx="1152128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145</a:t>
            </a:r>
            <a:endParaRPr lang="tr-TR" sz="2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5148064" y="3573016"/>
            <a:ext cx="1152128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145</a:t>
            </a:r>
            <a:endParaRPr lang="tr-TR" sz="2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7380312" y="3573016"/>
            <a:ext cx="1152128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145</a:t>
            </a:r>
            <a:endParaRPr lang="tr-TR" sz="2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611560" y="5733256"/>
            <a:ext cx="1152128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145</a:t>
            </a:r>
            <a:endParaRPr lang="tr-TR" sz="2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843808" y="5733256"/>
            <a:ext cx="1152128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145</a:t>
            </a:r>
            <a:endParaRPr lang="tr-TR" sz="2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5220072" y="5733256"/>
            <a:ext cx="1152128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145</a:t>
            </a:r>
            <a:endParaRPr lang="tr-TR" sz="2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452320" y="5733256"/>
            <a:ext cx="1152128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145</a:t>
            </a:r>
            <a:endParaRPr lang="tr-TR" sz="2400" b="1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0" y="0"/>
            <a:ext cx="9144000" cy="227687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Bir pastacı günde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8 tepsi kurabiye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yapmaktadır. Bu tepsilerden herbirinde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35 tane kurabiye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bulunmaktadır. Pastacı kurabiyelerden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146 tanesini satmıştır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. Geriye kaç tane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kurabiye kalmıştır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Kumbaramda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9 tane 20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,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13 tane 10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,    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38 tane 5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vardır. Kumbaramda </a:t>
            </a:r>
            <a:r>
              <a:rPr lang="tr-TR" sz="3200" b="1" dirty="0" smtClean="0">
                <a:solidFill>
                  <a:srgbClr val="FF0000"/>
                </a:solidFill>
                <a:latin typeface="ALFABET98" pitchFamily="2" charset="0"/>
              </a:rPr>
              <a:t>kaç param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vardır?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433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39552" y="3645024"/>
            <a:ext cx="3384376" cy="2520280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20’liklerin, 10’lukların, 5’liklerin kaç para olduğunu bulacağız.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220072" y="3573016"/>
            <a:ext cx="2736304" cy="2592288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Bulduğumuz paraları bir araya getireceğiz.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Kumbaramda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9 tane 20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,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13 tane 10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,    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38 tane 5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vardır. Kumbaramda </a:t>
            </a:r>
            <a:r>
              <a:rPr lang="tr-TR" sz="3200" b="1" dirty="0" smtClean="0">
                <a:solidFill>
                  <a:srgbClr val="FF0000"/>
                </a:solidFill>
                <a:latin typeface="ALFABET98" pitchFamily="2" charset="0"/>
              </a:rPr>
              <a:t>kaç param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vardır?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Kumbaramda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9 tane 20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,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13 tane 10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,    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38 tane 5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vardır. Kumbaramda </a:t>
            </a:r>
            <a:r>
              <a:rPr lang="tr-TR" sz="3200" b="1" dirty="0" smtClean="0">
                <a:solidFill>
                  <a:srgbClr val="FF0000"/>
                </a:solidFill>
                <a:latin typeface="ALFABET98" pitchFamily="2" charset="0"/>
              </a:rPr>
              <a:t>kaç param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vardır?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8434" name="Picture 2" descr="kumbara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36912"/>
            <a:ext cx="2677988" cy="2857500"/>
          </a:xfrm>
          <a:prstGeom prst="rect">
            <a:avLst/>
          </a:prstGeom>
          <a:noFill/>
        </p:spPr>
      </p:pic>
      <p:pic>
        <p:nvPicPr>
          <p:cNvPr id="18436" name="Picture 4" descr="20 TL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772816"/>
            <a:ext cx="2770659" cy="1360142"/>
          </a:xfrm>
          <a:prstGeom prst="rect">
            <a:avLst/>
          </a:prstGeom>
          <a:noFill/>
        </p:spPr>
      </p:pic>
      <p:sp>
        <p:nvSpPr>
          <p:cNvPr id="6" name="5 Yuvarlatılmış Dikdörtgen"/>
          <p:cNvSpPr/>
          <p:nvPr/>
        </p:nvSpPr>
        <p:spPr>
          <a:xfrm>
            <a:off x="6084168" y="2132856"/>
            <a:ext cx="1944216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9 TANE</a:t>
            </a:r>
            <a:endParaRPr lang="tr-TR" sz="2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18438" name="Picture 6" descr="10 TL PNG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501008"/>
            <a:ext cx="2466975" cy="1181101"/>
          </a:xfrm>
          <a:prstGeom prst="rect">
            <a:avLst/>
          </a:prstGeom>
          <a:noFill/>
        </p:spPr>
      </p:pic>
      <p:sp>
        <p:nvSpPr>
          <p:cNvPr id="8" name="7 Yuvarlatılmış Dikdörtgen"/>
          <p:cNvSpPr/>
          <p:nvPr/>
        </p:nvSpPr>
        <p:spPr>
          <a:xfrm>
            <a:off x="6084168" y="3717032"/>
            <a:ext cx="1944216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13 TANE</a:t>
            </a:r>
            <a:endParaRPr lang="tr-TR" sz="24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18440" name="Picture 8" descr="5 TL PNG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5013176"/>
            <a:ext cx="2466975" cy="1181101"/>
          </a:xfrm>
          <a:prstGeom prst="rect">
            <a:avLst/>
          </a:prstGeom>
          <a:noFill/>
        </p:spPr>
      </p:pic>
      <p:sp>
        <p:nvSpPr>
          <p:cNvPr id="10" name="9 Yuvarlatılmış Dikdörtgen"/>
          <p:cNvSpPr/>
          <p:nvPr/>
        </p:nvSpPr>
        <p:spPr>
          <a:xfrm>
            <a:off x="6084168" y="5157192"/>
            <a:ext cx="1944216" cy="79208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38 TANE</a:t>
            </a:r>
            <a:endParaRPr lang="tr-TR" sz="2400" b="1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23528" y="2348880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827584" y="2348880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Önce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788024" y="2276872"/>
            <a:ext cx="3816424" cy="43204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364088" y="2276872"/>
            <a:ext cx="2736304" cy="6480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Sonra ne yapacağız?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0"/>
            <a:ext cx="9144000" cy="191683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Kumbaramda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9 tane 20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,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13 tane 10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,    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38 tane 5 TL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vardır. Kumbaramda </a:t>
            </a:r>
            <a:r>
              <a:rPr lang="tr-TR" sz="3200" b="1" dirty="0" smtClean="0">
                <a:solidFill>
                  <a:srgbClr val="FF0000"/>
                </a:solidFill>
                <a:latin typeface="ALFABET98" pitchFamily="2" charset="0"/>
              </a:rPr>
              <a:t>kaç param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vardır?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628800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Bir terzinin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100 metre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kumaşı vardır. Her birine    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6 metre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 kumaş giden takım elbiselerden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14 tane 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dikmiştir. Terzinin </a:t>
            </a:r>
            <a:r>
              <a:rPr lang="tr-TR" sz="3200" b="1" u="sng" dirty="0" smtClean="0">
                <a:solidFill>
                  <a:srgbClr val="FF0000"/>
                </a:solidFill>
                <a:latin typeface="ALFABET98" pitchFamily="2" charset="0"/>
              </a:rPr>
              <a:t>kaç metre kumaşı kalmıştır</a:t>
            </a:r>
            <a:r>
              <a:rPr lang="tr-TR" sz="3200" dirty="0" smtClean="0">
                <a:solidFill>
                  <a:schemeClr val="tx1"/>
                </a:solidFill>
                <a:latin typeface="ALFABET98" pitchFamily="2" charset="0"/>
              </a:rPr>
              <a:t>?</a:t>
            </a:r>
            <a:endParaRPr lang="tr-TR" sz="32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482" name="Picture 2" descr="terzi takÄ±m elbise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9144000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716</Words>
  <PresentationFormat>Ekran Gösterisi (4:3)</PresentationFormat>
  <Paragraphs>89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2018-12-27T20:26:44Z</dcterms:created>
  <dcterms:modified xsi:type="dcterms:W3CDTF">2018-12-28T09:52:12Z</dcterms:modified>
  <cp:category>https://www.sorubak.com</cp:category>
</cp:coreProperties>
</file>