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sldIdLst>
    <p:sldId id="256" r:id="rId2"/>
    <p:sldId id="265" r:id="rId3"/>
    <p:sldId id="266" r:id="rId4"/>
    <p:sldId id="267" r:id="rId5"/>
    <p:sldId id="268" r:id="rId6"/>
    <p:sldId id="316" r:id="rId7"/>
    <p:sldId id="317" r:id="rId8"/>
    <p:sldId id="305" r:id="rId9"/>
    <p:sldId id="306" r:id="rId10"/>
    <p:sldId id="307" r:id="rId11"/>
    <p:sldId id="308" r:id="rId12"/>
    <p:sldId id="309" r:id="rId13"/>
    <p:sldId id="310" r:id="rId14"/>
    <p:sldId id="311" r:id="rId15"/>
    <p:sldId id="312" r:id="rId16"/>
    <p:sldId id="313" r:id="rId17"/>
    <p:sldId id="315" r:id="rId18"/>
    <p:sldId id="314" r:id="rId19"/>
    <p:sldId id="269" r:id="rId20"/>
    <p:sldId id="270" r:id="rId21"/>
    <p:sldId id="271" r:id="rId22"/>
    <p:sldId id="272" r:id="rId23"/>
    <p:sldId id="273" r:id="rId24"/>
    <p:sldId id="274" r:id="rId25"/>
    <p:sldId id="276" r:id="rId26"/>
    <p:sldId id="277" r:id="rId27"/>
    <p:sldId id="278" r:id="rId28"/>
    <p:sldId id="302" r:id="rId29"/>
    <p:sldId id="279" r:id="rId30"/>
    <p:sldId id="303" r:id="rId31"/>
    <p:sldId id="280" r:id="rId32"/>
    <p:sldId id="304" r:id="rId33"/>
    <p:sldId id="281" r:id="rId34"/>
    <p:sldId id="282" r:id="rId35"/>
    <p:sldId id="300" r:id="rId36"/>
    <p:sldId id="283" r:id="rId37"/>
    <p:sldId id="284" r:id="rId38"/>
    <p:sldId id="301" r:id="rId3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Orta Stil 2 - Vurgu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til Yok, Tablo Kılavuz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024" autoAdjust="0"/>
  </p:normalViewPr>
  <p:slideViewPr>
    <p:cSldViewPr>
      <p:cViewPr varScale="1">
        <p:scale>
          <a:sx n="116" d="100"/>
          <a:sy n="116" d="100"/>
        </p:scale>
        <p:origin x="-1494" y="2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EF2AB4-5152-4588-9E4C-7B84028805BE}" type="datetimeFigureOut">
              <a:rPr lang="tr-TR" smtClean="0"/>
              <a:pPr/>
              <a:t>28/11/2018</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A7DBAC-FCA6-4C2E-96F4-C6B520C70C4E}" type="slidenum">
              <a:rPr lang="tr-TR" smtClean="0"/>
              <a:pPr/>
              <a:t>‹#›</a:t>
            </a:fld>
            <a:endParaRPr lang="tr-TR"/>
          </a:p>
        </p:txBody>
      </p:sp>
    </p:spTree>
    <p:extLst>
      <p:ext uri="{BB962C8B-B14F-4D97-AF65-F5344CB8AC3E}">
        <p14:creationId xmlns:p14="http://schemas.microsoft.com/office/powerpoint/2010/main" xmlns="" val="230586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CA7DBAC-FCA6-4C2E-96F4-C6B520C70C4E}" type="slidenum">
              <a:rPr lang="tr-TR" smtClean="0"/>
              <a:pPr/>
              <a:t>2</a:t>
            </a:fld>
            <a:endParaRPr lang="tr-TR"/>
          </a:p>
        </p:txBody>
      </p:sp>
    </p:spTree>
    <p:extLst>
      <p:ext uri="{BB962C8B-B14F-4D97-AF65-F5344CB8AC3E}">
        <p14:creationId xmlns:p14="http://schemas.microsoft.com/office/powerpoint/2010/main" xmlns="" val="27082196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CA7DBAC-FCA6-4C2E-96F4-C6B520C70C4E}" type="slidenum">
              <a:rPr lang="tr-TR" smtClean="0"/>
              <a:pPr/>
              <a:t>33</a:t>
            </a:fld>
            <a:endParaRPr lang="tr-TR"/>
          </a:p>
        </p:txBody>
      </p:sp>
    </p:spTree>
    <p:extLst>
      <p:ext uri="{BB962C8B-B14F-4D97-AF65-F5344CB8AC3E}">
        <p14:creationId xmlns:p14="http://schemas.microsoft.com/office/powerpoint/2010/main" xmlns="" val="11841060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CA7DBAC-FCA6-4C2E-96F4-C6B520C70C4E}" type="slidenum">
              <a:rPr lang="tr-TR" smtClean="0"/>
              <a:pPr/>
              <a:t>36</a:t>
            </a:fld>
            <a:endParaRPr lang="tr-TR"/>
          </a:p>
        </p:txBody>
      </p:sp>
    </p:spTree>
    <p:extLst>
      <p:ext uri="{BB962C8B-B14F-4D97-AF65-F5344CB8AC3E}">
        <p14:creationId xmlns:p14="http://schemas.microsoft.com/office/powerpoint/2010/main" xmlns="" val="33120341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CA7DBAC-FCA6-4C2E-96F4-C6B520C70C4E}" type="slidenum">
              <a:rPr lang="tr-TR" smtClean="0"/>
              <a:pPr/>
              <a:t>38</a:t>
            </a:fld>
            <a:endParaRPr lang="tr-TR"/>
          </a:p>
        </p:txBody>
      </p:sp>
    </p:spTree>
    <p:extLst>
      <p:ext uri="{BB962C8B-B14F-4D97-AF65-F5344CB8AC3E}">
        <p14:creationId xmlns:p14="http://schemas.microsoft.com/office/powerpoint/2010/main" xmlns="" val="1330183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CA7DBAC-FCA6-4C2E-96F4-C6B520C70C4E}" type="slidenum">
              <a:rPr lang="tr-TR" smtClean="0"/>
              <a:pPr/>
              <a:t>5</a:t>
            </a:fld>
            <a:endParaRPr lang="tr-TR"/>
          </a:p>
        </p:txBody>
      </p:sp>
    </p:spTree>
    <p:extLst>
      <p:ext uri="{BB962C8B-B14F-4D97-AF65-F5344CB8AC3E}">
        <p14:creationId xmlns:p14="http://schemas.microsoft.com/office/powerpoint/2010/main" xmlns="" val="20505922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CA7DBAC-FCA6-4C2E-96F4-C6B520C70C4E}" type="slidenum">
              <a:rPr lang="tr-TR" smtClean="0"/>
              <a:pPr/>
              <a:t>7</a:t>
            </a:fld>
            <a:endParaRPr lang="tr-TR"/>
          </a:p>
        </p:txBody>
      </p:sp>
    </p:spTree>
    <p:extLst>
      <p:ext uri="{BB962C8B-B14F-4D97-AF65-F5344CB8AC3E}">
        <p14:creationId xmlns:p14="http://schemas.microsoft.com/office/powerpoint/2010/main" xmlns="" val="812325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CA7DBAC-FCA6-4C2E-96F4-C6B520C70C4E}" type="slidenum">
              <a:rPr lang="tr-TR" smtClean="0"/>
              <a:pPr/>
              <a:t>10</a:t>
            </a:fld>
            <a:endParaRPr lang="tr-TR"/>
          </a:p>
        </p:txBody>
      </p:sp>
    </p:spTree>
    <p:extLst>
      <p:ext uri="{BB962C8B-B14F-4D97-AF65-F5344CB8AC3E}">
        <p14:creationId xmlns:p14="http://schemas.microsoft.com/office/powerpoint/2010/main" xmlns="" val="2633050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CA7DBAC-FCA6-4C2E-96F4-C6B520C70C4E}" type="slidenum">
              <a:rPr lang="tr-TR" smtClean="0"/>
              <a:pPr/>
              <a:t>13</a:t>
            </a:fld>
            <a:endParaRPr lang="tr-TR"/>
          </a:p>
        </p:txBody>
      </p:sp>
    </p:spTree>
    <p:extLst>
      <p:ext uri="{BB962C8B-B14F-4D97-AF65-F5344CB8AC3E}">
        <p14:creationId xmlns:p14="http://schemas.microsoft.com/office/powerpoint/2010/main" xmlns="" val="1083589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CA7DBAC-FCA6-4C2E-96F4-C6B520C70C4E}" type="slidenum">
              <a:rPr lang="tr-TR" smtClean="0"/>
              <a:pPr/>
              <a:t>15</a:t>
            </a:fld>
            <a:endParaRPr lang="tr-TR"/>
          </a:p>
        </p:txBody>
      </p:sp>
    </p:spTree>
    <p:extLst>
      <p:ext uri="{BB962C8B-B14F-4D97-AF65-F5344CB8AC3E}">
        <p14:creationId xmlns:p14="http://schemas.microsoft.com/office/powerpoint/2010/main" xmlns="" val="1106585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CA7DBAC-FCA6-4C2E-96F4-C6B520C70C4E}" type="slidenum">
              <a:rPr lang="tr-TR" smtClean="0"/>
              <a:pPr/>
              <a:t>18</a:t>
            </a:fld>
            <a:endParaRPr lang="tr-TR"/>
          </a:p>
        </p:txBody>
      </p:sp>
    </p:spTree>
    <p:extLst>
      <p:ext uri="{BB962C8B-B14F-4D97-AF65-F5344CB8AC3E}">
        <p14:creationId xmlns:p14="http://schemas.microsoft.com/office/powerpoint/2010/main" xmlns="" val="29397855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CA7DBAC-FCA6-4C2E-96F4-C6B520C70C4E}" type="slidenum">
              <a:rPr lang="tr-TR" smtClean="0"/>
              <a:pPr/>
              <a:t>25</a:t>
            </a:fld>
            <a:endParaRPr lang="tr-TR"/>
          </a:p>
        </p:txBody>
      </p:sp>
    </p:spTree>
    <p:extLst>
      <p:ext uri="{BB962C8B-B14F-4D97-AF65-F5344CB8AC3E}">
        <p14:creationId xmlns:p14="http://schemas.microsoft.com/office/powerpoint/2010/main" xmlns="" val="3868431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0CA7DBAC-FCA6-4C2E-96F4-C6B520C70C4E}" type="slidenum">
              <a:rPr lang="tr-TR" smtClean="0"/>
              <a:pPr/>
              <a:t>29</a:t>
            </a:fld>
            <a:endParaRPr lang="tr-TR"/>
          </a:p>
        </p:txBody>
      </p:sp>
    </p:spTree>
    <p:extLst>
      <p:ext uri="{BB962C8B-B14F-4D97-AF65-F5344CB8AC3E}">
        <p14:creationId xmlns:p14="http://schemas.microsoft.com/office/powerpoint/2010/main" xmlns="" val="35392250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28/11/2018</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ut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28/11/2018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ut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28/11/2018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ut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28/11/2018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ut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28/11/2018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ut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28/11/2018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ut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28/11/2018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ut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28/11/2018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ut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28/11/2018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ut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28/11/2018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cut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28/11/2018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B1DEFA8C-F947-479F-BE07-76B6B3F80BF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cut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9F75050-0E15-4C5B-92B0-66D068882F1F}" type="datetimeFigureOut">
              <a:rPr lang="tr-TR" smtClean="0"/>
              <a:pPr/>
              <a:t>28/11/2018</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DEFA8C-F947-479F-BE07-76B6B3F80BF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ut thruBlk="1"/>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1.gif"/></Relationships>
</file>

<file path=ppt/slides/_rels/slide1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21.gi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25.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7.gif"/><Relationship Id="rId1" Type="http://schemas.openxmlformats.org/officeDocument/2006/relationships/slideLayout" Target="../slideLayouts/slideLayout7.xml"/><Relationship Id="rId4" Type="http://schemas.openxmlformats.org/officeDocument/2006/relationships/image" Target="../media/image29.gi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image" Target="../media/image30.gif"/><Relationship Id="rId1" Type="http://schemas.openxmlformats.org/officeDocument/2006/relationships/slideLayout" Target="../slideLayouts/slideLayout7.xml"/><Relationship Id="rId5" Type="http://schemas.openxmlformats.org/officeDocument/2006/relationships/image" Target="../media/image32.gif"/><Relationship Id="rId4" Type="http://schemas.openxmlformats.org/officeDocument/2006/relationships/image" Target="../media/image31.gif"/></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gif"/></Relationships>
</file>

<file path=ppt/slides/_rels/slide22.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image" Target="../media/image36.gif"/><Relationship Id="rId1" Type="http://schemas.openxmlformats.org/officeDocument/2006/relationships/slideLayout" Target="../slideLayouts/slideLayout7.xml"/><Relationship Id="rId4" Type="http://schemas.openxmlformats.org/officeDocument/2006/relationships/image" Target="../media/image38.gif"/></Relationships>
</file>

<file path=ppt/slides/_rels/slide23.xml.rels><?xml version="1.0" encoding="UTF-8" standalone="yes"?>
<Relationships xmlns="http://schemas.openxmlformats.org/package/2006/relationships"><Relationship Id="rId3" Type="http://schemas.openxmlformats.org/officeDocument/2006/relationships/image" Target="../media/image40.gif"/><Relationship Id="rId7" Type="http://schemas.openxmlformats.org/officeDocument/2006/relationships/image" Target="../media/image44.gif"/><Relationship Id="rId2" Type="http://schemas.openxmlformats.org/officeDocument/2006/relationships/image" Target="../media/image39.gif"/><Relationship Id="rId1" Type="http://schemas.openxmlformats.org/officeDocument/2006/relationships/slideLayout" Target="../slideLayouts/slideLayout7.xml"/><Relationship Id="rId6" Type="http://schemas.openxmlformats.org/officeDocument/2006/relationships/image" Target="../media/image43.jpeg"/><Relationship Id="rId5" Type="http://schemas.openxmlformats.org/officeDocument/2006/relationships/image" Target="../media/image42.gif"/><Relationship Id="rId4" Type="http://schemas.openxmlformats.org/officeDocument/2006/relationships/image" Target="../media/image41.gif"/></Relationships>
</file>

<file path=ppt/slides/_rels/slide24.xml.rels><?xml version="1.0" encoding="UTF-8" standalone="yes"?>
<Relationships xmlns="http://schemas.openxmlformats.org/package/2006/relationships"><Relationship Id="rId3" Type="http://schemas.openxmlformats.org/officeDocument/2006/relationships/image" Target="../media/image46.gif"/><Relationship Id="rId2" Type="http://schemas.openxmlformats.org/officeDocument/2006/relationships/image" Target="../media/image45.gif"/><Relationship Id="rId1" Type="http://schemas.openxmlformats.org/officeDocument/2006/relationships/slideLayout" Target="../slideLayouts/slideLayout7.xml"/><Relationship Id="rId5" Type="http://schemas.openxmlformats.org/officeDocument/2006/relationships/image" Target="../media/image48.gif"/><Relationship Id="rId4" Type="http://schemas.openxmlformats.org/officeDocument/2006/relationships/image" Target="../media/image47.gif"/></Relationships>
</file>

<file path=ppt/slides/_rels/slide25.xml.rels><?xml version="1.0" encoding="UTF-8" standalone="yes"?>
<Relationships xmlns="http://schemas.openxmlformats.org/package/2006/relationships"><Relationship Id="rId3" Type="http://schemas.openxmlformats.org/officeDocument/2006/relationships/image" Target="../media/image49.gif"/><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51.gif"/><Relationship Id="rId4" Type="http://schemas.openxmlformats.org/officeDocument/2006/relationships/image" Target="../media/image50.gi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4.gi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www.egitimhane.com/" TargetMode="Externa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7.gif"/><Relationship Id="rId7" Type="http://schemas.openxmlformats.org/officeDocument/2006/relationships/image" Target="../media/image61.gif"/><Relationship Id="rId2" Type="http://schemas.openxmlformats.org/officeDocument/2006/relationships/image" Target="../media/image56.gif"/><Relationship Id="rId1" Type="http://schemas.openxmlformats.org/officeDocument/2006/relationships/slideLayout" Target="../slideLayouts/slideLayout7.xml"/><Relationship Id="rId6" Type="http://schemas.openxmlformats.org/officeDocument/2006/relationships/image" Target="../media/image60.gif"/><Relationship Id="rId5" Type="http://schemas.openxmlformats.org/officeDocument/2006/relationships/image" Target="../media/image59.gif"/><Relationship Id="rId4" Type="http://schemas.openxmlformats.org/officeDocument/2006/relationships/image" Target="../media/image58.gif"/></Relationships>
</file>

<file path=ppt/slides/_rels/slide3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www.egitimhane.com/" TargetMode="Externa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3.gif"/><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64.gif"/></Relationships>
</file>

<file path=ppt/slides/_rels/slide37.xml.rels><?xml version="1.0" encoding="UTF-8" standalone="yes"?>
<Relationships xmlns="http://schemas.openxmlformats.org/package/2006/relationships"><Relationship Id="rId3" Type="http://schemas.openxmlformats.org/officeDocument/2006/relationships/image" Target="../media/image66.gif"/><Relationship Id="rId2" Type="http://schemas.openxmlformats.org/officeDocument/2006/relationships/image" Target="../media/image65.gif"/><Relationship Id="rId1" Type="http://schemas.openxmlformats.org/officeDocument/2006/relationships/slideLayout" Target="../slideLayouts/slideLayout7.xml"/><Relationship Id="rId5" Type="http://schemas.openxmlformats.org/officeDocument/2006/relationships/image" Target="../media/image68.gif"/><Relationship Id="rId4" Type="http://schemas.openxmlformats.org/officeDocument/2006/relationships/image" Target="../media/image67.gif"/></Relationships>
</file>

<file path=ppt/slides/_rels/slide38.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6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gif"/><Relationship Id="rId1" Type="http://schemas.openxmlformats.org/officeDocument/2006/relationships/slideLayout" Target="../slideLayouts/slideLayout7.xml"/><Relationship Id="rId4" Type="http://schemas.openxmlformats.org/officeDocument/2006/relationships/image" Target="../media/image6.gif"/></Relationships>
</file>

<file path=ppt/slides/_rels/slide9.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slideLayout" Target="../slideLayouts/slideLayout7.xml"/><Relationship Id="rId4" Type="http://schemas.openxmlformats.org/officeDocument/2006/relationships/image" Target="../media/image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28596" y="714356"/>
            <a:ext cx="8072494" cy="3046988"/>
          </a:xfrm>
          <a:prstGeom prst="rect">
            <a:avLst/>
          </a:prstGeom>
        </p:spPr>
        <p:txBody>
          <a:bodyPr wrap="square" numCol="1">
            <a:spAutoFit/>
          </a:bodyPr>
          <a:lstStyle/>
          <a:p>
            <a:pPr algn="ctr"/>
            <a:r>
              <a:rPr lang="tr-TR" sz="4800" b="1" i="1" dirty="0" smtClean="0">
                <a:ln w="11430"/>
                <a:solidFill>
                  <a:srgbClr val="FF0000"/>
                </a:solidFill>
                <a:effectLst>
                  <a:outerShdw blurRad="50800" dist="39000" dir="5460000" algn="tl">
                    <a:srgbClr val="000000">
                      <a:alpha val="38000"/>
                    </a:srgbClr>
                  </a:outerShdw>
                </a:effectLst>
              </a:rPr>
              <a:t>VARLIKLARIN HAREKET </a:t>
            </a:r>
          </a:p>
          <a:p>
            <a:pPr algn="ctr"/>
            <a:r>
              <a:rPr lang="tr-TR" sz="4800" b="1" i="1" dirty="0" smtClean="0">
                <a:ln w="11430"/>
                <a:solidFill>
                  <a:srgbClr val="FF0000"/>
                </a:solidFill>
                <a:effectLst>
                  <a:outerShdw blurRad="50800" dist="39000" dir="5460000" algn="tl">
                    <a:srgbClr val="000000">
                      <a:alpha val="38000"/>
                    </a:srgbClr>
                  </a:outerShdw>
                </a:effectLst>
              </a:rPr>
              <a:t>ÖZELLİKLERİ </a:t>
            </a:r>
          </a:p>
          <a:p>
            <a:pPr algn="ctr"/>
            <a:r>
              <a:rPr lang="tr-TR" sz="4800" b="1" i="1" dirty="0" smtClean="0">
                <a:ln w="11430"/>
                <a:solidFill>
                  <a:srgbClr val="7030A0"/>
                </a:solidFill>
                <a:effectLst>
                  <a:outerShdw blurRad="50800" dist="39000" dir="5460000" algn="tl">
                    <a:srgbClr val="000000">
                      <a:alpha val="38000"/>
                    </a:srgbClr>
                  </a:outerShdw>
                </a:effectLst>
              </a:rPr>
              <a:t>GÖKÇE KARATAŞ İİLKOKULU</a:t>
            </a:r>
            <a:endParaRPr lang="tr-TR" sz="4800" i="1" dirty="0">
              <a:solidFill>
                <a:srgbClr val="7030A0"/>
              </a:solidFill>
            </a:endParaRPr>
          </a:p>
        </p:txBody>
      </p:sp>
      <p:sp>
        <p:nvSpPr>
          <p:cNvPr id="3" name="2 Yuvarlatılmış Dikdörtgen"/>
          <p:cNvSpPr/>
          <p:nvPr/>
        </p:nvSpPr>
        <p:spPr>
          <a:xfrm>
            <a:off x="1643042" y="4357694"/>
            <a:ext cx="6429420" cy="2071702"/>
          </a:xfrm>
          <a:prstGeom prst="roundRect">
            <a:avLst/>
          </a:prstGeom>
          <a:ln w="76200">
            <a:solidFill>
              <a:srgbClr val="FF0000"/>
            </a:solidFill>
          </a:ln>
        </p:spPr>
        <p:style>
          <a:lnRef idx="1">
            <a:schemeClr val="accent5"/>
          </a:lnRef>
          <a:fillRef idx="2">
            <a:schemeClr val="accent5"/>
          </a:fillRef>
          <a:effectRef idx="1">
            <a:schemeClr val="accent5"/>
          </a:effectRef>
          <a:fontRef idx="minor">
            <a:schemeClr val="dk1"/>
          </a:fontRef>
        </p:style>
        <p:txBody>
          <a:bodyPr rtlCol="0"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tr-TR" sz="5400" b="1" i="1" cap="all" dirty="0"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ASLI MİRAY KOÇ</a:t>
            </a:r>
          </a:p>
          <a:p>
            <a:pPr algn="ctr"/>
            <a:r>
              <a:rPr lang="tr-TR" sz="5400" b="1" i="1" cap="all" dirty="0"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3/A</a:t>
            </a:r>
            <a:endParaRPr lang="tr-TR" sz="5400" b="1" i="1" cap="all"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42844" y="285728"/>
            <a:ext cx="9001156" cy="2677656"/>
          </a:xfrm>
          <a:prstGeom prst="rect">
            <a:avLst/>
          </a:prstGeom>
        </p:spPr>
        <p:txBody>
          <a:bodyPr wrap="square">
            <a:spAutoFit/>
          </a:bodyPr>
          <a:lstStyle/>
          <a:p>
            <a:r>
              <a:rPr lang="tr-TR" sz="6000" b="1" i="1" dirty="0" smtClean="0">
                <a:solidFill>
                  <a:srgbClr val="FF0000"/>
                </a:solidFill>
              </a:rPr>
              <a:t>3) </a:t>
            </a:r>
            <a:r>
              <a:rPr lang="tr-TR" sz="5400" b="1" i="1" dirty="0" smtClean="0"/>
              <a:t>Kuvvet hareket halindeki bir cismin </a:t>
            </a:r>
            <a:r>
              <a:rPr lang="tr-TR" sz="5400" b="1" i="1" dirty="0" smtClean="0">
                <a:solidFill>
                  <a:srgbClr val="FF0000"/>
                </a:solidFill>
              </a:rPr>
              <a:t>hızını azaltabilir.</a:t>
            </a:r>
            <a:endParaRPr lang="tr-TR" sz="6000" b="1" i="1" dirty="0">
              <a:solidFill>
                <a:srgbClr val="FF0000"/>
              </a:solidFill>
            </a:endParaRPr>
          </a:p>
        </p:txBody>
      </p:sp>
      <p:pic>
        <p:nvPicPr>
          <p:cNvPr id="65542" name="Picture 6" descr="hareketli trafik ışığı gifleri ile ilgili görsel sonucu"/>
          <p:cNvPicPr>
            <a:picLocks noChangeAspect="1" noChangeArrowheads="1" noCrop="1"/>
          </p:cNvPicPr>
          <p:nvPr/>
        </p:nvPicPr>
        <p:blipFill>
          <a:blip r:embed="rId3" cstate="print"/>
          <a:srcRect/>
          <a:stretch>
            <a:fillRect/>
          </a:stretch>
        </p:blipFill>
        <p:spPr bwMode="auto">
          <a:xfrm>
            <a:off x="7072330" y="2143116"/>
            <a:ext cx="1785950" cy="4286280"/>
          </a:xfrm>
          <a:prstGeom prst="rect">
            <a:avLst/>
          </a:prstGeom>
          <a:noFill/>
        </p:spPr>
      </p:pic>
      <p:pic>
        <p:nvPicPr>
          <p:cNvPr id="65544" name="Picture 8" descr="hareketli trafik ışığı gifleri ile ilgili görsel sonucu"/>
          <p:cNvPicPr>
            <a:picLocks noChangeAspect="1" noChangeArrowheads="1" noCrop="1"/>
          </p:cNvPicPr>
          <p:nvPr/>
        </p:nvPicPr>
        <p:blipFill>
          <a:blip r:embed="rId4" cstate="print"/>
          <a:srcRect/>
          <a:stretch>
            <a:fillRect/>
          </a:stretch>
        </p:blipFill>
        <p:spPr bwMode="auto">
          <a:xfrm>
            <a:off x="285720" y="2857496"/>
            <a:ext cx="5715000" cy="4419600"/>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5544"/>
                                        </p:tgtEl>
                                        <p:attrNameLst>
                                          <p:attrName>style.visibility</p:attrName>
                                        </p:attrNameLst>
                                      </p:cBhvr>
                                      <p:to>
                                        <p:strVal val="visible"/>
                                      </p:to>
                                    </p:set>
                                    <p:animEffect transition="in" filter="checkerboard(across)">
                                      <p:cBhvr>
                                        <p:cTn id="12" dur="500"/>
                                        <p:tgtEl>
                                          <p:spTgt spid="6554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5542"/>
                                        </p:tgtEl>
                                        <p:attrNameLst>
                                          <p:attrName>style.visibility</p:attrName>
                                        </p:attrNameLst>
                                      </p:cBhvr>
                                      <p:to>
                                        <p:strVal val="visible"/>
                                      </p:to>
                                    </p:set>
                                    <p:animEffect transition="in" filter="checkerboard(across)">
                                      <p:cBhvr>
                                        <p:cTn id="17" dur="500"/>
                                        <p:tgtEl>
                                          <p:spTgt spid="65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214290"/>
            <a:ext cx="8858280" cy="2677656"/>
          </a:xfrm>
          <a:prstGeom prst="rect">
            <a:avLst/>
          </a:prstGeom>
        </p:spPr>
        <p:txBody>
          <a:bodyPr wrap="square">
            <a:spAutoFit/>
          </a:bodyPr>
          <a:lstStyle/>
          <a:p>
            <a:r>
              <a:rPr lang="tr-TR" sz="6000" b="1" i="1" dirty="0" smtClean="0">
                <a:solidFill>
                  <a:srgbClr val="FF0000"/>
                </a:solidFill>
              </a:rPr>
              <a:t>4) </a:t>
            </a:r>
            <a:r>
              <a:rPr lang="tr-TR" sz="5400" b="1" i="1" dirty="0" smtClean="0"/>
              <a:t>Kuvvet hareket halindeki bir </a:t>
            </a:r>
            <a:r>
              <a:rPr lang="tr-TR" sz="5400" b="1" i="1" dirty="0" smtClean="0">
                <a:solidFill>
                  <a:srgbClr val="FF0000"/>
                </a:solidFill>
              </a:rPr>
              <a:t>cismi durdurabilir.</a:t>
            </a:r>
            <a:endParaRPr lang="tr-TR" sz="6000" b="1" i="1" dirty="0">
              <a:solidFill>
                <a:srgbClr val="FF0000"/>
              </a:solidFill>
            </a:endParaRPr>
          </a:p>
        </p:txBody>
      </p:sp>
      <p:pic>
        <p:nvPicPr>
          <p:cNvPr id="66562" name="Picture 2" descr="hareketli trafik kazaları gifleri ile ilgili görsel sonucu"/>
          <p:cNvPicPr>
            <a:picLocks noChangeAspect="1" noChangeArrowheads="1" noCrop="1"/>
          </p:cNvPicPr>
          <p:nvPr/>
        </p:nvPicPr>
        <p:blipFill>
          <a:blip r:embed="rId2" cstate="print"/>
          <a:srcRect/>
          <a:stretch>
            <a:fillRect/>
          </a:stretch>
        </p:blipFill>
        <p:spPr bwMode="auto">
          <a:xfrm>
            <a:off x="4381500" y="2857496"/>
            <a:ext cx="4762500" cy="2886076"/>
          </a:xfrm>
          <a:prstGeom prst="rect">
            <a:avLst/>
          </a:prstGeom>
          <a:noFill/>
        </p:spPr>
      </p:pic>
      <p:pic>
        <p:nvPicPr>
          <p:cNvPr id="66564" name="Picture 4" descr="haeketli  ördek yavruları gifleri ile ilgili görsel sonucu"/>
          <p:cNvPicPr>
            <a:picLocks noChangeAspect="1" noChangeArrowheads="1" noCrop="1"/>
          </p:cNvPicPr>
          <p:nvPr/>
        </p:nvPicPr>
        <p:blipFill>
          <a:blip r:embed="rId3" cstate="print"/>
          <a:srcRect/>
          <a:stretch>
            <a:fillRect/>
          </a:stretch>
        </p:blipFill>
        <p:spPr bwMode="auto">
          <a:xfrm>
            <a:off x="785786" y="4071942"/>
            <a:ext cx="1214446" cy="1943115"/>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6564"/>
                                        </p:tgtEl>
                                        <p:attrNameLst>
                                          <p:attrName>style.visibility</p:attrName>
                                        </p:attrNameLst>
                                      </p:cBhvr>
                                      <p:to>
                                        <p:strVal val="visible"/>
                                      </p:to>
                                    </p:set>
                                    <p:animEffect transition="in" filter="checkerboard(across)">
                                      <p:cBhvr>
                                        <p:cTn id="12" dur="500"/>
                                        <p:tgtEl>
                                          <p:spTgt spid="6656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6562"/>
                                        </p:tgtEl>
                                        <p:attrNameLst>
                                          <p:attrName>style.visibility</p:attrName>
                                        </p:attrNameLst>
                                      </p:cBhvr>
                                      <p:to>
                                        <p:strVal val="visible"/>
                                      </p:to>
                                    </p:set>
                                    <p:animEffect transition="in" filter="checkerboard(across)">
                                      <p:cBhvr>
                                        <p:cTn id="17" dur="500"/>
                                        <p:tgtEl>
                                          <p:spTgt spid="66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285728"/>
            <a:ext cx="7655365" cy="1938992"/>
          </a:xfrm>
          <a:prstGeom prst="rect">
            <a:avLst/>
          </a:prstGeom>
        </p:spPr>
        <p:txBody>
          <a:bodyPr wrap="none">
            <a:spAutoFit/>
          </a:bodyPr>
          <a:lstStyle/>
          <a:p>
            <a:r>
              <a:rPr lang="tr-TR" sz="6000" b="1" i="1" dirty="0" smtClean="0">
                <a:solidFill>
                  <a:srgbClr val="FF0000"/>
                </a:solidFill>
              </a:rPr>
              <a:t>5) </a:t>
            </a:r>
            <a:r>
              <a:rPr lang="tr-TR" sz="4400" b="1" i="1" dirty="0" smtClean="0"/>
              <a:t>Kuvvet bir cismin </a:t>
            </a:r>
            <a:r>
              <a:rPr lang="tr-TR" sz="4400" b="1" i="1" dirty="0" smtClean="0">
                <a:solidFill>
                  <a:srgbClr val="FF0000"/>
                </a:solidFill>
              </a:rPr>
              <a:t>şeklini </a:t>
            </a:r>
          </a:p>
          <a:p>
            <a:r>
              <a:rPr lang="tr-TR" sz="4400" b="1" i="1" dirty="0" smtClean="0">
                <a:solidFill>
                  <a:srgbClr val="FF0000"/>
                </a:solidFill>
              </a:rPr>
              <a:t>değiştirebilir</a:t>
            </a:r>
            <a:r>
              <a:rPr lang="tr-TR" sz="6000" b="1" i="1" dirty="0" smtClean="0">
                <a:solidFill>
                  <a:srgbClr val="FF0000"/>
                </a:solidFill>
              </a:rPr>
              <a:t>.</a:t>
            </a:r>
          </a:p>
        </p:txBody>
      </p:sp>
      <p:pic>
        <p:nvPicPr>
          <p:cNvPr id="67586" name="Picture 2" descr="http://1.bp.blogspot.com/-BnrK22vsu9w/VEVYcJ7rEAI/AAAAAAAAf4o/Bh0PCU_fhY8/s1600/Kuvvet%2Bcisimlerin%2B%C5%9Feklini%2Bde%C4%9Fi%C5%9Ftirebilir.jpg"/>
          <p:cNvPicPr>
            <a:picLocks noChangeAspect="1" noChangeArrowheads="1"/>
          </p:cNvPicPr>
          <p:nvPr/>
        </p:nvPicPr>
        <p:blipFill>
          <a:blip r:embed="rId2" cstate="print"/>
          <a:srcRect/>
          <a:stretch>
            <a:fillRect/>
          </a:stretch>
        </p:blipFill>
        <p:spPr bwMode="auto">
          <a:xfrm>
            <a:off x="357158" y="4214818"/>
            <a:ext cx="2671779" cy="2428892"/>
          </a:xfrm>
          <a:prstGeom prst="rect">
            <a:avLst/>
          </a:prstGeom>
          <a:noFill/>
        </p:spPr>
      </p:pic>
      <p:sp>
        <p:nvSpPr>
          <p:cNvPr id="67588" name="AutoShape 4" descr="kuvvet cismin şeklini değiştir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67590" name="AutoShape 6" descr="kuvvet cismin şeklini değiştirir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7592" name="Picture 8" descr="kuvvet cismin şeklini değiştirir ile ilgili görsel sonucu"/>
          <p:cNvPicPr>
            <a:picLocks noChangeAspect="1" noChangeArrowheads="1"/>
          </p:cNvPicPr>
          <p:nvPr/>
        </p:nvPicPr>
        <p:blipFill>
          <a:blip r:embed="rId3" cstate="print"/>
          <a:srcRect/>
          <a:stretch>
            <a:fillRect/>
          </a:stretch>
        </p:blipFill>
        <p:spPr bwMode="auto">
          <a:xfrm>
            <a:off x="4286248" y="1428736"/>
            <a:ext cx="4048116" cy="1714512"/>
          </a:xfrm>
          <a:prstGeom prst="rect">
            <a:avLst/>
          </a:prstGeom>
          <a:noFill/>
        </p:spPr>
      </p:pic>
      <p:pic>
        <p:nvPicPr>
          <p:cNvPr id="67594" name="Picture 10" descr="fındık kırma ile ilgili görsel sonucu"/>
          <p:cNvPicPr>
            <a:picLocks noChangeAspect="1" noChangeArrowheads="1"/>
          </p:cNvPicPr>
          <p:nvPr/>
        </p:nvPicPr>
        <p:blipFill>
          <a:blip r:embed="rId4" cstate="print"/>
          <a:srcRect/>
          <a:stretch>
            <a:fillRect/>
          </a:stretch>
        </p:blipFill>
        <p:spPr bwMode="auto">
          <a:xfrm>
            <a:off x="357158" y="2143116"/>
            <a:ext cx="2714644" cy="2000264"/>
          </a:xfrm>
          <a:prstGeom prst="rect">
            <a:avLst/>
          </a:prstGeom>
          <a:noFill/>
        </p:spPr>
      </p:pic>
      <p:sp>
        <p:nvSpPr>
          <p:cNvPr id="67596" name="AutoShape 12" descr="yumurta  kırma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7598" name="Picture 14" descr="yumurta  kırma ile ilgili görsel sonucu"/>
          <p:cNvPicPr>
            <a:picLocks noChangeAspect="1" noChangeArrowheads="1"/>
          </p:cNvPicPr>
          <p:nvPr/>
        </p:nvPicPr>
        <p:blipFill>
          <a:blip r:embed="rId5" cstate="print"/>
          <a:srcRect/>
          <a:stretch>
            <a:fillRect/>
          </a:stretch>
        </p:blipFill>
        <p:spPr bwMode="auto">
          <a:xfrm>
            <a:off x="4929190" y="3071810"/>
            <a:ext cx="2026686" cy="1357322"/>
          </a:xfrm>
          <a:prstGeom prst="rect">
            <a:avLst/>
          </a:prstGeom>
          <a:noFill/>
        </p:spPr>
      </p:pic>
      <p:sp>
        <p:nvSpPr>
          <p:cNvPr id="67600" name="AutoShape 16" descr="çizgi trafik kazası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7602" name="Picture 18" descr="çizgi trafik kazası ile ilgili görsel sonucu"/>
          <p:cNvPicPr>
            <a:picLocks noChangeAspect="1" noChangeArrowheads="1"/>
          </p:cNvPicPr>
          <p:nvPr/>
        </p:nvPicPr>
        <p:blipFill>
          <a:blip r:embed="rId6" cstate="print"/>
          <a:srcRect/>
          <a:stretch>
            <a:fillRect/>
          </a:stretch>
        </p:blipFill>
        <p:spPr bwMode="auto">
          <a:xfrm>
            <a:off x="5715008" y="4214818"/>
            <a:ext cx="3214710" cy="2286016"/>
          </a:xfrm>
          <a:prstGeom prst="rect">
            <a:avLst/>
          </a:prstGeom>
          <a:noFill/>
        </p:spPr>
      </p:pic>
      <p:pic>
        <p:nvPicPr>
          <p:cNvPr id="67606" name="Picture 22" descr="çizgi odun kırma ile ilgili görsel sonucu"/>
          <p:cNvPicPr>
            <a:picLocks noChangeAspect="1" noChangeArrowheads="1"/>
          </p:cNvPicPr>
          <p:nvPr/>
        </p:nvPicPr>
        <p:blipFill>
          <a:blip r:embed="rId7" cstate="print"/>
          <a:srcRect/>
          <a:stretch>
            <a:fillRect/>
          </a:stretch>
        </p:blipFill>
        <p:spPr bwMode="auto">
          <a:xfrm>
            <a:off x="3357554" y="4429132"/>
            <a:ext cx="2071702" cy="2071702"/>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7592"/>
                                        </p:tgtEl>
                                        <p:attrNameLst>
                                          <p:attrName>style.visibility</p:attrName>
                                        </p:attrNameLst>
                                      </p:cBhvr>
                                      <p:to>
                                        <p:strVal val="visible"/>
                                      </p:to>
                                    </p:set>
                                    <p:animEffect transition="in" filter="checkerboard(across)">
                                      <p:cBhvr>
                                        <p:cTn id="12" dur="500"/>
                                        <p:tgtEl>
                                          <p:spTgt spid="6759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7594"/>
                                        </p:tgtEl>
                                        <p:attrNameLst>
                                          <p:attrName>style.visibility</p:attrName>
                                        </p:attrNameLst>
                                      </p:cBhvr>
                                      <p:to>
                                        <p:strVal val="visible"/>
                                      </p:to>
                                    </p:set>
                                    <p:animEffect transition="in" filter="checkerboard(across)">
                                      <p:cBhvr>
                                        <p:cTn id="17" dur="500"/>
                                        <p:tgtEl>
                                          <p:spTgt spid="6759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67598"/>
                                        </p:tgtEl>
                                        <p:attrNameLst>
                                          <p:attrName>style.visibility</p:attrName>
                                        </p:attrNameLst>
                                      </p:cBhvr>
                                      <p:to>
                                        <p:strVal val="visible"/>
                                      </p:to>
                                    </p:set>
                                    <p:animEffect transition="in" filter="checkerboard(across)">
                                      <p:cBhvr>
                                        <p:cTn id="22" dur="500"/>
                                        <p:tgtEl>
                                          <p:spTgt spid="67598"/>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67586"/>
                                        </p:tgtEl>
                                        <p:attrNameLst>
                                          <p:attrName>style.visibility</p:attrName>
                                        </p:attrNameLst>
                                      </p:cBhvr>
                                      <p:to>
                                        <p:strVal val="visible"/>
                                      </p:to>
                                    </p:set>
                                    <p:animEffect transition="in" filter="checkerboard(across)">
                                      <p:cBhvr>
                                        <p:cTn id="27" dur="500"/>
                                        <p:tgtEl>
                                          <p:spTgt spid="67586"/>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67606"/>
                                        </p:tgtEl>
                                        <p:attrNameLst>
                                          <p:attrName>style.visibility</p:attrName>
                                        </p:attrNameLst>
                                      </p:cBhvr>
                                      <p:to>
                                        <p:strVal val="visible"/>
                                      </p:to>
                                    </p:set>
                                    <p:animEffect transition="in" filter="checkerboard(across)">
                                      <p:cBhvr>
                                        <p:cTn id="32" dur="500"/>
                                        <p:tgtEl>
                                          <p:spTgt spid="67606"/>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67602"/>
                                        </p:tgtEl>
                                        <p:attrNameLst>
                                          <p:attrName>style.visibility</p:attrName>
                                        </p:attrNameLst>
                                      </p:cBhvr>
                                      <p:to>
                                        <p:strVal val="visible"/>
                                      </p:to>
                                    </p:set>
                                    <p:animEffect transition="in" filter="checkerboard(across)">
                                      <p:cBhvr>
                                        <p:cTn id="37" dur="500"/>
                                        <p:tgtEl>
                                          <p:spTgt spid="67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214290"/>
            <a:ext cx="8715436" cy="1938992"/>
          </a:xfrm>
          <a:prstGeom prst="rect">
            <a:avLst/>
          </a:prstGeom>
        </p:spPr>
        <p:txBody>
          <a:bodyPr wrap="square">
            <a:spAutoFit/>
          </a:bodyPr>
          <a:lstStyle/>
          <a:p>
            <a:r>
              <a:rPr lang="tr-TR" sz="6000" b="1" i="1" dirty="0" smtClean="0">
                <a:solidFill>
                  <a:srgbClr val="FF0000"/>
                </a:solidFill>
              </a:rPr>
              <a:t>6) </a:t>
            </a:r>
            <a:r>
              <a:rPr lang="tr-TR" sz="6000" b="1" i="1" dirty="0" smtClean="0"/>
              <a:t>Kuvvet bir </a:t>
            </a:r>
            <a:r>
              <a:rPr lang="tr-TR" sz="6000" b="1" i="1" dirty="0" smtClean="0">
                <a:solidFill>
                  <a:srgbClr val="FF0000"/>
                </a:solidFill>
              </a:rPr>
              <a:t>cismi </a:t>
            </a:r>
          </a:p>
          <a:p>
            <a:r>
              <a:rPr lang="tr-TR" sz="6000" b="1" i="1" dirty="0" smtClean="0">
                <a:solidFill>
                  <a:srgbClr val="FF0000"/>
                </a:solidFill>
              </a:rPr>
              <a:t>sallayabilir.</a:t>
            </a:r>
            <a:endParaRPr lang="tr-TR" sz="6000" b="1" i="1" dirty="0">
              <a:solidFill>
                <a:srgbClr val="FF0000"/>
              </a:solidFill>
            </a:endParaRPr>
          </a:p>
        </p:txBody>
      </p:sp>
      <p:sp>
        <p:nvSpPr>
          <p:cNvPr id="68610" name="AutoShape 2" descr="hareketli salıncak gifleri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68612" name="AutoShape 4" descr="hareketli salıncak gifleri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68614" name="AutoShape 6" descr="hareketli salıncak gifleri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8616" name="Picture 8" descr="hareketli salıncak gifleri ile ilgili görsel sonucu"/>
          <p:cNvPicPr>
            <a:picLocks noChangeAspect="1" noChangeArrowheads="1" noCrop="1"/>
          </p:cNvPicPr>
          <p:nvPr/>
        </p:nvPicPr>
        <p:blipFill>
          <a:blip r:embed="rId3" cstate="print"/>
          <a:srcRect/>
          <a:stretch>
            <a:fillRect/>
          </a:stretch>
        </p:blipFill>
        <p:spPr bwMode="auto">
          <a:xfrm>
            <a:off x="2571736" y="2500305"/>
            <a:ext cx="3429024" cy="4317117"/>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8616"/>
                                        </p:tgtEl>
                                        <p:attrNameLst>
                                          <p:attrName>style.visibility</p:attrName>
                                        </p:attrNameLst>
                                      </p:cBhvr>
                                      <p:to>
                                        <p:strVal val="visible"/>
                                      </p:to>
                                    </p:set>
                                    <p:animEffect transition="in" filter="checkerboard(across)">
                                      <p:cBhvr>
                                        <p:cTn id="12" dur="500"/>
                                        <p:tgtEl>
                                          <p:spTgt spid="68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20" y="285728"/>
            <a:ext cx="8501122" cy="1938992"/>
          </a:xfrm>
          <a:prstGeom prst="rect">
            <a:avLst/>
          </a:prstGeom>
        </p:spPr>
        <p:txBody>
          <a:bodyPr wrap="square">
            <a:spAutoFit/>
          </a:bodyPr>
          <a:lstStyle/>
          <a:p>
            <a:r>
              <a:rPr lang="tr-TR" sz="6000" b="1" i="1" dirty="0" smtClean="0">
                <a:solidFill>
                  <a:srgbClr val="FF0000"/>
                </a:solidFill>
              </a:rPr>
              <a:t>7) </a:t>
            </a:r>
            <a:r>
              <a:rPr lang="tr-TR" sz="6000" b="1" i="1" dirty="0" smtClean="0"/>
              <a:t>Kuvvet bir cismi </a:t>
            </a:r>
          </a:p>
          <a:p>
            <a:r>
              <a:rPr lang="tr-TR" sz="6000" b="1" i="1" dirty="0" smtClean="0">
                <a:solidFill>
                  <a:srgbClr val="FF0000"/>
                </a:solidFill>
              </a:rPr>
              <a:t>döndürebilir.</a:t>
            </a:r>
            <a:endParaRPr lang="tr-TR" sz="6000" b="1" i="1" dirty="0">
              <a:solidFill>
                <a:srgbClr val="FF0000"/>
              </a:solidFill>
            </a:endParaRPr>
          </a:p>
        </p:txBody>
      </p:sp>
      <p:pic>
        <p:nvPicPr>
          <p:cNvPr id="69634" name="Picture 2" descr="hareketli dönme dolap  gifleri ile ilgili görsel sonucu"/>
          <p:cNvPicPr>
            <a:picLocks noChangeAspect="1" noChangeArrowheads="1" noCrop="1"/>
          </p:cNvPicPr>
          <p:nvPr/>
        </p:nvPicPr>
        <p:blipFill>
          <a:blip r:embed="rId2" cstate="print"/>
          <a:srcRect/>
          <a:stretch>
            <a:fillRect/>
          </a:stretch>
        </p:blipFill>
        <p:spPr bwMode="auto">
          <a:xfrm>
            <a:off x="428596" y="2786058"/>
            <a:ext cx="3561760" cy="3286148"/>
          </a:xfrm>
          <a:prstGeom prst="rect">
            <a:avLst/>
          </a:prstGeom>
          <a:noFill/>
        </p:spPr>
      </p:pic>
      <p:sp>
        <p:nvSpPr>
          <p:cNvPr id="69636" name="AutoShape 4" descr="hareketli atlı karınca  gifleri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9638" name="Picture 6" descr="hareketli atlı karınca  gifleri ile ilgili görsel sonucu"/>
          <p:cNvPicPr>
            <a:picLocks noChangeAspect="1" noChangeArrowheads="1" noCrop="1"/>
          </p:cNvPicPr>
          <p:nvPr/>
        </p:nvPicPr>
        <p:blipFill>
          <a:blip r:embed="rId3" cstate="print"/>
          <a:srcRect/>
          <a:stretch>
            <a:fillRect/>
          </a:stretch>
        </p:blipFill>
        <p:spPr bwMode="auto">
          <a:xfrm>
            <a:off x="4286248" y="2857496"/>
            <a:ext cx="4572000" cy="3429001"/>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9634"/>
                                        </p:tgtEl>
                                        <p:attrNameLst>
                                          <p:attrName>style.visibility</p:attrName>
                                        </p:attrNameLst>
                                      </p:cBhvr>
                                      <p:to>
                                        <p:strVal val="visible"/>
                                      </p:to>
                                    </p:set>
                                    <p:animEffect transition="in" filter="checkerboard(across)">
                                      <p:cBhvr>
                                        <p:cTn id="12" dur="500"/>
                                        <p:tgtEl>
                                          <p:spTgt spid="6963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9638"/>
                                        </p:tgtEl>
                                        <p:attrNameLst>
                                          <p:attrName>style.visibility</p:attrName>
                                        </p:attrNameLst>
                                      </p:cBhvr>
                                      <p:to>
                                        <p:strVal val="visible"/>
                                      </p:to>
                                    </p:set>
                                    <p:animEffect transition="in" filter="checkerboard(across)">
                                      <p:cBhvr>
                                        <p:cTn id="17" dur="500"/>
                                        <p:tgtEl>
                                          <p:spTgt spid="696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285728"/>
            <a:ext cx="8929718" cy="1754326"/>
          </a:xfrm>
          <a:prstGeom prst="rect">
            <a:avLst/>
          </a:prstGeom>
        </p:spPr>
        <p:txBody>
          <a:bodyPr wrap="square">
            <a:spAutoFit/>
          </a:bodyPr>
          <a:lstStyle/>
          <a:p>
            <a:r>
              <a:rPr lang="tr-TR" sz="5400" b="1" i="1" dirty="0" smtClean="0">
                <a:solidFill>
                  <a:srgbClr val="FF0000"/>
                </a:solidFill>
              </a:rPr>
              <a:t>8) </a:t>
            </a:r>
            <a:r>
              <a:rPr lang="tr-TR" sz="5400" b="1" i="1" dirty="0" smtClean="0"/>
              <a:t>Kuvvet hareket halindeki bir cismin</a:t>
            </a:r>
            <a:r>
              <a:rPr lang="tr-TR" sz="5400" b="1" i="1" dirty="0" smtClean="0">
                <a:solidFill>
                  <a:srgbClr val="FF0000"/>
                </a:solidFill>
              </a:rPr>
              <a:t> yönünü değiştirebilir.</a:t>
            </a:r>
            <a:endParaRPr lang="tr-TR" sz="5400" b="1" i="1" dirty="0">
              <a:solidFill>
                <a:srgbClr val="FF0000"/>
              </a:solidFill>
            </a:endParaRPr>
          </a:p>
        </p:txBody>
      </p:sp>
      <p:pic>
        <p:nvPicPr>
          <p:cNvPr id="70660" name="Picture 4" descr="labirent ile ilgili görsel sonucu"/>
          <p:cNvPicPr>
            <a:picLocks noChangeAspect="1" noChangeArrowheads="1"/>
          </p:cNvPicPr>
          <p:nvPr/>
        </p:nvPicPr>
        <p:blipFill>
          <a:blip r:embed="rId3" cstate="print"/>
          <a:srcRect/>
          <a:stretch>
            <a:fillRect/>
          </a:stretch>
        </p:blipFill>
        <p:spPr bwMode="auto">
          <a:xfrm>
            <a:off x="642910" y="2505041"/>
            <a:ext cx="6429420" cy="4352959"/>
          </a:xfrm>
          <a:prstGeom prst="rect">
            <a:avLst/>
          </a:prstGeom>
          <a:noFill/>
        </p:spPr>
      </p:pic>
      <p:sp>
        <p:nvSpPr>
          <p:cNvPr id="70662" name="AutoShape 6" descr="çizgi araba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70672" name="Picture 16" descr="araba ile ilgili görsel sonucu"/>
          <p:cNvPicPr>
            <a:picLocks noChangeAspect="1" noChangeArrowheads="1"/>
          </p:cNvPicPr>
          <p:nvPr/>
        </p:nvPicPr>
        <p:blipFill>
          <a:blip r:embed="rId4" cstate="print"/>
          <a:srcRect/>
          <a:stretch>
            <a:fillRect/>
          </a:stretch>
        </p:blipFill>
        <p:spPr bwMode="auto">
          <a:xfrm>
            <a:off x="2857488" y="2928934"/>
            <a:ext cx="1285884" cy="928694"/>
          </a:xfrm>
          <a:prstGeom prst="rect">
            <a:avLst/>
          </a:prstGeom>
          <a:noFill/>
        </p:spPr>
      </p:pic>
      <p:pic>
        <p:nvPicPr>
          <p:cNvPr id="12" name="Picture 16" descr="araba ile ilgili görsel sonucu"/>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a:off x="1357290" y="5357826"/>
            <a:ext cx="1285884" cy="928694"/>
          </a:xfrm>
          <a:prstGeom prst="rect">
            <a:avLst/>
          </a:prstGeom>
          <a:noFill/>
        </p:spPr>
      </p:pic>
      <p:pic>
        <p:nvPicPr>
          <p:cNvPr id="13" name="Picture 16" descr="araba ile ilgili görsel sonucu"/>
          <p:cNvPicPr>
            <a:picLocks noChangeAspect="1" noChangeArrowheads="1"/>
          </p:cNvPicPr>
          <p:nvPr/>
        </p:nvPicPr>
        <p:blipFill>
          <a:blip r:embed="rId4" cstate="print">
            <a:duotone>
              <a:prstClr val="black"/>
              <a:schemeClr val="accent4">
                <a:tint val="45000"/>
                <a:satMod val="400000"/>
              </a:schemeClr>
            </a:duotone>
          </a:blip>
          <a:srcRect/>
          <a:stretch>
            <a:fillRect/>
          </a:stretch>
        </p:blipFill>
        <p:spPr bwMode="auto">
          <a:xfrm rot="5400000">
            <a:off x="5322099" y="4179099"/>
            <a:ext cx="1285884" cy="928694"/>
          </a:xfrm>
          <a:prstGeom prst="rect">
            <a:avLst/>
          </a:prstGeom>
          <a:noFill/>
        </p:spPr>
      </p:pic>
      <p:pic>
        <p:nvPicPr>
          <p:cNvPr id="14" name="Picture 16" descr="araba ile ilgili görsel sonucu"/>
          <p:cNvPicPr>
            <a:picLocks noChangeAspect="1" noChangeArrowheads="1"/>
          </p:cNvPicPr>
          <p:nvPr/>
        </p:nvPicPr>
        <p:blipFill>
          <a:blip r:embed="rId4" cstate="print">
            <a:duotone>
              <a:prstClr val="black"/>
              <a:schemeClr val="accent1">
                <a:tint val="45000"/>
                <a:satMod val="400000"/>
              </a:schemeClr>
            </a:duotone>
          </a:blip>
          <a:srcRect/>
          <a:stretch>
            <a:fillRect/>
          </a:stretch>
        </p:blipFill>
        <p:spPr bwMode="auto">
          <a:xfrm rot="16200000">
            <a:off x="678629" y="3250405"/>
            <a:ext cx="1285884" cy="928694"/>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0660"/>
                                        </p:tgtEl>
                                        <p:attrNameLst>
                                          <p:attrName>style.visibility</p:attrName>
                                        </p:attrNameLst>
                                      </p:cBhvr>
                                      <p:to>
                                        <p:strVal val="visible"/>
                                      </p:to>
                                    </p:set>
                                    <p:animEffect transition="in" filter="checkerboard(across)">
                                      <p:cBhvr>
                                        <p:cTn id="12" dur="500"/>
                                        <p:tgtEl>
                                          <p:spTgt spid="7066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0672"/>
                                        </p:tgtEl>
                                        <p:attrNameLst>
                                          <p:attrName>style.visibility</p:attrName>
                                        </p:attrNameLst>
                                      </p:cBhvr>
                                      <p:to>
                                        <p:strVal val="visible"/>
                                      </p:to>
                                    </p:set>
                                    <p:animEffect transition="in" filter="checkerboard(across)">
                                      <p:cBhvr>
                                        <p:cTn id="17" dur="500"/>
                                        <p:tgtEl>
                                          <p:spTgt spid="7067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heckerboard(across)">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checkerboard(across)">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Yatay Kaydırma 2"/>
          <p:cNvSpPr/>
          <p:nvPr/>
        </p:nvSpPr>
        <p:spPr>
          <a:xfrm>
            <a:off x="0" y="100608"/>
            <a:ext cx="8643998" cy="6757392"/>
          </a:xfrm>
          <a:prstGeom prst="horizontalScroll">
            <a:avLst>
              <a:gd name="adj" fmla="val 9433"/>
            </a:avLst>
          </a:prstGeom>
          <a:ln/>
        </p:spPr>
        <p:style>
          <a:lnRef idx="1">
            <a:schemeClr val="accent3"/>
          </a:lnRef>
          <a:fillRef idx="2">
            <a:schemeClr val="accent3"/>
          </a:fillRef>
          <a:effectRef idx="1">
            <a:schemeClr val="accent3"/>
          </a:effectRef>
          <a:fontRef idx="minor">
            <a:schemeClr val="dk1"/>
          </a:fontRef>
        </p:style>
        <p:txBody>
          <a:bodyPr rtlCol="0" anchor="ctr"/>
          <a:lstStyle/>
          <a:p>
            <a:r>
              <a:rPr lang="tr-TR" sz="3200" b="1" i="1" dirty="0" smtClean="0">
                <a:solidFill>
                  <a:srgbClr val="FF0000"/>
                </a:solidFill>
              </a:rPr>
              <a:t>Kuvvetin Etkileri</a:t>
            </a:r>
          </a:p>
          <a:p>
            <a:r>
              <a:rPr lang="tr-TR" sz="2800" b="1" i="1" dirty="0" smtClean="0">
                <a:solidFill>
                  <a:srgbClr val="FF0000"/>
                </a:solidFill>
              </a:rPr>
              <a:t>1) </a:t>
            </a:r>
            <a:r>
              <a:rPr lang="tr-TR" sz="2800" b="1" i="1" dirty="0" smtClean="0">
                <a:solidFill>
                  <a:schemeClr val="tx1"/>
                </a:solidFill>
              </a:rPr>
              <a:t>Kuvvet, duran bir cismi hareket ettirebilir.</a:t>
            </a:r>
          </a:p>
          <a:p>
            <a:r>
              <a:rPr lang="tr-TR" sz="2800" b="1" i="1" dirty="0" smtClean="0">
                <a:solidFill>
                  <a:srgbClr val="FF0000"/>
                </a:solidFill>
              </a:rPr>
              <a:t>2) </a:t>
            </a:r>
            <a:r>
              <a:rPr lang="tr-TR" sz="2800" b="1" i="1" dirty="0" smtClean="0">
                <a:solidFill>
                  <a:schemeClr val="tx1"/>
                </a:solidFill>
              </a:rPr>
              <a:t>Kuvvet, hareketli bir cismi hızlandırabilir.</a:t>
            </a:r>
          </a:p>
          <a:p>
            <a:r>
              <a:rPr lang="tr-TR" sz="2800" b="1" i="1" dirty="0" smtClean="0">
                <a:solidFill>
                  <a:srgbClr val="FF0000"/>
                </a:solidFill>
              </a:rPr>
              <a:t>3) </a:t>
            </a:r>
            <a:r>
              <a:rPr lang="tr-TR" sz="2800" b="1" i="1" dirty="0" smtClean="0">
                <a:solidFill>
                  <a:schemeClr val="tx1"/>
                </a:solidFill>
              </a:rPr>
              <a:t>Kuvvet, hareketli bir cismi yavaşlatabilir.</a:t>
            </a:r>
          </a:p>
          <a:p>
            <a:r>
              <a:rPr lang="tr-TR" sz="2800" b="1" i="1" dirty="0" smtClean="0">
                <a:solidFill>
                  <a:srgbClr val="FF0000"/>
                </a:solidFill>
              </a:rPr>
              <a:t>4) </a:t>
            </a:r>
            <a:r>
              <a:rPr lang="tr-TR" sz="2800" b="1" i="1" dirty="0" smtClean="0">
                <a:solidFill>
                  <a:schemeClr val="tx1"/>
                </a:solidFill>
              </a:rPr>
              <a:t>Kuvvet, hareketli bir cismi durdurabilir.</a:t>
            </a:r>
          </a:p>
          <a:p>
            <a:r>
              <a:rPr lang="tr-TR" sz="2800" b="1" i="1" dirty="0" smtClean="0">
                <a:solidFill>
                  <a:srgbClr val="FF0000"/>
                </a:solidFill>
              </a:rPr>
              <a:t>5) </a:t>
            </a:r>
            <a:r>
              <a:rPr lang="tr-TR" sz="2800" b="1" i="1" dirty="0" smtClean="0">
                <a:solidFill>
                  <a:schemeClr val="tx1"/>
                </a:solidFill>
              </a:rPr>
              <a:t>Kuvvet, hareketli bir cismin yönünü değiştirebilir.</a:t>
            </a:r>
          </a:p>
          <a:p>
            <a:r>
              <a:rPr lang="tr-TR" sz="2800" b="1" i="1" dirty="0" smtClean="0">
                <a:solidFill>
                  <a:srgbClr val="FF0000"/>
                </a:solidFill>
              </a:rPr>
              <a:t>6) </a:t>
            </a:r>
            <a:r>
              <a:rPr lang="tr-TR" sz="2800" b="1" i="1" dirty="0" smtClean="0">
                <a:solidFill>
                  <a:schemeClr val="tx1"/>
                </a:solidFill>
              </a:rPr>
              <a:t>Kuvvet, cisimlerin şeklini değiştirebilir.</a:t>
            </a:r>
          </a:p>
          <a:p>
            <a:r>
              <a:rPr lang="tr-TR" sz="2800" b="1" i="1" dirty="0" smtClean="0">
                <a:solidFill>
                  <a:srgbClr val="FF0000"/>
                </a:solidFill>
              </a:rPr>
              <a:t>7) </a:t>
            </a:r>
            <a:r>
              <a:rPr lang="tr-TR" sz="2800" b="1" i="1" dirty="0" smtClean="0">
                <a:solidFill>
                  <a:schemeClr val="tx1"/>
                </a:solidFill>
              </a:rPr>
              <a:t>Kuvvet, cisimleri sallayabilir ve döndürebilir.</a:t>
            </a:r>
            <a:endParaRPr lang="tr-TR" sz="2800" b="1" i="1" dirty="0">
              <a:solidFill>
                <a:schemeClr val="tx1"/>
              </a:solidFill>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26" y="500042"/>
            <a:ext cx="8786874" cy="3170099"/>
          </a:xfrm>
          <a:prstGeom prst="rect">
            <a:avLst/>
          </a:prstGeom>
        </p:spPr>
        <p:txBody>
          <a:bodyPr wrap="square">
            <a:spAutoFit/>
          </a:bodyPr>
          <a:lstStyle/>
          <a:p>
            <a:r>
              <a:rPr lang="tr-TR" sz="4000" b="1" i="1" dirty="0" smtClean="0"/>
              <a:t>Kuvvet her cismi hareket ettiremez ya da durduramaz. Bu durumda daha fazla kuvvet gerekir.</a:t>
            </a:r>
          </a:p>
          <a:p>
            <a:r>
              <a:rPr lang="tr-TR" sz="4000" b="1" i="1" dirty="0" smtClean="0">
                <a:solidFill>
                  <a:srgbClr val="FF0000"/>
                </a:solidFill>
              </a:rPr>
              <a:t>Örnek</a:t>
            </a:r>
            <a:r>
              <a:rPr lang="tr-TR" sz="4000" b="1" i="1" dirty="0" smtClean="0"/>
              <a:t> :</a:t>
            </a:r>
          </a:p>
          <a:p>
            <a:r>
              <a:rPr lang="tr-TR" sz="4000" b="1" i="1" dirty="0" smtClean="0"/>
              <a:t>vinç kuvveti</a:t>
            </a:r>
            <a:endParaRPr lang="tr-TR" sz="4000" b="1" i="1" dirty="0"/>
          </a:p>
        </p:txBody>
      </p:sp>
      <p:pic>
        <p:nvPicPr>
          <p:cNvPr id="1036" name="Picture 12" descr="hareketli vinç gifleri ile ilgili görsel sonucu"/>
          <p:cNvPicPr>
            <a:picLocks noChangeAspect="1" noChangeArrowheads="1" noCrop="1"/>
          </p:cNvPicPr>
          <p:nvPr/>
        </p:nvPicPr>
        <p:blipFill>
          <a:blip r:embed="rId2" cstate="print"/>
          <a:srcRect/>
          <a:stretch>
            <a:fillRect/>
          </a:stretch>
        </p:blipFill>
        <p:spPr bwMode="auto">
          <a:xfrm>
            <a:off x="4714876" y="3500438"/>
            <a:ext cx="4071966" cy="2928958"/>
          </a:xfrm>
          <a:prstGeom prst="rect">
            <a:avLst/>
          </a:prstGeom>
          <a:noFill/>
        </p:spPr>
      </p:pic>
      <p:pic>
        <p:nvPicPr>
          <p:cNvPr id="1038" name="Picture 14" descr="hareketli vinç gifleri ile ilgili görsel sonucu"/>
          <p:cNvPicPr>
            <a:picLocks noChangeAspect="1" noChangeArrowheads="1" noCrop="1"/>
          </p:cNvPicPr>
          <p:nvPr/>
        </p:nvPicPr>
        <p:blipFill>
          <a:blip r:embed="rId3" cstate="print"/>
          <a:srcRect/>
          <a:stretch>
            <a:fillRect/>
          </a:stretch>
        </p:blipFill>
        <p:spPr bwMode="auto">
          <a:xfrm>
            <a:off x="642910" y="4953000"/>
            <a:ext cx="2500330" cy="1905000"/>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036"/>
                                        </p:tgtEl>
                                        <p:attrNameLst>
                                          <p:attrName>style.visibility</p:attrName>
                                        </p:attrNameLst>
                                      </p:cBhvr>
                                      <p:to>
                                        <p:strVal val="visible"/>
                                      </p:to>
                                    </p:set>
                                    <p:animEffect transition="in" filter="checkerboard(across)">
                                      <p:cBhvr>
                                        <p:cTn id="12" dur="500"/>
                                        <p:tgtEl>
                                          <p:spTgt spid="103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038"/>
                                        </p:tgtEl>
                                        <p:attrNameLst>
                                          <p:attrName>style.visibility</p:attrName>
                                        </p:attrNameLst>
                                      </p:cBhvr>
                                      <p:to>
                                        <p:strVal val="visible"/>
                                      </p:to>
                                    </p:set>
                                    <p:animEffect transition="in" filter="checkerboard(across)">
                                      <p:cBhvr>
                                        <p:cTn id="17" dur="500"/>
                                        <p:tgtEl>
                                          <p:spTgt spid="10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Yukarı Şerit 1"/>
          <p:cNvSpPr/>
          <p:nvPr/>
        </p:nvSpPr>
        <p:spPr>
          <a:xfrm>
            <a:off x="357158" y="214290"/>
            <a:ext cx="8572560" cy="1000132"/>
          </a:xfrm>
          <a:prstGeom prst="ribbon2">
            <a:avLst>
              <a:gd name="adj1" fmla="val 13630"/>
              <a:gd name="adj2" fmla="val 75000"/>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tr-TR" sz="2800" b="1" i="1" dirty="0" smtClean="0">
                <a:solidFill>
                  <a:schemeClr val="tx1"/>
                </a:solidFill>
                <a:effectLst>
                  <a:outerShdw blurRad="38100" dist="38100" dir="2700000" algn="tl">
                    <a:srgbClr val="000000">
                      <a:alpha val="43137"/>
                    </a:srgbClr>
                  </a:outerShdw>
                </a:effectLst>
              </a:rPr>
              <a:t>HAREKETLİ CİSİMLERİN TEHLİKELERİ</a:t>
            </a:r>
            <a:endParaRPr lang="tr-TR" sz="2800" b="1" i="1" dirty="0">
              <a:solidFill>
                <a:schemeClr val="tx1"/>
              </a:solidFill>
              <a:effectLst>
                <a:outerShdw blurRad="38100" dist="38100" dir="2700000" algn="tl">
                  <a:srgbClr val="000000">
                    <a:alpha val="43137"/>
                  </a:srgbClr>
                </a:outerShdw>
              </a:effectLst>
            </a:endParaRPr>
          </a:p>
        </p:txBody>
      </p:sp>
      <p:sp>
        <p:nvSpPr>
          <p:cNvPr id="3" name="2 Dikdörtgen"/>
          <p:cNvSpPr/>
          <p:nvPr/>
        </p:nvSpPr>
        <p:spPr>
          <a:xfrm>
            <a:off x="214282" y="1285860"/>
            <a:ext cx="8715436" cy="6063198"/>
          </a:xfrm>
          <a:prstGeom prst="rect">
            <a:avLst/>
          </a:prstGeom>
        </p:spPr>
        <p:txBody>
          <a:bodyPr wrap="square">
            <a:spAutoFit/>
          </a:bodyPr>
          <a:lstStyle/>
          <a:p>
            <a:r>
              <a:rPr lang="tr-TR" sz="2800" b="1" i="1" dirty="0" smtClean="0"/>
              <a:t>      Günlük yaşamda hareketli cisimlerin sebep olabileceği tehlikeleri tartışır.</a:t>
            </a:r>
          </a:p>
          <a:p>
            <a:r>
              <a:rPr lang="tr-TR" sz="2800" b="1" i="1" dirty="0" smtClean="0">
                <a:solidFill>
                  <a:srgbClr val="FF0000"/>
                </a:solidFill>
                <a:sym typeface="Wingdings"/>
              </a:rPr>
              <a:t> </a:t>
            </a:r>
            <a:r>
              <a:rPr lang="tr-TR" sz="2800" b="1" i="1" dirty="0" smtClean="0"/>
              <a:t>Kapıları yavaş açıp – kapamalıyız. Başkalarına zarar verebilir. </a:t>
            </a:r>
          </a:p>
          <a:p>
            <a:r>
              <a:rPr lang="tr-TR" sz="2800" b="1" i="1" dirty="0" smtClean="0">
                <a:solidFill>
                  <a:srgbClr val="FF0000"/>
                </a:solidFill>
                <a:sym typeface="Wingdings"/>
              </a:rPr>
              <a:t> </a:t>
            </a:r>
            <a:r>
              <a:rPr lang="tr-TR" sz="2800" b="1" i="1" dirty="0" smtClean="0"/>
              <a:t>Bisiklet sürerken dikkatli ve yavaş olmalıyız. </a:t>
            </a:r>
          </a:p>
          <a:p>
            <a:r>
              <a:rPr lang="tr-TR" sz="2800" b="1" i="1" dirty="0" smtClean="0">
                <a:solidFill>
                  <a:srgbClr val="FF0000"/>
                </a:solidFill>
                <a:sym typeface="Wingdings"/>
              </a:rPr>
              <a:t> </a:t>
            </a:r>
            <a:r>
              <a:rPr lang="tr-TR" sz="2800" b="1" i="1" dirty="0" smtClean="0"/>
              <a:t>Mikser, vantilatör, matkap gibi aletler çalışırken hareketli kısmına dokunmamalıyız.</a:t>
            </a:r>
          </a:p>
          <a:p>
            <a:r>
              <a:rPr lang="tr-TR" sz="2800" b="1" i="1" dirty="0" smtClean="0">
                <a:solidFill>
                  <a:srgbClr val="FF0000"/>
                </a:solidFill>
                <a:sym typeface="Wingdings"/>
              </a:rPr>
              <a:t> </a:t>
            </a:r>
            <a:r>
              <a:rPr lang="tr-TR" sz="2800" b="1" i="1" dirty="0" smtClean="0"/>
              <a:t>Sürücüler araçlarını dikkatli kullanmalı. </a:t>
            </a:r>
          </a:p>
          <a:p>
            <a:r>
              <a:rPr lang="tr-TR" sz="2800" b="1" i="1" dirty="0" smtClean="0">
                <a:solidFill>
                  <a:srgbClr val="FF0000"/>
                </a:solidFill>
                <a:sym typeface="Wingdings"/>
              </a:rPr>
              <a:t> </a:t>
            </a:r>
            <a:r>
              <a:rPr lang="tr-TR" sz="2800" b="1" i="1" dirty="0" smtClean="0"/>
              <a:t>Salıncakta sallanırken yavaş ve dikkatli olmalıyız.</a:t>
            </a:r>
          </a:p>
          <a:p>
            <a:endParaRPr lang="tr-TR" b="1" dirty="0" smtClean="0"/>
          </a:p>
          <a:p>
            <a:endParaRPr lang="tr-TR" b="1" dirty="0" smtClean="0"/>
          </a:p>
          <a:p>
            <a:endParaRPr lang="tr-TR" b="1" dirty="0" smtClean="0"/>
          </a:p>
          <a:p>
            <a:endParaRPr lang="tr-TR" b="1" dirty="0" smtClean="0"/>
          </a:p>
          <a:p>
            <a:endParaRPr lang="tr-TR" b="1" dirty="0" smtClean="0"/>
          </a:p>
          <a:p>
            <a:endParaRPr lang="tr-TR" dirty="0"/>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14678" y="714356"/>
            <a:ext cx="3122971" cy="1015663"/>
          </a:xfrm>
          <a:prstGeom prst="rect">
            <a:avLst/>
          </a:prstGeom>
        </p:spPr>
        <p:txBody>
          <a:bodyPr wrap="none">
            <a:spAutoFit/>
          </a:bodyPr>
          <a:lstStyle/>
          <a:p>
            <a:r>
              <a:rPr lang="tr-TR" sz="6000" b="1" i="1" dirty="0" smtClean="0">
                <a:ln w="11430"/>
                <a:solidFill>
                  <a:srgbClr val="FF0000"/>
                </a:solidFill>
                <a:effectLst>
                  <a:outerShdw blurRad="50800" dist="39000" dir="5460000" algn="tl">
                    <a:srgbClr val="000000">
                      <a:alpha val="38000"/>
                    </a:srgbClr>
                  </a:outerShdw>
                </a:effectLst>
              </a:rPr>
              <a:t>HAREKET</a:t>
            </a:r>
            <a:endParaRPr lang="tr-TR" sz="6000" i="1" dirty="0"/>
          </a:p>
        </p:txBody>
      </p:sp>
      <p:sp>
        <p:nvSpPr>
          <p:cNvPr id="3" name="2 Dikdörtgen"/>
          <p:cNvSpPr/>
          <p:nvPr/>
        </p:nvSpPr>
        <p:spPr>
          <a:xfrm>
            <a:off x="71374" y="1714488"/>
            <a:ext cx="9072626" cy="1323439"/>
          </a:xfrm>
          <a:prstGeom prst="rect">
            <a:avLst/>
          </a:prstGeom>
        </p:spPr>
        <p:txBody>
          <a:bodyPr wrap="square">
            <a:spAutoFit/>
          </a:bodyPr>
          <a:lstStyle/>
          <a:p>
            <a:r>
              <a:rPr lang="tr-TR" sz="4000" b="1" i="1" dirty="0" smtClean="0">
                <a:ln w="11430"/>
                <a:effectLst>
                  <a:outerShdw blurRad="50800" dist="39000" dir="5460000" algn="tl">
                    <a:srgbClr val="000000">
                      <a:alpha val="38000"/>
                    </a:srgbClr>
                  </a:outerShdw>
                </a:effectLst>
              </a:rPr>
              <a:t>Bir varlığın başka bir varlığa göre yer değiştirmesine </a:t>
            </a:r>
            <a:r>
              <a:rPr lang="tr-TR" sz="4000" b="1" i="1" dirty="0" smtClean="0">
                <a:ln w="11430"/>
                <a:solidFill>
                  <a:srgbClr val="FF0000"/>
                </a:solidFill>
                <a:effectLst>
                  <a:outerShdw blurRad="50800" dist="39000" dir="5460000" algn="tl">
                    <a:srgbClr val="000000">
                      <a:alpha val="38000"/>
                    </a:srgbClr>
                  </a:outerShdw>
                </a:effectLst>
              </a:rPr>
              <a:t>hareket</a:t>
            </a:r>
            <a:r>
              <a:rPr lang="tr-TR" sz="4000" b="1" i="1" dirty="0" smtClean="0">
                <a:ln w="11430"/>
                <a:effectLst>
                  <a:outerShdw blurRad="50800" dist="39000" dir="5460000" algn="tl">
                    <a:srgbClr val="000000">
                      <a:alpha val="38000"/>
                    </a:srgbClr>
                  </a:outerShdw>
                </a:effectLst>
              </a:rPr>
              <a:t> denir.</a:t>
            </a:r>
            <a:endParaRPr lang="tr-TR" sz="4000" i="1" dirty="0"/>
          </a:p>
        </p:txBody>
      </p:sp>
      <p:pic>
        <p:nvPicPr>
          <p:cNvPr id="22530" name="Picture 2" descr="HAREKETLİ EŞYA GİFLERİ ile ilgili görsel sonucu"/>
          <p:cNvPicPr>
            <a:picLocks noChangeAspect="1" noChangeArrowheads="1" noCrop="1"/>
          </p:cNvPicPr>
          <p:nvPr/>
        </p:nvPicPr>
        <p:blipFill>
          <a:blip r:embed="rId2" cstate="print"/>
          <a:srcRect/>
          <a:stretch>
            <a:fillRect/>
          </a:stretch>
        </p:blipFill>
        <p:spPr bwMode="auto">
          <a:xfrm>
            <a:off x="0" y="3429000"/>
            <a:ext cx="3333750" cy="3048001"/>
          </a:xfrm>
          <a:prstGeom prst="rect">
            <a:avLst/>
          </a:prstGeom>
          <a:noFill/>
        </p:spPr>
      </p:pic>
      <p:pic>
        <p:nvPicPr>
          <p:cNvPr id="22532" name="Picture 4" descr="HAREKETLİ EŞYA GİFLERİ ile ilgili görsel sonucu"/>
          <p:cNvPicPr>
            <a:picLocks noChangeAspect="1" noChangeArrowheads="1" noCrop="1"/>
          </p:cNvPicPr>
          <p:nvPr/>
        </p:nvPicPr>
        <p:blipFill>
          <a:blip r:embed="rId3" cstate="print"/>
          <a:srcRect/>
          <a:stretch>
            <a:fillRect/>
          </a:stretch>
        </p:blipFill>
        <p:spPr bwMode="auto">
          <a:xfrm>
            <a:off x="3214678" y="3524250"/>
            <a:ext cx="2590800" cy="3333750"/>
          </a:xfrm>
          <a:prstGeom prst="rect">
            <a:avLst/>
          </a:prstGeom>
          <a:noFill/>
        </p:spPr>
      </p:pic>
      <p:pic>
        <p:nvPicPr>
          <p:cNvPr id="22534" name="Picture 6" descr="HAREKETLİ EŞYA GİFLERİ ile ilgili görsel sonucu"/>
          <p:cNvPicPr>
            <a:picLocks noChangeAspect="1" noChangeArrowheads="1" noCrop="1"/>
          </p:cNvPicPr>
          <p:nvPr/>
        </p:nvPicPr>
        <p:blipFill>
          <a:blip r:embed="rId4" cstate="print"/>
          <a:srcRect/>
          <a:stretch>
            <a:fillRect/>
          </a:stretch>
        </p:blipFill>
        <p:spPr bwMode="auto">
          <a:xfrm>
            <a:off x="5357818" y="3286124"/>
            <a:ext cx="3786182" cy="3357586"/>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2530"/>
                                        </p:tgtEl>
                                        <p:attrNameLst>
                                          <p:attrName>style.visibility</p:attrName>
                                        </p:attrNameLst>
                                      </p:cBhvr>
                                      <p:to>
                                        <p:strVal val="visible"/>
                                      </p:to>
                                    </p:set>
                                    <p:animEffect transition="in" filter="checkerboard(across)">
                                      <p:cBhvr>
                                        <p:cTn id="17" dur="500"/>
                                        <p:tgtEl>
                                          <p:spTgt spid="2253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2532"/>
                                        </p:tgtEl>
                                        <p:attrNameLst>
                                          <p:attrName>style.visibility</p:attrName>
                                        </p:attrNameLst>
                                      </p:cBhvr>
                                      <p:to>
                                        <p:strVal val="visible"/>
                                      </p:to>
                                    </p:set>
                                    <p:animEffect transition="in" filter="checkerboard(across)">
                                      <p:cBhvr>
                                        <p:cTn id="22" dur="500"/>
                                        <p:tgtEl>
                                          <p:spTgt spid="2253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2534"/>
                                        </p:tgtEl>
                                        <p:attrNameLst>
                                          <p:attrName>style.visibility</p:attrName>
                                        </p:attrNameLst>
                                      </p:cBhvr>
                                      <p:to>
                                        <p:strVal val="visible"/>
                                      </p:to>
                                    </p:set>
                                    <p:animEffect transition="in" filter="checkerboard(across)">
                                      <p:cBhvr>
                                        <p:cTn id="27" dur="500"/>
                                        <p:tgtEl>
                                          <p:spTgt spid="22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3"/>
          <p:cNvSpPr/>
          <p:nvPr/>
        </p:nvSpPr>
        <p:spPr>
          <a:xfrm>
            <a:off x="215008" y="0"/>
            <a:ext cx="8928992" cy="101566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i="1" dirty="0" smtClean="0">
                <a:ln w="11430"/>
                <a:solidFill>
                  <a:srgbClr val="FF0000"/>
                </a:solidFill>
                <a:effectLst>
                  <a:outerShdw blurRad="50800" dist="39000" dir="5460000" algn="tl">
                    <a:srgbClr val="000000">
                      <a:alpha val="38000"/>
                    </a:srgbClr>
                  </a:outerShdw>
                </a:effectLst>
              </a:rPr>
              <a:t>KUVVET</a:t>
            </a:r>
            <a:endParaRPr lang="tr-TR" sz="6000" b="1" i="1" dirty="0">
              <a:ln w="11430"/>
              <a:solidFill>
                <a:srgbClr val="FF0000"/>
              </a:solidFill>
              <a:effectLst>
                <a:outerShdw blurRad="50800" dist="39000" dir="5460000" algn="tl">
                  <a:srgbClr val="000000">
                    <a:alpha val="38000"/>
                  </a:srgbClr>
                </a:outerShdw>
              </a:effectLst>
            </a:endParaRPr>
          </a:p>
        </p:txBody>
      </p:sp>
      <p:sp>
        <p:nvSpPr>
          <p:cNvPr id="3" name="2 Dikdörtgen"/>
          <p:cNvSpPr/>
          <p:nvPr/>
        </p:nvSpPr>
        <p:spPr>
          <a:xfrm>
            <a:off x="500034" y="1071546"/>
            <a:ext cx="4929222" cy="4585871"/>
          </a:xfrm>
          <a:prstGeom prst="rect">
            <a:avLst/>
          </a:prstGeom>
        </p:spPr>
        <p:txBody>
          <a:bodyPr wrap="square">
            <a:spAutoFit/>
          </a:bodyPr>
          <a:lstStyle/>
          <a:p>
            <a:pPr lvl="0"/>
            <a:r>
              <a:rPr lang="tr-TR" sz="4000" b="1" i="1" dirty="0" smtClean="0">
                <a:ln w="11430"/>
                <a:solidFill>
                  <a:srgbClr val="FF0000"/>
                </a:solidFill>
                <a:effectLst>
                  <a:outerShdw blurRad="50800" dist="39000" dir="5460000" algn="tl">
                    <a:srgbClr val="000000">
                      <a:alpha val="38000"/>
                    </a:srgbClr>
                  </a:outerShdw>
                </a:effectLst>
                <a:sym typeface="Wingdings"/>
              </a:rPr>
              <a:t></a:t>
            </a:r>
            <a:r>
              <a:rPr lang="tr-TR" sz="2800" b="1" i="1" dirty="0" smtClean="0">
                <a:ln w="11430"/>
                <a:effectLst>
                  <a:outerShdw blurRad="50800" dist="39000" dir="5460000" algn="tl">
                    <a:srgbClr val="000000">
                      <a:alpha val="38000"/>
                    </a:srgbClr>
                  </a:outerShdw>
                </a:effectLst>
              </a:rPr>
              <a:t>Duran bir cismi harekete geçiren, </a:t>
            </a:r>
          </a:p>
          <a:p>
            <a:pPr lvl="0"/>
            <a:r>
              <a:rPr lang="tr-TR" sz="2800" b="1" i="1" dirty="0" smtClean="0">
                <a:ln w="11430"/>
                <a:solidFill>
                  <a:srgbClr val="FF0000"/>
                </a:solidFill>
                <a:effectLst>
                  <a:outerShdw blurRad="50800" dist="39000" dir="5460000" algn="tl">
                    <a:srgbClr val="000000">
                      <a:alpha val="38000"/>
                    </a:srgbClr>
                  </a:outerShdw>
                </a:effectLst>
                <a:sym typeface="Wingdings"/>
              </a:rPr>
              <a:t></a:t>
            </a:r>
            <a:r>
              <a:rPr lang="tr-TR" sz="2800" b="1" i="1" dirty="0" smtClean="0">
                <a:ln w="11430"/>
                <a:effectLst>
                  <a:outerShdw blurRad="50800" dist="39000" dir="5460000" algn="tl">
                    <a:srgbClr val="000000">
                      <a:alpha val="38000"/>
                    </a:srgbClr>
                  </a:outerShdw>
                </a:effectLst>
                <a:sym typeface="Wingdings"/>
              </a:rPr>
              <a:t>H</a:t>
            </a:r>
            <a:r>
              <a:rPr lang="tr-TR" sz="2800" b="1" i="1" dirty="0" smtClean="0">
                <a:ln w="11430"/>
                <a:effectLst>
                  <a:outerShdw blurRad="50800" dist="39000" dir="5460000" algn="tl">
                    <a:srgbClr val="000000">
                      <a:alpha val="38000"/>
                    </a:srgbClr>
                  </a:outerShdw>
                </a:effectLst>
              </a:rPr>
              <a:t>areket halindeki cismi durduran, </a:t>
            </a:r>
          </a:p>
          <a:p>
            <a:pPr lvl="0"/>
            <a:r>
              <a:rPr lang="tr-TR" sz="2800" b="1" i="1" dirty="0" smtClean="0">
                <a:ln w="11430"/>
                <a:solidFill>
                  <a:srgbClr val="FF0000"/>
                </a:solidFill>
                <a:effectLst>
                  <a:outerShdw blurRad="50800" dist="39000" dir="5460000" algn="tl">
                    <a:srgbClr val="000000">
                      <a:alpha val="38000"/>
                    </a:srgbClr>
                  </a:outerShdw>
                </a:effectLst>
                <a:sym typeface="Wingdings"/>
              </a:rPr>
              <a:t>C</a:t>
            </a:r>
            <a:r>
              <a:rPr lang="tr-TR" sz="2800" b="1" i="1" dirty="0" smtClean="0">
                <a:ln w="11430"/>
                <a:solidFill>
                  <a:srgbClr val="FF0000"/>
                </a:solidFill>
                <a:effectLst>
                  <a:outerShdw blurRad="50800" dist="39000" dir="5460000" algn="tl">
                    <a:srgbClr val="000000">
                      <a:alpha val="38000"/>
                    </a:srgbClr>
                  </a:outerShdw>
                </a:effectLst>
              </a:rPr>
              <a:t>ismin </a:t>
            </a:r>
          </a:p>
          <a:p>
            <a:pPr lvl="0"/>
            <a:r>
              <a:rPr lang="tr-TR" sz="2800" b="1" i="1" dirty="0" smtClean="0">
                <a:ln w="11430"/>
                <a:solidFill>
                  <a:srgbClr val="FF0000"/>
                </a:solidFill>
                <a:effectLst>
                  <a:outerShdw blurRad="50800" dist="39000" dir="5460000" algn="tl">
                    <a:srgbClr val="000000">
                      <a:alpha val="38000"/>
                    </a:srgbClr>
                  </a:outerShdw>
                </a:effectLst>
                <a:sym typeface="Wingdings"/>
              </a:rPr>
              <a:t> </a:t>
            </a:r>
            <a:r>
              <a:rPr lang="tr-TR" sz="2800" b="1" i="1" dirty="0" smtClean="0">
                <a:ln w="11430"/>
                <a:effectLst>
                  <a:outerShdw blurRad="50800" dist="39000" dir="5460000" algn="tl">
                    <a:srgbClr val="000000">
                      <a:alpha val="38000"/>
                    </a:srgbClr>
                  </a:outerShdw>
                </a:effectLst>
              </a:rPr>
              <a:t>doğrultusunu, </a:t>
            </a:r>
          </a:p>
          <a:p>
            <a:pPr lvl="0"/>
            <a:r>
              <a:rPr lang="tr-TR" sz="2800" b="1" i="1" dirty="0" smtClean="0">
                <a:ln w="11430"/>
                <a:solidFill>
                  <a:srgbClr val="FF0000"/>
                </a:solidFill>
                <a:effectLst>
                  <a:outerShdw blurRad="50800" dist="39000" dir="5460000" algn="tl">
                    <a:srgbClr val="000000">
                      <a:alpha val="38000"/>
                    </a:srgbClr>
                  </a:outerShdw>
                </a:effectLst>
                <a:sym typeface="Wingdings"/>
              </a:rPr>
              <a:t> </a:t>
            </a:r>
            <a:r>
              <a:rPr lang="tr-TR" sz="2800" b="1" i="1" dirty="0" smtClean="0">
                <a:ln w="11430"/>
                <a:effectLst>
                  <a:outerShdw blurRad="50800" dist="39000" dir="5460000" algn="tl">
                    <a:srgbClr val="000000">
                      <a:alpha val="38000"/>
                    </a:srgbClr>
                  </a:outerShdw>
                </a:effectLst>
              </a:rPr>
              <a:t>yönünü, </a:t>
            </a:r>
          </a:p>
          <a:p>
            <a:pPr lvl="0"/>
            <a:r>
              <a:rPr lang="tr-TR" sz="2800" b="1" i="1" dirty="0" smtClean="0">
                <a:ln w="11430"/>
                <a:solidFill>
                  <a:srgbClr val="FF0000"/>
                </a:solidFill>
                <a:effectLst>
                  <a:outerShdw blurRad="50800" dist="39000" dir="5460000" algn="tl">
                    <a:srgbClr val="000000">
                      <a:alpha val="38000"/>
                    </a:srgbClr>
                  </a:outerShdw>
                </a:effectLst>
                <a:sym typeface="Wingdings"/>
              </a:rPr>
              <a:t> </a:t>
            </a:r>
            <a:r>
              <a:rPr lang="tr-TR" sz="2800" b="1" i="1" dirty="0" smtClean="0">
                <a:ln w="11430"/>
                <a:effectLst>
                  <a:outerShdw blurRad="50800" dist="39000" dir="5460000" algn="tl">
                    <a:srgbClr val="000000">
                      <a:alpha val="38000"/>
                    </a:srgbClr>
                  </a:outerShdw>
                </a:effectLst>
              </a:rPr>
              <a:t>şeklini ve </a:t>
            </a:r>
          </a:p>
          <a:p>
            <a:pPr lvl="0"/>
            <a:r>
              <a:rPr lang="tr-TR" sz="2800" b="1" i="1" dirty="0" smtClean="0">
                <a:ln w="11430"/>
                <a:solidFill>
                  <a:srgbClr val="FF0000"/>
                </a:solidFill>
                <a:effectLst>
                  <a:outerShdw blurRad="50800" dist="39000" dir="5460000" algn="tl">
                    <a:srgbClr val="000000">
                      <a:alpha val="38000"/>
                    </a:srgbClr>
                  </a:outerShdw>
                </a:effectLst>
                <a:sym typeface="Wingdings"/>
              </a:rPr>
              <a:t> </a:t>
            </a:r>
            <a:r>
              <a:rPr lang="tr-TR" sz="2800" b="1" i="1" dirty="0" smtClean="0">
                <a:ln w="11430"/>
                <a:effectLst>
                  <a:outerShdw blurRad="50800" dist="39000" dir="5460000" algn="tl">
                    <a:srgbClr val="000000">
                      <a:alpha val="38000"/>
                    </a:srgbClr>
                  </a:outerShdw>
                </a:effectLst>
              </a:rPr>
              <a:t>hızını değiştirebilen her türlü etkiye </a:t>
            </a:r>
            <a:r>
              <a:rPr lang="tr-TR" sz="2800" b="1" i="1" dirty="0" smtClean="0">
                <a:ln w="11430"/>
                <a:solidFill>
                  <a:srgbClr val="FF0000"/>
                </a:solidFill>
                <a:effectLst>
                  <a:outerShdw blurRad="50800" dist="39000" dir="5460000" algn="tl">
                    <a:srgbClr val="000000">
                      <a:alpha val="38000"/>
                    </a:srgbClr>
                  </a:outerShdw>
                </a:effectLst>
              </a:rPr>
              <a:t>kuvvet</a:t>
            </a:r>
            <a:r>
              <a:rPr lang="tr-TR" sz="2800" b="1" i="1" dirty="0" smtClean="0">
                <a:ln w="11430"/>
                <a:effectLst>
                  <a:outerShdw blurRad="50800" dist="39000" dir="5460000" algn="tl">
                    <a:srgbClr val="000000">
                      <a:alpha val="38000"/>
                    </a:srgbClr>
                  </a:outerShdw>
                </a:effectLst>
              </a:rPr>
              <a:t> denir.</a:t>
            </a:r>
            <a:endParaRPr lang="tr-TR" sz="2800" b="1" i="1" dirty="0">
              <a:ln w="11430"/>
              <a:effectLst>
                <a:outerShdw blurRad="50800" dist="39000" dir="5460000" algn="tl">
                  <a:srgbClr val="000000">
                    <a:alpha val="38000"/>
                  </a:srgbClr>
                </a:outerShdw>
              </a:effectLst>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2">
                                            <p:txEl>
                                              <p:pRg st="0" end="0"/>
                                            </p:txEl>
                                          </p:spTgt>
                                        </p:tgtEl>
                                        <p:attrNameLst>
                                          <p:attrName>ppt_w</p:attrName>
                                        </p:attrNameLst>
                                      </p:cBhvr>
                                    </p:anim>
                                    <p:anim by="(#ppt_w*0.50)" calcmode="lin" valueType="num">
                                      <p:cBhvr>
                                        <p:cTn id="8" dur="500" decel="50000" autoRev="1" fill="hold">
                                          <p:stCondLst>
                                            <p:cond delay="0"/>
                                          </p:stCondLst>
                                        </p:cTn>
                                        <p:tgtEl>
                                          <p:spTgt spid="2">
                                            <p:txEl>
                                              <p:pRg st="0" end="0"/>
                                            </p:txEl>
                                          </p:spTgt>
                                        </p:tgtEl>
                                        <p:attrNameLst>
                                          <p:attrName>ppt_x</p:attrName>
                                        </p:attrNameLst>
                                      </p:cBhvr>
                                    </p:anim>
                                    <p:anim from="(-#ppt_h/2)" to="(#ppt_y)" calcmode="lin" valueType="num">
                                      <p:cBhvr>
                                        <p:cTn id="9" dur="1000" fill="hold">
                                          <p:stCondLst>
                                            <p:cond delay="0"/>
                                          </p:stCondLst>
                                        </p:cTn>
                                        <p:tgtEl>
                                          <p:spTgt spid="2">
                                            <p:txEl>
                                              <p:pRg st="0" end="0"/>
                                            </p:txEl>
                                          </p:spTgt>
                                        </p:tgtEl>
                                        <p:attrNameLst>
                                          <p:attrName>ppt_y</p:attrName>
                                        </p:attrNameLst>
                                      </p:cBhvr>
                                    </p:anim>
                                    <p:animRot by="21600000">
                                      <p:cBhvr>
                                        <p:cTn id="10" dur="1000" fill="hold">
                                          <p:stCondLst>
                                            <p:cond delay="0"/>
                                          </p:stCondLst>
                                        </p:cTn>
                                        <p:tgtEl>
                                          <p:spTgt spid="2">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heckerboard(across)">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1714488"/>
            <a:ext cx="8929718" cy="1446550"/>
          </a:xfrm>
          <a:prstGeom prst="rect">
            <a:avLst/>
          </a:prstGeom>
        </p:spPr>
        <p:txBody>
          <a:bodyPr wrap="square">
            <a:spAutoFit/>
          </a:bodyPr>
          <a:lstStyle/>
          <a:p>
            <a:r>
              <a:rPr lang="tr-TR" sz="4400" b="1" i="1" dirty="0" smtClean="0">
                <a:ln w="11430"/>
                <a:effectLst>
                  <a:outerShdw blurRad="50800" dist="39000" dir="5460000" algn="tl">
                    <a:srgbClr val="000000">
                      <a:alpha val="38000"/>
                    </a:srgbClr>
                  </a:outerShdw>
                </a:effectLst>
              </a:rPr>
              <a:t>Doğadaki canlı varlıkların hepsi kendiliğinden hareket eder. </a:t>
            </a:r>
            <a:endParaRPr lang="tr-TR" sz="4400" i="1" dirty="0"/>
          </a:p>
        </p:txBody>
      </p:sp>
      <p:sp>
        <p:nvSpPr>
          <p:cNvPr id="3" name="2 Dikdörtgen"/>
          <p:cNvSpPr/>
          <p:nvPr/>
        </p:nvSpPr>
        <p:spPr>
          <a:xfrm>
            <a:off x="3000364" y="571480"/>
            <a:ext cx="3266600" cy="1200329"/>
          </a:xfrm>
          <a:prstGeom prst="rect">
            <a:avLst/>
          </a:prstGeom>
        </p:spPr>
        <p:txBody>
          <a:bodyPr wrap="none">
            <a:spAutoFit/>
          </a:bodyPr>
          <a:lstStyle/>
          <a:p>
            <a:r>
              <a:rPr lang="tr-TR" sz="7200" b="1" i="1" dirty="0" smtClean="0">
                <a:ln w="11430"/>
                <a:solidFill>
                  <a:srgbClr val="FF0000"/>
                </a:solidFill>
                <a:effectLst>
                  <a:outerShdw blurRad="50800" dist="39000" dir="5460000" algn="tl">
                    <a:srgbClr val="000000">
                      <a:alpha val="38000"/>
                    </a:srgbClr>
                  </a:outerShdw>
                </a:effectLst>
              </a:rPr>
              <a:t>DİKKAT!</a:t>
            </a:r>
            <a:endParaRPr lang="tr-TR" sz="7200" dirty="0">
              <a:solidFill>
                <a:srgbClr val="FF0000"/>
              </a:solidFill>
            </a:endParaRPr>
          </a:p>
        </p:txBody>
      </p:sp>
      <p:pic>
        <p:nvPicPr>
          <p:cNvPr id="27650" name="Picture 2" descr="HAREKETLİ EŞYA GİFLERİ ile ilgili görsel sonucu"/>
          <p:cNvPicPr>
            <a:picLocks noChangeAspect="1" noChangeArrowheads="1" noCrop="1"/>
          </p:cNvPicPr>
          <p:nvPr/>
        </p:nvPicPr>
        <p:blipFill>
          <a:blip r:embed="rId2" cstate="print"/>
          <a:srcRect/>
          <a:stretch>
            <a:fillRect/>
          </a:stretch>
        </p:blipFill>
        <p:spPr bwMode="auto">
          <a:xfrm>
            <a:off x="285720" y="3714752"/>
            <a:ext cx="2718047" cy="2928930"/>
          </a:xfrm>
          <a:prstGeom prst="rect">
            <a:avLst/>
          </a:prstGeom>
          <a:noFill/>
        </p:spPr>
      </p:pic>
      <p:pic>
        <p:nvPicPr>
          <p:cNvPr id="27652" name="Picture 4" descr="HAREKETLİ hayvan GİFLERİ ile ilgili görsel sonucu">
            <a:hlinkClick r:id="rId3"/>
          </p:cNvPr>
          <p:cNvPicPr>
            <a:picLocks noChangeAspect="1" noChangeArrowheads="1" noCrop="1"/>
          </p:cNvPicPr>
          <p:nvPr/>
        </p:nvPicPr>
        <p:blipFill>
          <a:blip r:embed="rId4" cstate="print"/>
          <a:srcRect/>
          <a:stretch>
            <a:fillRect/>
          </a:stretch>
        </p:blipFill>
        <p:spPr bwMode="auto">
          <a:xfrm>
            <a:off x="2857488" y="3643314"/>
            <a:ext cx="2895600" cy="2857500"/>
          </a:xfrm>
          <a:prstGeom prst="rect">
            <a:avLst/>
          </a:prstGeom>
          <a:noFill/>
        </p:spPr>
      </p:pic>
      <p:pic>
        <p:nvPicPr>
          <p:cNvPr id="27654" name="Picture 6" descr="HAREKETLİ BİTKİ GİFLERİ ile ilgili görsel sonucu"/>
          <p:cNvPicPr>
            <a:picLocks noChangeAspect="1" noChangeArrowheads="1" noCrop="1"/>
          </p:cNvPicPr>
          <p:nvPr/>
        </p:nvPicPr>
        <p:blipFill>
          <a:blip r:embed="rId5" cstate="print"/>
          <a:srcRect/>
          <a:stretch>
            <a:fillRect/>
          </a:stretch>
        </p:blipFill>
        <p:spPr bwMode="auto">
          <a:xfrm>
            <a:off x="5928219" y="3286124"/>
            <a:ext cx="3215781" cy="3286148"/>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7650"/>
                                        </p:tgtEl>
                                        <p:attrNameLst>
                                          <p:attrName>style.visibility</p:attrName>
                                        </p:attrNameLst>
                                      </p:cBhvr>
                                      <p:to>
                                        <p:strVal val="visible"/>
                                      </p:to>
                                    </p:set>
                                    <p:animEffect transition="in" filter="checkerboard(across)">
                                      <p:cBhvr>
                                        <p:cTn id="17" dur="500"/>
                                        <p:tgtEl>
                                          <p:spTgt spid="2765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7652"/>
                                        </p:tgtEl>
                                        <p:attrNameLst>
                                          <p:attrName>style.visibility</p:attrName>
                                        </p:attrNameLst>
                                      </p:cBhvr>
                                      <p:to>
                                        <p:strVal val="visible"/>
                                      </p:to>
                                    </p:set>
                                    <p:animEffect transition="in" filter="checkerboard(across)">
                                      <p:cBhvr>
                                        <p:cTn id="22" dur="500"/>
                                        <p:tgtEl>
                                          <p:spTgt spid="2765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7654"/>
                                        </p:tgtEl>
                                        <p:attrNameLst>
                                          <p:attrName>style.visibility</p:attrName>
                                        </p:attrNameLst>
                                      </p:cBhvr>
                                      <p:to>
                                        <p:strVal val="visible"/>
                                      </p:to>
                                    </p:set>
                                    <p:animEffect transition="in" filter="checkerboard(across)">
                                      <p:cBhvr>
                                        <p:cTn id="27" dur="500"/>
                                        <p:tgtEl>
                                          <p:spTgt spid="27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143240" y="714356"/>
            <a:ext cx="3266600" cy="1200329"/>
          </a:xfrm>
          <a:prstGeom prst="rect">
            <a:avLst/>
          </a:prstGeom>
        </p:spPr>
        <p:txBody>
          <a:bodyPr wrap="none">
            <a:spAutoFit/>
          </a:bodyPr>
          <a:lstStyle/>
          <a:p>
            <a:r>
              <a:rPr lang="tr-TR" sz="7200" b="1" i="1" dirty="0" smtClean="0">
                <a:ln w="11430"/>
                <a:solidFill>
                  <a:srgbClr val="FF0000"/>
                </a:solidFill>
                <a:effectLst>
                  <a:outerShdw blurRad="50800" dist="39000" dir="5460000" algn="tl">
                    <a:srgbClr val="000000">
                      <a:alpha val="38000"/>
                    </a:srgbClr>
                  </a:outerShdw>
                </a:effectLst>
              </a:rPr>
              <a:t>DİKKAT!</a:t>
            </a:r>
            <a:endParaRPr lang="tr-TR" sz="7200" dirty="0">
              <a:solidFill>
                <a:srgbClr val="FF0000"/>
              </a:solidFill>
            </a:endParaRPr>
          </a:p>
        </p:txBody>
      </p:sp>
      <p:sp>
        <p:nvSpPr>
          <p:cNvPr id="3" name="2 Dikdörtgen"/>
          <p:cNvSpPr/>
          <p:nvPr/>
        </p:nvSpPr>
        <p:spPr>
          <a:xfrm>
            <a:off x="214282" y="1643050"/>
            <a:ext cx="8572560" cy="2492990"/>
          </a:xfrm>
          <a:prstGeom prst="rect">
            <a:avLst/>
          </a:prstGeom>
        </p:spPr>
        <p:txBody>
          <a:bodyPr wrap="square">
            <a:spAutoFit/>
          </a:bodyPr>
          <a:lstStyle/>
          <a:p>
            <a:r>
              <a:rPr lang="tr-TR" sz="4800" b="1" i="1" dirty="0" smtClean="0">
                <a:ln w="11430"/>
                <a:solidFill>
                  <a:srgbClr val="FF0000"/>
                </a:solidFill>
                <a:effectLst>
                  <a:outerShdw blurRad="50800" dist="39000" dir="5460000" algn="tl">
                    <a:srgbClr val="000000">
                      <a:alpha val="38000"/>
                    </a:srgbClr>
                  </a:outerShdw>
                </a:effectLst>
                <a:sym typeface="Wingdings"/>
              </a:rPr>
              <a:t></a:t>
            </a:r>
            <a:r>
              <a:rPr lang="tr-TR" sz="3600" b="1" i="1" dirty="0" smtClean="0">
                <a:ln w="11430"/>
                <a:effectLst>
                  <a:outerShdw blurRad="50800" dist="39000" dir="5460000" algn="tl">
                    <a:srgbClr val="000000">
                      <a:alpha val="38000"/>
                    </a:srgbClr>
                  </a:outerShdw>
                </a:effectLst>
              </a:rPr>
              <a:t>Cansız varlıklar kendiliğin-den hareket edemez. </a:t>
            </a:r>
          </a:p>
          <a:p>
            <a:r>
              <a:rPr lang="tr-TR" sz="3600" b="1" i="1" dirty="0" smtClean="0">
                <a:ln w="11430"/>
                <a:solidFill>
                  <a:srgbClr val="FF0000"/>
                </a:solidFill>
                <a:effectLst>
                  <a:outerShdw blurRad="50800" dist="39000" dir="5460000" algn="tl">
                    <a:srgbClr val="000000">
                      <a:alpha val="38000"/>
                    </a:srgbClr>
                  </a:outerShdw>
                </a:effectLst>
                <a:sym typeface="Wingdings"/>
              </a:rPr>
              <a:t></a:t>
            </a:r>
            <a:r>
              <a:rPr lang="tr-TR" sz="3600" b="1" i="1" dirty="0" smtClean="0">
                <a:ln w="11430"/>
                <a:effectLst>
                  <a:outerShdw blurRad="50800" dist="39000" dir="5460000" algn="tl">
                    <a:srgbClr val="000000">
                      <a:alpha val="38000"/>
                    </a:srgbClr>
                  </a:outerShdw>
                </a:effectLst>
              </a:rPr>
              <a:t>Hareket edebilmeleri için dışarıdan bir </a:t>
            </a:r>
            <a:r>
              <a:rPr lang="tr-TR" sz="3600" b="1" i="1" dirty="0" smtClean="0">
                <a:ln w="11430"/>
                <a:solidFill>
                  <a:srgbClr val="FF0000"/>
                </a:solidFill>
                <a:effectLst>
                  <a:outerShdw blurRad="50800" dist="39000" dir="5460000" algn="tl">
                    <a:srgbClr val="000000">
                      <a:alpha val="38000"/>
                    </a:srgbClr>
                  </a:outerShdw>
                </a:effectLst>
              </a:rPr>
              <a:t>etki</a:t>
            </a:r>
            <a:r>
              <a:rPr lang="tr-TR" sz="3600" b="1" i="1" dirty="0" smtClean="0">
                <a:ln w="11430"/>
                <a:effectLst>
                  <a:outerShdw blurRad="50800" dist="39000" dir="5460000" algn="tl">
                    <a:srgbClr val="000000">
                      <a:alpha val="38000"/>
                    </a:srgbClr>
                  </a:outerShdw>
                </a:effectLst>
              </a:rPr>
              <a:t> yapılması gerekir. </a:t>
            </a:r>
            <a:endParaRPr lang="tr-TR" sz="3600" i="1" dirty="0"/>
          </a:p>
        </p:txBody>
      </p:sp>
      <p:pic>
        <p:nvPicPr>
          <p:cNvPr id="28674" name="Picture 2" descr="HAREKETLİ DOLAP GİFLERİ ile ilgili görsel sonucu"/>
          <p:cNvPicPr>
            <a:picLocks noChangeAspect="1" noChangeArrowheads="1"/>
          </p:cNvPicPr>
          <p:nvPr/>
        </p:nvPicPr>
        <p:blipFill>
          <a:blip r:embed="rId2" cstate="print"/>
          <a:srcRect/>
          <a:stretch>
            <a:fillRect/>
          </a:stretch>
        </p:blipFill>
        <p:spPr bwMode="auto">
          <a:xfrm>
            <a:off x="7143768" y="4286256"/>
            <a:ext cx="1743904" cy="2286016"/>
          </a:xfrm>
          <a:prstGeom prst="rect">
            <a:avLst/>
          </a:prstGeom>
          <a:noFill/>
        </p:spPr>
      </p:pic>
      <p:pic>
        <p:nvPicPr>
          <p:cNvPr id="28676" name="Picture 4" descr="HAREKETLİ TELEVİZYON GİFLERİ ile ilgili görsel sonucu"/>
          <p:cNvPicPr>
            <a:picLocks noChangeAspect="1" noChangeArrowheads="1"/>
          </p:cNvPicPr>
          <p:nvPr/>
        </p:nvPicPr>
        <p:blipFill>
          <a:blip r:embed="rId3" cstate="print"/>
          <a:srcRect/>
          <a:stretch>
            <a:fillRect/>
          </a:stretch>
        </p:blipFill>
        <p:spPr bwMode="auto">
          <a:xfrm>
            <a:off x="2357422" y="4786322"/>
            <a:ext cx="1416029" cy="1658412"/>
          </a:xfrm>
          <a:prstGeom prst="rect">
            <a:avLst/>
          </a:prstGeom>
          <a:noFill/>
        </p:spPr>
      </p:pic>
      <p:pic>
        <p:nvPicPr>
          <p:cNvPr id="28678" name="Picture 6" descr="HAREKETLİ ARABA GİFLERİ ile ilgili görsel sonucu"/>
          <p:cNvPicPr>
            <a:picLocks noChangeAspect="1" noChangeArrowheads="1"/>
          </p:cNvPicPr>
          <p:nvPr/>
        </p:nvPicPr>
        <p:blipFill>
          <a:blip r:embed="rId4" cstate="print"/>
          <a:srcRect/>
          <a:stretch>
            <a:fillRect/>
          </a:stretch>
        </p:blipFill>
        <p:spPr bwMode="auto">
          <a:xfrm>
            <a:off x="4643438" y="5357826"/>
            <a:ext cx="1905000" cy="1228726"/>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8674"/>
                                        </p:tgtEl>
                                        <p:attrNameLst>
                                          <p:attrName>style.visibility</p:attrName>
                                        </p:attrNameLst>
                                      </p:cBhvr>
                                      <p:to>
                                        <p:strVal val="visible"/>
                                      </p:to>
                                    </p:set>
                                    <p:animEffect transition="in" filter="checkerboard(across)">
                                      <p:cBhvr>
                                        <p:cTn id="17" dur="500"/>
                                        <p:tgtEl>
                                          <p:spTgt spid="2867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8676"/>
                                        </p:tgtEl>
                                        <p:attrNameLst>
                                          <p:attrName>style.visibility</p:attrName>
                                        </p:attrNameLst>
                                      </p:cBhvr>
                                      <p:to>
                                        <p:strVal val="visible"/>
                                      </p:to>
                                    </p:set>
                                    <p:animEffect transition="in" filter="checkerboard(across)">
                                      <p:cBhvr>
                                        <p:cTn id="22" dur="500"/>
                                        <p:tgtEl>
                                          <p:spTgt spid="2867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8678"/>
                                        </p:tgtEl>
                                        <p:attrNameLst>
                                          <p:attrName>style.visibility</p:attrName>
                                        </p:attrNameLst>
                                      </p:cBhvr>
                                      <p:to>
                                        <p:strVal val="visible"/>
                                      </p:to>
                                    </p:set>
                                    <p:animEffect transition="in" filter="checkerboard(across)">
                                      <p:cBhvr>
                                        <p:cTn id="27" dur="5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857488" y="428604"/>
            <a:ext cx="3266600" cy="1200329"/>
          </a:xfrm>
          <a:prstGeom prst="rect">
            <a:avLst/>
          </a:prstGeom>
        </p:spPr>
        <p:txBody>
          <a:bodyPr wrap="none">
            <a:spAutoFit/>
          </a:bodyPr>
          <a:lstStyle/>
          <a:p>
            <a:r>
              <a:rPr lang="tr-TR" sz="7200" b="1" i="1" dirty="0" smtClean="0">
                <a:ln w="11430"/>
                <a:solidFill>
                  <a:srgbClr val="FF0000"/>
                </a:solidFill>
                <a:effectLst>
                  <a:outerShdw blurRad="50800" dist="39000" dir="5460000" algn="tl">
                    <a:srgbClr val="000000">
                      <a:alpha val="38000"/>
                    </a:srgbClr>
                  </a:outerShdw>
                </a:effectLst>
              </a:rPr>
              <a:t>DİKKAT!</a:t>
            </a:r>
            <a:endParaRPr lang="tr-TR" sz="7200" dirty="0">
              <a:solidFill>
                <a:srgbClr val="FF0000"/>
              </a:solidFill>
            </a:endParaRPr>
          </a:p>
        </p:txBody>
      </p:sp>
      <p:sp>
        <p:nvSpPr>
          <p:cNvPr id="4" name="3 Dikdörtgen"/>
          <p:cNvSpPr/>
          <p:nvPr/>
        </p:nvSpPr>
        <p:spPr>
          <a:xfrm>
            <a:off x="357158" y="1500174"/>
            <a:ext cx="8786842" cy="3877985"/>
          </a:xfrm>
          <a:prstGeom prst="rect">
            <a:avLst/>
          </a:prstGeom>
        </p:spPr>
        <p:txBody>
          <a:bodyPr wrap="square">
            <a:spAutoFit/>
          </a:bodyPr>
          <a:lstStyle/>
          <a:p>
            <a:r>
              <a:rPr lang="tr-TR" sz="5400" b="1" i="1" dirty="0" smtClean="0">
                <a:ln w="11430"/>
                <a:solidFill>
                  <a:srgbClr val="FF0000"/>
                </a:solidFill>
                <a:effectLst>
                  <a:outerShdw blurRad="50800" dist="39000" dir="5460000" algn="tl">
                    <a:srgbClr val="000000">
                      <a:alpha val="38000"/>
                    </a:srgbClr>
                  </a:outerShdw>
                </a:effectLst>
                <a:sym typeface="Wingdings"/>
              </a:rPr>
              <a:t></a:t>
            </a:r>
            <a:r>
              <a:rPr lang="tr-TR" sz="5400" b="1" i="1" dirty="0" smtClean="0">
                <a:ln w="11430"/>
                <a:effectLst>
                  <a:outerShdw blurRad="50800" dist="39000" dir="5460000" algn="tl">
                    <a:srgbClr val="000000">
                      <a:alpha val="38000"/>
                    </a:srgbClr>
                  </a:outerShdw>
                </a:effectLst>
              </a:rPr>
              <a:t> </a:t>
            </a:r>
            <a:r>
              <a:rPr lang="tr-TR" sz="4800" b="1" i="1" dirty="0" smtClean="0">
                <a:ln w="11430"/>
                <a:effectLst>
                  <a:outerShdw blurRad="50800" dist="39000" dir="5460000" algn="tl">
                    <a:srgbClr val="000000">
                      <a:alpha val="38000"/>
                    </a:srgbClr>
                  </a:outerShdw>
                </a:effectLst>
              </a:rPr>
              <a:t>İnsanların, </a:t>
            </a:r>
          </a:p>
          <a:p>
            <a:r>
              <a:rPr lang="tr-TR" sz="4800" b="1" i="1" dirty="0" smtClean="0">
                <a:ln w="11430"/>
                <a:solidFill>
                  <a:srgbClr val="FF0000"/>
                </a:solidFill>
                <a:effectLst>
                  <a:outerShdw blurRad="50800" dist="39000" dir="5460000" algn="tl">
                    <a:srgbClr val="000000">
                      <a:alpha val="38000"/>
                    </a:srgbClr>
                  </a:outerShdw>
                </a:effectLst>
                <a:sym typeface="Wingdings"/>
              </a:rPr>
              <a:t> </a:t>
            </a:r>
            <a:r>
              <a:rPr lang="tr-TR" sz="4800" b="1" i="1" dirty="0" smtClean="0">
                <a:ln w="11430"/>
                <a:effectLst>
                  <a:outerShdw blurRad="50800" dist="39000" dir="5460000" algn="tl">
                    <a:srgbClr val="000000">
                      <a:alpha val="38000"/>
                    </a:srgbClr>
                  </a:outerShdw>
                </a:effectLst>
              </a:rPr>
              <a:t>Hayvanların ve </a:t>
            </a:r>
          </a:p>
          <a:p>
            <a:r>
              <a:rPr lang="tr-TR" sz="4800" b="1" i="1" dirty="0" smtClean="0">
                <a:ln w="11430"/>
                <a:solidFill>
                  <a:srgbClr val="FF0000"/>
                </a:solidFill>
                <a:effectLst>
                  <a:outerShdw blurRad="50800" dist="39000" dir="5460000" algn="tl">
                    <a:srgbClr val="000000">
                      <a:alpha val="38000"/>
                    </a:srgbClr>
                  </a:outerShdw>
                </a:effectLst>
                <a:sym typeface="Wingdings"/>
              </a:rPr>
              <a:t> </a:t>
            </a:r>
            <a:r>
              <a:rPr lang="tr-TR" sz="4800" b="1" i="1" dirty="0" smtClean="0">
                <a:ln w="11430"/>
                <a:effectLst>
                  <a:outerShdw blurRad="50800" dist="39000" dir="5460000" algn="tl">
                    <a:srgbClr val="000000">
                      <a:alpha val="38000"/>
                    </a:srgbClr>
                  </a:outerShdw>
                </a:effectLst>
              </a:rPr>
              <a:t>Bitkilerin </a:t>
            </a:r>
          </a:p>
          <a:p>
            <a:r>
              <a:rPr lang="tr-TR" sz="4800" b="1" i="1" dirty="0" smtClean="0">
                <a:ln w="11430"/>
                <a:effectLst>
                  <a:outerShdw blurRad="50800" dist="39000" dir="5460000" algn="tl">
                    <a:srgbClr val="000000">
                      <a:alpha val="38000"/>
                    </a:srgbClr>
                  </a:outerShdw>
                </a:effectLst>
              </a:rPr>
              <a:t>hareket etmek için başka bir varlığa ihtiyaçları yoktur.</a:t>
            </a:r>
            <a:endParaRPr lang="tr-TR" sz="4800" i="1" dirty="0"/>
          </a:p>
        </p:txBody>
      </p:sp>
      <p:pic>
        <p:nvPicPr>
          <p:cNvPr id="29698" name="Picture 2" descr="HAREKETLİ hayvan GİFLERİ ile ilgili görsel sonucu"/>
          <p:cNvPicPr>
            <a:picLocks noChangeAspect="1" noChangeArrowheads="1" noCrop="1"/>
          </p:cNvPicPr>
          <p:nvPr/>
        </p:nvPicPr>
        <p:blipFill>
          <a:blip r:embed="rId2" cstate="print"/>
          <a:srcRect/>
          <a:stretch>
            <a:fillRect/>
          </a:stretch>
        </p:blipFill>
        <p:spPr bwMode="auto">
          <a:xfrm>
            <a:off x="5000628" y="4892016"/>
            <a:ext cx="3857652" cy="1965984"/>
          </a:xfrm>
          <a:prstGeom prst="rect">
            <a:avLst/>
          </a:prstGeom>
          <a:noFill/>
        </p:spPr>
      </p:pic>
      <p:pic>
        <p:nvPicPr>
          <p:cNvPr id="29702" name="Picture 6" descr="HAREKETLİ EŞYA GİFLERİ ile ilgili görsel sonucu"/>
          <p:cNvPicPr>
            <a:picLocks noChangeAspect="1" noChangeArrowheads="1" noCrop="1"/>
          </p:cNvPicPr>
          <p:nvPr/>
        </p:nvPicPr>
        <p:blipFill>
          <a:blip r:embed="rId3" cstate="print"/>
          <a:srcRect/>
          <a:stretch>
            <a:fillRect/>
          </a:stretch>
        </p:blipFill>
        <p:spPr bwMode="auto">
          <a:xfrm>
            <a:off x="6215074" y="1928802"/>
            <a:ext cx="1928826" cy="1928826"/>
          </a:xfrm>
          <a:prstGeom prst="rect">
            <a:avLst/>
          </a:prstGeom>
          <a:noFill/>
        </p:spPr>
      </p:pic>
      <p:pic>
        <p:nvPicPr>
          <p:cNvPr id="29704" name="Picture 8" descr="HAREKETLİ ÇİÇEK GİFLERİ ile ilgili görsel sonucu"/>
          <p:cNvPicPr>
            <a:picLocks noChangeAspect="1" noChangeArrowheads="1" noCrop="1"/>
          </p:cNvPicPr>
          <p:nvPr/>
        </p:nvPicPr>
        <p:blipFill>
          <a:blip r:embed="rId4" cstate="print"/>
          <a:srcRect/>
          <a:stretch>
            <a:fillRect/>
          </a:stretch>
        </p:blipFill>
        <p:spPr bwMode="auto">
          <a:xfrm>
            <a:off x="7429520" y="-142900"/>
            <a:ext cx="1462622" cy="2071702"/>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9698"/>
                                        </p:tgtEl>
                                        <p:attrNameLst>
                                          <p:attrName>style.visibility</p:attrName>
                                        </p:attrNameLst>
                                      </p:cBhvr>
                                      <p:to>
                                        <p:strVal val="visible"/>
                                      </p:to>
                                    </p:set>
                                    <p:animEffect transition="in" filter="checkerboard(across)">
                                      <p:cBhvr>
                                        <p:cTn id="17" dur="500"/>
                                        <p:tgtEl>
                                          <p:spTgt spid="2969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29702"/>
                                        </p:tgtEl>
                                        <p:attrNameLst>
                                          <p:attrName>style.visibility</p:attrName>
                                        </p:attrNameLst>
                                      </p:cBhvr>
                                      <p:to>
                                        <p:strVal val="visible"/>
                                      </p:to>
                                    </p:set>
                                    <p:animEffect transition="in" filter="checkerboard(across)">
                                      <p:cBhvr>
                                        <p:cTn id="22" dur="500"/>
                                        <p:tgtEl>
                                          <p:spTgt spid="2970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29704"/>
                                        </p:tgtEl>
                                        <p:attrNameLst>
                                          <p:attrName>style.visibility</p:attrName>
                                        </p:attrNameLst>
                                      </p:cBhvr>
                                      <p:to>
                                        <p:strVal val="visible"/>
                                      </p:to>
                                    </p:set>
                                    <p:animEffect transition="in" filter="checkerboard(across)">
                                      <p:cBhvr>
                                        <p:cTn id="27" dur="500"/>
                                        <p:tgtEl>
                                          <p:spTgt spid="297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AREKETLİ GEMİ GİFLERİ ile ilgili görsel sonucu"/>
          <p:cNvPicPr>
            <a:picLocks noChangeAspect="1" noChangeArrowheads="1" noCrop="1"/>
          </p:cNvPicPr>
          <p:nvPr/>
        </p:nvPicPr>
        <p:blipFill>
          <a:blip r:embed="rId2" cstate="print"/>
          <a:srcRect/>
          <a:stretch>
            <a:fillRect/>
          </a:stretch>
        </p:blipFill>
        <p:spPr bwMode="auto">
          <a:xfrm>
            <a:off x="285720" y="214290"/>
            <a:ext cx="2286016" cy="2368843"/>
          </a:xfrm>
          <a:prstGeom prst="rect">
            <a:avLst/>
          </a:prstGeom>
          <a:noFill/>
        </p:spPr>
      </p:pic>
      <p:pic>
        <p:nvPicPr>
          <p:cNvPr id="30724" name="Picture 4" descr="HAREKETLİ UÇAK GİFLERİ ile ilgili görsel sonucu"/>
          <p:cNvPicPr>
            <a:picLocks noChangeAspect="1" noChangeArrowheads="1" noCrop="1"/>
          </p:cNvPicPr>
          <p:nvPr/>
        </p:nvPicPr>
        <p:blipFill>
          <a:blip r:embed="rId3" cstate="print"/>
          <a:srcRect/>
          <a:stretch>
            <a:fillRect/>
          </a:stretch>
        </p:blipFill>
        <p:spPr bwMode="auto">
          <a:xfrm>
            <a:off x="3000364" y="428603"/>
            <a:ext cx="3500462" cy="2625347"/>
          </a:xfrm>
          <a:prstGeom prst="rect">
            <a:avLst/>
          </a:prstGeom>
          <a:noFill/>
        </p:spPr>
      </p:pic>
      <p:pic>
        <p:nvPicPr>
          <p:cNvPr id="30728" name="Picture 8" descr="hareketli araba animasyonlar ile ilgili görsel sonucu"/>
          <p:cNvPicPr>
            <a:picLocks noChangeAspect="1" noChangeArrowheads="1" noCrop="1"/>
          </p:cNvPicPr>
          <p:nvPr/>
        </p:nvPicPr>
        <p:blipFill>
          <a:blip r:embed="rId4" cstate="print"/>
          <a:srcRect/>
          <a:stretch>
            <a:fillRect/>
          </a:stretch>
        </p:blipFill>
        <p:spPr bwMode="auto">
          <a:xfrm>
            <a:off x="6643702" y="214290"/>
            <a:ext cx="2143140" cy="3052353"/>
          </a:xfrm>
          <a:prstGeom prst="rect">
            <a:avLst/>
          </a:prstGeom>
          <a:noFill/>
        </p:spPr>
      </p:pic>
      <p:pic>
        <p:nvPicPr>
          <p:cNvPr id="30730" name="Picture 10" descr="hareketli araba animasyonlar ile ilgili görsel sonucu"/>
          <p:cNvPicPr>
            <a:picLocks noChangeAspect="1" noChangeArrowheads="1" noCrop="1"/>
          </p:cNvPicPr>
          <p:nvPr/>
        </p:nvPicPr>
        <p:blipFill>
          <a:blip r:embed="rId5" cstate="print"/>
          <a:srcRect/>
          <a:stretch>
            <a:fillRect/>
          </a:stretch>
        </p:blipFill>
        <p:spPr bwMode="auto">
          <a:xfrm>
            <a:off x="500034" y="4714884"/>
            <a:ext cx="3175022" cy="1714512"/>
          </a:xfrm>
          <a:prstGeom prst="rect">
            <a:avLst/>
          </a:prstGeom>
          <a:noFill/>
        </p:spPr>
      </p:pic>
      <p:pic>
        <p:nvPicPr>
          <p:cNvPr id="30732" name="Picture 12" descr="hareketli AT arabaSI  GİFLERİ ile ilgili görsel sonucu"/>
          <p:cNvPicPr>
            <a:picLocks noChangeAspect="1" noChangeArrowheads="1"/>
          </p:cNvPicPr>
          <p:nvPr/>
        </p:nvPicPr>
        <p:blipFill>
          <a:blip r:embed="rId6" cstate="print"/>
          <a:srcRect/>
          <a:stretch>
            <a:fillRect/>
          </a:stretch>
        </p:blipFill>
        <p:spPr bwMode="auto">
          <a:xfrm>
            <a:off x="3214678" y="2786058"/>
            <a:ext cx="2571768" cy="1857388"/>
          </a:xfrm>
          <a:prstGeom prst="rect">
            <a:avLst/>
          </a:prstGeom>
          <a:noFill/>
        </p:spPr>
      </p:pic>
      <p:pic>
        <p:nvPicPr>
          <p:cNvPr id="30734" name="Picture 14" descr="hareketli AMBULANS  GİFLERİ ile ilgili görsel sonucu"/>
          <p:cNvPicPr>
            <a:picLocks noChangeAspect="1" noChangeArrowheads="1" noCrop="1"/>
          </p:cNvPicPr>
          <p:nvPr/>
        </p:nvPicPr>
        <p:blipFill>
          <a:blip r:embed="rId7" cstate="print"/>
          <a:srcRect/>
          <a:stretch>
            <a:fillRect/>
          </a:stretch>
        </p:blipFill>
        <p:spPr bwMode="auto">
          <a:xfrm>
            <a:off x="6000760" y="4500570"/>
            <a:ext cx="2857500" cy="2143125"/>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checkerboard(across)">
                                      <p:cBhvr>
                                        <p:cTn id="7" dur="5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0724"/>
                                        </p:tgtEl>
                                        <p:attrNameLst>
                                          <p:attrName>style.visibility</p:attrName>
                                        </p:attrNameLst>
                                      </p:cBhvr>
                                      <p:to>
                                        <p:strVal val="visible"/>
                                      </p:to>
                                    </p:set>
                                    <p:animEffect transition="in" filter="checkerboard(across)">
                                      <p:cBhvr>
                                        <p:cTn id="12" dur="500"/>
                                        <p:tgtEl>
                                          <p:spTgt spid="3072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0728"/>
                                        </p:tgtEl>
                                        <p:attrNameLst>
                                          <p:attrName>style.visibility</p:attrName>
                                        </p:attrNameLst>
                                      </p:cBhvr>
                                      <p:to>
                                        <p:strVal val="visible"/>
                                      </p:to>
                                    </p:set>
                                    <p:animEffect transition="in" filter="checkerboard(across)">
                                      <p:cBhvr>
                                        <p:cTn id="17" dur="500"/>
                                        <p:tgtEl>
                                          <p:spTgt spid="3072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0730"/>
                                        </p:tgtEl>
                                        <p:attrNameLst>
                                          <p:attrName>style.visibility</p:attrName>
                                        </p:attrNameLst>
                                      </p:cBhvr>
                                      <p:to>
                                        <p:strVal val="visible"/>
                                      </p:to>
                                    </p:set>
                                    <p:animEffect transition="in" filter="checkerboard(across)">
                                      <p:cBhvr>
                                        <p:cTn id="22" dur="500"/>
                                        <p:tgtEl>
                                          <p:spTgt spid="30730"/>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0732"/>
                                        </p:tgtEl>
                                        <p:attrNameLst>
                                          <p:attrName>style.visibility</p:attrName>
                                        </p:attrNameLst>
                                      </p:cBhvr>
                                      <p:to>
                                        <p:strVal val="visible"/>
                                      </p:to>
                                    </p:set>
                                    <p:animEffect transition="in" filter="checkerboard(across)">
                                      <p:cBhvr>
                                        <p:cTn id="27" dur="500"/>
                                        <p:tgtEl>
                                          <p:spTgt spid="30732"/>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30734"/>
                                        </p:tgtEl>
                                        <p:attrNameLst>
                                          <p:attrName>style.visibility</p:attrName>
                                        </p:attrNameLst>
                                      </p:cBhvr>
                                      <p:to>
                                        <p:strVal val="visible"/>
                                      </p:to>
                                    </p:set>
                                    <p:animEffect transition="in" filter="checkerboard(across)">
                                      <p:cBhvr>
                                        <p:cTn id="32" dur="500"/>
                                        <p:tgtEl>
                                          <p:spTgt spid="30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0" y="214290"/>
            <a:ext cx="9429816" cy="5447645"/>
          </a:xfrm>
          <a:prstGeom prst="rect">
            <a:avLst/>
          </a:prstGeom>
        </p:spPr>
        <p:txBody>
          <a:bodyPr wrap="square">
            <a:spAutoFit/>
          </a:bodyPr>
          <a:lstStyle/>
          <a:p>
            <a:r>
              <a:rPr lang="tr-TR" sz="4800" b="1" i="1" dirty="0" smtClean="0">
                <a:ln w="11430"/>
                <a:effectLst>
                  <a:outerShdw blurRad="50800" dist="39000" dir="5460000" algn="tl">
                    <a:srgbClr val="000000">
                      <a:alpha val="38000"/>
                    </a:srgbClr>
                  </a:outerShdw>
                </a:effectLst>
              </a:rPr>
              <a:t>İnsanlar ve hayvanlar; </a:t>
            </a:r>
            <a:r>
              <a:rPr lang="tr-TR" sz="4800" b="1" i="1" dirty="0" smtClean="0">
                <a:ln w="11430"/>
                <a:solidFill>
                  <a:srgbClr val="FF0000"/>
                </a:solidFill>
                <a:effectLst>
                  <a:outerShdw blurRad="50800" dist="39000" dir="5460000" algn="tl">
                    <a:srgbClr val="000000">
                      <a:alpha val="38000"/>
                    </a:srgbClr>
                  </a:outerShdw>
                </a:effectLst>
                <a:sym typeface="Wingdings"/>
              </a:rPr>
              <a:t>       </a:t>
            </a:r>
          </a:p>
          <a:p>
            <a:r>
              <a:rPr lang="tr-TR" sz="4800" b="1" i="1" dirty="0" smtClean="0">
                <a:ln w="11430"/>
                <a:solidFill>
                  <a:srgbClr val="FF0000"/>
                </a:solidFill>
                <a:effectLst>
                  <a:outerShdw blurRad="50800" dist="39000" dir="5460000" algn="tl">
                    <a:srgbClr val="000000">
                      <a:alpha val="38000"/>
                    </a:srgbClr>
                  </a:outerShdw>
                </a:effectLst>
                <a:sym typeface="Wingdings"/>
              </a:rPr>
              <a:t></a:t>
            </a:r>
            <a:r>
              <a:rPr lang="tr-TR" sz="4800" b="1" i="1" dirty="0" smtClean="0">
                <a:ln w="11430"/>
                <a:effectLst>
                  <a:outerShdw blurRad="50800" dist="39000" dir="5460000" algn="tl">
                    <a:srgbClr val="000000">
                      <a:alpha val="38000"/>
                    </a:srgbClr>
                  </a:outerShdw>
                </a:effectLst>
              </a:rPr>
              <a:t> koşma,</a:t>
            </a:r>
          </a:p>
          <a:p>
            <a:r>
              <a:rPr lang="tr-TR" sz="4800" b="1" i="1" dirty="0" smtClean="0">
                <a:ln w="11430"/>
                <a:solidFill>
                  <a:srgbClr val="FF0000"/>
                </a:solidFill>
                <a:effectLst>
                  <a:outerShdw blurRad="50800" dist="39000" dir="5460000" algn="tl">
                    <a:srgbClr val="000000">
                      <a:alpha val="38000"/>
                    </a:srgbClr>
                  </a:outerShdw>
                </a:effectLst>
                <a:sym typeface="Wingdings"/>
              </a:rPr>
              <a:t> </a:t>
            </a:r>
            <a:r>
              <a:rPr lang="tr-TR" sz="4800" b="1" i="1" dirty="0" smtClean="0">
                <a:ln w="11430"/>
                <a:effectLst>
                  <a:outerShdw blurRad="50800" dist="39000" dir="5460000" algn="tl">
                    <a:srgbClr val="000000">
                      <a:alpha val="38000"/>
                    </a:srgbClr>
                  </a:outerShdw>
                </a:effectLst>
              </a:rPr>
              <a:t>atlama, </a:t>
            </a:r>
          </a:p>
          <a:p>
            <a:r>
              <a:rPr lang="tr-TR" sz="4800" b="1" i="1" dirty="0" smtClean="0">
                <a:ln w="11430"/>
                <a:solidFill>
                  <a:srgbClr val="FF0000"/>
                </a:solidFill>
                <a:effectLst>
                  <a:outerShdw blurRad="50800" dist="39000" dir="5460000" algn="tl">
                    <a:srgbClr val="000000">
                      <a:alpha val="38000"/>
                    </a:srgbClr>
                  </a:outerShdw>
                </a:effectLst>
                <a:sym typeface="Wingdings"/>
              </a:rPr>
              <a:t> </a:t>
            </a:r>
            <a:r>
              <a:rPr lang="tr-TR" sz="4800" b="1" i="1" dirty="0" smtClean="0">
                <a:ln w="11430"/>
                <a:effectLst>
                  <a:outerShdw blurRad="50800" dist="39000" dir="5460000" algn="tl">
                    <a:srgbClr val="000000">
                      <a:alpha val="38000"/>
                    </a:srgbClr>
                  </a:outerShdw>
                </a:effectLst>
              </a:rPr>
              <a:t>yürüme, </a:t>
            </a:r>
          </a:p>
          <a:p>
            <a:r>
              <a:rPr lang="tr-TR" sz="4800" b="1" i="1" dirty="0" smtClean="0">
                <a:ln w="11430"/>
                <a:solidFill>
                  <a:srgbClr val="FF0000"/>
                </a:solidFill>
                <a:effectLst>
                  <a:outerShdw blurRad="50800" dist="39000" dir="5460000" algn="tl">
                    <a:srgbClr val="000000">
                      <a:alpha val="38000"/>
                    </a:srgbClr>
                  </a:outerShdw>
                </a:effectLst>
                <a:sym typeface="Wingdings"/>
              </a:rPr>
              <a:t> </a:t>
            </a:r>
            <a:r>
              <a:rPr lang="tr-TR" sz="4800" b="1" i="1" dirty="0" smtClean="0">
                <a:ln w="11430"/>
                <a:effectLst>
                  <a:outerShdw blurRad="50800" dist="39000" dir="5460000" algn="tl">
                    <a:srgbClr val="000000">
                      <a:alpha val="38000"/>
                    </a:srgbClr>
                  </a:outerShdw>
                </a:effectLst>
              </a:rPr>
              <a:t>yüzme </a:t>
            </a:r>
          </a:p>
          <a:p>
            <a:r>
              <a:rPr lang="tr-TR" sz="4800" b="1" i="1" dirty="0" smtClean="0">
                <a:ln w="11430"/>
                <a:effectLst>
                  <a:outerShdw blurRad="50800" dist="39000" dir="5460000" algn="tl">
                    <a:srgbClr val="000000">
                      <a:alpha val="38000"/>
                    </a:srgbClr>
                  </a:outerShdw>
                </a:effectLst>
              </a:rPr>
              <a:t>gibi değişik türde hareketler yaparlar</a:t>
            </a:r>
            <a:r>
              <a:rPr lang="tr-TR" sz="6000" b="1" i="1" dirty="0" smtClean="0">
                <a:ln w="11430"/>
                <a:effectLst>
                  <a:outerShdw blurRad="50800" dist="39000" dir="5460000" algn="tl">
                    <a:srgbClr val="000000">
                      <a:alpha val="38000"/>
                    </a:srgbClr>
                  </a:outerShdw>
                </a:effectLst>
              </a:rPr>
              <a:t>. </a:t>
            </a:r>
            <a:endParaRPr lang="tr-TR" sz="6000" i="1" dirty="0"/>
          </a:p>
        </p:txBody>
      </p:sp>
      <p:pic>
        <p:nvPicPr>
          <p:cNvPr id="31746" name="Picture 2" descr="hareketli koşan insan gifi ile ilgili görsel sonucu"/>
          <p:cNvPicPr>
            <a:picLocks noChangeAspect="1" noChangeArrowheads="1" noCrop="1"/>
          </p:cNvPicPr>
          <p:nvPr/>
        </p:nvPicPr>
        <p:blipFill>
          <a:blip r:embed="rId2" cstate="print"/>
          <a:srcRect/>
          <a:stretch>
            <a:fillRect/>
          </a:stretch>
        </p:blipFill>
        <p:spPr bwMode="auto">
          <a:xfrm>
            <a:off x="2428860" y="1000108"/>
            <a:ext cx="3033120" cy="2714644"/>
          </a:xfrm>
          <a:prstGeom prst="rect">
            <a:avLst/>
          </a:prstGeom>
          <a:noFill/>
        </p:spPr>
      </p:pic>
      <p:pic>
        <p:nvPicPr>
          <p:cNvPr id="31754" name="Picture 10" descr="hareketli yürüyen insan gifi ile ilgili görsel sonucu"/>
          <p:cNvPicPr>
            <a:picLocks noChangeAspect="1" noChangeArrowheads="1" noCrop="1"/>
          </p:cNvPicPr>
          <p:nvPr/>
        </p:nvPicPr>
        <p:blipFill>
          <a:blip r:embed="rId3" cstate="print"/>
          <a:srcRect/>
          <a:stretch>
            <a:fillRect/>
          </a:stretch>
        </p:blipFill>
        <p:spPr bwMode="auto">
          <a:xfrm>
            <a:off x="7929586" y="1071546"/>
            <a:ext cx="933450" cy="2209801"/>
          </a:xfrm>
          <a:prstGeom prst="rect">
            <a:avLst/>
          </a:prstGeom>
          <a:noFill/>
        </p:spPr>
      </p:pic>
      <p:pic>
        <p:nvPicPr>
          <p:cNvPr id="31760" name="Picture 16" descr="hareketli yüzme gifi ile ilgili görsel sonucu"/>
          <p:cNvPicPr>
            <a:picLocks noChangeAspect="1" noChangeArrowheads="1" noCrop="1"/>
          </p:cNvPicPr>
          <p:nvPr/>
        </p:nvPicPr>
        <p:blipFill>
          <a:blip r:embed="rId4" cstate="print"/>
          <a:srcRect/>
          <a:stretch>
            <a:fillRect/>
          </a:stretch>
        </p:blipFill>
        <p:spPr bwMode="auto">
          <a:xfrm>
            <a:off x="4714876" y="5429240"/>
            <a:ext cx="3286148" cy="1428760"/>
          </a:xfrm>
          <a:prstGeom prst="rect">
            <a:avLst/>
          </a:prstGeom>
          <a:noFill/>
        </p:spPr>
      </p:pic>
      <p:pic>
        <p:nvPicPr>
          <p:cNvPr id="31762" name="Picture 18" descr="hareketli koşma gifi ile ilgili görsel sonucu"/>
          <p:cNvPicPr>
            <a:picLocks noChangeAspect="1" noChangeArrowheads="1" noCrop="1"/>
          </p:cNvPicPr>
          <p:nvPr/>
        </p:nvPicPr>
        <p:blipFill>
          <a:blip r:embed="rId5" cstate="print"/>
          <a:srcRect/>
          <a:stretch>
            <a:fillRect/>
          </a:stretch>
        </p:blipFill>
        <p:spPr bwMode="auto">
          <a:xfrm>
            <a:off x="5286380" y="2143116"/>
            <a:ext cx="1928826" cy="2371507"/>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1746"/>
                                        </p:tgtEl>
                                        <p:attrNameLst>
                                          <p:attrName>style.visibility</p:attrName>
                                        </p:attrNameLst>
                                      </p:cBhvr>
                                      <p:to>
                                        <p:strVal val="visible"/>
                                      </p:to>
                                    </p:set>
                                    <p:animEffect transition="in" filter="checkerboard(across)">
                                      <p:cBhvr>
                                        <p:cTn id="12" dur="500"/>
                                        <p:tgtEl>
                                          <p:spTgt spid="3174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1754"/>
                                        </p:tgtEl>
                                        <p:attrNameLst>
                                          <p:attrName>style.visibility</p:attrName>
                                        </p:attrNameLst>
                                      </p:cBhvr>
                                      <p:to>
                                        <p:strVal val="visible"/>
                                      </p:to>
                                    </p:set>
                                    <p:animEffect transition="in" filter="checkerboard(across)">
                                      <p:cBhvr>
                                        <p:cTn id="17" dur="500"/>
                                        <p:tgtEl>
                                          <p:spTgt spid="3175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1760"/>
                                        </p:tgtEl>
                                        <p:attrNameLst>
                                          <p:attrName>style.visibility</p:attrName>
                                        </p:attrNameLst>
                                      </p:cBhvr>
                                      <p:to>
                                        <p:strVal val="visible"/>
                                      </p:to>
                                    </p:set>
                                    <p:animEffect transition="in" filter="checkerboard(across)">
                                      <p:cBhvr>
                                        <p:cTn id="22" dur="500"/>
                                        <p:tgtEl>
                                          <p:spTgt spid="31760"/>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1762"/>
                                        </p:tgtEl>
                                        <p:attrNameLst>
                                          <p:attrName>style.visibility</p:attrName>
                                        </p:attrNameLst>
                                      </p:cBhvr>
                                      <p:to>
                                        <p:strVal val="visible"/>
                                      </p:to>
                                    </p:set>
                                    <p:animEffect transition="in" filter="checkerboard(across)">
                                      <p:cBhvr>
                                        <p:cTn id="27" dur="500"/>
                                        <p:tgtEl>
                                          <p:spTgt spid="317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357166"/>
            <a:ext cx="8643998" cy="2862322"/>
          </a:xfrm>
          <a:prstGeom prst="rect">
            <a:avLst/>
          </a:prstGeom>
        </p:spPr>
        <p:txBody>
          <a:bodyPr wrap="square">
            <a:spAutoFit/>
          </a:bodyPr>
          <a:lstStyle/>
          <a:p>
            <a:r>
              <a:rPr lang="tr-TR" sz="6000" b="1" i="1" dirty="0" smtClean="0">
                <a:ln w="11430"/>
                <a:effectLst>
                  <a:outerShdw blurRad="50800" dist="39000" dir="5460000" algn="tl">
                    <a:srgbClr val="000000">
                      <a:alpha val="38000"/>
                    </a:srgbClr>
                  </a:outerShdw>
                </a:effectLst>
              </a:rPr>
              <a:t>Bitkiler de çoğunlukla </a:t>
            </a:r>
            <a:r>
              <a:rPr lang="tr-TR" sz="6000" b="1" i="1" dirty="0" smtClean="0">
                <a:ln w="11430"/>
                <a:solidFill>
                  <a:srgbClr val="FF0000"/>
                </a:solidFill>
                <a:effectLst>
                  <a:outerShdw blurRad="50800" dist="39000" dir="5460000" algn="tl">
                    <a:srgbClr val="000000">
                      <a:alpha val="38000"/>
                    </a:srgbClr>
                  </a:outerShdw>
                </a:effectLst>
              </a:rPr>
              <a:t>ışığa yönelme </a:t>
            </a:r>
            <a:r>
              <a:rPr lang="tr-TR" sz="6000" b="1" i="1" dirty="0" smtClean="0">
                <a:ln w="11430"/>
                <a:effectLst>
                  <a:outerShdw blurRad="50800" dist="39000" dir="5460000" algn="tl">
                    <a:srgbClr val="000000">
                      <a:alpha val="38000"/>
                    </a:srgbClr>
                  </a:outerShdw>
                </a:effectLst>
              </a:rPr>
              <a:t>hareketi yaparlar. </a:t>
            </a:r>
            <a:endParaRPr lang="tr-TR" sz="6000" i="1" dirty="0"/>
          </a:p>
        </p:txBody>
      </p:sp>
      <p:pic>
        <p:nvPicPr>
          <p:cNvPr id="3" name="Picture 2" descr="http://www.egitimevi.net/hareketli-resim/cicekler/5.gif"/>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8596" y="3214686"/>
            <a:ext cx="2848497" cy="3429024"/>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4" descr="http://www.egitimevi.net/hareketli-resim/cicekler/tree11.gif"/>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71868" y="2571744"/>
            <a:ext cx="2880320" cy="4071966"/>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6" descr="http://www.egitimevi.net/hareketli-resim/cicekler/animgul82qb8gs.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786578" y="4357694"/>
            <a:ext cx="1785950" cy="2311666"/>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heel(1)">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circle(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285720" y="642918"/>
            <a:ext cx="8329139" cy="92333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4000" b="1" i="1" u="none" strike="noStrike" cap="none" normalizeH="0" baseline="0" dirty="0" smtClean="0">
                <a:ln>
                  <a:noFill/>
                </a:ln>
                <a:solidFill>
                  <a:srgbClr val="FF0000"/>
                </a:solidFill>
                <a:effectLst>
                  <a:outerShdw blurRad="38100" dist="38100" dir="2700000" algn="tl">
                    <a:srgbClr val="000000">
                      <a:alpha val="43137"/>
                    </a:srgbClr>
                  </a:outerShdw>
                </a:effectLst>
                <a:ea typeface="Calibri" pitchFamily="34" charset="0"/>
                <a:cs typeface="Times New Roman" pitchFamily="18" charset="0"/>
              </a:rPr>
              <a:t>HAREKET ÇEŞİTLERİ NELERDİR</a:t>
            </a:r>
            <a:r>
              <a:rPr kumimoji="0" lang="tr-TR" sz="5400" b="1" i="1" u="none" strike="noStrike" cap="none" normalizeH="0" baseline="0" dirty="0" smtClean="0">
                <a:ln>
                  <a:noFill/>
                </a:ln>
                <a:solidFill>
                  <a:srgbClr val="FF0000"/>
                </a:solidFill>
                <a:effectLst>
                  <a:outerShdw blurRad="38100" dist="38100" dir="2700000" algn="tl">
                    <a:srgbClr val="000000">
                      <a:alpha val="43137"/>
                    </a:srgbClr>
                  </a:outerShdw>
                </a:effectLst>
                <a:ea typeface="Calibri" pitchFamily="34" charset="0"/>
                <a:cs typeface="Times New Roman" pitchFamily="18" charset="0"/>
              </a:rPr>
              <a:t>?</a:t>
            </a:r>
            <a:endParaRPr kumimoji="0" lang="tr-TR" sz="5400" b="0" i="1" u="none" strike="noStrike" cap="none" normalizeH="0" baseline="0" dirty="0" smtClean="0">
              <a:ln>
                <a:noFill/>
              </a:ln>
              <a:solidFill>
                <a:srgbClr val="FF0000"/>
              </a:solidFill>
              <a:effectLst>
                <a:outerShdw blurRad="38100" dist="38100" dir="2700000" algn="tl">
                  <a:srgbClr val="000000">
                    <a:alpha val="43137"/>
                  </a:srgbClr>
                </a:outerShdw>
              </a:effectLst>
              <a:cs typeface="Arial" pitchFamily="34" charset="0"/>
            </a:endParaRPr>
          </a:p>
        </p:txBody>
      </p:sp>
      <p:sp>
        <p:nvSpPr>
          <p:cNvPr id="3481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1400" b="0" i="0" u="none" strike="noStrike" cap="none" normalizeH="0" baseline="0" smtClean="0">
                <a:ln>
                  <a:noFill/>
                </a:ln>
                <a:solidFill>
                  <a:srgbClr val="FF0000"/>
                </a:solidFill>
                <a:effectLst/>
                <a:latin typeface="Comic Sans MS" pitchFamily="66" charset="0"/>
                <a:ea typeface="Calibri" pitchFamily="34" charset="0"/>
                <a:cs typeface="Times New Roman" pitchFamily="18" charset="0"/>
              </a:rPr>
              <a:t>A)</a:t>
            </a: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
        <p:nvSpPr>
          <p:cNvPr id="34820" name="Rectangle 4"/>
          <p:cNvSpPr>
            <a:spLocks noChangeArrowheads="1"/>
          </p:cNvSpPr>
          <p:nvPr/>
        </p:nvSpPr>
        <p:spPr bwMode="auto">
          <a:xfrm>
            <a:off x="0" y="1571612"/>
            <a:ext cx="9644130"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6000" b="1" i="1" u="none" strike="noStrike" cap="none" normalizeH="0" baseline="0" dirty="0" smtClean="0">
                <a:ln>
                  <a:noFill/>
                </a:ln>
                <a:effectLst/>
                <a:ea typeface="Calibri" pitchFamily="34" charset="0"/>
                <a:cs typeface="Times New Roman" pitchFamily="18" charset="0"/>
              </a:rPr>
              <a:t>    </a:t>
            </a:r>
            <a:r>
              <a:rPr kumimoji="0" lang="tr-TR" sz="4800" b="1" i="1" u="none" strike="noStrike" cap="none" normalizeH="0" baseline="0" dirty="0" smtClean="0">
                <a:ln>
                  <a:noFill/>
                </a:ln>
                <a:solidFill>
                  <a:srgbClr val="FF0000"/>
                </a:solidFill>
                <a:effectLst/>
                <a:ea typeface="Calibri" pitchFamily="34" charset="0"/>
                <a:cs typeface="Times New Roman" pitchFamily="18" charset="0"/>
              </a:rPr>
              <a:t>I -</a:t>
            </a:r>
            <a:r>
              <a:rPr kumimoji="0" lang="tr-TR" sz="4800" b="1" i="1" u="none" strike="noStrike" cap="none" normalizeH="0" baseline="0" dirty="0" smtClean="0">
                <a:ln>
                  <a:noFill/>
                </a:ln>
                <a:effectLst/>
                <a:ea typeface="Calibri" pitchFamily="34" charset="0"/>
                <a:cs typeface="Times New Roman" pitchFamily="18" charset="0"/>
              </a:rPr>
              <a:t> </a:t>
            </a:r>
            <a:r>
              <a:rPr kumimoji="0" lang="tr-TR" sz="4800" b="1" i="1" u="none" strike="noStrike" cap="none" normalizeH="0" baseline="0" dirty="0" smtClean="0">
                <a:ln>
                  <a:noFill/>
                </a:ln>
                <a:effectLst>
                  <a:outerShdw blurRad="38100" dist="38100" dir="2700000" algn="tl">
                    <a:srgbClr val="000000">
                      <a:alpha val="43137"/>
                    </a:srgbClr>
                  </a:outerShdw>
                </a:effectLst>
                <a:ea typeface="Calibri" pitchFamily="34" charset="0"/>
                <a:cs typeface="Times New Roman" pitchFamily="18" charset="0"/>
              </a:rPr>
              <a:t>Hızlanan hareket</a:t>
            </a:r>
          </a:p>
          <a:p>
            <a:pPr fontAlgn="base">
              <a:spcBef>
                <a:spcPct val="0"/>
              </a:spcBef>
              <a:spcAft>
                <a:spcPct val="0"/>
              </a:spcAft>
            </a:pPr>
            <a:r>
              <a:rPr lang="tr-TR" sz="4800" b="1" i="1" dirty="0" smtClean="0">
                <a:effectLst>
                  <a:outerShdw blurRad="38100" dist="38100" dir="2700000" algn="tl">
                    <a:srgbClr val="000000">
                      <a:alpha val="43137"/>
                    </a:srgbClr>
                  </a:outerShdw>
                </a:effectLst>
                <a:ea typeface="Calibri" pitchFamily="34" charset="0"/>
                <a:cs typeface="Times New Roman" pitchFamily="18" charset="0"/>
              </a:rPr>
              <a:t>  </a:t>
            </a:r>
            <a:r>
              <a:rPr lang="tr-TR" sz="4800" b="1" i="1" dirty="0" smtClean="0">
                <a:solidFill>
                  <a:srgbClr val="FF0000"/>
                </a:solidFill>
                <a:effectLst>
                  <a:outerShdw blurRad="38100" dist="38100" dir="2700000" algn="tl">
                    <a:srgbClr val="000000">
                      <a:alpha val="43137"/>
                    </a:srgbClr>
                  </a:outerShdw>
                </a:effectLst>
                <a:ea typeface="Calibri" pitchFamily="34" charset="0"/>
                <a:cs typeface="Times New Roman" pitchFamily="18" charset="0"/>
              </a:rPr>
              <a:t> II - </a:t>
            </a:r>
            <a:r>
              <a:rPr lang="tr-TR" sz="4800" b="1" i="1" dirty="0" smtClean="0">
                <a:effectLst>
                  <a:outerShdw blurRad="38100" dist="38100" dir="2700000" algn="tl">
                    <a:srgbClr val="000000">
                      <a:alpha val="43137"/>
                    </a:srgbClr>
                  </a:outerShdw>
                </a:effectLst>
              </a:rPr>
              <a:t>Yavaşlayan hareket</a:t>
            </a:r>
          </a:p>
          <a:p>
            <a:pPr fontAlgn="base">
              <a:spcBef>
                <a:spcPct val="0"/>
              </a:spcBef>
              <a:spcAft>
                <a:spcPct val="0"/>
              </a:spcAft>
            </a:pPr>
            <a:r>
              <a:rPr kumimoji="0" lang="tr-TR" sz="4800" b="1" i="1" u="none" strike="noStrike" cap="none" normalizeH="0" baseline="0" dirty="0" smtClean="0">
                <a:ln>
                  <a:noFill/>
                </a:ln>
                <a:solidFill>
                  <a:srgbClr val="FF0000"/>
                </a:solidFill>
                <a:effectLst>
                  <a:outerShdw blurRad="38100" dist="38100" dir="2700000" algn="tl">
                    <a:srgbClr val="000000">
                      <a:alpha val="43137"/>
                    </a:srgbClr>
                  </a:outerShdw>
                </a:effectLst>
                <a:cs typeface="Arial" pitchFamily="34" charset="0"/>
              </a:rPr>
              <a:t>   III -</a:t>
            </a:r>
            <a:r>
              <a:rPr lang="tr-TR" sz="4800" b="1" i="1" dirty="0" smtClean="0">
                <a:effectLst>
                  <a:outerShdw blurRad="38100" dist="38100" dir="2700000" algn="tl">
                    <a:srgbClr val="000000">
                      <a:alpha val="43137"/>
                    </a:srgbClr>
                  </a:outerShdw>
                </a:effectLst>
              </a:rPr>
              <a:t>Yön değiştirme hareketi</a:t>
            </a:r>
          </a:p>
          <a:p>
            <a:pPr fontAlgn="base">
              <a:spcBef>
                <a:spcPct val="0"/>
              </a:spcBef>
              <a:spcAft>
                <a:spcPct val="0"/>
              </a:spcAft>
            </a:pPr>
            <a:r>
              <a:rPr kumimoji="0" lang="tr-TR" sz="4800" b="1" i="1" u="none" strike="noStrike" cap="none" normalizeH="0" baseline="0" dirty="0" smtClean="0">
                <a:ln>
                  <a:noFill/>
                </a:ln>
                <a:solidFill>
                  <a:srgbClr val="FF0000"/>
                </a:solidFill>
                <a:effectLst>
                  <a:outerShdw blurRad="38100" dist="38100" dir="2700000" algn="tl">
                    <a:srgbClr val="000000">
                      <a:alpha val="43137"/>
                    </a:srgbClr>
                  </a:outerShdw>
                </a:effectLst>
                <a:cs typeface="Arial" pitchFamily="34" charset="0"/>
              </a:rPr>
              <a:t>   IV -</a:t>
            </a:r>
            <a:r>
              <a:rPr lang="tr-TR" sz="4800" b="1" i="1" dirty="0" smtClean="0">
                <a:effectLst>
                  <a:outerShdw blurRad="38100" dist="38100" dir="2700000" algn="tl">
                    <a:srgbClr val="000000">
                      <a:alpha val="43137"/>
                    </a:srgbClr>
                  </a:outerShdw>
                </a:effectLst>
              </a:rPr>
              <a:t>Dönme hareketi</a:t>
            </a:r>
            <a:r>
              <a:rPr kumimoji="0" lang="tr-TR" sz="4800" b="1" i="1" u="none" strike="noStrike" cap="none" normalizeH="0" baseline="0" dirty="0" smtClean="0">
                <a:ln>
                  <a:noFill/>
                </a:ln>
                <a:solidFill>
                  <a:srgbClr val="FF0000"/>
                </a:solidFill>
                <a:effectLst>
                  <a:outerShdw blurRad="38100" dist="38100" dir="2700000" algn="tl">
                    <a:srgbClr val="000000">
                      <a:alpha val="43137"/>
                    </a:srgbClr>
                  </a:outerShdw>
                </a:effectLst>
                <a:cs typeface="Arial" pitchFamily="34" charset="0"/>
              </a:rPr>
              <a:t> </a:t>
            </a:r>
          </a:p>
          <a:p>
            <a:pPr fontAlgn="base">
              <a:spcBef>
                <a:spcPct val="0"/>
              </a:spcBef>
              <a:spcAft>
                <a:spcPct val="0"/>
              </a:spcAft>
            </a:pPr>
            <a:r>
              <a:rPr lang="tr-TR" sz="4800" b="1" i="1" dirty="0" smtClean="0">
                <a:solidFill>
                  <a:srgbClr val="FF0000"/>
                </a:solidFill>
                <a:effectLst>
                  <a:outerShdw blurRad="38100" dist="38100" dir="2700000" algn="tl">
                    <a:srgbClr val="000000">
                      <a:alpha val="43137"/>
                    </a:srgbClr>
                  </a:outerShdw>
                </a:effectLst>
                <a:cs typeface="Arial" pitchFamily="34" charset="0"/>
              </a:rPr>
              <a:t>   V - </a:t>
            </a:r>
            <a:r>
              <a:rPr lang="tr-TR" sz="4800" b="1" i="1" dirty="0" smtClean="0">
                <a:effectLst>
                  <a:outerShdw blurRad="38100" dist="38100" dir="2700000" algn="tl">
                    <a:srgbClr val="000000">
                      <a:alpha val="43137"/>
                    </a:srgbClr>
                  </a:outerShdw>
                </a:effectLst>
              </a:rPr>
              <a:t>Sallanma hareketi </a:t>
            </a:r>
            <a:endParaRPr kumimoji="0" lang="tr-TR" sz="4800" b="1" i="1" u="none" strike="noStrike" cap="none" normalizeH="0" baseline="0" dirty="0" smtClean="0">
              <a:ln>
                <a:noFill/>
              </a:ln>
              <a:solidFill>
                <a:srgbClr val="FF0000"/>
              </a:solidFill>
              <a:effectLst>
                <a:outerShdw blurRad="38100" dist="38100" dir="2700000" algn="tl">
                  <a:srgbClr val="000000">
                    <a:alpha val="43137"/>
                  </a:srgbClr>
                </a:outerShdw>
              </a:effectLst>
              <a:cs typeface="Arial" pitchFamily="34" charset="0"/>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4817">
                                            <p:txEl>
                                              <p:pRg st="0" end="0"/>
                                            </p:txEl>
                                          </p:spTgt>
                                        </p:tgtEl>
                                        <p:attrNameLst>
                                          <p:attrName>style.visibility</p:attrName>
                                        </p:attrNameLst>
                                      </p:cBhvr>
                                      <p:to>
                                        <p:strVal val="visible"/>
                                      </p:to>
                                    </p:set>
                                    <p:animEffect transition="in" filter="checkerboard(across)">
                                      <p:cBhvr>
                                        <p:cTn id="7" dur="500"/>
                                        <p:tgtEl>
                                          <p:spTgt spid="348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4820"/>
                                        </p:tgtEl>
                                        <p:attrNameLst>
                                          <p:attrName>style.visibility</p:attrName>
                                        </p:attrNameLst>
                                      </p:cBhvr>
                                      <p:to>
                                        <p:strVal val="visible"/>
                                      </p:to>
                                    </p:set>
                                    <p:animEffect transition="in" filter="checkerboard(across)">
                                      <p:cBhvr>
                                        <p:cTn id="12" dur="5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00100" y="1071546"/>
            <a:ext cx="6623929" cy="1015663"/>
          </a:xfrm>
          <a:prstGeom prst="rect">
            <a:avLst/>
          </a:prstGeom>
        </p:spPr>
        <p:txBody>
          <a:bodyPr wrap="none">
            <a:spAutoFit/>
          </a:bodyPr>
          <a:lstStyle/>
          <a:p>
            <a:r>
              <a:rPr lang="tr-TR" sz="6000" b="1" i="1" dirty="0" smtClean="0">
                <a:solidFill>
                  <a:srgbClr val="FF0000"/>
                </a:solidFill>
                <a:ea typeface="Calibri" pitchFamily="34" charset="0"/>
                <a:cs typeface="Times New Roman" pitchFamily="18" charset="0"/>
              </a:rPr>
              <a:t>HIZLANAN HAREKET</a:t>
            </a:r>
            <a:endParaRPr lang="tr-TR" dirty="0">
              <a:solidFill>
                <a:srgbClr val="FF0000"/>
              </a:solidFill>
            </a:endParaRPr>
          </a:p>
        </p:txBody>
      </p:sp>
      <p:sp>
        <p:nvSpPr>
          <p:cNvPr id="3" name="2 Dikdörtgen"/>
          <p:cNvSpPr/>
          <p:nvPr/>
        </p:nvSpPr>
        <p:spPr>
          <a:xfrm>
            <a:off x="214282" y="2000240"/>
            <a:ext cx="8929718" cy="4001095"/>
          </a:xfrm>
          <a:prstGeom prst="rect">
            <a:avLst/>
          </a:prstGeom>
        </p:spPr>
        <p:txBody>
          <a:bodyPr wrap="square">
            <a:spAutoFit/>
          </a:bodyPr>
          <a:lstStyle/>
          <a:p>
            <a:r>
              <a:rPr lang="tr-TR" sz="5400" b="1" i="1" dirty="0" smtClean="0"/>
              <a:t>   </a:t>
            </a:r>
            <a:r>
              <a:rPr lang="tr-TR" sz="4000" b="1" i="1" dirty="0" smtClean="0"/>
              <a:t>Hareketli bir varlığın </a:t>
            </a:r>
            <a:r>
              <a:rPr lang="tr-TR" sz="4000" b="1" i="1" dirty="0" smtClean="0">
                <a:solidFill>
                  <a:srgbClr val="FF0000"/>
                </a:solidFill>
              </a:rPr>
              <a:t>hızı</a:t>
            </a:r>
            <a:r>
              <a:rPr lang="tr-TR" sz="4000" b="1" i="1" dirty="0" smtClean="0"/>
              <a:t> zamanla </a:t>
            </a:r>
            <a:r>
              <a:rPr lang="tr-TR" sz="4000" b="1" i="1" dirty="0" smtClean="0">
                <a:solidFill>
                  <a:srgbClr val="FF0000"/>
                </a:solidFill>
              </a:rPr>
              <a:t>artıyorsa</a:t>
            </a:r>
            <a:r>
              <a:rPr lang="tr-TR" sz="4000" b="1" i="1" dirty="0" smtClean="0"/>
              <a:t> hızlanan hareket yapıyor demektir. </a:t>
            </a:r>
            <a:r>
              <a:rPr lang="tr-TR" sz="4000" b="1" i="1" dirty="0" smtClean="0">
                <a:solidFill>
                  <a:srgbClr val="FF0000"/>
                </a:solidFill>
              </a:rPr>
              <a:t>Örneğin</a:t>
            </a:r>
            <a:r>
              <a:rPr lang="tr-TR" sz="4000" b="1" i="1" dirty="0" smtClean="0"/>
              <a:t>; </a:t>
            </a:r>
          </a:p>
          <a:p>
            <a:r>
              <a:rPr lang="tr-TR" sz="4000" b="1" i="1" dirty="0" smtClean="0">
                <a:solidFill>
                  <a:srgbClr val="FF0000"/>
                </a:solidFill>
                <a:sym typeface="Wingdings"/>
              </a:rPr>
              <a:t> </a:t>
            </a:r>
            <a:r>
              <a:rPr lang="tr-TR" sz="4000" b="1" i="1" dirty="0" smtClean="0"/>
              <a:t>Duraktan kalkan otobüs, </a:t>
            </a:r>
          </a:p>
          <a:p>
            <a:r>
              <a:rPr lang="tr-TR" sz="4000" b="1" i="1" dirty="0" smtClean="0">
                <a:solidFill>
                  <a:srgbClr val="FF0000"/>
                </a:solidFill>
                <a:sym typeface="Wingdings"/>
              </a:rPr>
              <a:t> </a:t>
            </a:r>
            <a:r>
              <a:rPr lang="tr-TR" sz="4000" b="1" i="1" dirty="0" smtClean="0"/>
              <a:t>Havalanan uçak </a:t>
            </a:r>
          </a:p>
          <a:p>
            <a:r>
              <a:rPr lang="tr-TR" sz="4000" b="1" i="1" dirty="0" smtClean="0"/>
              <a:t>hızlanma hareketi yapar.</a:t>
            </a:r>
            <a:endParaRPr lang="tr-TR" sz="4000" b="1" i="1" dirty="0"/>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3-HHH\EKİM 2016 DOSYALARI\KUVVET\DÖNME, SALLANMA, YAVAŞLAMA, YÖN DEĞİŞTİRME HIZLANMA AFİŞİ--KULLAN\hizlanma_hareketi_afisi.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cut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642910" y="500042"/>
            <a:ext cx="7775655" cy="923330"/>
          </a:xfrm>
          <a:prstGeom prst="rect">
            <a:avLst/>
          </a:prstGeom>
        </p:spPr>
        <p:txBody>
          <a:bodyPr wrap="none">
            <a:spAutoFit/>
          </a:bodyPr>
          <a:lstStyle/>
          <a:p>
            <a:r>
              <a:rPr lang="tr-TR" sz="5400" b="1" i="1" dirty="0" smtClean="0">
                <a:solidFill>
                  <a:srgbClr val="FF0000"/>
                </a:solidFill>
                <a:effectLst>
                  <a:outerShdw blurRad="38100" dist="38100" dir="2700000" algn="tl">
                    <a:srgbClr val="000000">
                      <a:alpha val="43137"/>
                    </a:srgbClr>
                  </a:outerShdw>
                </a:effectLst>
              </a:rPr>
              <a:t>YAVAŞLAYAN HAREKET</a:t>
            </a:r>
            <a:endParaRPr lang="tr-TR" sz="1600" dirty="0">
              <a:solidFill>
                <a:srgbClr val="FF0000"/>
              </a:solidFill>
              <a:effectLst>
                <a:outerShdw blurRad="38100" dist="38100" dir="2700000" algn="tl">
                  <a:srgbClr val="000000">
                    <a:alpha val="43137"/>
                  </a:srgbClr>
                </a:outerShdw>
              </a:effectLst>
            </a:endParaRPr>
          </a:p>
        </p:txBody>
      </p:sp>
      <p:sp>
        <p:nvSpPr>
          <p:cNvPr id="35841" name="Rectangle 1"/>
          <p:cNvSpPr>
            <a:spLocks noChangeArrowheads="1"/>
          </p:cNvSpPr>
          <p:nvPr/>
        </p:nvSpPr>
        <p:spPr bwMode="auto">
          <a:xfrm>
            <a:off x="285720" y="1428736"/>
            <a:ext cx="8572528"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tr-TR" sz="4400" b="1" i="1" u="none" strike="noStrike" cap="none" normalizeH="0" baseline="0" dirty="0" smtClean="0">
                <a:ln>
                  <a:noFill/>
                </a:ln>
                <a:solidFill>
                  <a:schemeClr val="tx1"/>
                </a:solidFill>
                <a:effectLst>
                  <a:outerShdw blurRad="38100" dist="38100" dir="2700000" algn="tl">
                    <a:srgbClr val="000000">
                      <a:alpha val="43137"/>
                    </a:srgbClr>
                  </a:outerShdw>
                </a:effectLst>
                <a:ea typeface="Calibri" pitchFamily="34" charset="0"/>
                <a:cs typeface="Times New Roman" pitchFamily="18" charset="0"/>
              </a:rPr>
              <a:t>Hareketli bir varlığın </a:t>
            </a:r>
            <a:r>
              <a:rPr kumimoji="0" lang="tr-TR" sz="4400" b="1" i="1" u="none" strike="noStrike" cap="none" normalizeH="0" baseline="0" dirty="0" smtClean="0">
                <a:ln>
                  <a:noFill/>
                </a:ln>
                <a:solidFill>
                  <a:srgbClr val="FF0000"/>
                </a:solidFill>
                <a:effectLst>
                  <a:outerShdw blurRad="38100" dist="38100" dir="2700000" algn="tl">
                    <a:srgbClr val="000000">
                      <a:alpha val="43137"/>
                    </a:srgbClr>
                  </a:outerShdw>
                </a:effectLst>
                <a:ea typeface="Calibri" pitchFamily="34" charset="0"/>
                <a:cs typeface="Times New Roman" pitchFamily="18" charset="0"/>
              </a:rPr>
              <a:t>hızı </a:t>
            </a:r>
            <a:r>
              <a:rPr kumimoji="0" lang="tr-TR" sz="4400" b="1" i="1" u="none" strike="noStrike" cap="none" normalizeH="0" baseline="0" dirty="0" smtClean="0">
                <a:ln>
                  <a:noFill/>
                </a:ln>
                <a:solidFill>
                  <a:schemeClr val="tx1"/>
                </a:solidFill>
                <a:effectLst>
                  <a:outerShdw blurRad="38100" dist="38100" dir="2700000" algn="tl">
                    <a:srgbClr val="000000">
                      <a:alpha val="43137"/>
                    </a:srgbClr>
                  </a:outerShdw>
                </a:effectLst>
                <a:ea typeface="Calibri" pitchFamily="34" charset="0"/>
                <a:cs typeface="Times New Roman" pitchFamily="18" charset="0"/>
              </a:rPr>
              <a:t>zamanla </a:t>
            </a:r>
            <a:r>
              <a:rPr kumimoji="0" lang="tr-TR" sz="4400" b="1" i="1" u="none" strike="noStrike" cap="none" normalizeH="0" baseline="0" dirty="0" smtClean="0">
                <a:ln>
                  <a:noFill/>
                </a:ln>
                <a:solidFill>
                  <a:srgbClr val="FF0000"/>
                </a:solidFill>
                <a:effectLst>
                  <a:outerShdw blurRad="38100" dist="38100" dir="2700000" algn="tl">
                    <a:srgbClr val="000000">
                      <a:alpha val="43137"/>
                    </a:srgbClr>
                  </a:outerShdw>
                </a:effectLst>
                <a:ea typeface="Calibri" pitchFamily="34" charset="0"/>
                <a:cs typeface="Times New Roman" pitchFamily="18" charset="0"/>
              </a:rPr>
              <a:t>azalıyorsa</a:t>
            </a:r>
            <a:r>
              <a:rPr kumimoji="0" lang="tr-TR" sz="4400" b="1" i="1" u="none" strike="noStrike" cap="none" normalizeH="0" dirty="0" smtClean="0">
                <a:ln>
                  <a:noFill/>
                </a:ln>
                <a:solidFill>
                  <a:schemeClr val="tx1"/>
                </a:solidFill>
                <a:effectLst>
                  <a:outerShdw blurRad="38100" dist="38100" dir="2700000" algn="tl">
                    <a:srgbClr val="000000">
                      <a:alpha val="43137"/>
                    </a:srgbClr>
                  </a:outerShdw>
                </a:effectLst>
                <a:ea typeface="Calibri" pitchFamily="34" charset="0"/>
                <a:cs typeface="Times New Roman" pitchFamily="18" charset="0"/>
              </a:rPr>
              <a:t> </a:t>
            </a:r>
            <a:r>
              <a:rPr kumimoji="0" lang="tr-TR" sz="4400" b="1" i="1" u="none" strike="noStrike" cap="none" normalizeH="0" baseline="0" dirty="0" smtClean="0">
                <a:ln>
                  <a:noFill/>
                </a:ln>
                <a:solidFill>
                  <a:schemeClr val="tx1"/>
                </a:solidFill>
                <a:effectLst>
                  <a:outerShdw blurRad="38100" dist="38100" dir="2700000" algn="tl">
                    <a:srgbClr val="000000">
                      <a:alpha val="43137"/>
                    </a:srgbClr>
                  </a:outerShdw>
                </a:effectLst>
                <a:ea typeface="Calibri" pitchFamily="34" charset="0"/>
                <a:cs typeface="Times New Roman" pitchFamily="18" charset="0"/>
              </a:rPr>
              <a:t>yavaşlayan hareket yapıyor demektir. </a:t>
            </a:r>
            <a:endParaRPr kumimoji="0" lang="tr-TR" sz="4400" b="1" i="1" u="none" strike="noStrike" cap="none" normalizeH="0" baseline="0" dirty="0" smtClean="0">
              <a:ln>
                <a:noFill/>
              </a:ln>
              <a:solidFill>
                <a:schemeClr val="tx1"/>
              </a:solidFill>
              <a:effectLst>
                <a:outerShdw blurRad="38100" dist="38100" dir="2700000" algn="tl">
                  <a:srgbClr val="000000">
                    <a:alpha val="43137"/>
                  </a:srgbClr>
                </a:outerShdw>
              </a:effectLst>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tr-TR" sz="4400" b="1" i="1" u="none" strike="noStrike" cap="none" normalizeH="0" baseline="0" dirty="0" smtClean="0">
                <a:ln>
                  <a:noFill/>
                </a:ln>
                <a:solidFill>
                  <a:srgbClr val="FF0000"/>
                </a:solidFill>
                <a:effectLst>
                  <a:outerShdw blurRad="38100" dist="38100" dir="2700000" algn="tl">
                    <a:srgbClr val="000000">
                      <a:alpha val="43137"/>
                    </a:srgbClr>
                  </a:outerShdw>
                </a:effectLst>
                <a:ea typeface="Calibri" pitchFamily="34" charset="0"/>
                <a:cs typeface="Times New Roman" pitchFamily="18" charset="0"/>
              </a:rPr>
              <a:t>Örneğin; </a:t>
            </a:r>
          </a:p>
          <a:p>
            <a:pPr marL="0" marR="0" lvl="0" indent="0" defTabSz="914400" rtl="0" eaLnBrk="0" fontAlgn="base" latinLnBrk="0" hangingPunct="0">
              <a:lnSpc>
                <a:spcPct val="100000"/>
              </a:lnSpc>
              <a:spcBef>
                <a:spcPct val="0"/>
              </a:spcBef>
              <a:spcAft>
                <a:spcPct val="0"/>
              </a:spcAft>
              <a:buClrTx/>
              <a:buSzTx/>
              <a:buFontTx/>
              <a:buNone/>
              <a:tabLst/>
            </a:pPr>
            <a:r>
              <a:rPr kumimoji="0" lang="tr-TR" sz="4400" b="1" i="1" u="none" strike="noStrike" cap="none" normalizeH="0" baseline="0" dirty="0" smtClean="0">
                <a:ln>
                  <a:noFill/>
                </a:ln>
                <a:solidFill>
                  <a:srgbClr val="FF0000"/>
                </a:solidFill>
                <a:effectLst>
                  <a:outerShdw blurRad="38100" dist="38100" dir="2700000" algn="tl">
                    <a:srgbClr val="000000">
                      <a:alpha val="43137"/>
                    </a:srgbClr>
                  </a:outerShdw>
                </a:effectLst>
                <a:ea typeface="Calibri" pitchFamily="34" charset="0"/>
                <a:cs typeface="Times New Roman" pitchFamily="18" charset="0"/>
                <a:sym typeface="Wingdings"/>
              </a:rPr>
              <a:t></a:t>
            </a:r>
            <a:r>
              <a:rPr kumimoji="0" lang="tr-TR" sz="4400" b="1" i="1" u="none" strike="noStrike" cap="none" normalizeH="0" baseline="0" dirty="0" smtClean="0">
                <a:ln>
                  <a:noFill/>
                </a:ln>
                <a:solidFill>
                  <a:schemeClr val="tx1"/>
                </a:solidFill>
                <a:effectLst>
                  <a:outerShdw blurRad="38100" dist="38100" dir="2700000" algn="tl">
                    <a:srgbClr val="000000">
                      <a:alpha val="43137"/>
                    </a:srgbClr>
                  </a:outerShdw>
                </a:effectLst>
                <a:ea typeface="Calibri" pitchFamily="34" charset="0"/>
                <a:cs typeface="Times New Roman" pitchFamily="18" charset="0"/>
              </a:rPr>
              <a:t>Yaya geçidine</a:t>
            </a:r>
            <a:r>
              <a:rPr kumimoji="0" lang="tr-TR" sz="4400" b="1" i="1" u="none" strike="noStrike" cap="none" normalizeH="0" dirty="0" smtClean="0">
                <a:ln>
                  <a:noFill/>
                </a:ln>
                <a:solidFill>
                  <a:schemeClr val="tx1"/>
                </a:solidFill>
                <a:effectLst>
                  <a:outerShdw blurRad="38100" dist="38100" dir="2700000" algn="tl">
                    <a:srgbClr val="000000">
                      <a:alpha val="43137"/>
                    </a:srgbClr>
                  </a:outerShdw>
                </a:effectLst>
                <a:ea typeface="Calibri" pitchFamily="34" charset="0"/>
                <a:cs typeface="Times New Roman" pitchFamily="18" charset="0"/>
              </a:rPr>
              <a:t> </a:t>
            </a:r>
            <a:r>
              <a:rPr kumimoji="0" lang="tr-TR" sz="4400" b="1" i="1" u="none" strike="noStrike" cap="none" normalizeH="0" baseline="0" dirty="0" smtClean="0">
                <a:ln>
                  <a:noFill/>
                </a:ln>
                <a:solidFill>
                  <a:schemeClr val="tx1"/>
                </a:solidFill>
                <a:effectLst>
                  <a:outerShdw blurRad="38100" dist="38100" dir="2700000" algn="tl">
                    <a:srgbClr val="000000">
                      <a:alpha val="43137"/>
                    </a:srgbClr>
                  </a:outerShdw>
                </a:effectLst>
                <a:ea typeface="Calibri" pitchFamily="34" charset="0"/>
                <a:cs typeface="Times New Roman" pitchFamily="18" charset="0"/>
              </a:rPr>
              <a:t>yaklaşan araba,</a:t>
            </a:r>
          </a:p>
          <a:p>
            <a:pPr lvl="0" eaLnBrk="0" fontAlgn="base" hangingPunct="0">
              <a:spcBef>
                <a:spcPct val="0"/>
              </a:spcBef>
              <a:spcAft>
                <a:spcPct val="0"/>
              </a:spcAft>
            </a:pPr>
            <a:r>
              <a:rPr lang="tr-TR" sz="4400" b="1" i="1" dirty="0" smtClean="0">
                <a:solidFill>
                  <a:srgbClr val="FF0000"/>
                </a:solidFill>
                <a:effectLst>
                  <a:outerShdw blurRad="38100" dist="38100" dir="2700000" algn="tl">
                    <a:srgbClr val="000000">
                      <a:alpha val="43137"/>
                    </a:srgbClr>
                  </a:outerShdw>
                </a:effectLst>
                <a:ea typeface="Calibri" pitchFamily="34" charset="0"/>
                <a:cs typeface="Times New Roman" pitchFamily="18" charset="0"/>
                <a:sym typeface="Wingdings"/>
              </a:rPr>
              <a:t></a:t>
            </a:r>
            <a:r>
              <a:rPr kumimoji="0" lang="tr-TR" sz="4400" b="1" i="1" u="none" strike="noStrike" cap="none" normalizeH="0" baseline="0" dirty="0" smtClean="0">
                <a:ln>
                  <a:noFill/>
                </a:ln>
                <a:solidFill>
                  <a:schemeClr val="tx1"/>
                </a:solidFill>
                <a:effectLst>
                  <a:outerShdw blurRad="38100" dist="38100" dir="2700000" algn="tl">
                    <a:srgbClr val="000000">
                      <a:alpha val="43137"/>
                    </a:srgbClr>
                  </a:outerShdw>
                </a:effectLst>
                <a:ea typeface="Calibri" pitchFamily="34" charset="0"/>
                <a:cs typeface="Times New Roman" pitchFamily="18" charset="0"/>
              </a:rPr>
              <a:t> İnişe geçen uçak </a:t>
            </a:r>
          </a:p>
          <a:p>
            <a:pPr lvl="0" eaLnBrk="0" fontAlgn="base" hangingPunct="0">
              <a:spcBef>
                <a:spcPct val="0"/>
              </a:spcBef>
              <a:spcAft>
                <a:spcPct val="0"/>
              </a:spcAft>
            </a:pPr>
            <a:r>
              <a:rPr kumimoji="0" lang="tr-TR" sz="4400" b="1" i="1" u="none" strike="noStrike" cap="none" normalizeH="0" baseline="0" dirty="0" smtClean="0">
                <a:ln>
                  <a:noFill/>
                </a:ln>
                <a:solidFill>
                  <a:schemeClr val="tx1"/>
                </a:solidFill>
                <a:effectLst>
                  <a:outerShdw blurRad="38100" dist="38100" dir="2700000" algn="tl">
                    <a:srgbClr val="000000">
                      <a:alpha val="43137"/>
                    </a:srgbClr>
                  </a:outerShdw>
                </a:effectLst>
                <a:ea typeface="Calibri" pitchFamily="34" charset="0"/>
                <a:cs typeface="Times New Roman" pitchFamily="18" charset="0"/>
              </a:rPr>
              <a:t>yavaşlama hareketi yapar</a:t>
            </a:r>
            <a:r>
              <a:rPr kumimoji="0" lang="tr-TR" sz="4400" b="0" i="0" u="none" strike="noStrike" cap="none" normalizeH="0" baseline="0" dirty="0" smtClean="0">
                <a:ln>
                  <a:noFill/>
                </a:ln>
                <a:solidFill>
                  <a:schemeClr val="tx1"/>
                </a:solidFill>
                <a:effectLst>
                  <a:outerShdw blurRad="38100" dist="38100" dir="2700000" algn="tl">
                    <a:srgbClr val="000000">
                      <a:alpha val="43137"/>
                    </a:srgbClr>
                  </a:outerShdw>
                </a:effectLst>
                <a:latin typeface="Comic Sans MS" pitchFamily="66" charset="0"/>
                <a:ea typeface="Calibri" pitchFamily="34" charset="0"/>
                <a:cs typeface="Times New Roman" pitchFamily="18" charset="0"/>
              </a:rPr>
              <a:t>.</a:t>
            </a:r>
            <a:endParaRPr kumimoji="0" lang="tr-TR" sz="44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cs typeface="Arial" pitchFamily="34" charset="0"/>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2500306"/>
            <a:ext cx="5500726" cy="2062103"/>
          </a:xfrm>
          <a:prstGeom prst="rect">
            <a:avLst/>
          </a:prstGeom>
        </p:spPr>
        <p:txBody>
          <a:bodyPr wrap="square">
            <a:spAutoFit/>
          </a:bodyPr>
          <a:lstStyle/>
          <a:p>
            <a:pPr>
              <a:buFont typeface="Arial" pitchFamily="34" charset="0"/>
              <a:buChar char="•"/>
            </a:pPr>
            <a:r>
              <a:rPr lang="tr-TR" sz="3200" b="1" i="1" dirty="0" smtClean="0">
                <a:ln w="11430"/>
                <a:effectLst>
                  <a:outerShdw blurRad="50800" dist="39000" dir="5460000" algn="tl">
                    <a:srgbClr val="000000">
                      <a:alpha val="38000"/>
                    </a:srgbClr>
                  </a:outerShdw>
                </a:effectLst>
              </a:rPr>
              <a:t>  Kuvvet </a:t>
            </a:r>
          </a:p>
          <a:p>
            <a:pPr>
              <a:buFont typeface="Arial" pitchFamily="34" charset="0"/>
              <a:buChar char="•"/>
            </a:pPr>
            <a:r>
              <a:rPr lang="tr-TR" sz="3200" b="1" i="1" dirty="0" smtClean="0">
                <a:ln w="11430"/>
                <a:effectLst>
                  <a:outerShdw blurRad="50800" dist="39000" dir="5460000" algn="tl">
                    <a:srgbClr val="000000">
                      <a:alpha val="38000"/>
                    </a:srgbClr>
                  </a:outerShdw>
                </a:effectLst>
              </a:rPr>
              <a:t>  gözle görülemez,</a:t>
            </a:r>
          </a:p>
          <a:p>
            <a:pPr>
              <a:buFont typeface="Arial" pitchFamily="34" charset="0"/>
              <a:buChar char="•"/>
            </a:pPr>
            <a:r>
              <a:rPr lang="tr-TR" sz="3200" b="1" i="1" dirty="0" smtClean="0">
                <a:ln w="11430"/>
                <a:effectLst>
                  <a:outerShdw blurRad="50800" dist="39000" dir="5460000" algn="tl">
                    <a:srgbClr val="000000">
                      <a:alpha val="38000"/>
                    </a:srgbClr>
                  </a:outerShdw>
                </a:effectLst>
                <a:sym typeface="Wingdings"/>
              </a:rPr>
              <a:t>  K</a:t>
            </a:r>
            <a:r>
              <a:rPr lang="tr-TR" sz="3200" b="1" i="1" dirty="0" smtClean="0">
                <a:ln w="11430"/>
                <a:effectLst>
                  <a:outerShdw blurRad="50800" dist="39000" dir="5460000" algn="tl">
                    <a:srgbClr val="000000">
                      <a:alpha val="38000"/>
                    </a:srgbClr>
                  </a:outerShdw>
                </a:effectLst>
              </a:rPr>
              <a:t>uvvetin sadece etkileri        gözlenip ölçülebilir.</a:t>
            </a:r>
            <a:endParaRPr lang="tr-TR" sz="3200" i="1" dirty="0"/>
          </a:p>
        </p:txBody>
      </p:sp>
      <p:sp>
        <p:nvSpPr>
          <p:cNvPr id="3" name="2 Dikdörtgen"/>
          <p:cNvSpPr/>
          <p:nvPr/>
        </p:nvSpPr>
        <p:spPr>
          <a:xfrm>
            <a:off x="2857488" y="214290"/>
            <a:ext cx="3952172" cy="1446550"/>
          </a:xfrm>
          <a:prstGeom prst="rect">
            <a:avLst/>
          </a:prstGeom>
        </p:spPr>
        <p:txBody>
          <a:bodyPr wrap="none">
            <a:spAutoFit/>
          </a:bodyPr>
          <a:lstStyle/>
          <a:p>
            <a:r>
              <a:rPr lang="tr-TR" sz="8800" b="1" i="1" dirty="0" smtClean="0">
                <a:ln w="11430"/>
                <a:solidFill>
                  <a:srgbClr val="FF0000"/>
                </a:solidFill>
                <a:effectLst>
                  <a:outerShdw blurRad="50800" dist="39000" dir="5460000" algn="tl">
                    <a:srgbClr val="000000">
                      <a:alpha val="38000"/>
                    </a:srgbClr>
                  </a:outerShdw>
                </a:effectLst>
              </a:rPr>
              <a:t>DİKKAT!</a:t>
            </a:r>
            <a:endParaRPr lang="tr-TR" sz="8800" dirty="0">
              <a:solidFill>
                <a:srgbClr val="FF0000"/>
              </a:solidFill>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3-HHH\EKİM 2016 DOSYALARI\KUVVET\DÖNME, SALLANMA, YAVAŞLAMA, YÖN DEĞİŞTİRME HIZLANMA AFİŞİ--KULLAN\yavaslama_hareketi_afisi.JPG"/>
          <p:cNvPicPr>
            <a:picLocks noChangeAspect="1" noChangeArrowheads="1"/>
          </p:cNvPicPr>
          <p:nvPr/>
        </p:nvPicPr>
        <p:blipFill>
          <a:blip r:embed="rId2" cstate="print"/>
          <a:srcRect/>
          <a:stretch>
            <a:fillRect/>
          </a:stretch>
        </p:blipFill>
        <p:spPr bwMode="auto">
          <a:xfrm>
            <a:off x="0" y="0"/>
            <a:ext cx="9143999" cy="6858000"/>
          </a:xfrm>
          <a:prstGeom prst="rect">
            <a:avLst/>
          </a:prstGeom>
          <a:noFill/>
        </p:spPr>
      </p:pic>
    </p:spTree>
  </p:cSld>
  <p:clrMapOvr>
    <a:masterClrMapping/>
  </p:clrMapOvr>
  <p:transition>
    <p:cut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785786" y="642918"/>
            <a:ext cx="8049704" cy="769441"/>
          </a:xfrm>
          <a:prstGeom prst="rect">
            <a:avLst/>
          </a:prstGeom>
        </p:spPr>
        <p:txBody>
          <a:bodyPr wrap="none">
            <a:spAutoFit/>
          </a:bodyPr>
          <a:lstStyle/>
          <a:p>
            <a:r>
              <a:rPr lang="tr-TR" sz="4400" b="1" i="1" dirty="0" smtClean="0">
                <a:solidFill>
                  <a:srgbClr val="FF0000"/>
                </a:solidFill>
                <a:effectLst>
                  <a:outerShdw blurRad="38100" dist="38100" dir="2700000" algn="tl">
                    <a:srgbClr val="000000">
                      <a:alpha val="43137"/>
                    </a:srgbClr>
                  </a:outerShdw>
                </a:effectLst>
              </a:rPr>
              <a:t>YÖN DEĞİŞTİRME HAREKETİ</a:t>
            </a:r>
            <a:endParaRPr lang="tr-TR" sz="4400" dirty="0">
              <a:solidFill>
                <a:srgbClr val="FF0000"/>
              </a:solidFill>
              <a:effectLst>
                <a:outerShdw blurRad="38100" dist="38100" dir="2700000" algn="tl">
                  <a:srgbClr val="000000">
                    <a:alpha val="43137"/>
                  </a:srgbClr>
                </a:outerShdw>
              </a:effectLst>
            </a:endParaRPr>
          </a:p>
        </p:txBody>
      </p:sp>
      <p:sp>
        <p:nvSpPr>
          <p:cNvPr id="3" name="2 Dikdörtgen"/>
          <p:cNvSpPr/>
          <p:nvPr/>
        </p:nvSpPr>
        <p:spPr>
          <a:xfrm>
            <a:off x="357158" y="1214422"/>
            <a:ext cx="8643998" cy="1938992"/>
          </a:xfrm>
          <a:prstGeom prst="rect">
            <a:avLst/>
          </a:prstGeom>
        </p:spPr>
        <p:txBody>
          <a:bodyPr wrap="square">
            <a:spAutoFit/>
          </a:bodyPr>
          <a:lstStyle/>
          <a:p>
            <a:r>
              <a:rPr lang="tr-TR" sz="4000" b="1" i="1" dirty="0" smtClean="0">
                <a:effectLst>
                  <a:outerShdw blurRad="38100" dist="38100" dir="2700000" algn="tl">
                    <a:srgbClr val="000000">
                      <a:alpha val="43137"/>
                    </a:srgbClr>
                  </a:outerShdw>
                </a:effectLst>
              </a:rPr>
              <a:t>Rakete çarpan tenis topunun  yaptığı hareket yön </a:t>
            </a:r>
          </a:p>
          <a:p>
            <a:r>
              <a:rPr lang="tr-TR" sz="4000" b="1" i="1" dirty="0" smtClean="0">
                <a:effectLst>
                  <a:outerShdw blurRad="38100" dist="38100" dir="2700000" algn="tl">
                    <a:srgbClr val="000000">
                      <a:alpha val="43137"/>
                    </a:srgbClr>
                  </a:outerShdw>
                </a:effectLst>
              </a:rPr>
              <a:t>değiştirmedir.</a:t>
            </a:r>
            <a:endParaRPr lang="tr-TR" sz="4800" b="1" i="1" dirty="0">
              <a:effectLst>
                <a:outerShdw blurRad="38100" dist="38100" dir="2700000" algn="tl">
                  <a:srgbClr val="000000">
                    <a:alpha val="43137"/>
                  </a:srgbClr>
                </a:outerShdw>
              </a:effectLst>
            </a:endParaRPr>
          </a:p>
        </p:txBody>
      </p:sp>
      <p:pic>
        <p:nvPicPr>
          <p:cNvPr id="37890" name="Picture 2" descr="hareketli TENİS MAÇI gifi ile ilgili görsel sonucu"/>
          <p:cNvPicPr>
            <a:picLocks noChangeAspect="1" noChangeArrowheads="1" noCrop="1"/>
          </p:cNvPicPr>
          <p:nvPr/>
        </p:nvPicPr>
        <p:blipFill>
          <a:blip r:embed="rId2" cstate="print"/>
          <a:srcRect/>
          <a:stretch>
            <a:fillRect/>
          </a:stretch>
        </p:blipFill>
        <p:spPr bwMode="auto">
          <a:xfrm>
            <a:off x="2000232" y="3143248"/>
            <a:ext cx="5143536" cy="3549042"/>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3-HHH\EKİM 2016 DOSYALARI\KUVVET\DÖNME, SALLANMA, YAVAŞLAMA, YÖN DEĞİŞTİRME HIZLANMA AFİŞİ--KULLAN\yon_degistirme_hareketi_afisi.JPG">
            <a:hlinkClick r:id="rId2"/>
          </p:cNvPr>
          <p:cNvPicPr>
            <a:picLocks noChangeAspect="1" noChangeArrowheads="1"/>
          </p:cNvPicPr>
          <p:nvPr/>
        </p:nvPicPr>
        <p:blipFill>
          <a:blip r:embed="rId3" cstate="print"/>
          <a:srcRect/>
          <a:stretch>
            <a:fillRect/>
          </a:stretch>
        </p:blipFill>
        <p:spPr bwMode="auto">
          <a:xfrm>
            <a:off x="0" y="0"/>
            <a:ext cx="9144000" cy="6857999"/>
          </a:xfrm>
          <a:prstGeom prst="rect">
            <a:avLst/>
          </a:prstGeom>
          <a:noFill/>
        </p:spPr>
      </p:pic>
    </p:spTree>
  </p:cSld>
  <p:clrMapOvr>
    <a:masterClrMapping/>
  </p:clrMapOvr>
  <p:transition>
    <p:cut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214414" y="500042"/>
            <a:ext cx="6231193" cy="1015663"/>
          </a:xfrm>
          <a:prstGeom prst="rect">
            <a:avLst/>
          </a:prstGeom>
        </p:spPr>
        <p:txBody>
          <a:bodyPr wrap="none">
            <a:spAutoFit/>
          </a:bodyPr>
          <a:lstStyle/>
          <a:p>
            <a:r>
              <a:rPr lang="tr-TR" sz="6000" b="1" i="1" dirty="0" smtClean="0">
                <a:solidFill>
                  <a:srgbClr val="FF0000"/>
                </a:solidFill>
                <a:effectLst>
                  <a:outerShdw blurRad="38100" dist="38100" dir="2700000" algn="tl">
                    <a:srgbClr val="000000">
                      <a:alpha val="43137"/>
                    </a:srgbClr>
                  </a:outerShdw>
                </a:effectLst>
              </a:rPr>
              <a:t>DÖNME HAREKETİ</a:t>
            </a:r>
            <a:r>
              <a:rPr lang="tr-TR" sz="6000" b="1" i="1" dirty="0" smtClean="0">
                <a:solidFill>
                  <a:srgbClr val="FF0000"/>
                </a:solidFill>
                <a:effectLst>
                  <a:outerShdw blurRad="38100" dist="38100" dir="2700000" algn="tl">
                    <a:srgbClr val="000000">
                      <a:alpha val="43137"/>
                    </a:srgbClr>
                  </a:outerShdw>
                </a:effectLst>
                <a:cs typeface="Arial" pitchFamily="34" charset="0"/>
              </a:rPr>
              <a:t> </a:t>
            </a:r>
            <a:endParaRPr lang="tr-TR" dirty="0">
              <a:solidFill>
                <a:srgbClr val="FF0000"/>
              </a:solidFill>
              <a:effectLst>
                <a:outerShdw blurRad="38100" dist="38100" dir="2700000" algn="tl">
                  <a:srgbClr val="000000">
                    <a:alpha val="43137"/>
                  </a:srgbClr>
                </a:outerShdw>
              </a:effectLst>
            </a:endParaRPr>
          </a:p>
        </p:txBody>
      </p:sp>
      <p:sp>
        <p:nvSpPr>
          <p:cNvPr id="3" name="2 Dikdörtgen"/>
          <p:cNvSpPr/>
          <p:nvPr/>
        </p:nvSpPr>
        <p:spPr>
          <a:xfrm>
            <a:off x="357158" y="1643050"/>
            <a:ext cx="8786842" cy="4247317"/>
          </a:xfrm>
          <a:prstGeom prst="rect">
            <a:avLst/>
          </a:prstGeom>
        </p:spPr>
        <p:txBody>
          <a:bodyPr wrap="square">
            <a:spAutoFit/>
          </a:bodyPr>
          <a:lstStyle/>
          <a:p>
            <a:r>
              <a:rPr lang="tr-TR" sz="5400" b="1" i="1" dirty="0" smtClean="0">
                <a:solidFill>
                  <a:srgbClr val="FF0000"/>
                </a:solidFill>
                <a:ea typeface="Calibri"/>
                <a:cs typeface="Times New Roman"/>
                <a:sym typeface="Wingdings"/>
              </a:rPr>
              <a:t> </a:t>
            </a:r>
            <a:r>
              <a:rPr lang="tr-TR" sz="5400" b="1" i="1" dirty="0" smtClean="0">
                <a:ea typeface="Calibri"/>
                <a:cs typeface="Times New Roman"/>
              </a:rPr>
              <a:t>Dönme dolap,</a:t>
            </a:r>
          </a:p>
          <a:p>
            <a:r>
              <a:rPr lang="tr-TR" sz="5400" b="1" i="1" dirty="0" smtClean="0">
                <a:solidFill>
                  <a:srgbClr val="FF0000"/>
                </a:solidFill>
                <a:ea typeface="Calibri"/>
                <a:cs typeface="Times New Roman"/>
                <a:sym typeface="Wingdings"/>
              </a:rPr>
              <a:t> </a:t>
            </a:r>
            <a:r>
              <a:rPr lang="tr-TR" sz="5400" b="1" i="1" dirty="0" smtClean="0">
                <a:ea typeface="Calibri"/>
                <a:cs typeface="Times New Roman"/>
              </a:rPr>
              <a:t>Topaç, </a:t>
            </a:r>
          </a:p>
          <a:p>
            <a:r>
              <a:rPr lang="tr-TR" sz="5400" b="1" i="1" dirty="0" smtClean="0">
                <a:solidFill>
                  <a:srgbClr val="FF0000"/>
                </a:solidFill>
                <a:ea typeface="Calibri"/>
                <a:cs typeface="Times New Roman"/>
                <a:sym typeface="Wingdings"/>
              </a:rPr>
              <a:t> </a:t>
            </a:r>
            <a:r>
              <a:rPr lang="tr-TR" sz="5400" b="1" i="1" dirty="0" smtClean="0">
                <a:ea typeface="Calibri"/>
                <a:cs typeface="Times New Roman"/>
              </a:rPr>
              <a:t>Dünya, </a:t>
            </a:r>
          </a:p>
          <a:p>
            <a:r>
              <a:rPr lang="tr-TR" sz="5400" b="1" i="1" dirty="0" smtClean="0">
                <a:solidFill>
                  <a:srgbClr val="FF0000"/>
                </a:solidFill>
                <a:ea typeface="Calibri"/>
                <a:cs typeface="Times New Roman"/>
                <a:sym typeface="Wingdings"/>
              </a:rPr>
              <a:t> </a:t>
            </a:r>
            <a:r>
              <a:rPr lang="tr-TR" sz="5400" b="1" i="1" dirty="0" smtClean="0">
                <a:ea typeface="Calibri"/>
                <a:cs typeface="Times New Roman"/>
              </a:rPr>
              <a:t>Taşıtların tekerlekleri </a:t>
            </a:r>
          </a:p>
          <a:p>
            <a:r>
              <a:rPr lang="tr-TR" sz="5400" b="1" i="1" dirty="0" smtClean="0">
                <a:ea typeface="Calibri"/>
                <a:cs typeface="Times New Roman"/>
              </a:rPr>
              <a:t>dönme hareketi yapar.</a:t>
            </a:r>
            <a:endParaRPr lang="tr-TR" sz="5400" b="1" i="1" dirty="0"/>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areketli dönme dolap gifleri ile ilgili görsel sonucu"/>
          <p:cNvPicPr>
            <a:picLocks noChangeAspect="1" noChangeArrowheads="1" noCrop="1"/>
          </p:cNvPicPr>
          <p:nvPr/>
        </p:nvPicPr>
        <p:blipFill>
          <a:blip r:embed="rId2" cstate="print"/>
          <a:srcRect/>
          <a:stretch>
            <a:fillRect/>
          </a:stretch>
        </p:blipFill>
        <p:spPr bwMode="auto">
          <a:xfrm>
            <a:off x="214282" y="428604"/>
            <a:ext cx="3333750" cy="3333750"/>
          </a:xfrm>
          <a:prstGeom prst="rect">
            <a:avLst/>
          </a:prstGeom>
          <a:noFill/>
        </p:spPr>
      </p:pic>
      <p:pic>
        <p:nvPicPr>
          <p:cNvPr id="39942" name="Picture 6" descr="hareketli dünya gifleri ile ilgili görsel sonucu"/>
          <p:cNvPicPr>
            <a:picLocks noChangeAspect="1" noChangeArrowheads="1" noCrop="1"/>
          </p:cNvPicPr>
          <p:nvPr/>
        </p:nvPicPr>
        <p:blipFill>
          <a:blip r:embed="rId3" cstate="print"/>
          <a:srcRect/>
          <a:stretch>
            <a:fillRect/>
          </a:stretch>
        </p:blipFill>
        <p:spPr bwMode="auto">
          <a:xfrm>
            <a:off x="428596" y="3929066"/>
            <a:ext cx="2286016" cy="2286016"/>
          </a:xfrm>
          <a:prstGeom prst="rect">
            <a:avLst/>
          </a:prstGeom>
          <a:noFill/>
        </p:spPr>
      </p:pic>
      <p:pic>
        <p:nvPicPr>
          <p:cNvPr id="39944" name="Picture 8" descr="hareketli topaç çevirme gifleri ile ilgili görsel sonucu"/>
          <p:cNvPicPr>
            <a:picLocks noChangeAspect="1" noChangeArrowheads="1" noCrop="1"/>
          </p:cNvPicPr>
          <p:nvPr/>
        </p:nvPicPr>
        <p:blipFill>
          <a:blip r:embed="rId4" cstate="print"/>
          <a:srcRect/>
          <a:stretch>
            <a:fillRect/>
          </a:stretch>
        </p:blipFill>
        <p:spPr bwMode="auto">
          <a:xfrm>
            <a:off x="3357554" y="1142984"/>
            <a:ext cx="1714511" cy="1285884"/>
          </a:xfrm>
          <a:prstGeom prst="rect">
            <a:avLst/>
          </a:prstGeom>
          <a:noFill/>
        </p:spPr>
      </p:pic>
      <p:pic>
        <p:nvPicPr>
          <p:cNvPr id="39946" name="Picture 10" descr="hareketli dönen  teker gifleri ile ilgili görsel sonucu"/>
          <p:cNvPicPr>
            <a:picLocks noChangeAspect="1" noChangeArrowheads="1"/>
          </p:cNvPicPr>
          <p:nvPr/>
        </p:nvPicPr>
        <p:blipFill>
          <a:blip r:embed="rId5" cstate="print"/>
          <a:srcRect/>
          <a:stretch>
            <a:fillRect/>
          </a:stretch>
        </p:blipFill>
        <p:spPr bwMode="auto">
          <a:xfrm>
            <a:off x="5429256" y="0"/>
            <a:ext cx="3429000" cy="2857496"/>
          </a:xfrm>
          <a:prstGeom prst="rect">
            <a:avLst/>
          </a:prstGeom>
          <a:noFill/>
        </p:spPr>
      </p:pic>
      <p:pic>
        <p:nvPicPr>
          <p:cNvPr id="39948" name="Picture 12" descr="hareketli dönen  teker gifleri ile ilgili görsel sonucu"/>
          <p:cNvPicPr>
            <a:picLocks noChangeAspect="1" noChangeArrowheads="1" noCrop="1"/>
          </p:cNvPicPr>
          <p:nvPr/>
        </p:nvPicPr>
        <p:blipFill>
          <a:blip r:embed="rId6" cstate="print"/>
          <a:srcRect/>
          <a:stretch>
            <a:fillRect/>
          </a:stretch>
        </p:blipFill>
        <p:spPr bwMode="auto">
          <a:xfrm>
            <a:off x="3214678" y="4143380"/>
            <a:ext cx="2786082" cy="2357454"/>
          </a:xfrm>
          <a:prstGeom prst="rect">
            <a:avLst/>
          </a:prstGeom>
          <a:noFill/>
        </p:spPr>
      </p:pic>
      <p:pic>
        <p:nvPicPr>
          <p:cNvPr id="39950" name="Picture 14" descr="hareketli dönen  semazen gifleri ile ilgili görsel sonucu"/>
          <p:cNvPicPr>
            <a:picLocks noChangeAspect="1" noChangeArrowheads="1" noCrop="1"/>
          </p:cNvPicPr>
          <p:nvPr/>
        </p:nvPicPr>
        <p:blipFill>
          <a:blip r:embed="rId7" cstate="print"/>
          <a:srcRect/>
          <a:stretch>
            <a:fillRect/>
          </a:stretch>
        </p:blipFill>
        <p:spPr bwMode="auto">
          <a:xfrm>
            <a:off x="5643570" y="2357430"/>
            <a:ext cx="3657600" cy="4143404"/>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checkerboard(across)">
                                      <p:cBhvr>
                                        <p:cTn id="7" dur="500"/>
                                        <p:tgtEl>
                                          <p:spTgt spid="3993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9942"/>
                                        </p:tgtEl>
                                        <p:attrNameLst>
                                          <p:attrName>style.visibility</p:attrName>
                                        </p:attrNameLst>
                                      </p:cBhvr>
                                      <p:to>
                                        <p:strVal val="visible"/>
                                      </p:to>
                                    </p:set>
                                    <p:animEffect transition="in" filter="checkerboard(across)">
                                      <p:cBhvr>
                                        <p:cTn id="12" dur="500"/>
                                        <p:tgtEl>
                                          <p:spTgt spid="3994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9944"/>
                                        </p:tgtEl>
                                        <p:attrNameLst>
                                          <p:attrName>style.visibility</p:attrName>
                                        </p:attrNameLst>
                                      </p:cBhvr>
                                      <p:to>
                                        <p:strVal val="visible"/>
                                      </p:to>
                                    </p:set>
                                    <p:animEffect transition="in" filter="checkerboard(across)">
                                      <p:cBhvr>
                                        <p:cTn id="17" dur="500"/>
                                        <p:tgtEl>
                                          <p:spTgt spid="3994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9946"/>
                                        </p:tgtEl>
                                        <p:attrNameLst>
                                          <p:attrName>style.visibility</p:attrName>
                                        </p:attrNameLst>
                                      </p:cBhvr>
                                      <p:to>
                                        <p:strVal val="visible"/>
                                      </p:to>
                                    </p:set>
                                    <p:animEffect transition="in" filter="checkerboard(across)">
                                      <p:cBhvr>
                                        <p:cTn id="22" dur="500"/>
                                        <p:tgtEl>
                                          <p:spTgt spid="3994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9948"/>
                                        </p:tgtEl>
                                        <p:attrNameLst>
                                          <p:attrName>style.visibility</p:attrName>
                                        </p:attrNameLst>
                                      </p:cBhvr>
                                      <p:to>
                                        <p:strVal val="visible"/>
                                      </p:to>
                                    </p:set>
                                    <p:animEffect transition="in" filter="checkerboard(across)">
                                      <p:cBhvr>
                                        <p:cTn id="27" dur="500"/>
                                        <p:tgtEl>
                                          <p:spTgt spid="39948"/>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39950"/>
                                        </p:tgtEl>
                                        <p:attrNameLst>
                                          <p:attrName>style.visibility</p:attrName>
                                        </p:attrNameLst>
                                      </p:cBhvr>
                                      <p:to>
                                        <p:strVal val="visible"/>
                                      </p:to>
                                    </p:set>
                                    <p:animEffect transition="in" filter="checkerboard(across)">
                                      <p:cBhvr>
                                        <p:cTn id="32" dur="500"/>
                                        <p:tgtEl>
                                          <p:spTgt spid="399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3-HHH\EKİM 2016 DOSYALARI\KUVVET\DÖNME, SALLANMA, YAVAŞLAMA, YÖN DEĞİŞTİRME HIZLANMA AFİŞİ--KULLAN\donme_hareketi_afisi.JPG">
            <a:hlinkClick r:id="rId2"/>
          </p:cNvPr>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p:cut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500034" y="785794"/>
            <a:ext cx="7259423" cy="1015663"/>
          </a:xfrm>
          <a:prstGeom prst="rect">
            <a:avLst/>
          </a:prstGeom>
        </p:spPr>
        <p:txBody>
          <a:bodyPr wrap="none">
            <a:spAutoFit/>
          </a:bodyPr>
          <a:lstStyle/>
          <a:p>
            <a:r>
              <a:rPr lang="tr-TR" sz="6000" b="1" i="1" dirty="0" smtClean="0">
                <a:solidFill>
                  <a:srgbClr val="FF0000"/>
                </a:solidFill>
                <a:effectLst>
                  <a:outerShdw blurRad="38100" dist="38100" dir="2700000" algn="tl">
                    <a:srgbClr val="000000">
                      <a:alpha val="43137"/>
                    </a:srgbClr>
                  </a:outerShdw>
                </a:effectLst>
              </a:rPr>
              <a:t>SALLANMA HAREKETİ </a:t>
            </a:r>
            <a:endParaRPr lang="tr-TR" dirty="0">
              <a:solidFill>
                <a:srgbClr val="FF0000"/>
              </a:solidFill>
            </a:endParaRPr>
          </a:p>
        </p:txBody>
      </p:sp>
      <p:sp>
        <p:nvSpPr>
          <p:cNvPr id="3" name="2 Dikdörtgen"/>
          <p:cNvSpPr/>
          <p:nvPr/>
        </p:nvSpPr>
        <p:spPr>
          <a:xfrm>
            <a:off x="285720" y="1500174"/>
            <a:ext cx="8572560" cy="2031325"/>
          </a:xfrm>
          <a:prstGeom prst="rect">
            <a:avLst/>
          </a:prstGeom>
        </p:spPr>
        <p:txBody>
          <a:bodyPr wrap="square">
            <a:spAutoFit/>
          </a:bodyPr>
          <a:lstStyle/>
          <a:p>
            <a:r>
              <a:rPr lang="tr-TR" sz="5400" b="1" i="1" dirty="0" smtClean="0">
                <a:solidFill>
                  <a:srgbClr val="FF0000"/>
                </a:solidFill>
                <a:effectLst>
                  <a:outerShdw blurRad="38100" dist="38100" dir="2700000" algn="tl">
                    <a:srgbClr val="000000">
                      <a:alpha val="43137"/>
                    </a:srgbClr>
                  </a:outerShdw>
                </a:effectLst>
                <a:ea typeface="Calibri"/>
                <a:cs typeface="Times New Roman"/>
                <a:sym typeface="Wingdings"/>
              </a:rPr>
              <a:t></a:t>
            </a:r>
            <a:r>
              <a:rPr lang="tr-TR" sz="3600" b="1" i="1" dirty="0" smtClean="0">
                <a:effectLst>
                  <a:outerShdw blurRad="38100" dist="38100" dir="2700000" algn="tl">
                    <a:srgbClr val="000000">
                      <a:alpha val="43137"/>
                    </a:srgbClr>
                  </a:outerShdw>
                </a:effectLst>
                <a:ea typeface="Calibri"/>
                <a:cs typeface="Times New Roman"/>
              </a:rPr>
              <a:t>Salıncakta sallanan çocuk, </a:t>
            </a:r>
            <a:r>
              <a:rPr lang="tr-TR" sz="3600" b="1" i="1" dirty="0" smtClean="0">
                <a:solidFill>
                  <a:srgbClr val="FF0000"/>
                </a:solidFill>
                <a:effectLst>
                  <a:outerShdw blurRad="38100" dist="38100" dir="2700000" algn="tl">
                    <a:srgbClr val="000000">
                      <a:alpha val="43137"/>
                    </a:srgbClr>
                  </a:outerShdw>
                </a:effectLst>
                <a:ea typeface="Calibri"/>
                <a:cs typeface="Times New Roman"/>
                <a:sym typeface="Wingdings"/>
              </a:rPr>
              <a:t> </a:t>
            </a:r>
            <a:r>
              <a:rPr lang="tr-TR" sz="3600" b="1" i="1" dirty="0" smtClean="0">
                <a:effectLst>
                  <a:outerShdw blurRad="38100" dist="38100" dir="2700000" algn="tl">
                    <a:srgbClr val="000000">
                      <a:alpha val="43137"/>
                    </a:srgbClr>
                  </a:outerShdw>
                </a:effectLst>
                <a:ea typeface="Calibri"/>
                <a:cs typeface="Times New Roman"/>
              </a:rPr>
              <a:t>Rüzgarda ağaç dalları sallanma hareketi yapar.</a:t>
            </a:r>
            <a:endParaRPr lang="tr-TR" sz="4400" b="1" i="1" dirty="0">
              <a:effectLst>
                <a:outerShdw blurRad="38100" dist="38100" dir="2700000" algn="tl">
                  <a:srgbClr val="000000">
                    <a:alpha val="43137"/>
                  </a:srgbClr>
                </a:outerShdw>
              </a:effectLst>
            </a:endParaRPr>
          </a:p>
        </p:txBody>
      </p:sp>
      <p:pic>
        <p:nvPicPr>
          <p:cNvPr id="40962" name="Picture 2" descr="hareketli salıncak gifleri ile ilgili görsel sonucu"/>
          <p:cNvPicPr>
            <a:picLocks noChangeAspect="1" noChangeArrowheads="1" noCrop="1"/>
          </p:cNvPicPr>
          <p:nvPr/>
        </p:nvPicPr>
        <p:blipFill>
          <a:blip r:embed="rId3" cstate="print"/>
          <a:srcRect/>
          <a:stretch>
            <a:fillRect/>
          </a:stretch>
        </p:blipFill>
        <p:spPr bwMode="auto">
          <a:xfrm>
            <a:off x="357158" y="3071810"/>
            <a:ext cx="4000528" cy="4214842"/>
          </a:xfrm>
          <a:prstGeom prst="rect">
            <a:avLst/>
          </a:prstGeom>
          <a:noFill/>
        </p:spPr>
      </p:pic>
      <p:pic>
        <p:nvPicPr>
          <p:cNvPr id="40964" name="Picture 4" descr="hareketli sallanan ağaç dalları gifleri ile ilgili görsel sonucu"/>
          <p:cNvPicPr>
            <a:picLocks noChangeAspect="1" noChangeArrowheads="1" noCrop="1"/>
          </p:cNvPicPr>
          <p:nvPr/>
        </p:nvPicPr>
        <p:blipFill>
          <a:blip r:embed="rId4" cstate="print"/>
          <a:srcRect/>
          <a:stretch>
            <a:fillRect/>
          </a:stretch>
        </p:blipFill>
        <p:spPr bwMode="auto">
          <a:xfrm>
            <a:off x="4429124" y="3500438"/>
            <a:ext cx="4500594" cy="3357562"/>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0962"/>
                                        </p:tgtEl>
                                        <p:attrNameLst>
                                          <p:attrName>style.visibility</p:attrName>
                                        </p:attrNameLst>
                                      </p:cBhvr>
                                      <p:to>
                                        <p:strVal val="visible"/>
                                      </p:to>
                                    </p:set>
                                    <p:animEffect transition="in" filter="checkerboard(across)">
                                      <p:cBhvr>
                                        <p:cTn id="17" dur="500"/>
                                        <p:tgtEl>
                                          <p:spTgt spid="4096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0964"/>
                                        </p:tgtEl>
                                        <p:attrNameLst>
                                          <p:attrName>style.visibility</p:attrName>
                                        </p:attrNameLst>
                                      </p:cBhvr>
                                      <p:to>
                                        <p:strVal val="visible"/>
                                      </p:to>
                                    </p:set>
                                    <p:animEffect transition="in" filter="checkerboard(across)">
                                      <p:cBhvr>
                                        <p:cTn id="22" dur="500"/>
                                        <p:tgtEl>
                                          <p:spTgt spid="40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90" name="Picture 6" descr="hareketli sallanan sandalye gifleri ile ilgili görsel sonucu"/>
          <p:cNvPicPr>
            <a:picLocks noChangeAspect="1" noChangeArrowheads="1" noCrop="1"/>
          </p:cNvPicPr>
          <p:nvPr/>
        </p:nvPicPr>
        <p:blipFill>
          <a:blip r:embed="rId2" cstate="print"/>
          <a:srcRect/>
          <a:stretch>
            <a:fillRect/>
          </a:stretch>
        </p:blipFill>
        <p:spPr bwMode="auto">
          <a:xfrm>
            <a:off x="714348" y="1"/>
            <a:ext cx="2714644" cy="3214686"/>
          </a:xfrm>
          <a:prstGeom prst="rect">
            <a:avLst/>
          </a:prstGeom>
          <a:noFill/>
        </p:spPr>
      </p:pic>
      <p:pic>
        <p:nvPicPr>
          <p:cNvPr id="41992" name="Picture 8" descr="hareketli sallanan sandalye gifleri ile ilgili görsel sonucu"/>
          <p:cNvPicPr>
            <a:picLocks noChangeAspect="1" noChangeArrowheads="1" noCrop="1"/>
          </p:cNvPicPr>
          <p:nvPr/>
        </p:nvPicPr>
        <p:blipFill>
          <a:blip r:embed="rId3" cstate="print"/>
          <a:srcRect/>
          <a:stretch>
            <a:fillRect/>
          </a:stretch>
        </p:blipFill>
        <p:spPr bwMode="auto">
          <a:xfrm>
            <a:off x="5072066" y="500042"/>
            <a:ext cx="2500330" cy="2667019"/>
          </a:xfrm>
          <a:prstGeom prst="rect">
            <a:avLst/>
          </a:prstGeom>
          <a:noFill/>
        </p:spPr>
      </p:pic>
      <p:pic>
        <p:nvPicPr>
          <p:cNvPr id="41994" name="Picture 10" descr="hareketli sallanan beşik gifleri ile ilgili görsel sonucu"/>
          <p:cNvPicPr>
            <a:picLocks noChangeAspect="1" noChangeArrowheads="1" noCrop="1"/>
          </p:cNvPicPr>
          <p:nvPr/>
        </p:nvPicPr>
        <p:blipFill>
          <a:blip r:embed="rId4" cstate="print"/>
          <a:srcRect/>
          <a:stretch>
            <a:fillRect/>
          </a:stretch>
        </p:blipFill>
        <p:spPr bwMode="auto">
          <a:xfrm>
            <a:off x="785786" y="3000372"/>
            <a:ext cx="3071834" cy="3508358"/>
          </a:xfrm>
          <a:prstGeom prst="rect">
            <a:avLst/>
          </a:prstGeom>
          <a:noFill/>
        </p:spPr>
      </p:pic>
      <p:pic>
        <p:nvPicPr>
          <p:cNvPr id="41996" name="Picture 12" descr="hareketli gonglu saat gifleri ile ilgili görsel sonucu"/>
          <p:cNvPicPr>
            <a:picLocks noChangeAspect="1" noChangeArrowheads="1" noCrop="1"/>
          </p:cNvPicPr>
          <p:nvPr/>
        </p:nvPicPr>
        <p:blipFill>
          <a:blip r:embed="rId5" cstate="print"/>
          <a:srcRect/>
          <a:stretch>
            <a:fillRect/>
          </a:stretch>
        </p:blipFill>
        <p:spPr bwMode="auto">
          <a:xfrm>
            <a:off x="4786314" y="3429000"/>
            <a:ext cx="2857520" cy="3275419"/>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1990"/>
                                        </p:tgtEl>
                                        <p:attrNameLst>
                                          <p:attrName>style.visibility</p:attrName>
                                        </p:attrNameLst>
                                      </p:cBhvr>
                                      <p:to>
                                        <p:strVal val="visible"/>
                                      </p:to>
                                    </p:set>
                                    <p:animEffect transition="in" filter="checkerboard(across)">
                                      <p:cBhvr>
                                        <p:cTn id="7" dur="500"/>
                                        <p:tgtEl>
                                          <p:spTgt spid="4199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1992"/>
                                        </p:tgtEl>
                                        <p:attrNameLst>
                                          <p:attrName>style.visibility</p:attrName>
                                        </p:attrNameLst>
                                      </p:cBhvr>
                                      <p:to>
                                        <p:strVal val="visible"/>
                                      </p:to>
                                    </p:set>
                                    <p:animEffect transition="in" filter="checkerboard(across)">
                                      <p:cBhvr>
                                        <p:cTn id="12" dur="500"/>
                                        <p:tgtEl>
                                          <p:spTgt spid="4199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1994"/>
                                        </p:tgtEl>
                                        <p:attrNameLst>
                                          <p:attrName>style.visibility</p:attrName>
                                        </p:attrNameLst>
                                      </p:cBhvr>
                                      <p:to>
                                        <p:strVal val="visible"/>
                                      </p:to>
                                    </p:set>
                                    <p:animEffect transition="in" filter="checkerboard(across)">
                                      <p:cBhvr>
                                        <p:cTn id="17" dur="500"/>
                                        <p:tgtEl>
                                          <p:spTgt spid="4199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1996"/>
                                        </p:tgtEl>
                                        <p:attrNameLst>
                                          <p:attrName>style.visibility</p:attrName>
                                        </p:attrNameLst>
                                      </p:cBhvr>
                                      <p:to>
                                        <p:strVal val="visible"/>
                                      </p:to>
                                    </p:set>
                                    <p:animEffect transition="in" filter="checkerboard(across)">
                                      <p:cBhvr>
                                        <p:cTn id="22" dur="500"/>
                                        <p:tgtEl>
                                          <p:spTgt spid="41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3-HHH\EKİM 2016 DOSYALARI\KUVVET\DÖNME, SALLANMA, YAVAŞLAMA, YÖN DEĞİŞTİRME HIZLANMA AFİŞİ--KULLAN\sallanma_hareketi_afisi.JPG">
            <a:hlinkClick r:id="rId3"/>
          </p:cNvPr>
          <p:cNvPicPr>
            <a:picLocks noChangeAspect="1" noChangeArrowheads="1"/>
          </p:cNvPicPr>
          <p:nvPr/>
        </p:nvPicPr>
        <p:blipFill>
          <a:blip r:embed="rId4" cstate="print"/>
          <a:srcRect/>
          <a:stretch>
            <a:fillRect/>
          </a:stretch>
        </p:blipFill>
        <p:spPr bwMode="auto">
          <a:xfrm>
            <a:off x="0" y="0"/>
            <a:ext cx="9144000" cy="6858000"/>
          </a:xfrm>
          <a:prstGeom prst="rect">
            <a:avLst/>
          </a:prstGeom>
          <a:noFill/>
        </p:spPr>
      </p:pic>
    </p:spTree>
  </p:cSld>
  <p:clrMapOvr>
    <a:masterClrMapping/>
  </p:clrMapOvr>
  <p:transition>
    <p:cut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500042"/>
            <a:ext cx="5572164" cy="5078313"/>
          </a:xfrm>
          <a:prstGeom prst="rect">
            <a:avLst/>
          </a:prstGeom>
        </p:spPr>
        <p:txBody>
          <a:bodyPr wrap="square">
            <a:spAutoFit/>
          </a:bodyPr>
          <a:lstStyle/>
          <a:p>
            <a:pPr algn="ctr"/>
            <a:endParaRPr lang="tr-TR" sz="6000" b="1" i="1" dirty="0" smtClean="0">
              <a:ln w="11430"/>
              <a:effectLst>
                <a:outerShdw blurRad="50800" dist="39000" dir="5460000" algn="tl">
                  <a:srgbClr val="000000">
                    <a:alpha val="38000"/>
                  </a:srgbClr>
                </a:outerShdw>
              </a:effectLst>
            </a:endParaRPr>
          </a:p>
          <a:p>
            <a:pPr algn="ctr"/>
            <a:r>
              <a:rPr lang="tr-TR" sz="6000" b="1" i="1" dirty="0" smtClean="0">
                <a:ln w="11430"/>
                <a:solidFill>
                  <a:srgbClr val="FF0000"/>
                </a:solidFill>
                <a:effectLst>
                  <a:outerShdw blurRad="50800" dist="39000" dir="5460000" algn="tl">
                    <a:srgbClr val="000000">
                      <a:alpha val="38000"/>
                    </a:srgbClr>
                  </a:outerShdw>
                </a:effectLst>
              </a:rPr>
              <a:t>ÖRNEĞİN;</a:t>
            </a:r>
          </a:p>
          <a:p>
            <a:r>
              <a:rPr lang="tr-TR" sz="6000" b="1" i="1" dirty="0" smtClean="0">
                <a:ln w="11430"/>
                <a:solidFill>
                  <a:srgbClr val="FF0000"/>
                </a:solidFill>
                <a:effectLst>
                  <a:outerShdw blurRad="50800" dist="39000" dir="5460000" algn="tl">
                    <a:srgbClr val="000000">
                      <a:alpha val="38000"/>
                    </a:srgbClr>
                  </a:outerShdw>
                </a:effectLst>
                <a:sym typeface="Wingdings"/>
              </a:rPr>
              <a:t> </a:t>
            </a:r>
            <a:r>
              <a:rPr lang="tr-TR" sz="3600" b="1" i="1" dirty="0" smtClean="0">
                <a:ln w="11430"/>
                <a:effectLst>
                  <a:outerShdw blurRad="50800" dist="39000" dir="5460000" algn="tl">
                    <a:srgbClr val="000000">
                      <a:alpha val="38000"/>
                    </a:srgbClr>
                  </a:outerShdw>
                </a:effectLst>
              </a:rPr>
              <a:t>Çantayı taşırken,</a:t>
            </a:r>
          </a:p>
          <a:p>
            <a:r>
              <a:rPr lang="tr-TR" sz="3600" b="1" i="1" dirty="0" smtClean="0">
                <a:ln w="11430"/>
                <a:solidFill>
                  <a:srgbClr val="FF0000"/>
                </a:solidFill>
                <a:effectLst>
                  <a:outerShdw blurRad="50800" dist="39000" dir="5460000" algn="tl">
                    <a:srgbClr val="000000">
                      <a:alpha val="38000"/>
                    </a:srgbClr>
                  </a:outerShdw>
                </a:effectLst>
                <a:sym typeface="Wingdings"/>
              </a:rPr>
              <a:t> </a:t>
            </a:r>
            <a:r>
              <a:rPr lang="tr-TR" sz="3600" b="1" i="1" dirty="0" smtClean="0">
                <a:ln w="11430"/>
                <a:effectLst>
                  <a:outerShdw blurRad="50800" dist="39000" dir="5460000" algn="tl">
                    <a:srgbClr val="000000">
                      <a:alpha val="38000"/>
                    </a:srgbClr>
                  </a:outerShdw>
                </a:effectLst>
              </a:rPr>
              <a:t>Otomobil kullanırken,</a:t>
            </a:r>
          </a:p>
          <a:p>
            <a:r>
              <a:rPr lang="tr-TR" sz="3600" b="1" i="1" dirty="0" smtClean="0">
                <a:ln w="11430"/>
                <a:solidFill>
                  <a:srgbClr val="FF0000"/>
                </a:solidFill>
                <a:effectLst>
                  <a:outerShdw blurRad="50800" dist="39000" dir="5460000" algn="tl">
                    <a:srgbClr val="000000">
                      <a:alpha val="38000"/>
                    </a:srgbClr>
                  </a:outerShdw>
                </a:effectLst>
                <a:sym typeface="Wingdings"/>
              </a:rPr>
              <a:t> </a:t>
            </a:r>
            <a:r>
              <a:rPr lang="tr-TR" sz="3600" b="1" i="1" dirty="0" smtClean="0">
                <a:ln w="11430"/>
                <a:effectLst>
                  <a:outerShdw blurRad="50800" dist="39000" dir="5460000" algn="tl">
                    <a:srgbClr val="000000">
                      <a:alpha val="38000"/>
                    </a:srgbClr>
                  </a:outerShdw>
                </a:effectLst>
              </a:rPr>
              <a:t>Kapıyı açarken,</a:t>
            </a:r>
          </a:p>
          <a:p>
            <a:r>
              <a:rPr lang="tr-TR" sz="3600" b="1" i="1" dirty="0" smtClean="0">
                <a:ln w="11430"/>
                <a:solidFill>
                  <a:srgbClr val="FF0000"/>
                </a:solidFill>
                <a:effectLst>
                  <a:outerShdw blurRad="50800" dist="39000" dir="5460000" algn="tl">
                    <a:srgbClr val="000000">
                      <a:alpha val="38000"/>
                    </a:srgbClr>
                  </a:outerShdw>
                </a:effectLst>
                <a:sym typeface="Wingdings"/>
              </a:rPr>
              <a:t> </a:t>
            </a:r>
            <a:r>
              <a:rPr lang="tr-TR" sz="3600" b="1" i="1" dirty="0" smtClean="0">
                <a:ln w="11430"/>
                <a:effectLst>
                  <a:outerShdw blurRad="50800" dist="39000" dir="5460000" algn="tl">
                    <a:srgbClr val="000000">
                      <a:alpha val="38000"/>
                    </a:srgbClr>
                  </a:outerShdw>
                </a:effectLst>
              </a:rPr>
              <a:t>Musluğu çevirirken,</a:t>
            </a:r>
            <a:r>
              <a:rPr lang="tr-TR" sz="3600" b="1" dirty="0" smtClean="0">
                <a:ln w="11430"/>
                <a:solidFill>
                  <a:schemeClr val="bg1"/>
                </a:solidFill>
                <a:effectLst>
                  <a:outerShdw blurRad="50800" dist="39000" dir="5460000" algn="tl">
                    <a:srgbClr val="000000">
                      <a:alpha val="38000"/>
                    </a:srgbClr>
                  </a:outerShdw>
                </a:effectLst>
                <a:latin typeface="Rockwell Extra Bold" pitchFamily="18" charset="0"/>
              </a:rPr>
              <a:t> </a:t>
            </a:r>
          </a:p>
          <a:p>
            <a:r>
              <a:rPr lang="tr-TR" sz="3600" b="1" i="1" dirty="0" smtClean="0">
                <a:ln w="11430"/>
                <a:solidFill>
                  <a:srgbClr val="FF0000"/>
                </a:solidFill>
                <a:effectLst>
                  <a:outerShdw blurRad="50800" dist="39000" dir="5460000" algn="tl">
                    <a:srgbClr val="000000">
                      <a:alpha val="38000"/>
                    </a:srgbClr>
                  </a:outerShdw>
                </a:effectLst>
                <a:sym typeface="Wingdings"/>
              </a:rPr>
              <a:t> </a:t>
            </a:r>
            <a:r>
              <a:rPr lang="tr-TR" sz="3600" b="1" i="1" dirty="0" smtClean="0">
                <a:ln w="11430"/>
                <a:effectLst>
                  <a:outerShdw blurRad="50800" dist="39000" dir="5460000" algn="tl">
                    <a:srgbClr val="000000">
                      <a:alpha val="38000"/>
                    </a:srgbClr>
                  </a:outerShdw>
                </a:effectLst>
              </a:rPr>
              <a:t>Meyveyi soyarken</a:t>
            </a:r>
            <a:endParaRPr lang="tr-TR" sz="3600" b="1" i="1" dirty="0">
              <a:ln w="11430"/>
              <a:effectLst>
                <a:outerShdw blurRad="50800" dist="39000" dir="5460000" algn="tl">
                  <a:srgbClr val="000000">
                    <a:alpha val="38000"/>
                  </a:srgbClr>
                </a:outerShdw>
              </a:effectLst>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1142984"/>
            <a:ext cx="5357850" cy="5232202"/>
          </a:xfrm>
          <a:prstGeom prst="rect">
            <a:avLst/>
          </a:prstGeom>
        </p:spPr>
        <p:txBody>
          <a:bodyPr wrap="square">
            <a:spAutoFit/>
          </a:bodyPr>
          <a:lstStyle/>
          <a:p>
            <a:r>
              <a:rPr lang="tr-TR" sz="5400" b="1" i="1" dirty="0" smtClean="0">
                <a:ln w="11430"/>
                <a:solidFill>
                  <a:srgbClr val="FF0000"/>
                </a:solidFill>
                <a:effectLst>
                  <a:outerShdw blurRad="50800" dist="39000" dir="5460000" algn="tl">
                    <a:srgbClr val="000000">
                      <a:alpha val="38000"/>
                    </a:srgbClr>
                  </a:outerShdw>
                </a:effectLst>
                <a:sym typeface="Wingdings"/>
              </a:rPr>
              <a:t> </a:t>
            </a:r>
            <a:r>
              <a:rPr lang="tr-TR" sz="4000" b="1" i="1" dirty="0" smtClean="0">
                <a:ln w="11430"/>
                <a:effectLst>
                  <a:outerShdw blurRad="50800" dist="39000" dir="5460000" algn="tl">
                    <a:srgbClr val="000000">
                      <a:alpha val="38000"/>
                    </a:srgbClr>
                  </a:outerShdw>
                </a:effectLst>
              </a:rPr>
              <a:t>Saçımızı tararken,</a:t>
            </a:r>
          </a:p>
          <a:p>
            <a:r>
              <a:rPr lang="tr-TR" sz="4000" b="1" i="1" dirty="0" smtClean="0">
                <a:ln w="11430"/>
                <a:solidFill>
                  <a:srgbClr val="FF0000"/>
                </a:solidFill>
                <a:effectLst>
                  <a:outerShdw blurRad="50800" dist="39000" dir="5460000" algn="tl">
                    <a:srgbClr val="000000">
                      <a:alpha val="38000"/>
                    </a:srgbClr>
                  </a:outerShdw>
                </a:effectLst>
                <a:sym typeface="Wingdings"/>
              </a:rPr>
              <a:t> </a:t>
            </a:r>
            <a:r>
              <a:rPr lang="tr-TR" sz="4000" b="1" i="1" dirty="0" smtClean="0">
                <a:ln w="11430"/>
                <a:effectLst>
                  <a:outerShdw blurRad="50800" dist="39000" dir="5460000" algn="tl">
                    <a:srgbClr val="000000">
                      <a:alpha val="38000"/>
                    </a:srgbClr>
                  </a:outerShdw>
                </a:effectLst>
              </a:rPr>
              <a:t>Elbiselerimizi giyerken,</a:t>
            </a:r>
          </a:p>
          <a:p>
            <a:r>
              <a:rPr lang="tr-TR" sz="4000" b="1" i="1" dirty="0" smtClean="0">
                <a:ln w="11430"/>
                <a:solidFill>
                  <a:srgbClr val="FF0000"/>
                </a:solidFill>
                <a:effectLst>
                  <a:outerShdw blurRad="50800" dist="39000" dir="5460000" algn="tl">
                    <a:srgbClr val="000000">
                      <a:alpha val="38000"/>
                    </a:srgbClr>
                  </a:outerShdw>
                </a:effectLst>
                <a:sym typeface="Wingdings"/>
              </a:rPr>
              <a:t> </a:t>
            </a:r>
            <a:r>
              <a:rPr lang="tr-TR" sz="4000" b="1" i="1" dirty="0" smtClean="0">
                <a:ln w="11430"/>
                <a:effectLst>
                  <a:outerShdw blurRad="50800" dist="39000" dir="5460000" algn="tl">
                    <a:srgbClr val="000000">
                      <a:alpha val="38000"/>
                    </a:srgbClr>
                  </a:outerShdw>
                </a:effectLst>
                <a:sym typeface="Wingdings"/>
              </a:rPr>
              <a:t>Yemeğimizi yerken,</a:t>
            </a:r>
            <a:r>
              <a:rPr lang="tr-TR" sz="4000" b="1" i="1" dirty="0" smtClean="0">
                <a:ln w="11430"/>
                <a:effectLst>
                  <a:outerShdw blurRad="50800" dist="39000" dir="5460000" algn="tl">
                    <a:srgbClr val="000000">
                      <a:alpha val="38000"/>
                    </a:srgbClr>
                  </a:outerShdw>
                </a:effectLst>
              </a:rPr>
              <a:t> </a:t>
            </a:r>
          </a:p>
          <a:p>
            <a:r>
              <a:rPr lang="tr-TR" sz="4000" b="1" i="1" dirty="0" smtClean="0">
                <a:ln w="11430"/>
                <a:solidFill>
                  <a:srgbClr val="FF0000"/>
                </a:solidFill>
                <a:effectLst>
                  <a:outerShdw blurRad="50800" dist="39000" dir="5460000" algn="tl">
                    <a:srgbClr val="000000">
                      <a:alpha val="38000"/>
                    </a:srgbClr>
                  </a:outerShdw>
                </a:effectLst>
                <a:sym typeface="Wingdings"/>
              </a:rPr>
              <a:t> </a:t>
            </a:r>
            <a:r>
              <a:rPr lang="tr-TR" sz="4000" b="1" i="1" dirty="0" smtClean="0">
                <a:ln w="11430"/>
                <a:effectLst>
                  <a:outerShdw blurRad="50800" dist="39000" dir="5460000" algn="tl">
                    <a:srgbClr val="000000">
                      <a:alpha val="38000"/>
                    </a:srgbClr>
                  </a:outerShdw>
                </a:effectLst>
                <a:sym typeface="Wingdings"/>
              </a:rPr>
              <a:t>Formamızı giyerken,</a:t>
            </a:r>
            <a:endParaRPr lang="tr-TR" sz="4000" b="1" i="1" dirty="0" smtClean="0">
              <a:ln w="11430"/>
              <a:effectLst>
                <a:outerShdw blurRad="50800" dist="39000" dir="5460000" algn="tl">
                  <a:srgbClr val="000000">
                    <a:alpha val="38000"/>
                  </a:srgbClr>
                </a:outerShdw>
              </a:effectLst>
            </a:endParaRPr>
          </a:p>
          <a:p>
            <a:r>
              <a:rPr lang="tr-TR" sz="4000" b="1" i="1" dirty="0" smtClean="0">
                <a:ln w="11430"/>
                <a:solidFill>
                  <a:srgbClr val="FF0000"/>
                </a:solidFill>
                <a:effectLst>
                  <a:outerShdw blurRad="50800" dist="39000" dir="5460000" algn="tl">
                    <a:srgbClr val="000000">
                      <a:alpha val="38000"/>
                    </a:srgbClr>
                  </a:outerShdw>
                </a:effectLst>
                <a:sym typeface="Wingdings"/>
              </a:rPr>
              <a:t> </a:t>
            </a:r>
            <a:r>
              <a:rPr lang="tr-TR" sz="4000" b="1" i="1" dirty="0" smtClean="0">
                <a:ln w="11430"/>
                <a:effectLst>
                  <a:outerShdw blurRad="50800" dist="39000" dir="5460000" algn="tl">
                    <a:srgbClr val="000000">
                      <a:alpha val="38000"/>
                    </a:srgbClr>
                  </a:outerShdw>
                </a:effectLst>
                <a:sym typeface="Wingdings"/>
              </a:rPr>
              <a:t>Kitap okurken,</a:t>
            </a:r>
            <a:endParaRPr lang="tr-TR" sz="4000" b="1" i="1" dirty="0" smtClean="0">
              <a:ln w="11430"/>
              <a:effectLst>
                <a:outerShdw blurRad="50800" dist="39000" dir="5460000" algn="tl">
                  <a:srgbClr val="000000">
                    <a:alpha val="38000"/>
                  </a:srgbClr>
                </a:outerShdw>
              </a:effectLst>
            </a:endParaRPr>
          </a:p>
          <a:p>
            <a:r>
              <a:rPr lang="tr-TR" sz="4000" b="1" i="1" dirty="0" smtClean="0">
                <a:ln w="11430"/>
                <a:solidFill>
                  <a:srgbClr val="FF0000"/>
                </a:solidFill>
                <a:effectLst>
                  <a:outerShdw blurRad="50800" dist="39000" dir="5460000" algn="tl">
                    <a:srgbClr val="000000">
                      <a:alpha val="38000"/>
                    </a:srgbClr>
                  </a:outerShdw>
                </a:effectLst>
              </a:rPr>
              <a:t>kuvvet</a:t>
            </a:r>
            <a:r>
              <a:rPr lang="tr-TR" sz="4000" b="1" i="1" dirty="0" smtClean="0">
                <a:ln w="11430"/>
                <a:effectLst>
                  <a:outerShdw blurRad="50800" dist="39000" dir="5460000" algn="tl">
                    <a:srgbClr val="000000">
                      <a:alpha val="38000"/>
                    </a:srgbClr>
                  </a:outerShdw>
                </a:effectLst>
              </a:rPr>
              <a:t> kullanılır.</a:t>
            </a:r>
            <a:endParaRPr lang="tr-TR" sz="4000" b="1" i="1" dirty="0">
              <a:ln w="11430"/>
              <a:effectLst>
                <a:outerShdw blurRad="50800" dist="39000" dir="5460000" algn="tl">
                  <a:srgbClr val="000000">
                    <a:alpha val="38000"/>
                  </a:srgbClr>
                </a:outerShdw>
              </a:effectLst>
            </a:endParaRPr>
          </a:p>
        </p:txBody>
      </p:sp>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357158" y="1214422"/>
            <a:ext cx="4643470" cy="5016758"/>
          </a:xfrm>
          <a:prstGeom prst="rect">
            <a:avLst/>
          </a:prstGeom>
        </p:spPr>
        <p:txBody>
          <a:bodyPr wrap="square">
            <a:spAutoFit/>
          </a:bodyPr>
          <a:lstStyle/>
          <a:p>
            <a:r>
              <a:rPr lang="tr-TR" sz="2000" b="1" dirty="0" smtClean="0"/>
              <a:t>İtme ve Çekme Ne Demektir?</a:t>
            </a:r>
          </a:p>
          <a:p>
            <a:r>
              <a:rPr lang="tr-TR" sz="2000" b="1" dirty="0" smtClean="0"/>
              <a:t>İnsanlar gün içinde birçok cisme hareket uygulamaktalar ve bunların farkında bile olmamaktalar. Telefonun tuşuna basma, alışveriş arabasını kullanma, elektrik süpürgesi ile evi süpürme, çamaşır makinesinin kapağını açma ve daha birçok şey. Hayatımızda yaptığımız bütün hareketler ya itmedir yada çekmedir. İtme veya çekme uyguladığımız cisimler hareket ederler. Cisimleri hareket ettirebilmek için uygulamadığımız itme ve çekme olaylarına kuvvet denir.</a:t>
            </a:r>
            <a:endParaRPr lang="tr-TR" sz="2000" b="1" dirty="0"/>
          </a:p>
        </p:txBody>
      </p:sp>
      <p:sp>
        <p:nvSpPr>
          <p:cNvPr id="4" name="3 Dikdörtgen"/>
          <p:cNvSpPr/>
          <p:nvPr/>
        </p:nvSpPr>
        <p:spPr>
          <a:xfrm>
            <a:off x="1214414" y="571480"/>
            <a:ext cx="6423048" cy="523220"/>
          </a:xfrm>
          <a:prstGeom prst="rect">
            <a:avLst/>
          </a:prstGeom>
        </p:spPr>
        <p:txBody>
          <a:bodyPr wrap="square">
            <a:spAutoFit/>
          </a:bodyPr>
          <a:lstStyle/>
          <a:p>
            <a:pPr lvl="0" algn="ctr"/>
            <a:r>
              <a:rPr lang="tr-TR" sz="2800" b="1" dirty="0" smtClean="0">
                <a:solidFill>
                  <a:prstClr val="black"/>
                </a:solidFill>
              </a:rPr>
              <a:t>İtme ve Çekme Ne Demektir?</a:t>
            </a:r>
          </a:p>
        </p:txBody>
      </p:sp>
      <p:pic>
        <p:nvPicPr>
          <p:cNvPr id="5" name="Picture 2" descr="Ä°TME ile ilgili gÃ¶rsel sonucu"/>
          <p:cNvPicPr>
            <a:picLocks noChangeAspect="1" noChangeArrowheads="1"/>
          </p:cNvPicPr>
          <p:nvPr/>
        </p:nvPicPr>
        <p:blipFill>
          <a:blip r:embed="rId2" cstate="print"/>
          <a:srcRect/>
          <a:stretch>
            <a:fillRect/>
          </a:stretch>
        </p:blipFill>
        <p:spPr bwMode="auto">
          <a:xfrm>
            <a:off x="4929190" y="1285860"/>
            <a:ext cx="4000528" cy="4500594"/>
          </a:xfrm>
          <a:prstGeom prst="rect">
            <a:avLst/>
          </a:prstGeom>
          <a:noFill/>
        </p:spPr>
      </p:pic>
    </p:spTree>
  </p:cSld>
  <p:clrMapOvr>
    <a:masterClrMapping/>
  </p:clrMapOvr>
  <p:transition>
    <p:cut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57158" y="856357"/>
            <a:ext cx="4572032" cy="5016758"/>
          </a:xfrm>
          <a:prstGeom prst="rect">
            <a:avLst/>
          </a:prstGeom>
        </p:spPr>
        <p:txBody>
          <a:bodyPr wrap="square">
            <a:spAutoFit/>
          </a:bodyPr>
          <a:lstStyle/>
          <a:p>
            <a:r>
              <a:rPr lang="tr-TR" sz="2000" b="1" dirty="0" smtClean="0"/>
              <a:t>Örneğin bir futbol topuna tekme attığımızda aslında biz o topa itme kuvveti uygulamaktayız. Yada yerden bir oyuncak kaldırdığımızda bu oyuncağa bir çekme kuvveti uygulamaktayız. Bir tencereyi ocağın üstünden kaldırmak bir çekmedir. Bir arabanın kapısını açmak çekme, kumanda ile kanal değiştirmek itme, mıknatısın bir cismi kendine doğru çekmesi çekme, bilgisayarın tuşlarına basmak itme, bardağı eline almak için havaya kaldırmak çekme olayıdır. Bu örnekler sonsuz adet çoğaltılabilir.</a:t>
            </a:r>
            <a:endParaRPr lang="tr-TR" sz="2000" b="1" dirty="0"/>
          </a:p>
        </p:txBody>
      </p:sp>
      <p:pic>
        <p:nvPicPr>
          <p:cNvPr id="52228" name="Picture 4" descr="Ä°TME ile ilgili gÃ¶rsel sonucu"/>
          <p:cNvPicPr>
            <a:picLocks noChangeAspect="1" noChangeArrowheads="1"/>
          </p:cNvPicPr>
          <p:nvPr/>
        </p:nvPicPr>
        <p:blipFill>
          <a:blip r:embed="rId3" cstate="print"/>
          <a:srcRect/>
          <a:stretch>
            <a:fillRect/>
          </a:stretch>
        </p:blipFill>
        <p:spPr bwMode="auto">
          <a:xfrm>
            <a:off x="4857720" y="1071546"/>
            <a:ext cx="4071998" cy="4714908"/>
          </a:xfrm>
          <a:prstGeom prst="rect">
            <a:avLst/>
          </a:prstGeom>
          <a:noFill/>
        </p:spPr>
      </p:pic>
    </p:spTree>
  </p:cSld>
  <p:clrMapOvr>
    <a:masterClrMapping/>
  </p:clrMapOvr>
  <p:transition>
    <p:cut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28596" y="357166"/>
            <a:ext cx="8501122" cy="1846659"/>
          </a:xfrm>
          <a:prstGeom prst="rect">
            <a:avLst/>
          </a:prstGeom>
        </p:spPr>
        <p:txBody>
          <a:bodyPr wrap="square">
            <a:spAutoFit/>
          </a:bodyPr>
          <a:lstStyle/>
          <a:p>
            <a:pPr marL="742950" indent="-742950"/>
            <a:r>
              <a:rPr lang="tr-TR" sz="6000" b="1" i="1" dirty="0" smtClean="0">
                <a:solidFill>
                  <a:srgbClr val="FF0000"/>
                </a:solidFill>
              </a:rPr>
              <a:t>1) </a:t>
            </a:r>
            <a:r>
              <a:rPr lang="tr-TR" sz="5400" b="1" i="1" dirty="0" smtClean="0"/>
              <a:t>Kuvvet duran bir cismi </a:t>
            </a:r>
          </a:p>
          <a:p>
            <a:pPr marL="742950" indent="-742950"/>
            <a:r>
              <a:rPr lang="tr-TR" sz="5400" b="1" i="1" dirty="0" smtClean="0">
                <a:solidFill>
                  <a:srgbClr val="FF0000"/>
                </a:solidFill>
              </a:rPr>
              <a:t>hareket ettirebilir.</a:t>
            </a:r>
          </a:p>
        </p:txBody>
      </p:sp>
      <p:sp>
        <p:nvSpPr>
          <p:cNvPr id="1026" name="AutoShape 2" descr="hareketli top oynayan çocuk  gifleri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28" name="Picture 4" descr="hareketli top oynayan çocuk  gifleri ile ilgili görsel sonucu"/>
          <p:cNvPicPr>
            <a:picLocks noChangeAspect="1" noChangeArrowheads="1" noCrop="1"/>
          </p:cNvPicPr>
          <p:nvPr/>
        </p:nvPicPr>
        <p:blipFill>
          <a:blip r:embed="rId2" cstate="print"/>
          <a:srcRect/>
          <a:stretch>
            <a:fillRect/>
          </a:stretch>
        </p:blipFill>
        <p:spPr bwMode="auto">
          <a:xfrm>
            <a:off x="214282" y="2571744"/>
            <a:ext cx="2713453" cy="3071834"/>
          </a:xfrm>
          <a:prstGeom prst="rect">
            <a:avLst/>
          </a:prstGeom>
          <a:noFill/>
        </p:spPr>
      </p:pic>
      <p:sp>
        <p:nvSpPr>
          <p:cNvPr id="1030" name="AutoShape 6" descr="hareketli market arabası  gifleri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1034" name="AutoShape 10" descr="hareketli market arabası  gifleri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36" name="Picture 12" descr="hareketli market arabası  gifleri ile ilgili görsel sonucu"/>
          <p:cNvPicPr>
            <a:picLocks noChangeAspect="1" noChangeArrowheads="1" noCrop="1"/>
          </p:cNvPicPr>
          <p:nvPr/>
        </p:nvPicPr>
        <p:blipFill>
          <a:blip r:embed="rId3" cstate="print"/>
          <a:srcRect/>
          <a:stretch>
            <a:fillRect/>
          </a:stretch>
        </p:blipFill>
        <p:spPr bwMode="auto">
          <a:xfrm>
            <a:off x="3286116" y="2143116"/>
            <a:ext cx="3048000" cy="2762251"/>
          </a:xfrm>
          <a:prstGeom prst="rect">
            <a:avLst/>
          </a:prstGeom>
          <a:noFill/>
        </p:spPr>
      </p:pic>
      <p:pic>
        <p:nvPicPr>
          <p:cNvPr id="1038" name="Picture 14" descr="hareketli market arabası  gifleri ile ilgili görsel sonucu"/>
          <p:cNvPicPr>
            <a:picLocks noChangeAspect="1" noChangeArrowheads="1" noCrop="1"/>
          </p:cNvPicPr>
          <p:nvPr/>
        </p:nvPicPr>
        <p:blipFill>
          <a:blip r:embed="rId4" cstate="print"/>
          <a:srcRect/>
          <a:stretch>
            <a:fillRect/>
          </a:stretch>
        </p:blipFill>
        <p:spPr bwMode="auto">
          <a:xfrm>
            <a:off x="5286380" y="4786322"/>
            <a:ext cx="3214691" cy="1857388"/>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checkerboard(across)">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checkerboard(across)">
                                      <p:cBhvr>
                                        <p:cTn id="15" dur="500"/>
                                        <p:tgtEl>
                                          <p:spTgt spid="1028"/>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1036"/>
                                        </p:tgtEl>
                                        <p:attrNameLst>
                                          <p:attrName>style.visibility</p:attrName>
                                        </p:attrNameLst>
                                      </p:cBhvr>
                                      <p:to>
                                        <p:strVal val="visible"/>
                                      </p:to>
                                    </p:set>
                                    <p:animEffect transition="in" filter="checkerboard(across)">
                                      <p:cBhvr>
                                        <p:cTn id="20" dur="500"/>
                                        <p:tgtEl>
                                          <p:spTgt spid="1036"/>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38"/>
                                        </p:tgtEl>
                                        <p:attrNameLst>
                                          <p:attrName>style.visibility</p:attrName>
                                        </p:attrNameLst>
                                      </p:cBhvr>
                                      <p:to>
                                        <p:strVal val="visible"/>
                                      </p:to>
                                    </p:set>
                                    <p:animEffect transition="in" filter="checkerboard(across)">
                                      <p:cBhvr>
                                        <p:cTn id="25" dur="500"/>
                                        <p:tgtEl>
                                          <p:spTgt spid="10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14282" y="428604"/>
            <a:ext cx="8929718" cy="1569660"/>
          </a:xfrm>
          <a:prstGeom prst="rect">
            <a:avLst/>
          </a:prstGeom>
        </p:spPr>
        <p:txBody>
          <a:bodyPr wrap="square">
            <a:spAutoFit/>
          </a:bodyPr>
          <a:lstStyle/>
          <a:p>
            <a:r>
              <a:rPr lang="tr-TR" sz="4800" b="1" i="1" dirty="0" smtClean="0">
                <a:solidFill>
                  <a:srgbClr val="FF0000"/>
                </a:solidFill>
              </a:rPr>
              <a:t>2</a:t>
            </a:r>
            <a:r>
              <a:rPr lang="tr-TR" sz="4000" b="1" i="1" dirty="0" smtClean="0">
                <a:solidFill>
                  <a:srgbClr val="FF0000"/>
                </a:solidFill>
              </a:rPr>
              <a:t>) </a:t>
            </a:r>
            <a:r>
              <a:rPr lang="tr-TR" sz="4000" b="1" i="1" dirty="0" smtClean="0"/>
              <a:t>Kuvvet hareket halindeki bir cismin </a:t>
            </a:r>
            <a:r>
              <a:rPr lang="tr-TR" sz="4000" b="1" i="1" dirty="0" smtClean="0">
                <a:solidFill>
                  <a:srgbClr val="FF0000"/>
                </a:solidFill>
              </a:rPr>
              <a:t>hızını artırabilir</a:t>
            </a:r>
            <a:r>
              <a:rPr lang="tr-TR" sz="4800" b="1" i="1" dirty="0" smtClean="0">
                <a:solidFill>
                  <a:srgbClr val="FF0000"/>
                </a:solidFill>
              </a:rPr>
              <a:t>.</a:t>
            </a:r>
            <a:endParaRPr lang="tr-TR" sz="6000" b="1" i="1" dirty="0" smtClean="0">
              <a:solidFill>
                <a:srgbClr val="FF0000"/>
              </a:solidFill>
            </a:endParaRPr>
          </a:p>
        </p:txBody>
      </p:sp>
      <p:pic>
        <p:nvPicPr>
          <p:cNvPr id="64514" name="Picture 2" descr="hareketli market arabası  gifleri ile ilgili görsel sonucu"/>
          <p:cNvPicPr>
            <a:picLocks noChangeAspect="1" noChangeArrowheads="1" noCrop="1"/>
          </p:cNvPicPr>
          <p:nvPr/>
        </p:nvPicPr>
        <p:blipFill>
          <a:blip r:embed="rId2" cstate="print"/>
          <a:srcRect/>
          <a:stretch>
            <a:fillRect/>
          </a:stretch>
        </p:blipFill>
        <p:spPr bwMode="auto">
          <a:xfrm>
            <a:off x="-428660" y="2143116"/>
            <a:ext cx="5289358" cy="1928826"/>
          </a:xfrm>
          <a:prstGeom prst="rect">
            <a:avLst/>
          </a:prstGeom>
          <a:noFill/>
        </p:spPr>
      </p:pic>
      <p:pic>
        <p:nvPicPr>
          <p:cNvPr id="64516" name="Picture 4" descr="hareketli market arabası  gifleri ile ilgili görsel sonucu"/>
          <p:cNvPicPr>
            <a:picLocks noChangeAspect="1" noChangeArrowheads="1" noCrop="1"/>
          </p:cNvPicPr>
          <p:nvPr/>
        </p:nvPicPr>
        <p:blipFill>
          <a:blip r:embed="rId3" cstate="print"/>
          <a:srcRect/>
          <a:stretch>
            <a:fillRect/>
          </a:stretch>
        </p:blipFill>
        <p:spPr bwMode="auto">
          <a:xfrm>
            <a:off x="500034" y="4214818"/>
            <a:ext cx="8429684" cy="2304986"/>
          </a:xfrm>
          <a:prstGeom prst="rect">
            <a:avLst/>
          </a:prstGeom>
          <a:noFill/>
        </p:spPr>
      </p:pic>
      <p:pic>
        <p:nvPicPr>
          <p:cNvPr id="64518" name="Picture 6" descr="haeketli top oynayan çocuk gifleri ile ilgili görsel sonucu"/>
          <p:cNvPicPr>
            <a:picLocks noChangeAspect="1" noChangeArrowheads="1" noCrop="1"/>
          </p:cNvPicPr>
          <p:nvPr/>
        </p:nvPicPr>
        <p:blipFill>
          <a:blip r:embed="rId4" cstate="print"/>
          <a:srcRect/>
          <a:stretch>
            <a:fillRect/>
          </a:stretch>
        </p:blipFill>
        <p:spPr bwMode="auto">
          <a:xfrm>
            <a:off x="4714876" y="1928802"/>
            <a:ext cx="2143140" cy="2143142"/>
          </a:xfrm>
          <a:prstGeom prst="rect">
            <a:avLst/>
          </a:prstGeom>
          <a:noFill/>
        </p:spPr>
      </p:pic>
    </p:spTree>
  </p:cSld>
  <p:clrMapOvr>
    <a:masterClrMapping/>
  </p:clrMapOvr>
  <p:transition>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4514"/>
                                        </p:tgtEl>
                                        <p:attrNameLst>
                                          <p:attrName>style.visibility</p:attrName>
                                        </p:attrNameLst>
                                      </p:cBhvr>
                                      <p:to>
                                        <p:strVal val="visible"/>
                                      </p:to>
                                    </p:set>
                                    <p:animEffect transition="in" filter="checkerboard(across)">
                                      <p:cBhvr>
                                        <p:cTn id="12" dur="500"/>
                                        <p:tgtEl>
                                          <p:spTgt spid="6451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4516"/>
                                        </p:tgtEl>
                                        <p:attrNameLst>
                                          <p:attrName>style.visibility</p:attrName>
                                        </p:attrNameLst>
                                      </p:cBhvr>
                                      <p:to>
                                        <p:strVal val="visible"/>
                                      </p:to>
                                    </p:set>
                                    <p:animEffect transition="in" filter="checkerboard(across)">
                                      <p:cBhvr>
                                        <p:cTn id="17" dur="500"/>
                                        <p:tgtEl>
                                          <p:spTgt spid="6451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64518"/>
                                        </p:tgtEl>
                                        <p:attrNameLst>
                                          <p:attrName>style.visibility</p:attrName>
                                        </p:attrNameLst>
                                      </p:cBhvr>
                                      <p:to>
                                        <p:strVal val="visible"/>
                                      </p:to>
                                    </p:set>
                                    <p:animEffect transition="in" filter="checkerboard(across)">
                                      <p:cBhvr>
                                        <p:cTn id="22" dur="500"/>
                                        <p:tgtEl>
                                          <p:spTgt spid="645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860</TotalTime>
  <Words>679</Words>
  <PresentationFormat>Ekran Gösterisi (4:3)</PresentationFormat>
  <Paragraphs>140</Paragraphs>
  <Slides>38</Slides>
  <Notes>12</Notes>
  <HiddenSlides>0</HiddenSlides>
  <MMClips>0</MMClips>
  <ScaleCrop>false</ScaleCrop>
  <HeadingPairs>
    <vt:vector size="4" baseType="variant">
      <vt:variant>
        <vt:lpstr>Tema</vt:lpstr>
      </vt:variant>
      <vt:variant>
        <vt:i4>1</vt:i4>
      </vt:variant>
      <vt:variant>
        <vt:lpstr>Slayt Başlıkları</vt:lpstr>
      </vt:variant>
      <vt:variant>
        <vt:i4>38</vt:i4>
      </vt:variant>
    </vt:vector>
  </HeadingPairs>
  <TitlesOfParts>
    <vt:vector size="39" baseType="lpstr">
      <vt:lpstr>Akış</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2016-10-10T18:26:39Z</dcterms:created>
  <dcterms:modified xsi:type="dcterms:W3CDTF">2018-11-28T15:49:33Z</dcterms:modified>
  <cp:category>https://www.sorubak.com</cp:category>
</cp:coreProperties>
</file>