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327" r:id="rId3"/>
    <p:sldId id="328" r:id="rId4"/>
    <p:sldId id="329" r:id="rId5"/>
    <p:sldId id="330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34" r:id="rId20"/>
    <p:sldId id="335" r:id="rId21"/>
    <p:sldId id="355" r:id="rId22"/>
    <p:sldId id="356" r:id="rId23"/>
    <p:sldId id="357" r:id="rId24"/>
    <p:sldId id="358" r:id="rId25"/>
    <p:sldId id="333" r:id="rId26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71" autoAdjust="0"/>
  </p:normalViewPr>
  <p:slideViewPr>
    <p:cSldViewPr>
      <p:cViewPr varScale="1">
        <p:scale>
          <a:sx n="155" d="100"/>
          <a:sy n="155" d="100"/>
        </p:scale>
        <p:origin x="-360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739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DD56C8-567D-4B11-9565-CBB8B31376C4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D2F95-8FB1-482E-BD77-3018039D58B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804008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DC819-58CE-4B9C-9DE2-27FE793792FE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DDA7E-826D-4B2F-B618-C6006EC930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926556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DDA7E-826D-4B2F-B618-C6006EC9309D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5" name="Üstbilgi Yer Tutucusu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4778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678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4426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9093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9704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5250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376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7605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2761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321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928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322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8D205-DC7B-4F02-B041-0507AC1C2E47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78D2D-07D1-4C0A-BA9C-0BF95B9B35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980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988659" y="3651870"/>
            <a:ext cx="3200401" cy="361206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ALFABET98" pitchFamily="2" charset="0"/>
              </a:rPr>
              <a:t>Nayif MUYAN</a:t>
            </a:r>
            <a:endParaRPr lang="tr-TR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11253"/>
            <a:ext cx="3960440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0172" y="74934"/>
            <a:ext cx="1888332" cy="21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3 Dikdörtgen"/>
          <p:cNvSpPr/>
          <p:nvPr/>
        </p:nvSpPr>
        <p:spPr>
          <a:xfrm>
            <a:off x="758208" y="2283718"/>
            <a:ext cx="55419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FABET98" pitchFamily="2" charset="0"/>
              </a:rPr>
              <a:t>Işık ve ışık </a:t>
            </a:r>
            <a:r>
              <a:rPr lang="tr-TR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LFABET98" pitchFamily="2" charset="0"/>
              </a:rPr>
              <a:t>kaynakları</a:t>
            </a:r>
            <a:endParaRPr lang="tr-TR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ALFABET98" pitchFamily="2" charset="0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6688493"/>
              </p:ext>
            </p:extLst>
          </p:nvPr>
        </p:nvGraphicFramePr>
        <p:xfrm>
          <a:off x="623900" y="339502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3620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6146" name="Picture 2" descr="yağ lambası çizim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7534"/>
            <a:ext cx="3732634" cy="397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15566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4419772"/>
              </p:ext>
            </p:extLst>
          </p:nvPr>
        </p:nvGraphicFramePr>
        <p:xfrm>
          <a:off x="330533" y="2819174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7170" name="Picture 2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15566"/>
            <a:ext cx="392129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8757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5713571"/>
              </p:ext>
            </p:extLst>
          </p:nvPr>
        </p:nvGraphicFramePr>
        <p:xfrm>
          <a:off x="251520" y="3075806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8194" name="Picture 2" descr="yıldızla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1392" y="1851670"/>
            <a:ext cx="547260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3093849"/>
              </p:ext>
            </p:extLst>
          </p:nvPr>
        </p:nvGraphicFramePr>
        <p:xfrm>
          <a:off x="395536" y="2848982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9218" name="Picture 2" descr="yanardağ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76471"/>
            <a:ext cx="3972101" cy="397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2817674"/>
              </p:ext>
            </p:extLst>
          </p:nvPr>
        </p:nvGraphicFramePr>
        <p:xfrm>
          <a:off x="453144" y="2946042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0242" name="Picture 2" descr="şimşek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996" y="1194597"/>
            <a:ext cx="4494076" cy="337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8189922"/>
              </p:ext>
            </p:extLst>
          </p:nvPr>
        </p:nvGraphicFramePr>
        <p:xfrm>
          <a:off x="611560" y="2694455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1266" name="Picture 2" descr="mum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9404" y="1059582"/>
            <a:ext cx="428625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15566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5980857"/>
              </p:ext>
            </p:extLst>
          </p:nvPr>
        </p:nvGraphicFramePr>
        <p:xfrm>
          <a:off x="611560" y="3014716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2290" name="Picture 2" descr="lamb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4581" y="1779662"/>
            <a:ext cx="5009939" cy="280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15566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5526879"/>
              </p:ext>
            </p:extLst>
          </p:nvPr>
        </p:nvGraphicFramePr>
        <p:xfrm>
          <a:off x="323528" y="2912581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3314" name="Picture 2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9622"/>
            <a:ext cx="3029322" cy="30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15566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304459"/>
              </p:ext>
            </p:extLst>
          </p:nvPr>
        </p:nvGraphicFramePr>
        <p:xfrm>
          <a:off x="443880" y="3363838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4338" name="Picture 2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54487"/>
            <a:ext cx="4697760" cy="310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8987836"/>
              </p:ext>
            </p:extLst>
          </p:nvPr>
        </p:nvGraphicFramePr>
        <p:xfrm>
          <a:off x="631122" y="3001870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 smtClean="0">
                <a:solidFill>
                  <a:srgbClr val="C00000"/>
                </a:solidFill>
                <a:latin typeface="ALFABET98" pitchFamily="2" charset="0"/>
              </a:rPr>
              <a:t>Kuzey ışıkları</a:t>
            </a:r>
            <a:endParaRPr lang="tr-TR" b="1" dirty="0">
              <a:solidFill>
                <a:srgbClr val="C00000"/>
              </a:solidFill>
              <a:latin typeface="ALFABET98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>
                <a:latin typeface="ALFABET98" panose="00000400000000000000" pitchFamily="2" charset="0"/>
              </a:rPr>
              <a:t>Auroralar, Güneş fırtınalarının uzaya yaymış olduğu yüklü parçacıkların Dünya’nın manyetik alanı ile etkileşmesi sonucu oluşan göz alıcı ışıklardır. </a:t>
            </a:r>
            <a:endParaRPr lang="tr-TR" dirty="0" smtClean="0">
              <a:latin typeface="ALFABET98" panose="00000400000000000000" pitchFamily="2" charset="0"/>
            </a:endParaRPr>
          </a:p>
          <a:p>
            <a:r>
              <a:rPr lang="tr-TR" dirty="0" smtClean="0">
                <a:latin typeface="ALFABET98" panose="00000400000000000000" pitchFamily="2" charset="0"/>
              </a:rPr>
              <a:t>“</a:t>
            </a:r>
            <a:r>
              <a:rPr lang="tr-TR" dirty="0">
                <a:latin typeface="ALFABET98" panose="00000400000000000000" pitchFamily="2" charset="0"/>
              </a:rPr>
              <a:t>Kutup Işıkları” da denilen bu parıltılar, tarih boyunca insanları büyülemiş muhteşem ışık şovlarıdır.</a:t>
            </a:r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861728"/>
              </p:ext>
            </p:extLst>
          </p:nvPr>
        </p:nvGraphicFramePr>
        <p:xfrm>
          <a:off x="4716016" y="202581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6583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Işık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latin typeface="ALFABET98" panose="00000400000000000000" pitchFamily="2" charset="0"/>
              </a:rPr>
              <a:t>Işık</a:t>
            </a:r>
            <a:r>
              <a:rPr lang="tr-TR" dirty="0">
                <a:latin typeface="ALFABET98" panose="00000400000000000000" pitchFamily="2" charset="0"/>
              </a:rPr>
              <a:t>; Bir ışımanın ışık kaynağından çıktıktan sonra çevremizdeki cisimlere çarpması sonucu onları görmemize ve renklerini ayırt etmemize yarayan </a:t>
            </a:r>
            <a:r>
              <a:rPr lang="tr-TR" u="sng" dirty="0">
                <a:solidFill>
                  <a:srgbClr val="C00000"/>
                </a:solidFill>
                <a:latin typeface="ALFABET98" panose="00000400000000000000" pitchFamily="2" charset="0"/>
              </a:rPr>
              <a:t>enerji şekline </a:t>
            </a:r>
            <a:r>
              <a:rPr lang="tr-TR" dirty="0">
                <a:latin typeface="ALFABET98" panose="00000400000000000000" pitchFamily="2" charset="0"/>
              </a:rPr>
              <a:t>denir. </a:t>
            </a:r>
            <a:endParaRPr lang="tr-TR" dirty="0" smtClean="0">
              <a:latin typeface="ALFABET98" panose="00000400000000000000" pitchFamily="2" charset="0"/>
            </a:endParaRPr>
          </a:p>
          <a:p>
            <a:r>
              <a:rPr lang="tr-TR" dirty="0" smtClean="0">
                <a:latin typeface="ALFABET98" panose="00000400000000000000" pitchFamily="2" charset="0"/>
              </a:rPr>
              <a:t>Her </a:t>
            </a:r>
            <a:r>
              <a:rPr lang="tr-TR" dirty="0">
                <a:latin typeface="ALFABET98" panose="00000400000000000000" pitchFamily="2" charset="0"/>
              </a:rPr>
              <a:t>ışık, bir ışık kaynağı tarafından üretilir.</a:t>
            </a:r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545990"/>
              </p:ext>
            </p:extLst>
          </p:nvPr>
        </p:nvGraphicFramePr>
        <p:xfrm>
          <a:off x="623900" y="339502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965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02" y="0"/>
            <a:ext cx="2834240" cy="267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03" y="-1"/>
            <a:ext cx="9188791" cy="493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9475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6386" name="Picture 2" descr="ışıklı deniz canlılar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97922"/>
            <a:ext cx="4355976" cy="327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631916"/>
              </p:ext>
            </p:extLst>
          </p:nvPr>
        </p:nvGraphicFramePr>
        <p:xfrm>
          <a:off x="453807" y="3075806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34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7410" name="Picture 2" descr="ışıklı deniz canlılar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0975" y="1995686"/>
            <a:ext cx="5289543" cy="279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1858749"/>
              </p:ext>
            </p:extLst>
          </p:nvPr>
        </p:nvGraphicFramePr>
        <p:xfrm>
          <a:off x="318566" y="2715766"/>
          <a:ext cx="218390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34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8434" name="Picture 2" descr="araba far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018928"/>
            <a:ext cx="5292080" cy="26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8757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3014121"/>
              </p:ext>
            </p:extLst>
          </p:nvPr>
        </p:nvGraphicFramePr>
        <p:xfrm>
          <a:off x="539552" y="2787774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34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19458" name="Picture 2" descr="parlak ayna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7880"/>
            <a:ext cx="3749402" cy="449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1491630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020948"/>
              </p:ext>
            </p:extLst>
          </p:nvPr>
        </p:nvGraphicFramePr>
        <p:xfrm>
          <a:off x="453807" y="2825898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347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7" y="627534"/>
            <a:ext cx="7138808" cy="3672408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Konuyu anladık mı?</a:t>
            </a:r>
            <a:br>
              <a:rPr lang="tr-TR" b="1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BENİ DİNLEDİĞİN İÇİN TEŞEKÜR EFRİM…</a:t>
            </a:r>
            <a:br>
              <a:rPr lang="tr-TR" b="1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                </a:t>
            </a:r>
            <a:r>
              <a:rPr lang="tr-TR" b="1" dirty="0" smtClean="0">
                <a:latin typeface="ALFABET98" panose="00000400000000000000" pitchFamily="2" charset="0"/>
              </a:rPr>
              <a:t>Nayif MUYAN</a:t>
            </a:r>
            <a:endParaRPr lang="tr-TR" b="1" dirty="0">
              <a:solidFill>
                <a:srgbClr val="C00000"/>
              </a:solidFill>
              <a:latin typeface="ALFABET98" pitchFamily="2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545990"/>
              </p:ext>
            </p:extLst>
          </p:nvPr>
        </p:nvGraphicFramePr>
        <p:xfrm>
          <a:off x="623900" y="339502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965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Işık Kaynağı</a:t>
            </a:r>
            <a:endParaRPr lang="tr-TR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r>
              <a:rPr lang="tr-TR" sz="3600" dirty="0">
                <a:latin typeface="ALFABET98" panose="00000400000000000000" pitchFamily="2" charset="0"/>
              </a:rPr>
              <a:t> Işık yayarak etrafını aydınlatan her şey ışık kaynağıdır. Işık kaynakları ışık yayarak çevrelerini aydınlatırlar.</a:t>
            </a:r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0545990"/>
              </p:ext>
            </p:extLst>
          </p:nvPr>
        </p:nvGraphicFramePr>
        <p:xfrm>
          <a:off x="623900" y="339502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6583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ALFABET98" panose="00000400000000000000" pitchFamily="2" charset="0"/>
              </a:rPr>
              <a:t>Işık kaynağı türleri</a:t>
            </a:r>
            <a:r>
              <a:rPr lang="tr-TR" sz="5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?</a:t>
            </a:r>
            <a:endParaRPr lang="tr-TR" sz="54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tr-TR" sz="5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1</a:t>
            </a:r>
            <a:r>
              <a:rPr lang="tr-TR" sz="5400" b="1" dirty="0">
                <a:solidFill>
                  <a:srgbClr val="00B050"/>
                </a:solidFill>
                <a:latin typeface="ALFABET98" panose="00000400000000000000" pitchFamily="2" charset="0"/>
              </a:rPr>
              <a:t>. Doğal ışık kaynağı</a:t>
            </a:r>
          </a:p>
          <a:p>
            <a:pPr fontAlgn="base"/>
            <a:r>
              <a:rPr lang="tr-TR" sz="5400" b="1" dirty="0">
                <a:solidFill>
                  <a:schemeClr val="accent5">
                    <a:lumMod val="75000"/>
                  </a:schemeClr>
                </a:solidFill>
                <a:latin typeface="ALFABET98" panose="00000400000000000000" pitchFamily="2" charset="0"/>
              </a:rPr>
              <a:t>2. Yapay ışık kaynağı</a:t>
            </a:r>
          </a:p>
          <a:p>
            <a:endParaRPr lang="tr-TR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1441686"/>
              </p:ext>
            </p:extLst>
          </p:nvPr>
        </p:nvGraphicFramePr>
        <p:xfrm>
          <a:off x="539552" y="3723878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475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771550"/>
            <a:ext cx="3995936" cy="2887949"/>
          </a:xfrm>
        </p:spPr>
        <p:txBody>
          <a:bodyPr>
            <a:normAutofit lnSpcReduction="10000"/>
          </a:bodyPr>
          <a:lstStyle/>
          <a:p>
            <a:pPr fontAlgn="base"/>
            <a:r>
              <a:rPr lang="tr-TR" b="1" dirty="0">
                <a:solidFill>
                  <a:srgbClr val="FF0000"/>
                </a:solidFill>
                <a:latin typeface="ALFABET98" panose="00000400000000000000" pitchFamily="2" charset="0"/>
              </a:rPr>
              <a:t>Doğal ışık kaynağı</a:t>
            </a:r>
          </a:p>
          <a:p>
            <a:pPr fontAlgn="base"/>
            <a:r>
              <a:rPr lang="tr-TR" b="1" dirty="0">
                <a:latin typeface="ALFABET98" panose="00000400000000000000" pitchFamily="2" charset="0"/>
              </a:rPr>
              <a:t>Kendiliğinden ışık yayan </a:t>
            </a:r>
            <a:r>
              <a:rPr lang="tr-TR" b="1" dirty="0" smtClean="0">
                <a:latin typeface="ALFABET98" panose="00000400000000000000" pitchFamily="2" charset="0"/>
              </a:rPr>
              <a:t>cisimlere </a:t>
            </a:r>
            <a:r>
              <a:rPr lang="tr-TR" b="1" dirty="0">
                <a:latin typeface="ALFABET98" panose="00000400000000000000" pitchFamily="2" charset="0"/>
              </a:rPr>
              <a:t>doğal ışık kaynağı denir</a:t>
            </a:r>
            <a:r>
              <a:rPr lang="tr-TR" b="1" dirty="0" smtClean="0">
                <a:latin typeface="ALFABET98" panose="00000400000000000000" pitchFamily="2" charset="0"/>
              </a:rPr>
              <a:t>.</a:t>
            </a:r>
          </a:p>
          <a:p>
            <a:pPr marL="0" indent="0" fontAlgn="base">
              <a:buNone/>
            </a:pPr>
            <a:endParaRPr lang="tr-TR" b="1" dirty="0" smtClean="0">
              <a:latin typeface="ALFABET98" panose="00000400000000000000" pitchFamily="2" charset="0"/>
            </a:endParaRPr>
          </a:p>
          <a:p>
            <a:endParaRPr lang="tr-TR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07504" y="3288383"/>
            <a:ext cx="9036496" cy="2451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Aydınlatılmış cisimler</a:t>
            </a:r>
          </a:p>
          <a:p>
            <a:pPr algn="ctr"/>
            <a:r>
              <a:rPr lang="tr-TR" sz="2400" b="1" dirty="0" smtClean="0">
                <a:latin typeface="ALFABET98" panose="00000400000000000000" pitchFamily="2" charset="0"/>
              </a:rPr>
              <a:t>Üzerlerine ışık düştüğünde parlak görünen ve ışık kaynağı gibi algılanan cisimlere aydınlatılmış cisimler denir. </a:t>
            </a:r>
            <a:endParaRPr lang="tr-TR" sz="2400" b="1" dirty="0">
              <a:latin typeface="ALFABET98" panose="00000400000000000000" pitchFamily="2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788024" y="930653"/>
            <a:ext cx="4104456" cy="264920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tr-TR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Yapay ışık kaynakları </a:t>
            </a:r>
          </a:p>
          <a:p>
            <a:pPr fontAlgn="base"/>
            <a:r>
              <a:rPr lang="tr-TR" b="1" dirty="0" smtClean="0">
                <a:latin typeface="ALFABET98" panose="00000400000000000000" pitchFamily="2" charset="0"/>
              </a:rPr>
              <a:t>İnsanlar tarafından üretilen ve etrafına ışık veren cisimlere ise yapay ışık kaynağı denir .</a:t>
            </a:r>
          </a:p>
          <a:p>
            <a:pPr fontAlgn="base"/>
            <a:endParaRPr lang="tr-TR" b="1" dirty="0" smtClean="0">
              <a:latin typeface="ALFABET98" panose="00000400000000000000" pitchFamily="2" charset="0"/>
            </a:endParaRPr>
          </a:p>
          <a:p>
            <a:endParaRPr lang="tr-TR" dirty="0"/>
          </a:p>
        </p:txBody>
      </p:sp>
      <p:sp>
        <p:nvSpPr>
          <p:cNvPr id="8" name="Başlık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>
            <a:noAutofit/>
          </a:bodyPr>
          <a:lstStyle/>
          <a:p>
            <a:r>
              <a:rPr lang="tr-TR" sz="4800" b="1" u="sng" dirty="0">
                <a:solidFill>
                  <a:srgbClr val="C00000"/>
                </a:solidFill>
                <a:latin typeface="ALFABET98" panose="00000400000000000000" pitchFamily="2" charset="0"/>
              </a:rPr>
              <a:t>Işık </a:t>
            </a:r>
            <a:r>
              <a:rPr lang="tr-TR" sz="4800" b="1" u="sng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yayan cisimler</a:t>
            </a:r>
            <a:endParaRPr lang="tr-TR" sz="4800" u="sng" dirty="0">
              <a:solidFill>
                <a:srgbClr val="C00000"/>
              </a:solidFill>
              <a:latin typeface="ALFABET98" pitchFamily="2" charset="0"/>
            </a:endParaRPr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0673073"/>
              </p:ext>
            </p:extLst>
          </p:nvPr>
        </p:nvGraphicFramePr>
        <p:xfrm>
          <a:off x="107504" y="109255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2965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9800" y="1958409"/>
            <a:ext cx="4827082" cy="2701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Yuvarlatılmış Dikdörtgen 2"/>
          <p:cNvSpPr/>
          <p:nvPr/>
        </p:nvSpPr>
        <p:spPr>
          <a:xfrm>
            <a:off x="65406" y="267494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1102857"/>
              </p:ext>
            </p:extLst>
          </p:nvPr>
        </p:nvGraphicFramePr>
        <p:xfrm>
          <a:off x="611560" y="3579862"/>
          <a:ext cx="2183904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125777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3" name="Picture 2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35036"/>
            <a:ext cx="3729650" cy="368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1491630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6212548"/>
              </p:ext>
            </p:extLst>
          </p:nvPr>
        </p:nvGraphicFramePr>
        <p:xfrm>
          <a:off x="443880" y="3014716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pic>
        <p:nvPicPr>
          <p:cNvPr id="4098" name="Picture 2" descr="el fen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04284"/>
            <a:ext cx="4081636" cy="408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65406" y="915566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305404"/>
              </p:ext>
            </p:extLst>
          </p:nvPr>
        </p:nvGraphicFramePr>
        <p:xfrm>
          <a:off x="323528" y="3147814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85920"/>
            <a:ext cx="3816424" cy="30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25" y="411510"/>
            <a:ext cx="8229600" cy="1573683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Doğal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Yapay Işık Kaynağı</a:t>
            </a:r>
            <a:b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</a:br>
            <a:r>
              <a:rPr lang="tr-TR" dirty="0" smtClean="0">
                <a:solidFill>
                  <a:srgbClr val="C00000"/>
                </a:solidFill>
                <a:latin typeface="ALFABET98" panose="00000400000000000000" pitchFamily="2" charset="0"/>
              </a:rPr>
              <a:t>Işık Kaynağı Değil</a:t>
            </a:r>
            <a:endParaRPr lang="tr-TR" dirty="0">
              <a:solidFill>
                <a:srgbClr val="C00000"/>
              </a:solidFill>
              <a:latin typeface="ALFABET98" pitchFamily="2" charset="0"/>
            </a:endParaRPr>
          </a:p>
        </p:txBody>
      </p:sp>
      <p:sp>
        <p:nvSpPr>
          <p:cNvPr id="3" name="AutoShape 2" descr="sokak lamba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4" descr="sokak lambası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6" name="Picture 6" descr="İ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3110" y="483518"/>
            <a:ext cx="2438429" cy="413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uvarlatılmış Dikdörtgen 7"/>
          <p:cNvSpPr/>
          <p:nvPr/>
        </p:nvSpPr>
        <p:spPr>
          <a:xfrm>
            <a:off x="65406" y="915566"/>
            <a:ext cx="4290570" cy="576064"/>
          </a:xfrm>
          <a:prstGeom prst="roundRect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6779729"/>
              </p:ext>
            </p:extLst>
          </p:nvPr>
        </p:nvGraphicFramePr>
        <p:xfrm>
          <a:off x="307975" y="3200136"/>
          <a:ext cx="21839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9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YILDIRIM</a:t>
                      </a:r>
                      <a:r>
                        <a:rPr lang="tr-TR" baseline="0" dirty="0" smtClean="0"/>
                        <a:t> İLKOKULU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033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Işık ve ışık kaynakları</Template>
  <TotalTime>12</TotalTime>
  <Words>253</Words>
  <PresentationFormat>Ekran Gösterisi (16:9)</PresentationFormat>
  <Paragraphs>86</Paragraphs>
  <Slides>25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Işık</vt:lpstr>
      <vt:lpstr>Işık Kaynağı</vt:lpstr>
      <vt:lpstr>Işık kaynağı türleri?</vt:lpstr>
      <vt:lpstr>Işık yayan cisimler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Kuzey ışıkları</vt:lpstr>
      <vt:lpstr>Slayt 20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Doğal Işık Kaynağı Yapay Işık Kaynağı Işık Kaynağı Değil</vt:lpstr>
      <vt:lpstr>Konuyu anladık mı? BENİ DİNLEDİĞİN İÇİN TEŞEKÜR EFRİM…                 Nayif MUYAN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2018-01-04T19:44:59Z</dcterms:created>
  <dcterms:modified xsi:type="dcterms:W3CDTF">2018-10-11T14:51:50Z</dcterms:modified>
  <cp:category>www.sorubak.com</cp:category>
</cp:coreProperties>
</file>