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4" r:id="rId2"/>
    <p:sldId id="256" r:id="rId3"/>
    <p:sldId id="259" r:id="rId4"/>
    <p:sldId id="262" r:id="rId5"/>
    <p:sldId id="260" r:id="rId6"/>
    <p:sldId id="261" r:id="rId7"/>
    <p:sldId id="258" r:id="rId8"/>
    <p:sldId id="263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D4A6D9-9548-404A-B598-495D6272B4D6}" type="datetimeFigureOut">
              <a:rPr lang="tr-TR" smtClean="0"/>
              <a:pPr/>
              <a:t>15/11/2018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55A079-079E-4915-A679-14B468652FD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06054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55A079-079E-4915-A679-14B468652FD9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39926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4F5C-1E98-4BF2-AD2A-8C6903C58BEF}" type="datetimeFigureOut">
              <a:rPr lang="tr-TR" smtClean="0"/>
              <a:pPr/>
              <a:t>15/11/2018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2DBFC-7C3D-4740-9F24-5240F5733C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66138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4F5C-1E98-4BF2-AD2A-8C6903C58BEF}" type="datetimeFigureOut">
              <a:rPr lang="tr-TR" smtClean="0"/>
              <a:pPr/>
              <a:t>15/11/2018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2DBFC-7C3D-4740-9F24-5240F5733C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85983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4F5C-1E98-4BF2-AD2A-8C6903C58BEF}" type="datetimeFigureOut">
              <a:rPr lang="tr-TR" smtClean="0"/>
              <a:pPr/>
              <a:t>15/11/2018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2DBFC-7C3D-4740-9F24-5240F5733C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48989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4F5C-1E98-4BF2-AD2A-8C6903C58BEF}" type="datetimeFigureOut">
              <a:rPr lang="tr-TR" smtClean="0"/>
              <a:pPr/>
              <a:t>15/11/2018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2DBFC-7C3D-4740-9F24-5240F5733C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52791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4F5C-1E98-4BF2-AD2A-8C6903C58BEF}" type="datetimeFigureOut">
              <a:rPr lang="tr-TR" smtClean="0"/>
              <a:pPr/>
              <a:t>15/11/2018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2DBFC-7C3D-4740-9F24-5240F5733C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53572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4F5C-1E98-4BF2-AD2A-8C6903C58BEF}" type="datetimeFigureOut">
              <a:rPr lang="tr-TR" smtClean="0"/>
              <a:pPr/>
              <a:t>15/11/2018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2DBFC-7C3D-4740-9F24-5240F5733C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78805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4F5C-1E98-4BF2-AD2A-8C6903C58BEF}" type="datetimeFigureOut">
              <a:rPr lang="tr-TR" smtClean="0"/>
              <a:pPr/>
              <a:t>15/11/2018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2DBFC-7C3D-4740-9F24-5240F5733C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08578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4F5C-1E98-4BF2-AD2A-8C6903C58BEF}" type="datetimeFigureOut">
              <a:rPr lang="tr-TR" smtClean="0"/>
              <a:pPr/>
              <a:t>15/11/2018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2DBFC-7C3D-4740-9F24-5240F5733C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9440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4F5C-1E98-4BF2-AD2A-8C6903C58BEF}" type="datetimeFigureOut">
              <a:rPr lang="tr-TR" smtClean="0"/>
              <a:pPr/>
              <a:t>15/11/2018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2DBFC-7C3D-4740-9F24-5240F5733C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89817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4F5C-1E98-4BF2-AD2A-8C6903C58BEF}" type="datetimeFigureOut">
              <a:rPr lang="tr-TR" smtClean="0"/>
              <a:pPr/>
              <a:t>15/11/2018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2DBFC-7C3D-4740-9F24-5240F5733C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30840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4F5C-1E98-4BF2-AD2A-8C6903C58BEF}" type="datetimeFigureOut">
              <a:rPr lang="tr-TR" smtClean="0"/>
              <a:pPr/>
              <a:t>15/11/2018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2DBFC-7C3D-4740-9F24-5240F5733C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51606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A4F5C-1E98-4BF2-AD2A-8C6903C58BEF}" type="datetimeFigureOut">
              <a:rPr lang="tr-TR" smtClean="0"/>
              <a:pPr/>
              <a:t>15/11/2018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2DBFC-7C3D-4740-9F24-5240F5733CE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69718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3645024"/>
            <a:ext cx="6400800" cy="1752600"/>
          </a:xfrm>
        </p:spPr>
        <p:txBody>
          <a:bodyPr/>
          <a:lstStyle/>
          <a:p>
            <a:r>
              <a:rPr lang="tr-TR" b="1" dirty="0" smtClean="0">
                <a:solidFill>
                  <a:schemeClr val="tx1"/>
                </a:solidFill>
              </a:rPr>
              <a:t>ÖĞRETMEN</a:t>
            </a:r>
          </a:p>
          <a:p>
            <a:r>
              <a:rPr lang="tr-TR" b="1" dirty="0" smtClean="0">
                <a:solidFill>
                  <a:schemeClr val="tx1"/>
                </a:solidFill>
              </a:rPr>
              <a:t>NALAN BOZDEMİR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683568" y="1772816"/>
            <a:ext cx="7772400" cy="1470025"/>
          </a:xfrm>
        </p:spPr>
        <p:txBody>
          <a:bodyPr/>
          <a:lstStyle/>
          <a:p>
            <a:r>
              <a:rPr lang="tr-TR" b="1" dirty="0" smtClean="0"/>
              <a:t>Mert BOZDAYI</a:t>
            </a:r>
            <a:br>
              <a:rPr lang="tr-TR" b="1" dirty="0" smtClean="0"/>
            </a:br>
            <a:r>
              <a:rPr lang="tr-TR" b="1" dirty="0" smtClean="0"/>
              <a:t>3/A 226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51223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11560" y="2636912"/>
            <a:ext cx="7772400" cy="2232248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tr-TR" b="1" dirty="0" smtClean="0"/>
              <a:t>DOĞAL SAYILARLA ÇIKARMA İŞLEMİ</a:t>
            </a:r>
            <a:br>
              <a:rPr lang="tr-TR" b="1" dirty="0" smtClean="0"/>
            </a:br>
            <a:r>
              <a:rPr lang="tr-TR" b="1" dirty="0" smtClean="0"/>
              <a:t>(SONUCU TAHMİN ETME)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385358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539552" y="980728"/>
            <a:ext cx="7772400" cy="1470025"/>
          </a:xfrm>
        </p:spPr>
        <p:txBody>
          <a:bodyPr/>
          <a:lstStyle/>
          <a:p>
            <a:r>
              <a:rPr lang="tr-TR" dirty="0" smtClean="0"/>
              <a:t>Çıkarma işleminde sonucu nasıl tahmin ederim?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187624" y="2996952"/>
            <a:ext cx="6400800" cy="1752600"/>
          </a:xfrm>
        </p:spPr>
        <p:txBody>
          <a:bodyPr/>
          <a:lstStyle/>
          <a:p>
            <a:r>
              <a:rPr lang="tr-TR" b="1" dirty="0" smtClean="0">
                <a:solidFill>
                  <a:schemeClr val="tx1"/>
                </a:solidFill>
              </a:rPr>
              <a:t>Toplamı tahmin etmede olduğu gibi çıkarma işleminde de sayıları yuvarlayabiliriz.</a:t>
            </a:r>
            <a:endParaRPr lang="tr-TR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8239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ÖĞRENELİM</a:t>
            </a: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3490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5400" dirty="0" smtClean="0"/>
              <a:t>Birler  basamağı </a:t>
            </a:r>
            <a:r>
              <a:rPr lang="tr-TR" sz="5400" dirty="0" smtClean="0">
                <a:solidFill>
                  <a:srgbClr val="FF0000"/>
                </a:solidFill>
              </a:rPr>
              <a:t>1,2,3,4</a:t>
            </a:r>
            <a:r>
              <a:rPr lang="tr-TR" sz="5400" dirty="0" smtClean="0"/>
              <a:t> olan sayılar bir </a:t>
            </a:r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önceki</a:t>
            </a:r>
            <a:r>
              <a:rPr lang="tr-TR" sz="5400" dirty="0" smtClean="0"/>
              <a:t> onluğa; birler basamağı </a:t>
            </a:r>
            <a:r>
              <a:rPr lang="tr-TR" sz="5400" dirty="0" smtClean="0">
                <a:solidFill>
                  <a:srgbClr val="FF0000"/>
                </a:solidFill>
              </a:rPr>
              <a:t>5,6,7,8,9</a:t>
            </a:r>
            <a:r>
              <a:rPr lang="tr-TR" sz="5400" dirty="0" smtClean="0"/>
              <a:t> olan sayılar bir </a:t>
            </a:r>
            <a:r>
              <a:rPr lang="tr-TR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sonraki</a:t>
            </a:r>
            <a:r>
              <a:rPr lang="tr-TR" sz="5400" dirty="0" smtClean="0"/>
              <a:t> onluğa yuvarlanır. </a:t>
            </a:r>
          </a:p>
          <a:p>
            <a:pPr marL="0" indent="0">
              <a:buNone/>
            </a:pPr>
            <a:endParaRPr lang="tr-TR" sz="5400" dirty="0"/>
          </a:p>
        </p:txBody>
      </p:sp>
    </p:spTree>
    <p:extLst>
      <p:ext uri="{BB962C8B-B14F-4D97-AF65-F5344CB8AC3E}">
        <p14:creationId xmlns:p14="http://schemas.microsoft.com/office/powerpoint/2010/main" xmlns="" val="4126107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827584" y="548681"/>
            <a:ext cx="7772400" cy="720079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tr-TR" b="1" dirty="0" smtClean="0"/>
              <a:t>ÖRNEK</a:t>
            </a:r>
            <a:endParaRPr lang="tr-TR" b="1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67544" y="1268760"/>
            <a:ext cx="8208912" cy="1752600"/>
          </a:xfrm>
        </p:spPr>
        <p:txBody>
          <a:bodyPr>
            <a:noAutofit/>
          </a:bodyPr>
          <a:lstStyle/>
          <a:p>
            <a:pPr algn="just"/>
            <a:r>
              <a:rPr lang="tr-TR" sz="3600" dirty="0" smtClean="0">
                <a:solidFill>
                  <a:schemeClr val="tx1"/>
                </a:solidFill>
              </a:rPr>
              <a:t>Berat çantasındaki 58 fındığın 23 tanesini sınıfındaki arkadaşlarına dağıttı. Berat’ın çantasında kaç tane fındık kaldığını tahmin edelim. Gerçek sonuç ile karşılaştıralım. </a:t>
            </a:r>
            <a:endParaRPr lang="tr-TR" sz="3600" dirty="0">
              <a:solidFill>
                <a:schemeClr val="tx1"/>
              </a:solidFill>
            </a:endParaRPr>
          </a:p>
        </p:txBody>
      </p:sp>
      <p:sp>
        <p:nvSpPr>
          <p:cNvPr id="4" name="Alt Başlık 2"/>
          <p:cNvSpPr txBox="1">
            <a:spLocks/>
          </p:cNvSpPr>
          <p:nvPr/>
        </p:nvSpPr>
        <p:spPr>
          <a:xfrm>
            <a:off x="406651" y="3933056"/>
            <a:ext cx="8208912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tr-TR" dirty="0" smtClean="0">
                <a:solidFill>
                  <a:schemeClr val="tx1"/>
                </a:solidFill>
              </a:rPr>
              <a:t>Fındık sayısında azalma olduğu için çıkarma işlemi yaparız.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6747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51520" y="620689"/>
            <a:ext cx="8568952" cy="1656184"/>
          </a:xfrm>
          <a:ln w="38100">
            <a:solidFill>
              <a:srgbClr val="002060"/>
            </a:solidFill>
          </a:ln>
        </p:spPr>
        <p:txBody>
          <a:bodyPr>
            <a:normAutofit/>
          </a:bodyPr>
          <a:lstStyle/>
          <a:p>
            <a:pPr algn="l"/>
            <a:r>
              <a:rPr lang="tr-TR" sz="3600" dirty="0" smtClean="0"/>
              <a:t>58---Bir sonraki onluğa yuvarlanır.-------60</a:t>
            </a:r>
            <a:br>
              <a:rPr lang="tr-TR" sz="3600" dirty="0" smtClean="0"/>
            </a:br>
            <a:r>
              <a:rPr lang="tr-TR" sz="3600" dirty="0" smtClean="0"/>
              <a:t>23---Bir önceki onluğa yuvarlanır.--------20</a:t>
            </a:r>
            <a:endParaRPr lang="tr-TR" sz="3600" dirty="0"/>
          </a:p>
        </p:txBody>
      </p:sp>
      <p:sp>
        <p:nvSpPr>
          <p:cNvPr id="9" name="Başlık 1"/>
          <p:cNvSpPr txBox="1">
            <a:spLocks/>
          </p:cNvSpPr>
          <p:nvPr/>
        </p:nvSpPr>
        <p:spPr>
          <a:xfrm>
            <a:off x="251520" y="2564904"/>
            <a:ext cx="8568952" cy="1296144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r-TR" sz="3600" dirty="0" smtClean="0"/>
              <a:t>Berat’ın </a:t>
            </a:r>
            <a:r>
              <a:rPr lang="tr-TR" sz="3600" dirty="0" smtClean="0">
                <a:solidFill>
                  <a:srgbClr val="FF0000"/>
                </a:solidFill>
              </a:rPr>
              <a:t>tahmini</a:t>
            </a:r>
            <a:r>
              <a:rPr lang="tr-TR" sz="3600" dirty="0" smtClean="0"/>
              <a:t> </a:t>
            </a:r>
            <a:r>
              <a:rPr lang="tr-TR" sz="3600" dirty="0" smtClean="0">
                <a:solidFill>
                  <a:srgbClr val="0070C0"/>
                </a:solidFill>
              </a:rPr>
              <a:t>40 </a:t>
            </a:r>
            <a:r>
              <a:rPr lang="tr-TR" sz="3600" dirty="0" smtClean="0"/>
              <a:t>tane fındığı kalmıştır.</a:t>
            </a:r>
            <a:endParaRPr lang="tr-TR" sz="3600" dirty="0"/>
          </a:p>
        </p:txBody>
      </p:sp>
      <p:sp>
        <p:nvSpPr>
          <p:cNvPr id="10" name="Başlık 1"/>
          <p:cNvSpPr txBox="1">
            <a:spLocks/>
          </p:cNvSpPr>
          <p:nvPr/>
        </p:nvSpPr>
        <p:spPr>
          <a:xfrm>
            <a:off x="251520" y="4149080"/>
            <a:ext cx="8568952" cy="936104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600" dirty="0" smtClean="0"/>
              <a:t>58 – 23 = 35</a:t>
            </a:r>
            <a:endParaRPr lang="tr-TR" sz="3600" dirty="0"/>
          </a:p>
        </p:txBody>
      </p:sp>
      <p:sp>
        <p:nvSpPr>
          <p:cNvPr id="11" name="Başlık 1"/>
          <p:cNvSpPr txBox="1">
            <a:spLocks/>
          </p:cNvSpPr>
          <p:nvPr/>
        </p:nvSpPr>
        <p:spPr>
          <a:xfrm>
            <a:off x="258091" y="5373216"/>
            <a:ext cx="8568952" cy="936104"/>
          </a:xfrm>
          <a:prstGeom prst="rect">
            <a:avLst/>
          </a:prstGeom>
          <a:ln w="38100">
            <a:solidFill>
              <a:srgbClr val="002060"/>
            </a:solidFill>
          </a:ln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600" dirty="0" smtClean="0"/>
              <a:t>Berat’ın elinde </a:t>
            </a:r>
            <a:r>
              <a:rPr lang="tr-TR" sz="3600" dirty="0" smtClean="0">
                <a:solidFill>
                  <a:srgbClr val="FF0000"/>
                </a:solidFill>
              </a:rPr>
              <a:t>gerçekte</a:t>
            </a:r>
            <a:r>
              <a:rPr lang="tr-TR" sz="3600" dirty="0" smtClean="0"/>
              <a:t> </a:t>
            </a:r>
            <a:r>
              <a:rPr lang="tr-TR" sz="3600" dirty="0" smtClean="0">
                <a:solidFill>
                  <a:srgbClr val="0070C0"/>
                </a:solidFill>
              </a:rPr>
              <a:t>35 </a:t>
            </a:r>
            <a:r>
              <a:rPr lang="tr-TR" sz="3600" dirty="0" smtClean="0"/>
              <a:t>tane fındığı kalmıştır.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2911196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32856"/>
            <a:ext cx="7602459" cy="2953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11397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428" t="6698" b="39714"/>
          <a:stretch/>
        </p:blipFill>
        <p:spPr>
          <a:xfrm>
            <a:off x="199593" y="1412776"/>
            <a:ext cx="8005511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1012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1113</TotalTime>
  <Words>113</Words>
  <PresentationFormat>Ekran Gösterisi (4:3)</PresentationFormat>
  <Paragraphs>17</Paragraphs>
  <Slides>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Ofis Teması</vt:lpstr>
      <vt:lpstr>Mert BOZDAYI 3/A 226</vt:lpstr>
      <vt:lpstr>DOĞAL SAYILARLA ÇIKARMA İŞLEMİ (SONUCU TAHMİN ETME)</vt:lpstr>
      <vt:lpstr>Çıkarma işleminde sonucu nasıl tahmin ederim?</vt:lpstr>
      <vt:lpstr>ÖĞRENELİM</vt:lpstr>
      <vt:lpstr>ÖRNEK</vt:lpstr>
      <vt:lpstr>58---Bir sonraki onluğa yuvarlanır.-------60 23---Bir önceki onluğa yuvarlanır.--------20</vt:lpstr>
      <vt:lpstr>Slayt 7</vt:lpstr>
      <vt:lpstr>Slayt 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2018-11-10T16:00:56Z</dcterms:created>
  <dcterms:modified xsi:type="dcterms:W3CDTF">2018-11-15T14:29:15Z</dcterms:modified>
  <cp:category>https://www.sorubak.com</cp:category>
</cp:coreProperties>
</file>