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3"/>
  </p:notesMasterIdLst>
  <p:sldIdLst>
    <p:sldId id="256" r:id="rId2"/>
    <p:sldId id="257" r:id="rId3"/>
    <p:sldId id="258" r:id="rId4"/>
    <p:sldId id="259" r:id="rId5"/>
    <p:sldId id="260" r:id="rId6"/>
    <p:sldId id="261" r:id="rId7"/>
    <p:sldId id="262" r:id="rId8"/>
    <p:sldId id="263" r:id="rId9"/>
    <p:sldId id="264" r:id="rId10"/>
    <p:sldId id="266" r:id="rId11"/>
    <p:sldId id="265" r:id="rId12"/>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0"/>
    <p:restoredTop sz="96154" autoAdjust="0"/>
  </p:normalViewPr>
  <p:slideViewPr>
    <p:cSldViewPr>
      <p:cViewPr varScale="1">
        <p:scale>
          <a:sx n="116" d="100"/>
          <a:sy n="116" d="100"/>
        </p:scale>
        <p:origin x="-1494" y="-11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409C336-BEEB-45DF-83A0-AF110C08C9B6}" type="datetimeFigureOut">
              <a:rPr lang="tr-TR" smtClean="0"/>
              <a:pPr/>
              <a:t>19/09/2018</a:t>
            </a:fld>
            <a:endParaRPr lang="tr-TR"/>
          </a:p>
        </p:txBody>
      </p:sp>
      <p:sp>
        <p:nvSpPr>
          <p:cNvPr id="4" name="Slayt Görüntüsü Yer Tutucusu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Altbilgi Yer Tutucusu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E6EB0FA-1E6B-4B42-AD4C-B1391F51649F}" type="slidenum">
              <a:rPr lang="tr-TR" smtClean="0"/>
              <a:pPr/>
              <a:t>‹#›</a:t>
            </a:fld>
            <a:endParaRPr lang="tr-TR"/>
          </a:p>
        </p:txBody>
      </p:sp>
    </p:spTree>
    <p:extLst>
      <p:ext uri="{BB962C8B-B14F-4D97-AF65-F5344CB8AC3E}">
        <p14:creationId xmlns:p14="http://schemas.microsoft.com/office/powerpoint/2010/main" xmlns="" val="121705723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b="1" u="sng" kern="1200" dirty="0" smtClean="0">
                <a:solidFill>
                  <a:schemeClr val="tx1"/>
                </a:solidFill>
                <a:effectLst/>
                <a:latin typeface="+mn-lt"/>
                <a:ea typeface="+mn-ea"/>
                <a:cs typeface="+mn-cs"/>
                <a:hlinkClick r:id="rId3"/>
              </a:rPr>
              <a:t>www.egitimhane.com</a:t>
            </a:r>
            <a:endParaRPr lang="tr-TR" dirty="0"/>
          </a:p>
        </p:txBody>
      </p:sp>
      <p:sp>
        <p:nvSpPr>
          <p:cNvPr id="4" name="Slayt Numarası Yer Tutucusu 3"/>
          <p:cNvSpPr>
            <a:spLocks noGrp="1"/>
          </p:cNvSpPr>
          <p:nvPr>
            <p:ph type="sldNum" sz="quarter" idx="10"/>
          </p:nvPr>
        </p:nvSpPr>
        <p:spPr/>
        <p:txBody>
          <a:bodyPr/>
          <a:lstStyle/>
          <a:p>
            <a:fld id="{0E6EB0FA-1E6B-4B42-AD4C-B1391F51649F}" type="slidenum">
              <a:rPr lang="tr-TR" smtClean="0"/>
              <a:pPr/>
              <a:t>3</a:t>
            </a:fld>
            <a:endParaRPr lang="tr-TR"/>
          </a:p>
        </p:txBody>
      </p:sp>
    </p:spTree>
    <p:extLst>
      <p:ext uri="{BB962C8B-B14F-4D97-AF65-F5344CB8AC3E}">
        <p14:creationId xmlns:p14="http://schemas.microsoft.com/office/powerpoint/2010/main" xmlns="" val="37623583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b="1" u="sng" kern="1200" dirty="0" smtClean="0">
                <a:solidFill>
                  <a:schemeClr val="tx1"/>
                </a:solidFill>
                <a:effectLst/>
                <a:latin typeface="+mn-lt"/>
                <a:ea typeface="+mn-ea"/>
                <a:cs typeface="+mn-cs"/>
                <a:hlinkClick r:id="rId3"/>
              </a:rPr>
              <a:t>www.egitimhane.com</a:t>
            </a:r>
            <a:endParaRPr lang="tr-TR" dirty="0"/>
          </a:p>
        </p:txBody>
      </p:sp>
      <p:sp>
        <p:nvSpPr>
          <p:cNvPr id="4" name="Slayt Numarası Yer Tutucusu 3"/>
          <p:cNvSpPr>
            <a:spLocks noGrp="1"/>
          </p:cNvSpPr>
          <p:nvPr>
            <p:ph type="sldNum" sz="quarter" idx="10"/>
          </p:nvPr>
        </p:nvSpPr>
        <p:spPr/>
        <p:txBody>
          <a:bodyPr/>
          <a:lstStyle/>
          <a:p>
            <a:fld id="{0E6EB0FA-1E6B-4B42-AD4C-B1391F51649F}" type="slidenum">
              <a:rPr lang="tr-TR" smtClean="0"/>
              <a:pPr/>
              <a:t>7</a:t>
            </a:fld>
            <a:endParaRPr lang="tr-TR"/>
          </a:p>
        </p:txBody>
      </p:sp>
    </p:spTree>
    <p:extLst>
      <p:ext uri="{BB962C8B-B14F-4D97-AF65-F5344CB8AC3E}">
        <p14:creationId xmlns:p14="http://schemas.microsoft.com/office/powerpoint/2010/main" xmlns="" val="318358488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b="1" u="sng" kern="1200" dirty="0" smtClean="0">
                <a:solidFill>
                  <a:schemeClr val="tx1"/>
                </a:solidFill>
                <a:effectLst/>
                <a:latin typeface="+mn-lt"/>
                <a:ea typeface="+mn-ea"/>
                <a:cs typeface="+mn-cs"/>
                <a:hlinkClick r:id="rId3"/>
              </a:rPr>
              <a:t>www.egitimhane.com</a:t>
            </a:r>
            <a:endParaRPr lang="tr-TR" dirty="0"/>
          </a:p>
        </p:txBody>
      </p:sp>
      <p:sp>
        <p:nvSpPr>
          <p:cNvPr id="4" name="Slayt Numarası Yer Tutucusu 3"/>
          <p:cNvSpPr>
            <a:spLocks noGrp="1"/>
          </p:cNvSpPr>
          <p:nvPr>
            <p:ph type="sldNum" sz="quarter" idx="10"/>
          </p:nvPr>
        </p:nvSpPr>
        <p:spPr/>
        <p:txBody>
          <a:bodyPr/>
          <a:lstStyle/>
          <a:p>
            <a:fld id="{0E6EB0FA-1E6B-4B42-AD4C-B1391F51649F}" type="slidenum">
              <a:rPr lang="tr-TR" smtClean="0"/>
              <a:pPr/>
              <a:t>10</a:t>
            </a:fld>
            <a:endParaRPr lang="tr-TR"/>
          </a:p>
        </p:txBody>
      </p:sp>
    </p:spTree>
    <p:extLst>
      <p:ext uri="{BB962C8B-B14F-4D97-AF65-F5344CB8AC3E}">
        <p14:creationId xmlns:p14="http://schemas.microsoft.com/office/powerpoint/2010/main" xmlns="" val="172129484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b="1" u="sng" kern="1200" smtClean="0">
                <a:solidFill>
                  <a:schemeClr val="tx1"/>
                </a:solidFill>
                <a:effectLst/>
                <a:latin typeface="+mn-lt"/>
                <a:ea typeface="+mn-ea"/>
                <a:cs typeface="+mn-cs"/>
                <a:hlinkClick r:id="rId3"/>
              </a:rPr>
              <a:t>www.egitimhane.com</a:t>
            </a:r>
            <a:endParaRPr lang="tr-TR"/>
          </a:p>
        </p:txBody>
      </p:sp>
      <p:sp>
        <p:nvSpPr>
          <p:cNvPr id="4" name="Slayt Numarası Yer Tutucusu 3"/>
          <p:cNvSpPr>
            <a:spLocks noGrp="1"/>
          </p:cNvSpPr>
          <p:nvPr>
            <p:ph type="sldNum" sz="quarter" idx="10"/>
          </p:nvPr>
        </p:nvSpPr>
        <p:spPr/>
        <p:txBody>
          <a:bodyPr/>
          <a:lstStyle/>
          <a:p>
            <a:fld id="{0E6EB0FA-1E6B-4B42-AD4C-B1391F51649F}" type="slidenum">
              <a:rPr lang="tr-TR" smtClean="0"/>
              <a:pPr/>
              <a:t>11</a:t>
            </a:fld>
            <a:endParaRPr lang="tr-TR"/>
          </a:p>
        </p:txBody>
      </p:sp>
    </p:spTree>
    <p:extLst>
      <p:ext uri="{BB962C8B-B14F-4D97-AF65-F5344CB8AC3E}">
        <p14:creationId xmlns:p14="http://schemas.microsoft.com/office/powerpoint/2010/main" xmlns="" val="399622716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3 Veri Yer Tutucusu"/>
          <p:cNvSpPr>
            <a:spLocks noGrp="1"/>
          </p:cNvSpPr>
          <p:nvPr>
            <p:ph type="dt" sz="half" idx="10"/>
          </p:nvPr>
        </p:nvSpPr>
        <p:spPr/>
        <p:txBody>
          <a:bodyPr/>
          <a:lstStyle/>
          <a:p>
            <a:fld id="{87051160-0594-4C8D-9AA1-D244D0305101}" type="datetimeFigureOut">
              <a:rPr lang="tr-TR" smtClean="0"/>
              <a:pPr/>
              <a:t>19/09/2018</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4155403-3AED-4DAD-BC81-40D766253AC7}" type="slidenum">
              <a:rPr lang="tr-TR" smtClean="0"/>
              <a:pPr/>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87051160-0594-4C8D-9AA1-D244D0305101}" type="datetimeFigureOut">
              <a:rPr lang="tr-TR" smtClean="0"/>
              <a:pPr/>
              <a:t>19/09/2018</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4155403-3AED-4DAD-BC81-40D766253AC7}"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87051160-0594-4C8D-9AA1-D244D0305101}" type="datetimeFigureOut">
              <a:rPr lang="tr-TR" smtClean="0"/>
              <a:pPr/>
              <a:t>19/09/2018</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4155403-3AED-4DAD-BC81-40D766253AC7}"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87051160-0594-4C8D-9AA1-D244D0305101}" type="datetimeFigureOut">
              <a:rPr lang="tr-TR" smtClean="0"/>
              <a:pPr/>
              <a:t>19/09/2018</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4155403-3AED-4DAD-BC81-40D766253AC7}"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p>
            <a:fld id="{87051160-0594-4C8D-9AA1-D244D0305101}" type="datetimeFigureOut">
              <a:rPr lang="tr-TR" smtClean="0"/>
              <a:pPr/>
              <a:t>19/09/2018</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4155403-3AED-4DAD-BC81-40D766253AC7}" type="slidenum">
              <a:rPr lang="tr-TR" smtClean="0"/>
              <a:pPr/>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Veri Yer Tutucusu"/>
          <p:cNvSpPr>
            <a:spLocks noGrp="1"/>
          </p:cNvSpPr>
          <p:nvPr>
            <p:ph type="dt" sz="half" idx="10"/>
          </p:nvPr>
        </p:nvSpPr>
        <p:spPr/>
        <p:txBody>
          <a:bodyPr/>
          <a:lstStyle/>
          <a:p>
            <a:fld id="{87051160-0594-4C8D-9AA1-D244D0305101}" type="datetimeFigureOut">
              <a:rPr lang="tr-TR" smtClean="0"/>
              <a:pPr/>
              <a:t>19/09/2018</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4155403-3AED-4DAD-BC81-40D766253AC7}"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6 Veri Yer Tutucusu"/>
          <p:cNvSpPr>
            <a:spLocks noGrp="1"/>
          </p:cNvSpPr>
          <p:nvPr>
            <p:ph type="dt" sz="half" idx="10"/>
          </p:nvPr>
        </p:nvSpPr>
        <p:spPr/>
        <p:txBody>
          <a:bodyPr/>
          <a:lstStyle/>
          <a:p>
            <a:fld id="{87051160-0594-4C8D-9AA1-D244D0305101}" type="datetimeFigureOut">
              <a:rPr lang="tr-TR" smtClean="0"/>
              <a:pPr/>
              <a:t>19/09/2018</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B4155403-3AED-4DAD-BC81-40D766253AC7}" type="slidenum">
              <a:rPr lang="tr-TR" smtClean="0"/>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Veri Yer Tutucusu"/>
          <p:cNvSpPr>
            <a:spLocks noGrp="1"/>
          </p:cNvSpPr>
          <p:nvPr>
            <p:ph type="dt" sz="half" idx="10"/>
          </p:nvPr>
        </p:nvSpPr>
        <p:spPr/>
        <p:txBody>
          <a:bodyPr/>
          <a:lstStyle/>
          <a:p>
            <a:fld id="{87051160-0594-4C8D-9AA1-D244D0305101}" type="datetimeFigureOut">
              <a:rPr lang="tr-TR" smtClean="0"/>
              <a:pPr/>
              <a:t>19/09/2018</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B4155403-3AED-4DAD-BC81-40D766253AC7}"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87051160-0594-4C8D-9AA1-D244D0305101}" type="datetimeFigureOut">
              <a:rPr lang="tr-TR" smtClean="0"/>
              <a:pPr/>
              <a:t>19/09/2018</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B4155403-3AED-4DAD-BC81-40D766253AC7}"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87051160-0594-4C8D-9AA1-D244D0305101}" type="datetimeFigureOut">
              <a:rPr lang="tr-TR" smtClean="0"/>
              <a:pPr/>
              <a:t>19/09/2018</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4155403-3AED-4DAD-BC81-40D766253AC7}"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87051160-0594-4C8D-9AA1-D244D0305101}" type="datetimeFigureOut">
              <a:rPr lang="tr-TR" smtClean="0"/>
              <a:pPr/>
              <a:t>19/09/2018</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4155403-3AED-4DAD-BC81-40D766253AC7}" type="slidenum">
              <a:rPr lang="tr-TR" smtClean="0"/>
              <a:pPr/>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lum/>
          </a:blip>
          <a:srcRect/>
          <a:stretch>
            <a:fillRect/>
          </a:stretch>
        </a:blipFill>
        <a:effectLst/>
      </p:bgPr>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2 Metin Yer Tutucusu"/>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7051160-0594-4C8D-9AA1-D244D0305101}" type="datetimeFigureOut">
              <a:rPr lang="tr-TR" smtClean="0"/>
              <a:pPr/>
              <a:t>19/09/2018</a:t>
            </a:fld>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4155403-3AED-4DAD-BC81-40D766253AC7}"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Metin kutusu"/>
          <p:cNvSpPr txBox="1"/>
          <p:nvPr/>
        </p:nvSpPr>
        <p:spPr>
          <a:xfrm>
            <a:off x="0" y="332656"/>
            <a:ext cx="9144000" cy="1754326"/>
          </a:xfrm>
          <a:prstGeom prst="rect">
            <a:avLst/>
          </a:prstGeom>
          <a:noFill/>
        </p:spPr>
        <p:txBody>
          <a:bodyPr wrap="square" rtlCol="0">
            <a:spAutoFit/>
          </a:bodyPr>
          <a:lstStyle/>
          <a:p>
            <a:pPr algn="ctr"/>
            <a:r>
              <a:rPr lang="tr-TR" sz="5400" dirty="0" smtClean="0">
                <a:solidFill>
                  <a:srgbClr val="C00000"/>
                </a:solidFill>
                <a:latin typeface="Comic Sans MS" pitchFamily="66" charset="0"/>
              </a:rPr>
              <a:t>8 – 9 YAŞ ÇOCUKLARI </a:t>
            </a:r>
          </a:p>
          <a:p>
            <a:pPr algn="ctr"/>
            <a:r>
              <a:rPr lang="tr-TR" sz="5400" dirty="0" smtClean="0">
                <a:solidFill>
                  <a:srgbClr val="C00000"/>
                </a:solidFill>
                <a:latin typeface="Comic Sans MS" pitchFamily="66" charset="0"/>
              </a:rPr>
              <a:t>(3.Sınıf)</a:t>
            </a:r>
            <a:endParaRPr lang="tr-TR" sz="5400" dirty="0">
              <a:solidFill>
                <a:srgbClr val="C00000"/>
              </a:solidFill>
              <a:latin typeface="Comic Sans MS" pitchFamily="66" charset="0"/>
            </a:endParaRPr>
          </a:p>
        </p:txBody>
      </p:sp>
      <p:sp>
        <p:nvSpPr>
          <p:cNvPr id="11265" name="Rectangle 1"/>
          <p:cNvSpPr>
            <a:spLocks noChangeArrowheads="1"/>
          </p:cNvSpPr>
          <p:nvPr/>
        </p:nvSpPr>
        <p:spPr bwMode="auto">
          <a:xfrm>
            <a:off x="0" y="2206278"/>
            <a:ext cx="9144000" cy="443198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tab pos="457200" algn="l"/>
              </a:tabLst>
            </a:pPr>
            <a:r>
              <a:rPr kumimoji="0" lang="tr-TR" sz="2400" b="0" i="0" u="none" strike="noStrike" cap="none" normalizeH="0" baseline="0" dirty="0" smtClean="0">
                <a:ln>
                  <a:noFill/>
                </a:ln>
                <a:solidFill>
                  <a:srgbClr val="222222"/>
                </a:solidFill>
                <a:effectLst/>
                <a:latin typeface="Comic Sans MS" pitchFamily="66" charset="0"/>
                <a:ea typeface="Times New Roman" pitchFamily="18" charset="0"/>
                <a:cs typeface="Arial" pitchFamily="34" charset="0"/>
              </a:rPr>
              <a:t>Her yaşın kendine özgü baskın bir karakteristik özelliği vardır:</a:t>
            </a:r>
          </a:p>
          <a:p>
            <a:pPr marL="0" marR="0" lvl="0" indent="0" algn="l" defTabSz="914400" rtl="0" eaLnBrk="1" fontAlgn="base" latinLnBrk="0" hangingPunct="1">
              <a:lnSpc>
                <a:spcPct val="100000"/>
              </a:lnSpc>
              <a:spcBef>
                <a:spcPct val="0"/>
              </a:spcBef>
              <a:spcAft>
                <a:spcPct val="0"/>
              </a:spcAft>
              <a:buClrTx/>
              <a:buSzTx/>
              <a:buFontTx/>
              <a:buNone/>
              <a:tabLst>
                <a:tab pos="457200" algn="l"/>
              </a:tabLst>
            </a:pPr>
            <a:endParaRPr kumimoji="0" lang="tr-TR" sz="3200" b="0" i="0" u="none" strike="noStrike" cap="none" normalizeH="0" baseline="0" dirty="0" smtClean="0">
              <a:ln>
                <a:noFill/>
              </a:ln>
              <a:solidFill>
                <a:schemeClr val="tx1"/>
              </a:solidFill>
              <a:effectLst/>
              <a:latin typeface="Comic Sans MS" pitchFamily="66" charset="0"/>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tab pos="457200" algn="l"/>
              </a:tabLst>
            </a:pPr>
            <a:r>
              <a:rPr kumimoji="0" lang="tr-TR" sz="2800" b="0" i="0" u="none" strike="noStrike" cap="none" normalizeH="0" baseline="0" dirty="0" smtClean="0">
                <a:ln>
                  <a:noFill/>
                </a:ln>
                <a:solidFill>
                  <a:srgbClr val="222222"/>
                </a:solidFill>
                <a:effectLst/>
                <a:latin typeface="Comic Sans MS" pitchFamily="66" charset="0"/>
                <a:ea typeface="Times New Roman" pitchFamily="18" charset="0"/>
                <a:cs typeface="Times New Roman" pitchFamily="18" charset="0"/>
              </a:rPr>
              <a:t>6 yaş biraz buyurgan ve baskıcı,</a:t>
            </a:r>
          </a:p>
          <a:p>
            <a:pPr marL="0" marR="0" lvl="0" indent="0" algn="l" defTabSz="914400" rtl="0" eaLnBrk="0" fontAlgn="base" latinLnBrk="0" hangingPunct="0">
              <a:lnSpc>
                <a:spcPct val="100000"/>
              </a:lnSpc>
              <a:spcBef>
                <a:spcPct val="0"/>
              </a:spcBef>
              <a:spcAft>
                <a:spcPct val="0"/>
              </a:spcAft>
              <a:buClrTx/>
              <a:buSzTx/>
              <a:tabLst>
                <a:tab pos="457200" algn="l"/>
              </a:tabLst>
            </a:pPr>
            <a:endParaRPr kumimoji="0" lang="tr-TR" sz="1000" b="0" i="0" u="none" strike="noStrike" cap="none" normalizeH="0" baseline="0" dirty="0" smtClean="0">
              <a:ln>
                <a:noFill/>
              </a:ln>
              <a:solidFill>
                <a:schemeClr val="tx1"/>
              </a:solidFill>
              <a:effectLst/>
              <a:latin typeface="Comic Sans MS" pitchFamily="66" charset="0"/>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tab pos="457200" algn="l"/>
              </a:tabLst>
            </a:pPr>
            <a:r>
              <a:rPr kumimoji="0" lang="tr-TR" sz="2800" b="0" i="0" u="none" strike="noStrike" cap="none" normalizeH="0" baseline="0" dirty="0" smtClean="0">
                <a:ln>
                  <a:noFill/>
                </a:ln>
                <a:solidFill>
                  <a:srgbClr val="222222"/>
                </a:solidFill>
                <a:effectLst/>
                <a:latin typeface="Comic Sans MS" pitchFamily="66" charset="0"/>
                <a:ea typeface="Times New Roman" pitchFamily="18" charset="0"/>
                <a:cs typeface="Times New Roman" pitchFamily="18" charset="0"/>
              </a:rPr>
              <a:t>7 yaş biraz endişeli ve hayatı ciddiye alma eğilimli,</a:t>
            </a:r>
          </a:p>
          <a:p>
            <a:pPr marL="0" marR="0" lvl="0" indent="0" algn="l" defTabSz="914400" rtl="0" eaLnBrk="0" fontAlgn="base" latinLnBrk="0" hangingPunct="0">
              <a:lnSpc>
                <a:spcPct val="100000"/>
              </a:lnSpc>
              <a:spcBef>
                <a:spcPct val="0"/>
              </a:spcBef>
              <a:spcAft>
                <a:spcPct val="0"/>
              </a:spcAft>
              <a:buClrTx/>
              <a:buSzTx/>
              <a:tabLst>
                <a:tab pos="457200" algn="l"/>
              </a:tabLst>
            </a:pPr>
            <a:endParaRPr kumimoji="0" lang="tr-TR" sz="1000" b="0" i="0" u="none" strike="noStrike" cap="none" normalizeH="0" baseline="0" dirty="0" smtClean="0">
              <a:ln>
                <a:noFill/>
              </a:ln>
              <a:solidFill>
                <a:schemeClr val="tx1"/>
              </a:solidFill>
              <a:effectLst/>
              <a:latin typeface="Comic Sans MS" pitchFamily="66" charset="0"/>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tab pos="457200" algn="l"/>
              </a:tabLst>
            </a:pPr>
            <a:r>
              <a:rPr kumimoji="0" lang="tr-TR" sz="2800" b="0" i="0" u="none" strike="noStrike" cap="none" normalizeH="0" baseline="0" dirty="0" smtClean="0">
                <a:ln>
                  <a:noFill/>
                </a:ln>
                <a:solidFill>
                  <a:srgbClr val="222222"/>
                </a:solidFill>
                <a:effectLst/>
                <a:latin typeface="Comic Sans MS" pitchFamily="66" charset="0"/>
                <a:ea typeface="Times New Roman" pitchFamily="18" charset="0"/>
                <a:cs typeface="Times New Roman" pitchFamily="18" charset="0"/>
              </a:rPr>
              <a:t>8 yaş </a:t>
            </a:r>
            <a:r>
              <a:rPr kumimoji="0" lang="tr-TR" sz="2800" b="1" i="0" u="none" strike="noStrike" cap="none" normalizeH="0" baseline="0" dirty="0" smtClean="0">
                <a:ln>
                  <a:noFill/>
                </a:ln>
                <a:solidFill>
                  <a:srgbClr val="222222"/>
                </a:solidFill>
                <a:effectLst/>
                <a:latin typeface="Comic Sans MS" pitchFamily="66" charset="0"/>
                <a:ea typeface="Times New Roman" pitchFamily="18" charset="0"/>
                <a:cs typeface="Times New Roman" pitchFamily="18" charset="0"/>
              </a:rPr>
              <a:t>coşkulu ve dışadönük</a:t>
            </a:r>
            <a:r>
              <a:rPr kumimoji="0" lang="tr-TR" sz="2800" b="0" i="0" u="none" strike="noStrike" cap="none" normalizeH="0" baseline="0" dirty="0" smtClean="0">
                <a:ln>
                  <a:noFill/>
                </a:ln>
                <a:solidFill>
                  <a:srgbClr val="222222"/>
                </a:solidFill>
                <a:effectLst/>
                <a:latin typeface="Comic Sans MS" pitchFamily="66" charset="0"/>
                <a:ea typeface="Times New Roman" pitchFamily="18" charset="0"/>
                <a:cs typeface="Times New Roman" pitchFamily="18" charset="0"/>
              </a:rPr>
              <a:t>,</a:t>
            </a:r>
          </a:p>
          <a:p>
            <a:pPr marL="0" marR="0" lvl="0" indent="0" algn="l" defTabSz="914400" rtl="0" eaLnBrk="0" fontAlgn="base" latinLnBrk="0" hangingPunct="0">
              <a:lnSpc>
                <a:spcPct val="100000"/>
              </a:lnSpc>
              <a:spcBef>
                <a:spcPct val="0"/>
              </a:spcBef>
              <a:spcAft>
                <a:spcPct val="0"/>
              </a:spcAft>
              <a:buClrTx/>
              <a:buSzTx/>
              <a:tabLst>
                <a:tab pos="457200" algn="l"/>
              </a:tabLst>
            </a:pPr>
            <a:endParaRPr kumimoji="0" lang="tr-TR" sz="1000" b="0" i="0" u="none" strike="noStrike" cap="none" normalizeH="0" baseline="0" dirty="0" smtClean="0">
              <a:ln>
                <a:noFill/>
              </a:ln>
              <a:solidFill>
                <a:schemeClr val="tx1"/>
              </a:solidFill>
              <a:effectLst/>
              <a:latin typeface="Comic Sans MS" pitchFamily="66" charset="0"/>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tab pos="457200" algn="l"/>
              </a:tabLst>
            </a:pPr>
            <a:r>
              <a:rPr kumimoji="0" lang="tr-TR" sz="2800" b="0" i="0" u="none" strike="noStrike" cap="none" normalizeH="0" baseline="0" dirty="0" smtClean="0">
                <a:ln>
                  <a:noFill/>
                </a:ln>
                <a:solidFill>
                  <a:srgbClr val="222222"/>
                </a:solidFill>
                <a:effectLst/>
                <a:latin typeface="Comic Sans MS" pitchFamily="66" charset="0"/>
                <a:ea typeface="Times New Roman" pitchFamily="18" charset="0"/>
                <a:cs typeface="Times New Roman" pitchFamily="18" charset="0"/>
              </a:rPr>
              <a:t>9 yaş ise </a:t>
            </a:r>
            <a:r>
              <a:rPr kumimoji="0" lang="tr-TR" sz="2800" b="1" i="0" u="none" strike="noStrike" cap="none" normalizeH="0" baseline="0" dirty="0" smtClean="0">
                <a:ln>
                  <a:noFill/>
                </a:ln>
                <a:solidFill>
                  <a:srgbClr val="222222"/>
                </a:solidFill>
                <a:effectLst/>
                <a:latin typeface="Comic Sans MS" pitchFamily="66" charset="0"/>
                <a:ea typeface="Times New Roman" pitchFamily="18" charset="0"/>
                <a:cs typeface="Times New Roman" pitchFamily="18" charset="0"/>
              </a:rPr>
              <a:t>bağımsız ve asi</a:t>
            </a:r>
            <a:r>
              <a:rPr kumimoji="0" lang="tr-TR" sz="2800" b="0" i="0" u="none" strike="noStrike" cap="none" normalizeH="0" baseline="0" dirty="0" smtClean="0">
                <a:ln>
                  <a:noFill/>
                </a:ln>
                <a:solidFill>
                  <a:srgbClr val="222222"/>
                </a:solidFill>
                <a:effectLst/>
                <a:latin typeface="Comic Sans MS" pitchFamily="66" charset="0"/>
                <a:ea typeface="Times New Roman" pitchFamily="18" charset="0"/>
                <a:cs typeface="Times New Roman" pitchFamily="18" charset="0"/>
              </a:rPr>
              <a:t>.</a:t>
            </a:r>
            <a:endParaRPr kumimoji="0" lang="tr-TR" sz="3200" b="0" i="0" u="none" strike="noStrike" cap="none" normalizeH="0" baseline="0" dirty="0" smtClean="0">
              <a:ln>
                <a:noFill/>
              </a:ln>
              <a:solidFill>
                <a:schemeClr val="tx1"/>
              </a:solidFill>
              <a:effectLst/>
              <a:latin typeface="Comic Sans MS" pitchFamily="66" charset="0"/>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tabLst>
                <a:tab pos="457200" algn="l"/>
              </a:tabLst>
            </a:pPr>
            <a:endParaRPr kumimoji="0" lang="tr-TR" sz="2800" b="0" i="0" u="none" strike="noStrike" cap="none" normalizeH="0" baseline="0" dirty="0" smtClean="0">
              <a:ln>
                <a:noFill/>
              </a:ln>
              <a:solidFill>
                <a:srgbClr val="222222"/>
              </a:solidFill>
              <a:effectLst/>
              <a:latin typeface="Comic Sans MS" pitchFamily="66" charset="0"/>
              <a:ea typeface="Times New Roman" pitchFamily="18" charset="0"/>
              <a:cs typeface="Times New Roman" pitchFamily="18" charset="0"/>
            </a:endParaRPr>
          </a:p>
          <a:p>
            <a:pPr marL="0" marR="0" lvl="0" indent="0" algn="ctr" defTabSz="914400" rtl="0" eaLnBrk="0" fontAlgn="base" latinLnBrk="0" hangingPunct="0">
              <a:lnSpc>
                <a:spcPct val="100000"/>
              </a:lnSpc>
              <a:spcBef>
                <a:spcPct val="0"/>
              </a:spcBef>
              <a:spcAft>
                <a:spcPct val="0"/>
              </a:spcAft>
              <a:buClrTx/>
              <a:buSzTx/>
              <a:tabLst>
                <a:tab pos="457200" algn="l"/>
              </a:tabLst>
            </a:pPr>
            <a:r>
              <a:rPr kumimoji="0" lang="tr-TR" sz="2800" b="0" i="0" u="none" strike="noStrike" cap="none" normalizeH="0" baseline="0" dirty="0" smtClean="0">
                <a:ln>
                  <a:noFill/>
                </a:ln>
                <a:solidFill>
                  <a:srgbClr val="222222"/>
                </a:solidFill>
                <a:effectLst/>
                <a:latin typeface="Comic Sans MS" pitchFamily="66" charset="0"/>
                <a:ea typeface="Times New Roman" pitchFamily="18" charset="0"/>
                <a:cs typeface="Times New Roman" pitchFamily="18" charset="0"/>
              </a:rPr>
              <a:t>Siz de mutlaka çocuğunuzun kendine has kişilik gelişiminde bu özelliklere rastlayacaksınız.</a:t>
            </a:r>
            <a:endParaRPr kumimoji="0" lang="tr-TR" sz="4400" b="0" i="0" u="none" strike="noStrike" cap="none" normalizeH="0" baseline="0" dirty="0" smtClean="0">
              <a:ln>
                <a:noFill/>
              </a:ln>
              <a:solidFill>
                <a:schemeClr val="tx1"/>
              </a:solidFill>
              <a:effectLst/>
              <a:latin typeface="Comic Sans MS" pitchFamily="66" charset="0"/>
              <a:cs typeface="Arial" pitchFamily="34"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pPr lvl="0"/>
            <a:r>
              <a:rPr lang="tr-TR" b="1" dirty="0" smtClean="0">
                <a:solidFill>
                  <a:srgbClr val="FF0000"/>
                </a:solidFill>
                <a:latin typeface="Comic Sans MS" pitchFamily="66" charset="0"/>
              </a:rPr>
              <a:t>Kurallar neden yararlıdır?</a:t>
            </a:r>
            <a:r>
              <a:rPr lang="tr-TR" dirty="0" smtClean="0"/>
              <a:t/>
            </a:r>
            <a:br>
              <a:rPr lang="tr-TR" dirty="0" smtClean="0"/>
            </a:br>
            <a:endParaRPr lang="tr-TR" dirty="0"/>
          </a:p>
        </p:txBody>
      </p:sp>
      <p:sp>
        <p:nvSpPr>
          <p:cNvPr id="3" name="2 İçerik Yer Tutucusu"/>
          <p:cNvSpPr>
            <a:spLocks noGrp="1"/>
          </p:cNvSpPr>
          <p:nvPr>
            <p:ph idx="1"/>
          </p:nvPr>
        </p:nvSpPr>
        <p:spPr>
          <a:xfrm>
            <a:off x="323528" y="980728"/>
            <a:ext cx="8820472" cy="5877272"/>
          </a:xfrm>
        </p:spPr>
        <p:txBody>
          <a:bodyPr>
            <a:normAutofit/>
          </a:bodyPr>
          <a:lstStyle/>
          <a:p>
            <a:pPr lvl="0">
              <a:buNone/>
            </a:pPr>
            <a:r>
              <a:rPr lang="tr-TR" dirty="0" smtClean="0">
                <a:latin typeface="Comic Sans MS" pitchFamily="66" charset="0"/>
              </a:rPr>
              <a:t>Kurallar konusunda kesin davranmak da</a:t>
            </a:r>
          </a:p>
          <a:p>
            <a:pPr lvl="0">
              <a:buNone/>
            </a:pPr>
            <a:r>
              <a:rPr lang="tr-TR" dirty="0" smtClean="0">
                <a:latin typeface="Comic Sans MS" pitchFamily="66" charset="0"/>
              </a:rPr>
              <a:t>yararlı bir yoldur. </a:t>
            </a:r>
            <a:r>
              <a:rPr lang="tr-TR" dirty="0" smtClean="0">
                <a:solidFill>
                  <a:srgbClr val="002060"/>
                </a:solidFill>
                <a:latin typeface="Comic Sans MS" pitchFamily="66" charset="0"/>
              </a:rPr>
              <a:t>Adil olduğu ve çok fazla</a:t>
            </a:r>
          </a:p>
          <a:p>
            <a:pPr lvl="0">
              <a:buNone/>
            </a:pPr>
            <a:r>
              <a:rPr lang="tr-TR" dirty="0" smtClean="0">
                <a:solidFill>
                  <a:srgbClr val="002060"/>
                </a:solidFill>
                <a:latin typeface="Comic Sans MS" pitchFamily="66" charset="0"/>
              </a:rPr>
              <a:t>olmadığı sürece, bu yaş grubu çocuklar</a:t>
            </a:r>
          </a:p>
          <a:p>
            <a:pPr lvl="0">
              <a:buNone/>
            </a:pPr>
            <a:r>
              <a:rPr lang="tr-TR" dirty="0" smtClean="0">
                <a:solidFill>
                  <a:srgbClr val="002060"/>
                </a:solidFill>
                <a:latin typeface="Comic Sans MS" pitchFamily="66" charset="0"/>
              </a:rPr>
              <a:t>kurallara uymakta zorlanmazlar. </a:t>
            </a:r>
            <a:r>
              <a:rPr lang="tr-TR" dirty="0" smtClean="0">
                <a:latin typeface="Comic Sans MS" pitchFamily="66" charset="0"/>
              </a:rPr>
              <a:t>Bu yaştaki</a:t>
            </a:r>
          </a:p>
          <a:p>
            <a:pPr lvl="0">
              <a:buNone/>
            </a:pPr>
            <a:r>
              <a:rPr lang="tr-TR" dirty="0" smtClean="0">
                <a:latin typeface="Comic Sans MS" pitchFamily="66" charset="0"/>
              </a:rPr>
              <a:t>çocuklar kurallar ve davranışlarının sonuçları</a:t>
            </a:r>
          </a:p>
          <a:p>
            <a:pPr lvl="0">
              <a:buNone/>
            </a:pPr>
            <a:r>
              <a:rPr lang="tr-TR" dirty="0" smtClean="0">
                <a:latin typeface="Comic Sans MS" pitchFamily="66" charset="0"/>
              </a:rPr>
              <a:t>arasında bağlantı kurabildikleri gibi kuralların</a:t>
            </a:r>
          </a:p>
          <a:p>
            <a:pPr lvl="0">
              <a:buNone/>
            </a:pPr>
            <a:r>
              <a:rPr lang="tr-TR" dirty="0" smtClean="0">
                <a:latin typeface="Comic Sans MS" pitchFamily="66" charset="0"/>
              </a:rPr>
              <a:t>nedenlerini de dinlemeye isteklidirler. </a:t>
            </a:r>
            <a:r>
              <a:rPr lang="tr-TR" i="1" u="sng" dirty="0" smtClean="0">
                <a:solidFill>
                  <a:srgbClr val="C00000"/>
                </a:solidFill>
                <a:latin typeface="Comic Sans MS" pitchFamily="66" charset="0"/>
              </a:rPr>
              <a:t>Eğer 3.</a:t>
            </a:r>
          </a:p>
          <a:p>
            <a:pPr lvl="0">
              <a:buNone/>
            </a:pPr>
            <a:r>
              <a:rPr lang="tr-TR" i="1" u="sng" dirty="0" smtClean="0">
                <a:solidFill>
                  <a:srgbClr val="C00000"/>
                </a:solidFill>
                <a:latin typeface="Comic Sans MS" pitchFamily="66" charset="0"/>
              </a:rPr>
              <a:t>sınıf öğrencisini bir kuralın adil olduğuna ikna</a:t>
            </a:r>
          </a:p>
          <a:p>
            <a:pPr lvl="0">
              <a:buNone/>
            </a:pPr>
            <a:r>
              <a:rPr lang="tr-TR" i="1" u="sng" dirty="0" smtClean="0">
                <a:solidFill>
                  <a:srgbClr val="C00000"/>
                </a:solidFill>
                <a:latin typeface="Comic Sans MS" pitchFamily="66" charset="0"/>
              </a:rPr>
              <a:t>edebilirseniz ona uymak için elinden geleni</a:t>
            </a:r>
          </a:p>
          <a:p>
            <a:pPr lvl="0">
              <a:buNone/>
            </a:pPr>
            <a:r>
              <a:rPr lang="tr-TR" i="1" u="sng" dirty="0" smtClean="0">
                <a:solidFill>
                  <a:srgbClr val="C00000"/>
                </a:solidFill>
                <a:latin typeface="Comic Sans MS" pitchFamily="66" charset="0"/>
              </a:rPr>
              <a:t>yapacaktır.</a:t>
            </a:r>
          </a:p>
          <a:p>
            <a:endParaRPr lang="tr-TR"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0" y="0"/>
            <a:ext cx="9144000" cy="6858000"/>
          </a:xfrm>
        </p:spPr>
        <p:txBody>
          <a:bodyPr>
            <a:normAutofit fontScale="90000"/>
          </a:bodyPr>
          <a:lstStyle/>
          <a:p>
            <a:r>
              <a:rPr lang="tr-TR" sz="18400" b="1" dirty="0" smtClean="0">
                <a:solidFill>
                  <a:srgbClr val="FF0000"/>
                </a:solidFill>
                <a:latin typeface="Times New Roman" pitchFamily="18" charset="0"/>
                <a:cs typeface="Times New Roman" pitchFamily="18" charset="0"/>
              </a:rPr>
              <a:t>Ödevler</a:t>
            </a:r>
            <a:r>
              <a:rPr lang="tr-TR" sz="4000" b="1" dirty="0" smtClean="0">
                <a:solidFill>
                  <a:srgbClr val="FF0000"/>
                </a:solidFill>
                <a:latin typeface="Times New Roman" pitchFamily="18" charset="0"/>
                <a:cs typeface="Times New Roman" pitchFamily="18" charset="0"/>
              </a:rPr>
              <a:t>,</a:t>
            </a:r>
            <a:r>
              <a:rPr lang="tr-TR" sz="6600" b="1" dirty="0" smtClean="0">
                <a:latin typeface="Times New Roman" pitchFamily="18" charset="0"/>
                <a:cs typeface="Times New Roman" pitchFamily="18" charset="0"/>
              </a:rPr>
              <a:t> </a:t>
            </a:r>
            <a:br>
              <a:rPr lang="tr-TR" sz="6600" b="1" dirty="0" smtClean="0">
                <a:latin typeface="Times New Roman" pitchFamily="18" charset="0"/>
                <a:cs typeface="Times New Roman" pitchFamily="18" charset="0"/>
              </a:rPr>
            </a:br>
            <a:r>
              <a:rPr lang="tr-TR" sz="6600" b="1" dirty="0" smtClean="0">
                <a:latin typeface="Times New Roman" pitchFamily="18" charset="0"/>
                <a:cs typeface="Times New Roman" pitchFamily="18" charset="0"/>
              </a:rPr>
              <a:t>sorumluluk sahibi, nitelikli bireyleri yetiştirmede etkili rol oynayan en önemli eğitim uygulamalarıdır.</a:t>
            </a:r>
            <a:r>
              <a:rPr lang="tr-TR" dirty="0" smtClean="0"/>
              <a:t/>
            </a:r>
            <a:br>
              <a:rPr lang="tr-TR" dirty="0" smtClean="0"/>
            </a:br>
            <a:endParaRPr lang="tr-TR"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ChangeArrowheads="1"/>
          </p:cNvSpPr>
          <p:nvPr/>
        </p:nvSpPr>
        <p:spPr bwMode="auto">
          <a:xfrm>
            <a:off x="0" y="40089"/>
            <a:ext cx="9144000" cy="1250191"/>
          </a:xfrm>
          <a:prstGeom prst="rect">
            <a:avLst/>
          </a:prstGeom>
          <a:noFill/>
          <a:ln w="9525">
            <a:noFill/>
            <a:miter lim="800000"/>
            <a:headEnd/>
            <a:tailEnd/>
          </a:ln>
          <a:effectLst/>
        </p:spPr>
        <p:txBody>
          <a:bodyPr vert="horz" wrap="square" lIns="91440" tIns="285660" rIns="91440" bIns="19044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tr-TR" sz="3200" b="1" i="0" u="none" strike="noStrike" cap="all" normalizeH="0" dirty="0" smtClean="0">
                <a:ln>
                  <a:noFill/>
                </a:ln>
                <a:solidFill>
                  <a:srgbClr val="FF0000"/>
                </a:solidFill>
                <a:effectLst/>
                <a:latin typeface="Comic Sans MS" pitchFamily="66" charset="0"/>
                <a:ea typeface="Times New Roman" pitchFamily="18" charset="0"/>
                <a:cs typeface="Arial" pitchFamily="34" charset="0"/>
              </a:rPr>
              <a:t>Sosyal/Duygusal Gelişim</a:t>
            </a:r>
            <a:endParaRPr kumimoji="0" lang="tr-TR" b="1" i="0" u="none" strike="noStrike" cap="all" normalizeH="0" dirty="0" smtClean="0">
              <a:ln>
                <a:noFill/>
              </a:ln>
              <a:solidFill>
                <a:srgbClr val="FF0000"/>
              </a:solidFill>
              <a:effectLst/>
              <a:latin typeface="Cambria" pitchFamily="18" charset="0"/>
              <a:ea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tr-TR"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4339" name="Rectangle 3"/>
          <p:cNvSpPr>
            <a:spLocks noChangeArrowheads="1"/>
          </p:cNvSpPr>
          <p:nvPr/>
        </p:nvSpPr>
        <p:spPr bwMode="auto">
          <a:xfrm>
            <a:off x="0" y="519064"/>
            <a:ext cx="9144000" cy="655564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tab pos="457200" algn="l"/>
              </a:tabLst>
            </a:pPr>
            <a:r>
              <a:rPr kumimoji="0" lang="tr-TR" b="0" i="0" u="none" strike="noStrike" cap="none" normalizeH="0" baseline="0" dirty="0" smtClean="0">
                <a:ln>
                  <a:noFill/>
                </a:ln>
                <a:solidFill>
                  <a:srgbClr val="222222"/>
                </a:solidFill>
                <a:effectLst/>
                <a:latin typeface="Comic Sans MS" pitchFamily="66" charset="0"/>
                <a:ea typeface="Times New Roman" pitchFamily="18" charset="0"/>
                <a:cs typeface="Arial" pitchFamily="34" charset="0"/>
              </a:rPr>
              <a:t>	</a:t>
            </a:r>
            <a:r>
              <a:rPr kumimoji="0" lang="tr-TR" sz="2800" b="0" i="0" u="none" strike="noStrike" cap="none" normalizeH="0" baseline="0" dirty="0" smtClean="0">
                <a:ln>
                  <a:noFill/>
                </a:ln>
                <a:solidFill>
                  <a:srgbClr val="222222"/>
                </a:solidFill>
                <a:effectLst/>
                <a:latin typeface="Comic Sans MS" pitchFamily="66" charset="0"/>
                <a:ea typeface="Times New Roman" pitchFamily="18" charset="0"/>
                <a:cs typeface="Arial" pitchFamily="34" charset="0"/>
              </a:rPr>
              <a:t>Bu yaş grubu çocuklarda sosyal becerilerin aşamalı olarak geliştiğini, okulda arkadaşlarıyla ve dış dünyayla iletişim kurma yeteneğinin geliştiğini göreceksiniz. Çocuklar arkadaş gruplarına kabul edilmek ve uyum sağlamak için büyük çaba gösterip, akranları arasında kabul görmek ise kendisine olan özgüvenin artmasını sağlar.</a:t>
            </a:r>
          </a:p>
          <a:p>
            <a:pPr marL="0" marR="0" lvl="0" indent="0" algn="l" defTabSz="914400" rtl="0" eaLnBrk="1" fontAlgn="base" latinLnBrk="0" hangingPunct="1">
              <a:lnSpc>
                <a:spcPct val="100000"/>
              </a:lnSpc>
              <a:spcBef>
                <a:spcPct val="0"/>
              </a:spcBef>
              <a:spcAft>
                <a:spcPct val="0"/>
              </a:spcAft>
              <a:buClrTx/>
              <a:buSzTx/>
              <a:buFontTx/>
              <a:buNone/>
              <a:tabLst>
                <a:tab pos="457200" algn="l"/>
              </a:tabLst>
            </a:pPr>
            <a:endParaRPr kumimoji="0" lang="tr-TR" sz="1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457200" algn="l"/>
              </a:tabLst>
            </a:pPr>
            <a:r>
              <a:rPr kumimoji="0" lang="tr-TR" sz="2800" b="0" i="0" u="none" strike="noStrike" cap="none" normalizeH="0" baseline="0" dirty="0" smtClean="0">
                <a:ln>
                  <a:noFill/>
                </a:ln>
                <a:solidFill>
                  <a:srgbClr val="222222"/>
                </a:solidFill>
                <a:effectLst/>
                <a:latin typeface="Comic Sans MS" pitchFamily="66" charset="0"/>
                <a:ea typeface="Times New Roman" pitchFamily="18" charset="0"/>
                <a:cs typeface="Times New Roman" pitchFamily="18" charset="0"/>
              </a:rPr>
              <a:t>	Onlara uyum sağlama s</a:t>
            </a:r>
            <a:r>
              <a:rPr kumimoji="0" lang="tr-TR" sz="2800" b="0" i="0" u="none" strike="noStrike" cap="none" normalizeH="0" baseline="0" dirty="0" smtClean="0">
                <a:ln>
                  <a:noFill/>
                </a:ln>
                <a:solidFill>
                  <a:srgbClr val="222222"/>
                </a:solidFill>
                <a:effectLst/>
                <a:latin typeface="Calibri"/>
                <a:ea typeface="Times New Roman" pitchFamily="18" charset="0"/>
                <a:cs typeface="Times New Roman" pitchFamily="18" charset="0"/>
              </a:rPr>
              <a:t>ü</a:t>
            </a:r>
            <a:r>
              <a:rPr kumimoji="0" lang="tr-TR" sz="2800" b="0" i="0" u="none" strike="noStrike" cap="none" normalizeH="0" baseline="0" dirty="0" smtClean="0">
                <a:ln>
                  <a:noFill/>
                </a:ln>
                <a:solidFill>
                  <a:srgbClr val="222222"/>
                </a:solidFill>
                <a:effectLst/>
                <a:latin typeface="Comic Sans MS" pitchFamily="66" charset="0"/>
                <a:ea typeface="Times New Roman" pitchFamily="18" charset="0"/>
                <a:cs typeface="Times New Roman" pitchFamily="18" charset="0"/>
              </a:rPr>
              <a:t>recinde yardımcı olmak i</a:t>
            </a:r>
            <a:r>
              <a:rPr kumimoji="0" lang="tr-TR" sz="2800" b="0" i="0" u="none" strike="noStrike" cap="none" normalizeH="0" baseline="0" dirty="0" smtClean="0">
                <a:ln>
                  <a:noFill/>
                </a:ln>
                <a:solidFill>
                  <a:srgbClr val="222222"/>
                </a:solidFill>
                <a:effectLst/>
                <a:latin typeface="Calibri"/>
                <a:ea typeface="Times New Roman" pitchFamily="18" charset="0"/>
                <a:cs typeface="Times New Roman" pitchFamily="18" charset="0"/>
              </a:rPr>
              <a:t>ç</a:t>
            </a:r>
            <a:r>
              <a:rPr kumimoji="0" lang="tr-TR" sz="2800" b="0" i="0" u="none" strike="noStrike" cap="none" normalizeH="0" baseline="0" dirty="0" smtClean="0">
                <a:ln>
                  <a:noFill/>
                </a:ln>
                <a:solidFill>
                  <a:srgbClr val="222222"/>
                </a:solidFill>
                <a:effectLst/>
                <a:latin typeface="Comic Sans MS" pitchFamily="66" charset="0"/>
                <a:ea typeface="Times New Roman" pitchFamily="18" charset="0"/>
                <a:cs typeface="Times New Roman" pitchFamily="18" charset="0"/>
              </a:rPr>
              <a:t>in akranları arasında ne giymek zorunda olduğuna ve </a:t>
            </a:r>
            <a:r>
              <a:rPr kumimoji="0" lang="tr-TR" sz="2800" b="0" i="0" u="none" strike="noStrike" cap="none" normalizeH="0" baseline="0" dirty="0" smtClean="0">
                <a:ln>
                  <a:noFill/>
                </a:ln>
                <a:solidFill>
                  <a:srgbClr val="222222"/>
                </a:solidFill>
                <a:effectLst/>
                <a:latin typeface="Calibri"/>
                <a:ea typeface="Times New Roman" pitchFamily="18" charset="0"/>
                <a:cs typeface="Times New Roman" pitchFamily="18" charset="0"/>
              </a:rPr>
              <a:t>ö</a:t>
            </a:r>
            <a:r>
              <a:rPr kumimoji="0" lang="tr-TR" sz="2800" b="0" i="0" u="none" strike="noStrike" cap="none" normalizeH="0" baseline="0" dirty="0" smtClean="0">
                <a:ln>
                  <a:noFill/>
                </a:ln>
                <a:solidFill>
                  <a:srgbClr val="222222"/>
                </a:solidFill>
                <a:effectLst/>
                <a:latin typeface="Comic Sans MS" pitchFamily="66" charset="0"/>
                <a:ea typeface="Times New Roman" pitchFamily="18" charset="0"/>
                <a:cs typeface="Times New Roman" pitchFamily="18" charset="0"/>
              </a:rPr>
              <a:t>ğle yemeklerinde neler yediğine dikkat etmeniz gerekir. Ailenizdeki değerler ile arkadaş gurubu arasındaki değerler arasında uzlaşma sağlama yolları aramalısınız. Arkadaş guruplarının değerleri sert ve y</a:t>
            </a:r>
            <a:r>
              <a:rPr kumimoji="0" lang="tr-TR" sz="2800" b="0" i="0" u="none" strike="noStrike" cap="none" normalizeH="0" baseline="0" dirty="0" smtClean="0">
                <a:ln>
                  <a:noFill/>
                </a:ln>
                <a:solidFill>
                  <a:srgbClr val="222222"/>
                </a:solidFill>
                <a:effectLst/>
                <a:latin typeface="Calibri"/>
                <a:ea typeface="Times New Roman" pitchFamily="18" charset="0"/>
                <a:cs typeface="Times New Roman" pitchFamily="18" charset="0"/>
              </a:rPr>
              <a:t>ü</a:t>
            </a:r>
            <a:r>
              <a:rPr kumimoji="0" lang="tr-TR" sz="2800" b="0" i="0" u="none" strike="noStrike" cap="none" normalizeH="0" baseline="0" dirty="0" smtClean="0">
                <a:ln>
                  <a:noFill/>
                </a:ln>
                <a:solidFill>
                  <a:srgbClr val="222222"/>
                </a:solidFill>
                <a:effectLst/>
                <a:latin typeface="Comic Sans MS" pitchFamily="66" charset="0"/>
                <a:ea typeface="Times New Roman" pitchFamily="18" charset="0"/>
                <a:cs typeface="Times New Roman" pitchFamily="18" charset="0"/>
              </a:rPr>
              <a:t>zeysel gelse de tamamen g</a:t>
            </a:r>
            <a:r>
              <a:rPr kumimoji="0" lang="tr-TR" sz="2800" b="0" i="0" u="none" strike="noStrike" cap="none" normalizeH="0" baseline="0" dirty="0" smtClean="0">
                <a:ln>
                  <a:noFill/>
                </a:ln>
                <a:solidFill>
                  <a:srgbClr val="222222"/>
                </a:solidFill>
                <a:effectLst/>
                <a:latin typeface="Calibri"/>
                <a:ea typeface="Times New Roman" pitchFamily="18" charset="0"/>
                <a:cs typeface="Times New Roman" pitchFamily="18" charset="0"/>
              </a:rPr>
              <a:t>ö</a:t>
            </a:r>
            <a:r>
              <a:rPr kumimoji="0" lang="tr-TR" sz="2800" b="0" i="0" u="none" strike="noStrike" cap="none" normalizeH="0" baseline="0" dirty="0" smtClean="0">
                <a:ln>
                  <a:noFill/>
                </a:ln>
                <a:solidFill>
                  <a:srgbClr val="222222"/>
                </a:solidFill>
                <a:effectLst/>
                <a:latin typeface="Comic Sans MS" pitchFamily="66" charset="0"/>
                <a:ea typeface="Times New Roman" pitchFamily="18" charset="0"/>
                <a:cs typeface="Times New Roman" pitchFamily="18" charset="0"/>
              </a:rPr>
              <a:t>z ardı edilmemelidir.</a:t>
            </a:r>
            <a:endParaRPr kumimoji="0" lang="tr-TR" sz="3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457200" algn="l"/>
              </a:tabLst>
            </a:pPr>
            <a:r>
              <a:rPr kumimoji="0" lang="tr-TR" b="0" i="0" u="none" strike="noStrike" cap="none" normalizeH="0" baseline="0" dirty="0" smtClean="0">
                <a:ln>
                  <a:noFill/>
                </a:ln>
                <a:solidFill>
                  <a:srgbClr val="222222"/>
                </a:solidFill>
                <a:effectLst/>
                <a:latin typeface="Comic Sans MS" pitchFamily="66" charset="0"/>
                <a:ea typeface="Times New Roman" pitchFamily="18" charset="0"/>
                <a:cs typeface="Times New Roman" pitchFamily="18" charset="0"/>
              </a:rPr>
              <a:t>	</a:t>
            </a:r>
            <a:endParaRPr kumimoji="0" lang="tr-TR"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4638"/>
            <a:ext cx="8229600" cy="850106"/>
          </a:xfrm>
        </p:spPr>
        <p:txBody>
          <a:bodyPr>
            <a:normAutofit fontScale="90000"/>
          </a:bodyPr>
          <a:lstStyle/>
          <a:p>
            <a:pPr lvl="0"/>
            <a:r>
              <a:rPr kumimoji="0" lang="tr-TR" b="1" i="0" u="none" strike="noStrike" cap="all" normalizeH="0" dirty="0" smtClean="0">
                <a:ln>
                  <a:noFill/>
                </a:ln>
                <a:solidFill>
                  <a:srgbClr val="FF0000"/>
                </a:solidFill>
                <a:effectLst/>
                <a:latin typeface="Comic Sans MS" pitchFamily="66" charset="0"/>
                <a:ea typeface="Times New Roman" pitchFamily="18" charset="0"/>
                <a:cs typeface="Arial" pitchFamily="34" charset="0"/>
              </a:rPr>
              <a:t>Sosyal/Duygusal Gelişim</a:t>
            </a:r>
            <a:r>
              <a:rPr kumimoji="0" lang="tr-TR" sz="3200" b="1" i="0" u="none" strike="noStrike" cap="all" normalizeH="0" dirty="0" smtClean="0">
                <a:ln>
                  <a:noFill/>
                </a:ln>
                <a:solidFill>
                  <a:srgbClr val="FF0000"/>
                </a:solidFill>
                <a:effectLst/>
                <a:latin typeface="Cambria" pitchFamily="18" charset="0"/>
                <a:ea typeface="Times New Roman" pitchFamily="18" charset="0"/>
                <a:cs typeface="Times New Roman" pitchFamily="18" charset="0"/>
              </a:rPr>
              <a:t/>
            </a:r>
            <a:br>
              <a:rPr kumimoji="0" lang="tr-TR" sz="3200" b="1" i="0" u="none" strike="noStrike" cap="all" normalizeH="0" dirty="0" smtClean="0">
                <a:ln>
                  <a:noFill/>
                </a:ln>
                <a:solidFill>
                  <a:srgbClr val="FF0000"/>
                </a:solidFill>
                <a:effectLst/>
                <a:latin typeface="Cambria" pitchFamily="18" charset="0"/>
                <a:ea typeface="Times New Roman" pitchFamily="18" charset="0"/>
                <a:cs typeface="Times New Roman" pitchFamily="18" charset="0"/>
              </a:rPr>
            </a:br>
            <a:endParaRPr lang="tr-TR" dirty="0"/>
          </a:p>
        </p:txBody>
      </p:sp>
      <p:sp>
        <p:nvSpPr>
          <p:cNvPr id="3" name="2 İçerik Yer Tutucusu"/>
          <p:cNvSpPr>
            <a:spLocks noGrp="1"/>
          </p:cNvSpPr>
          <p:nvPr>
            <p:ph idx="1"/>
          </p:nvPr>
        </p:nvSpPr>
        <p:spPr>
          <a:xfrm>
            <a:off x="0" y="1124744"/>
            <a:ext cx="9144000" cy="5544616"/>
          </a:xfrm>
        </p:spPr>
        <p:txBody>
          <a:bodyPr>
            <a:noAutofit/>
          </a:bodyPr>
          <a:lstStyle/>
          <a:p>
            <a:pPr marL="0" lvl="0" indent="0" eaLnBrk="0" fontAlgn="base" hangingPunct="0">
              <a:spcBef>
                <a:spcPct val="0"/>
              </a:spcBef>
              <a:spcAft>
                <a:spcPct val="0"/>
              </a:spcAft>
              <a:buNone/>
              <a:tabLst>
                <a:tab pos="457200" algn="l"/>
              </a:tabLst>
            </a:pPr>
            <a:r>
              <a:rPr kumimoji="0" lang="tr-TR" sz="2400" b="0" i="0" u="none" strike="noStrike" cap="none" normalizeH="0" baseline="0" dirty="0" smtClean="0">
                <a:ln>
                  <a:noFill/>
                </a:ln>
                <a:solidFill>
                  <a:srgbClr val="222222"/>
                </a:solidFill>
                <a:effectLst/>
                <a:latin typeface="Comic Sans MS" pitchFamily="66" charset="0"/>
                <a:ea typeface="Times New Roman" pitchFamily="18" charset="0"/>
                <a:cs typeface="Times New Roman" pitchFamily="18" charset="0"/>
              </a:rPr>
              <a:t>	Yine bu yaşlardaki </a:t>
            </a:r>
            <a:r>
              <a:rPr lang="tr-TR" sz="2400" dirty="0">
                <a:solidFill>
                  <a:srgbClr val="222222"/>
                </a:solidFill>
                <a:ea typeface="Times New Roman" pitchFamily="18" charset="0"/>
                <a:cs typeface="Times New Roman" pitchFamily="18" charset="0"/>
              </a:rPr>
              <a:t>ç</a:t>
            </a:r>
            <a:r>
              <a:rPr kumimoji="0" lang="tr-TR" sz="2400" b="0" i="0" u="none" strike="noStrike" cap="none" normalizeH="0" baseline="0" dirty="0" smtClean="0">
                <a:ln>
                  <a:noFill/>
                </a:ln>
                <a:solidFill>
                  <a:srgbClr val="222222"/>
                </a:solidFill>
                <a:effectLst/>
                <a:latin typeface="Comic Sans MS" pitchFamily="66" charset="0"/>
                <a:ea typeface="Times New Roman" pitchFamily="18" charset="0"/>
                <a:cs typeface="Times New Roman" pitchFamily="18" charset="0"/>
              </a:rPr>
              <a:t>ocuk bazen sadece hemcinsi </a:t>
            </a:r>
            <a:r>
              <a:rPr lang="tr-TR" sz="2400" dirty="0">
                <a:solidFill>
                  <a:srgbClr val="222222"/>
                </a:solidFill>
                <a:ea typeface="Times New Roman" pitchFamily="18" charset="0"/>
                <a:cs typeface="Times New Roman" pitchFamily="18" charset="0"/>
              </a:rPr>
              <a:t>ç</a:t>
            </a:r>
            <a:r>
              <a:rPr kumimoji="0" lang="tr-TR" sz="2400" b="0" i="0" u="none" strike="noStrike" cap="none" normalizeH="0" baseline="0" dirty="0" smtClean="0">
                <a:ln>
                  <a:noFill/>
                </a:ln>
                <a:solidFill>
                  <a:srgbClr val="222222"/>
                </a:solidFill>
                <a:effectLst/>
                <a:latin typeface="Comic Sans MS" pitchFamily="66" charset="0"/>
                <a:ea typeface="Times New Roman" pitchFamily="18" charset="0"/>
                <a:cs typeface="Times New Roman" pitchFamily="18" charset="0"/>
              </a:rPr>
              <a:t>ocuklarla oynamak i</a:t>
            </a:r>
            <a:r>
              <a:rPr lang="tr-TR" sz="2400" dirty="0">
                <a:solidFill>
                  <a:srgbClr val="222222"/>
                </a:solidFill>
                <a:ea typeface="Times New Roman" pitchFamily="18" charset="0"/>
                <a:cs typeface="Times New Roman" pitchFamily="18" charset="0"/>
              </a:rPr>
              <a:t>ç</a:t>
            </a:r>
            <a:r>
              <a:rPr kumimoji="0" lang="tr-TR" sz="2400" b="0" i="0" u="none" strike="noStrike" cap="none" normalizeH="0" baseline="0" dirty="0" smtClean="0">
                <a:ln>
                  <a:noFill/>
                </a:ln>
                <a:solidFill>
                  <a:srgbClr val="222222"/>
                </a:solidFill>
                <a:effectLst/>
                <a:latin typeface="Comic Sans MS" pitchFamily="66" charset="0"/>
                <a:ea typeface="Times New Roman" pitchFamily="18" charset="0"/>
                <a:cs typeface="Times New Roman" pitchFamily="18" charset="0"/>
              </a:rPr>
              <a:t>in tutturabilir, bazen de karşı cinsten </a:t>
            </a:r>
            <a:r>
              <a:rPr lang="tr-TR" sz="2400" dirty="0">
                <a:solidFill>
                  <a:srgbClr val="222222"/>
                </a:solidFill>
                <a:ea typeface="Times New Roman" pitchFamily="18" charset="0"/>
                <a:cs typeface="Times New Roman" pitchFamily="18" charset="0"/>
              </a:rPr>
              <a:t>ç</a:t>
            </a:r>
            <a:r>
              <a:rPr kumimoji="0" lang="tr-TR" sz="2400" b="0" i="0" u="none" strike="noStrike" cap="none" normalizeH="0" baseline="0" dirty="0" smtClean="0">
                <a:ln>
                  <a:noFill/>
                </a:ln>
                <a:solidFill>
                  <a:srgbClr val="222222"/>
                </a:solidFill>
                <a:effectLst/>
                <a:latin typeface="Comic Sans MS" pitchFamily="66" charset="0"/>
                <a:ea typeface="Times New Roman" pitchFamily="18" charset="0"/>
                <a:cs typeface="Times New Roman" pitchFamily="18" charset="0"/>
              </a:rPr>
              <a:t>ocuklarla oynamak ister. Bu </a:t>
            </a:r>
            <a:r>
              <a:rPr lang="tr-TR" sz="2400" dirty="0">
                <a:solidFill>
                  <a:srgbClr val="222222"/>
                </a:solidFill>
                <a:ea typeface="Times New Roman" pitchFamily="18" charset="0"/>
                <a:cs typeface="Times New Roman" pitchFamily="18" charset="0"/>
              </a:rPr>
              <a:t>ç</a:t>
            </a:r>
            <a:r>
              <a:rPr kumimoji="0" lang="tr-TR" sz="2400" b="0" i="0" u="none" strike="noStrike" cap="none" normalizeH="0" baseline="0" dirty="0" smtClean="0">
                <a:ln>
                  <a:noFill/>
                </a:ln>
                <a:solidFill>
                  <a:srgbClr val="222222"/>
                </a:solidFill>
                <a:effectLst/>
                <a:latin typeface="Comic Sans MS" pitchFamily="66" charset="0"/>
                <a:ea typeface="Times New Roman" pitchFamily="18" charset="0"/>
                <a:cs typeface="Times New Roman" pitchFamily="18" charset="0"/>
              </a:rPr>
              <a:t>ok normal bir s</a:t>
            </a:r>
            <a:r>
              <a:rPr lang="tr-TR" sz="2400" dirty="0">
                <a:solidFill>
                  <a:srgbClr val="222222"/>
                </a:solidFill>
                <a:ea typeface="Times New Roman" pitchFamily="18" charset="0"/>
                <a:cs typeface="Times New Roman" pitchFamily="18" charset="0"/>
              </a:rPr>
              <a:t>ü</a:t>
            </a:r>
            <a:r>
              <a:rPr kumimoji="0" lang="tr-TR" sz="2400" b="0" i="0" u="none" strike="noStrike" cap="none" normalizeH="0" baseline="0" dirty="0" smtClean="0">
                <a:ln>
                  <a:noFill/>
                </a:ln>
                <a:solidFill>
                  <a:srgbClr val="222222"/>
                </a:solidFill>
                <a:effectLst/>
                <a:latin typeface="Comic Sans MS" pitchFamily="66" charset="0"/>
                <a:ea typeface="Times New Roman" pitchFamily="18" charset="0"/>
                <a:cs typeface="Times New Roman" pitchFamily="18" charset="0"/>
              </a:rPr>
              <a:t>re</a:t>
            </a:r>
            <a:r>
              <a:rPr lang="tr-TR" sz="2400" dirty="0">
                <a:solidFill>
                  <a:srgbClr val="222222"/>
                </a:solidFill>
                <a:ea typeface="Times New Roman" pitchFamily="18" charset="0"/>
                <a:cs typeface="Times New Roman" pitchFamily="18" charset="0"/>
              </a:rPr>
              <a:t>ç</a:t>
            </a:r>
            <a:r>
              <a:rPr kumimoji="0" lang="tr-TR" sz="2400" b="0" i="0" u="none" strike="noStrike" cap="none" normalizeH="0" baseline="0" dirty="0" smtClean="0">
                <a:ln>
                  <a:noFill/>
                </a:ln>
                <a:solidFill>
                  <a:srgbClr val="222222"/>
                </a:solidFill>
                <a:effectLst/>
                <a:latin typeface="Comic Sans MS" pitchFamily="66" charset="0"/>
                <a:ea typeface="Times New Roman" pitchFamily="18" charset="0"/>
                <a:cs typeface="Times New Roman" pitchFamily="18" charset="0"/>
              </a:rPr>
              <a:t>tir, her iki cinsiyet </a:t>
            </a:r>
            <a:r>
              <a:rPr lang="tr-TR" sz="2400" dirty="0">
                <a:solidFill>
                  <a:srgbClr val="222222"/>
                </a:solidFill>
                <a:ea typeface="Times New Roman" pitchFamily="18" charset="0"/>
                <a:cs typeface="Times New Roman" pitchFamily="18" charset="0"/>
              </a:rPr>
              <a:t>ü</a:t>
            </a:r>
            <a:r>
              <a:rPr kumimoji="0" lang="tr-TR" sz="2400" b="0" i="0" u="none" strike="noStrike" cap="none" normalizeH="0" baseline="0" dirty="0" smtClean="0">
                <a:ln>
                  <a:noFill/>
                </a:ln>
                <a:solidFill>
                  <a:srgbClr val="222222"/>
                </a:solidFill>
                <a:effectLst/>
                <a:latin typeface="Comic Sans MS" pitchFamily="66" charset="0"/>
                <a:ea typeface="Times New Roman" pitchFamily="18" charset="0"/>
                <a:cs typeface="Times New Roman" pitchFamily="18" charset="0"/>
              </a:rPr>
              <a:t>zerindeki iletişim kurma yeteneğini keşfetmeye </a:t>
            </a:r>
            <a:r>
              <a:rPr lang="tr-TR" sz="2400" dirty="0">
                <a:solidFill>
                  <a:srgbClr val="222222"/>
                </a:solidFill>
                <a:ea typeface="Times New Roman" pitchFamily="18" charset="0"/>
                <a:cs typeface="Times New Roman" pitchFamily="18" charset="0"/>
              </a:rPr>
              <a:t>ç</a:t>
            </a:r>
            <a:r>
              <a:rPr kumimoji="0" lang="tr-TR" sz="2400" b="0" i="0" u="none" strike="noStrike" cap="none" normalizeH="0" baseline="0" dirty="0" smtClean="0">
                <a:ln>
                  <a:noFill/>
                </a:ln>
                <a:solidFill>
                  <a:srgbClr val="222222"/>
                </a:solidFill>
                <a:effectLst/>
                <a:latin typeface="Comic Sans MS" pitchFamily="66" charset="0"/>
                <a:ea typeface="Times New Roman" pitchFamily="18" charset="0"/>
                <a:cs typeface="Times New Roman" pitchFamily="18" charset="0"/>
              </a:rPr>
              <a:t>alışır.</a:t>
            </a:r>
          </a:p>
          <a:p>
            <a:pPr marL="0" lvl="0" indent="0" eaLnBrk="0" fontAlgn="base" hangingPunct="0">
              <a:spcBef>
                <a:spcPct val="0"/>
              </a:spcBef>
              <a:spcAft>
                <a:spcPct val="0"/>
              </a:spcAft>
              <a:buNone/>
              <a:tabLst>
                <a:tab pos="457200" algn="l"/>
              </a:tabLst>
            </a:pPr>
            <a:endParaRPr kumimoji="0" lang="tr-TR" sz="28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marL="0" lvl="0" indent="0" eaLnBrk="0" fontAlgn="base" hangingPunct="0">
              <a:spcBef>
                <a:spcPct val="0"/>
              </a:spcBef>
              <a:spcAft>
                <a:spcPct val="0"/>
              </a:spcAft>
              <a:buNone/>
              <a:tabLst>
                <a:tab pos="457200" algn="l"/>
              </a:tabLst>
            </a:pPr>
            <a:r>
              <a:rPr kumimoji="0" lang="tr-TR" sz="2400" b="0" i="0" u="none" strike="noStrike" cap="none" normalizeH="0" baseline="0" dirty="0" smtClean="0">
                <a:ln>
                  <a:noFill/>
                </a:ln>
                <a:solidFill>
                  <a:srgbClr val="222222"/>
                </a:solidFill>
                <a:effectLst/>
                <a:latin typeface="Comic Sans MS" pitchFamily="66" charset="0"/>
                <a:ea typeface="Times New Roman" pitchFamily="18" charset="0"/>
                <a:cs typeface="Times New Roman" pitchFamily="18" charset="0"/>
              </a:rPr>
              <a:t>	6 ya da 7 yaşından itibaren oluşturduğu hayali arkadaşlıkların yerini 8 ve 9 yaşlarında ger</a:t>
            </a:r>
            <a:r>
              <a:rPr lang="tr-TR" sz="2400" dirty="0">
                <a:solidFill>
                  <a:srgbClr val="222222"/>
                </a:solidFill>
                <a:ea typeface="Times New Roman" pitchFamily="18" charset="0"/>
                <a:cs typeface="Times New Roman" pitchFamily="18" charset="0"/>
              </a:rPr>
              <a:t>ç</a:t>
            </a:r>
            <a:r>
              <a:rPr kumimoji="0" lang="tr-TR" sz="2400" b="0" i="0" u="none" strike="noStrike" cap="none" normalizeH="0" baseline="0" dirty="0" smtClean="0">
                <a:ln>
                  <a:noFill/>
                </a:ln>
                <a:solidFill>
                  <a:srgbClr val="222222"/>
                </a:solidFill>
                <a:effectLst/>
                <a:latin typeface="Comic Sans MS" pitchFamily="66" charset="0"/>
                <a:ea typeface="Times New Roman" pitchFamily="18" charset="0"/>
                <a:cs typeface="Times New Roman" pitchFamily="18" charset="0"/>
              </a:rPr>
              <a:t>ek arkadaşlıklarla doldurmaya başlar.</a:t>
            </a:r>
          </a:p>
          <a:p>
            <a:pPr marL="0" lvl="0" indent="0" eaLnBrk="0" fontAlgn="base" hangingPunct="0">
              <a:spcBef>
                <a:spcPct val="0"/>
              </a:spcBef>
              <a:spcAft>
                <a:spcPct val="0"/>
              </a:spcAft>
              <a:buNone/>
              <a:tabLst>
                <a:tab pos="457200" algn="l"/>
              </a:tabLst>
            </a:pPr>
            <a:endParaRPr kumimoji="0" lang="tr-TR" sz="28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marL="0" lvl="0" indent="0" eaLnBrk="0" fontAlgn="base" hangingPunct="0">
              <a:spcBef>
                <a:spcPct val="0"/>
              </a:spcBef>
              <a:spcAft>
                <a:spcPct val="0"/>
              </a:spcAft>
              <a:buNone/>
              <a:tabLst>
                <a:tab pos="457200" algn="l"/>
              </a:tabLst>
            </a:pPr>
            <a:r>
              <a:rPr kumimoji="0" lang="tr-TR" sz="2400" b="0" i="0" u="none" strike="noStrike" cap="none" normalizeH="0" baseline="0" dirty="0" smtClean="0">
                <a:ln>
                  <a:noFill/>
                </a:ln>
                <a:solidFill>
                  <a:srgbClr val="222222"/>
                </a:solidFill>
                <a:effectLst/>
                <a:latin typeface="Comic Sans MS" pitchFamily="66" charset="0"/>
                <a:ea typeface="Times New Roman" pitchFamily="18" charset="0"/>
                <a:cs typeface="Times New Roman" pitchFamily="18" charset="0"/>
              </a:rPr>
              <a:t>	Diğer yaşlardan farklı olarak bu yaşlardaki </a:t>
            </a:r>
            <a:r>
              <a:rPr lang="tr-TR" sz="2400" dirty="0">
                <a:solidFill>
                  <a:srgbClr val="222222"/>
                </a:solidFill>
                <a:ea typeface="Times New Roman" pitchFamily="18" charset="0"/>
                <a:cs typeface="Times New Roman" pitchFamily="18" charset="0"/>
              </a:rPr>
              <a:t>ç</a:t>
            </a:r>
            <a:r>
              <a:rPr kumimoji="0" lang="tr-TR" sz="2400" b="0" i="0" u="none" strike="noStrike" cap="none" normalizeH="0" baseline="0" dirty="0" smtClean="0">
                <a:ln>
                  <a:noFill/>
                </a:ln>
                <a:solidFill>
                  <a:srgbClr val="222222"/>
                </a:solidFill>
                <a:effectLst/>
                <a:latin typeface="Comic Sans MS" pitchFamily="66" charset="0"/>
                <a:ea typeface="Times New Roman" pitchFamily="18" charset="0"/>
                <a:cs typeface="Times New Roman" pitchFamily="18" charset="0"/>
              </a:rPr>
              <a:t>ocuklarda kabadayılık, aşırı g</a:t>
            </a:r>
            <a:r>
              <a:rPr lang="tr-TR" sz="2400" dirty="0">
                <a:solidFill>
                  <a:srgbClr val="222222"/>
                </a:solidFill>
                <a:ea typeface="Times New Roman" pitchFamily="18" charset="0"/>
                <a:cs typeface="Times New Roman" pitchFamily="18" charset="0"/>
              </a:rPr>
              <a:t>ü</a:t>
            </a:r>
            <a:r>
              <a:rPr kumimoji="0" lang="tr-TR" sz="2400" b="0" i="0" u="none" strike="noStrike" cap="none" normalizeH="0" baseline="0" dirty="0" smtClean="0">
                <a:ln>
                  <a:noFill/>
                </a:ln>
                <a:solidFill>
                  <a:srgbClr val="222222"/>
                </a:solidFill>
                <a:effectLst/>
                <a:latin typeface="Comic Sans MS" pitchFamily="66" charset="0"/>
                <a:ea typeface="Times New Roman" pitchFamily="18" charset="0"/>
                <a:cs typeface="Times New Roman" pitchFamily="18" charset="0"/>
              </a:rPr>
              <a:t>ven hatta şiddet eğilimleri artabilir.</a:t>
            </a:r>
            <a:endParaRPr lang="tr-TR" sz="24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pPr lvl="0"/>
            <a:r>
              <a:rPr kumimoji="0" lang="tr-TR" b="1" i="0" u="none" strike="noStrike" cap="all" normalizeH="0" dirty="0" smtClean="0">
                <a:ln>
                  <a:noFill/>
                </a:ln>
                <a:solidFill>
                  <a:srgbClr val="FF0000"/>
                </a:solidFill>
                <a:effectLst/>
                <a:latin typeface="Comic Sans MS" pitchFamily="66" charset="0"/>
                <a:ea typeface="Times New Roman" pitchFamily="18" charset="0"/>
                <a:cs typeface="Arial" pitchFamily="34" charset="0"/>
              </a:rPr>
              <a:t>Sosyal/Duygusal Gelişim</a:t>
            </a:r>
            <a:r>
              <a:rPr kumimoji="0" lang="tr-TR" sz="3200" b="1" i="0" u="none" strike="noStrike" cap="all" normalizeH="0" dirty="0" smtClean="0">
                <a:ln>
                  <a:noFill/>
                </a:ln>
                <a:solidFill>
                  <a:srgbClr val="FF0000"/>
                </a:solidFill>
                <a:effectLst/>
                <a:latin typeface="Cambria" pitchFamily="18" charset="0"/>
                <a:ea typeface="Times New Roman" pitchFamily="18" charset="0"/>
                <a:cs typeface="Times New Roman" pitchFamily="18" charset="0"/>
              </a:rPr>
              <a:t/>
            </a:r>
            <a:br>
              <a:rPr kumimoji="0" lang="tr-TR" sz="3200" b="1" i="0" u="none" strike="noStrike" cap="all" normalizeH="0" dirty="0" smtClean="0">
                <a:ln>
                  <a:noFill/>
                </a:ln>
                <a:solidFill>
                  <a:srgbClr val="FF0000"/>
                </a:solidFill>
                <a:effectLst/>
                <a:latin typeface="Cambria" pitchFamily="18" charset="0"/>
                <a:ea typeface="Times New Roman" pitchFamily="18" charset="0"/>
                <a:cs typeface="Times New Roman" pitchFamily="18" charset="0"/>
              </a:rPr>
            </a:br>
            <a:endParaRPr lang="tr-TR" dirty="0"/>
          </a:p>
        </p:txBody>
      </p:sp>
      <p:sp>
        <p:nvSpPr>
          <p:cNvPr id="3" name="2 İçerik Yer Tutucusu"/>
          <p:cNvSpPr>
            <a:spLocks noGrp="1"/>
          </p:cNvSpPr>
          <p:nvPr>
            <p:ph idx="1"/>
          </p:nvPr>
        </p:nvSpPr>
        <p:spPr>
          <a:xfrm>
            <a:off x="0" y="836712"/>
            <a:ext cx="9144000" cy="6021288"/>
          </a:xfrm>
        </p:spPr>
        <p:txBody>
          <a:bodyPr>
            <a:normAutofit/>
          </a:bodyPr>
          <a:lstStyle/>
          <a:p>
            <a:pPr lvl="0"/>
            <a:r>
              <a:rPr lang="tr-TR" sz="2500" dirty="0">
                <a:latin typeface="Comic Sans MS" pitchFamily="66" charset="0"/>
              </a:rPr>
              <a:t>Daha sorumluluk sahibi olur</a:t>
            </a:r>
            <a:r>
              <a:rPr lang="tr-TR" sz="2500" dirty="0" smtClean="0">
                <a:latin typeface="Comic Sans MS" pitchFamily="66" charset="0"/>
              </a:rPr>
              <a:t>.</a:t>
            </a:r>
          </a:p>
          <a:p>
            <a:pPr lvl="0">
              <a:buNone/>
            </a:pPr>
            <a:endParaRPr lang="tr-TR" sz="1000" dirty="0">
              <a:latin typeface="Comic Sans MS" pitchFamily="66" charset="0"/>
            </a:endParaRPr>
          </a:p>
          <a:p>
            <a:pPr lvl="0"/>
            <a:r>
              <a:rPr lang="tr-TR" sz="2500" dirty="0">
                <a:latin typeface="Comic Sans MS" pitchFamily="66" charset="0"/>
              </a:rPr>
              <a:t>Kendi kurallarını koymaya başlar</a:t>
            </a:r>
            <a:r>
              <a:rPr lang="tr-TR" sz="2500" dirty="0" smtClean="0">
                <a:latin typeface="Comic Sans MS" pitchFamily="66" charset="0"/>
              </a:rPr>
              <a:t>.</a:t>
            </a:r>
          </a:p>
          <a:p>
            <a:pPr lvl="0">
              <a:buNone/>
            </a:pPr>
            <a:endParaRPr lang="tr-TR" sz="1000" dirty="0">
              <a:latin typeface="Comic Sans MS" pitchFamily="66" charset="0"/>
            </a:endParaRPr>
          </a:p>
          <a:p>
            <a:pPr lvl="0"/>
            <a:r>
              <a:rPr lang="tr-TR" sz="2500" dirty="0">
                <a:latin typeface="Comic Sans MS" pitchFamily="66" charset="0"/>
              </a:rPr>
              <a:t>Kendi eşyalarına daha fazla dikkat etmeye başlar</a:t>
            </a:r>
            <a:r>
              <a:rPr lang="tr-TR" sz="2500" dirty="0" smtClean="0">
                <a:latin typeface="Comic Sans MS" pitchFamily="66" charset="0"/>
              </a:rPr>
              <a:t>.</a:t>
            </a:r>
          </a:p>
          <a:p>
            <a:pPr lvl="0">
              <a:buNone/>
            </a:pPr>
            <a:endParaRPr lang="tr-TR" sz="1000" dirty="0">
              <a:latin typeface="Comic Sans MS" pitchFamily="66" charset="0"/>
            </a:endParaRPr>
          </a:p>
          <a:p>
            <a:pPr lvl="0"/>
            <a:r>
              <a:rPr lang="tr-TR" sz="2500" dirty="0">
                <a:latin typeface="Comic Sans MS" pitchFamily="66" charset="0"/>
              </a:rPr>
              <a:t>Kazanma hırsları artacak, yenilgiyi kabullenmekte zorlanmaya başlar</a:t>
            </a:r>
            <a:r>
              <a:rPr lang="tr-TR" sz="2500" dirty="0" smtClean="0">
                <a:latin typeface="Comic Sans MS" pitchFamily="66" charset="0"/>
              </a:rPr>
              <a:t>.</a:t>
            </a:r>
          </a:p>
          <a:p>
            <a:pPr lvl="0">
              <a:buNone/>
            </a:pPr>
            <a:endParaRPr lang="tr-TR" sz="1000" dirty="0">
              <a:latin typeface="Comic Sans MS" pitchFamily="66" charset="0"/>
            </a:endParaRPr>
          </a:p>
          <a:p>
            <a:pPr lvl="0"/>
            <a:r>
              <a:rPr lang="tr-TR" sz="2500" dirty="0" smtClean="0">
                <a:latin typeface="Comic Sans MS" pitchFamily="66" charset="0"/>
              </a:rPr>
              <a:t>Takım </a:t>
            </a:r>
            <a:r>
              <a:rPr lang="tr-TR" sz="2500" dirty="0">
                <a:latin typeface="Comic Sans MS" pitchFamily="66" charset="0"/>
              </a:rPr>
              <a:t>oyunlarını sever</a:t>
            </a:r>
            <a:r>
              <a:rPr lang="tr-TR" sz="2500" dirty="0" smtClean="0">
                <a:latin typeface="Comic Sans MS" pitchFamily="66" charset="0"/>
              </a:rPr>
              <a:t>.</a:t>
            </a:r>
          </a:p>
          <a:p>
            <a:pPr lvl="0">
              <a:buNone/>
            </a:pPr>
            <a:endParaRPr lang="tr-TR" sz="1000" dirty="0">
              <a:latin typeface="Comic Sans MS" pitchFamily="66" charset="0"/>
            </a:endParaRPr>
          </a:p>
          <a:p>
            <a:pPr lvl="0"/>
            <a:r>
              <a:rPr lang="tr-TR" sz="2500" dirty="0">
                <a:latin typeface="Comic Sans MS" pitchFamily="66" charset="0"/>
              </a:rPr>
              <a:t>Okulda bir problem yaşamadıkça isteyerek gider</a:t>
            </a:r>
            <a:r>
              <a:rPr lang="tr-TR" sz="2500" dirty="0" smtClean="0">
                <a:latin typeface="Comic Sans MS" pitchFamily="66" charset="0"/>
              </a:rPr>
              <a:t>.</a:t>
            </a:r>
          </a:p>
          <a:p>
            <a:pPr lvl="0">
              <a:buNone/>
            </a:pPr>
            <a:endParaRPr lang="tr-TR" sz="1000" dirty="0">
              <a:latin typeface="Comic Sans MS" pitchFamily="66" charset="0"/>
            </a:endParaRPr>
          </a:p>
          <a:p>
            <a:pPr lvl="0"/>
            <a:r>
              <a:rPr lang="tr-TR" sz="2500" dirty="0">
                <a:latin typeface="Comic Sans MS" pitchFamily="66" charset="0"/>
              </a:rPr>
              <a:t>Okulda arkadaşlarıyla sorun yaşamaya başlar</a:t>
            </a:r>
            <a:r>
              <a:rPr lang="tr-TR" sz="2500" dirty="0" smtClean="0">
                <a:latin typeface="Comic Sans MS" pitchFamily="66" charset="0"/>
              </a:rPr>
              <a:t>.</a:t>
            </a:r>
          </a:p>
          <a:p>
            <a:pPr lvl="0">
              <a:buNone/>
            </a:pPr>
            <a:endParaRPr lang="tr-TR" sz="1000" dirty="0">
              <a:latin typeface="Comic Sans MS" pitchFamily="66" charset="0"/>
            </a:endParaRPr>
          </a:p>
          <a:p>
            <a:pPr lvl="0"/>
            <a:r>
              <a:rPr lang="tr-TR" sz="2500" dirty="0">
                <a:latin typeface="Comic Sans MS" pitchFamily="66" charset="0"/>
              </a:rPr>
              <a:t>Başka insanlarının görünümlerini fark etmeye başlar</a:t>
            </a:r>
            <a:r>
              <a:rPr lang="tr-TR" sz="2500" dirty="0" smtClean="0">
                <a:latin typeface="Comic Sans MS" pitchFamily="66" charset="0"/>
              </a:rPr>
              <a:t>.</a:t>
            </a:r>
          </a:p>
          <a:p>
            <a:pPr lvl="0">
              <a:buNone/>
            </a:pPr>
            <a:endParaRPr lang="tr-TR" sz="1000" dirty="0">
              <a:latin typeface="Comic Sans MS" pitchFamily="66" charset="0"/>
            </a:endParaRPr>
          </a:p>
          <a:p>
            <a:pPr lvl="0"/>
            <a:r>
              <a:rPr lang="tr-TR" sz="2500" dirty="0">
                <a:latin typeface="Comic Sans MS" pitchFamily="66" charset="0"/>
              </a:rPr>
              <a:t>Arkadaşlarının evinde kalmak ister.</a:t>
            </a:r>
          </a:p>
          <a:p>
            <a:endParaRPr lang="tr-TR"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b="1" cap="all" dirty="0">
                <a:solidFill>
                  <a:srgbClr val="FF0000"/>
                </a:solidFill>
                <a:latin typeface="Comic Sans MS" pitchFamily="66" charset="0"/>
              </a:rPr>
              <a:t>Kavrama Gücü</a:t>
            </a:r>
            <a:endParaRPr lang="tr-TR" cap="all" dirty="0">
              <a:solidFill>
                <a:srgbClr val="FF0000"/>
              </a:solidFill>
              <a:latin typeface="Comic Sans MS" pitchFamily="66" charset="0"/>
            </a:endParaRPr>
          </a:p>
        </p:txBody>
      </p:sp>
      <p:sp>
        <p:nvSpPr>
          <p:cNvPr id="3" name="2 İçerik Yer Tutucusu"/>
          <p:cNvSpPr>
            <a:spLocks noGrp="1"/>
          </p:cNvSpPr>
          <p:nvPr>
            <p:ph idx="1"/>
          </p:nvPr>
        </p:nvSpPr>
        <p:spPr>
          <a:xfrm>
            <a:off x="0" y="1268760"/>
            <a:ext cx="9144000" cy="5400600"/>
          </a:xfrm>
        </p:spPr>
        <p:txBody>
          <a:bodyPr>
            <a:normAutofit/>
          </a:bodyPr>
          <a:lstStyle/>
          <a:p>
            <a:pPr lvl="0"/>
            <a:r>
              <a:rPr lang="tr-TR" sz="2500" dirty="0">
                <a:latin typeface="Comic Sans MS" pitchFamily="66" charset="0"/>
              </a:rPr>
              <a:t>Sorunlar karşısında fikir üreterek kendi kendilerine çözüm bulmaya çalışırlar</a:t>
            </a:r>
            <a:r>
              <a:rPr lang="tr-TR" sz="2500" dirty="0" smtClean="0">
                <a:latin typeface="Comic Sans MS" pitchFamily="66" charset="0"/>
              </a:rPr>
              <a:t>.</a:t>
            </a:r>
          </a:p>
          <a:p>
            <a:pPr lvl="0">
              <a:buNone/>
            </a:pPr>
            <a:endParaRPr lang="tr-TR" sz="2500" dirty="0">
              <a:latin typeface="Comic Sans MS" pitchFamily="66" charset="0"/>
            </a:endParaRPr>
          </a:p>
          <a:p>
            <a:pPr lvl="0"/>
            <a:r>
              <a:rPr lang="tr-TR" sz="2500" dirty="0">
                <a:latin typeface="Comic Sans MS" pitchFamily="66" charset="0"/>
              </a:rPr>
              <a:t>Kendilerinin farkında olmaya başlarlar</a:t>
            </a:r>
            <a:r>
              <a:rPr lang="tr-TR" sz="2500" dirty="0" smtClean="0">
                <a:latin typeface="Comic Sans MS" pitchFamily="66" charset="0"/>
              </a:rPr>
              <a:t>.</a:t>
            </a:r>
          </a:p>
          <a:p>
            <a:pPr lvl="0">
              <a:buNone/>
            </a:pPr>
            <a:endParaRPr lang="tr-TR" sz="2500" dirty="0">
              <a:latin typeface="Comic Sans MS" pitchFamily="66" charset="0"/>
            </a:endParaRPr>
          </a:p>
          <a:p>
            <a:pPr lvl="0"/>
            <a:r>
              <a:rPr lang="tr-TR" sz="2500" dirty="0">
                <a:latin typeface="Comic Sans MS" pitchFamily="66" charset="0"/>
              </a:rPr>
              <a:t>İlgi alanları şekillenmeye başlar. Oyun kartı </a:t>
            </a:r>
            <a:r>
              <a:rPr lang="tr-TR" sz="2500" dirty="0" smtClean="0">
                <a:latin typeface="Comic Sans MS" pitchFamily="66" charset="0"/>
              </a:rPr>
              <a:t>vb. </a:t>
            </a:r>
            <a:r>
              <a:rPr lang="tr-TR" sz="2500" dirty="0">
                <a:latin typeface="Comic Sans MS" pitchFamily="66" charset="0"/>
              </a:rPr>
              <a:t>gibi koleksiyonlar oluşturmaya başlar</a:t>
            </a:r>
            <a:r>
              <a:rPr lang="tr-TR" sz="2500" dirty="0" smtClean="0">
                <a:latin typeface="Comic Sans MS" pitchFamily="66" charset="0"/>
              </a:rPr>
              <a:t>.</a:t>
            </a:r>
          </a:p>
          <a:p>
            <a:pPr lvl="0">
              <a:buNone/>
            </a:pPr>
            <a:endParaRPr lang="tr-TR" sz="2500" dirty="0">
              <a:latin typeface="Comic Sans MS" pitchFamily="66" charset="0"/>
            </a:endParaRPr>
          </a:p>
          <a:p>
            <a:pPr lvl="0"/>
            <a:r>
              <a:rPr lang="tr-TR" sz="2500" dirty="0">
                <a:latin typeface="Comic Sans MS" pitchFamily="66" charset="0"/>
              </a:rPr>
              <a:t>Zamanın farkına varır, saat kavramı </a:t>
            </a:r>
            <a:r>
              <a:rPr lang="tr-TR" sz="2500" dirty="0" smtClean="0">
                <a:latin typeface="Comic Sans MS" pitchFamily="66" charset="0"/>
              </a:rPr>
              <a:t>vb. </a:t>
            </a:r>
            <a:r>
              <a:rPr lang="tr-TR" sz="2500" dirty="0">
                <a:latin typeface="Comic Sans MS" pitchFamily="66" charset="0"/>
              </a:rPr>
              <a:t>yerleşir</a:t>
            </a:r>
            <a:r>
              <a:rPr lang="tr-TR" sz="2500" dirty="0" smtClean="0">
                <a:latin typeface="Comic Sans MS" pitchFamily="66" charset="0"/>
              </a:rPr>
              <a:t>.</a:t>
            </a:r>
          </a:p>
          <a:p>
            <a:pPr lvl="0">
              <a:buNone/>
            </a:pPr>
            <a:endParaRPr lang="tr-TR" sz="2500" dirty="0">
              <a:latin typeface="Comic Sans MS" pitchFamily="66" charset="0"/>
            </a:endParaRPr>
          </a:p>
          <a:p>
            <a:pPr lvl="0"/>
            <a:r>
              <a:rPr lang="tr-TR" sz="2500" dirty="0">
                <a:latin typeface="Comic Sans MS" pitchFamily="66" charset="0"/>
              </a:rPr>
              <a:t>İleriye dönük planlar yapmaya başlar.</a:t>
            </a:r>
          </a:p>
          <a:p>
            <a:endParaRPr lang="tr-TR"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solidFill>
                  <a:srgbClr val="FF0000"/>
                </a:solidFill>
                <a:latin typeface="Comic Sans MS" pitchFamily="66" charset="0"/>
              </a:rPr>
              <a:t>İLGİ ALANLARI</a:t>
            </a:r>
            <a:endParaRPr lang="tr-TR" dirty="0">
              <a:solidFill>
                <a:srgbClr val="FF0000"/>
              </a:solidFill>
              <a:latin typeface="Comic Sans MS" pitchFamily="66" charset="0"/>
            </a:endParaRPr>
          </a:p>
        </p:txBody>
      </p:sp>
      <p:sp>
        <p:nvSpPr>
          <p:cNvPr id="3" name="2 İçerik Yer Tutucusu"/>
          <p:cNvSpPr>
            <a:spLocks noGrp="1"/>
          </p:cNvSpPr>
          <p:nvPr>
            <p:ph idx="1"/>
          </p:nvPr>
        </p:nvSpPr>
        <p:spPr/>
        <p:txBody>
          <a:bodyPr/>
          <a:lstStyle/>
          <a:p>
            <a:pPr lvl="0"/>
            <a:r>
              <a:rPr lang="tr-TR" dirty="0">
                <a:latin typeface="Comic Sans MS" pitchFamily="66" charset="0"/>
              </a:rPr>
              <a:t>Takım oyunlarından zevk almaya başlar</a:t>
            </a:r>
            <a:r>
              <a:rPr lang="tr-TR" dirty="0" smtClean="0">
                <a:latin typeface="Comic Sans MS" pitchFamily="66" charset="0"/>
              </a:rPr>
              <a:t>.</a:t>
            </a:r>
          </a:p>
          <a:p>
            <a:pPr lvl="0">
              <a:buNone/>
            </a:pPr>
            <a:endParaRPr lang="tr-TR" dirty="0">
              <a:latin typeface="Comic Sans MS" pitchFamily="66" charset="0"/>
            </a:endParaRPr>
          </a:p>
          <a:p>
            <a:pPr lvl="0"/>
            <a:r>
              <a:rPr lang="tr-TR" dirty="0">
                <a:latin typeface="Comic Sans MS" pitchFamily="66" charset="0"/>
              </a:rPr>
              <a:t>Yeteneklerini keşfetmeye başlar</a:t>
            </a:r>
            <a:r>
              <a:rPr lang="tr-TR" dirty="0" smtClean="0">
                <a:latin typeface="Comic Sans MS" pitchFamily="66" charset="0"/>
              </a:rPr>
              <a:t>.</a:t>
            </a:r>
          </a:p>
          <a:p>
            <a:pPr lvl="0">
              <a:buNone/>
            </a:pPr>
            <a:endParaRPr lang="tr-TR" dirty="0">
              <a:latin typeface="Comic Sans MS" pitchFamily="66" charset="0"/>
            </a:endParaRPr>
          </a:p>
          <a:p>
            <a:pPr lvl="0"/>
            <a:r>
              <a:rPr lang="tr-TR" dirty="0">
                <a:latin typeface="Comic Sans MS" pitchFamily="66" charset="0"/>
              </a:rPr>
              <a:t>Resim çizme kabiliyeti artar</a:t>
            </a:r>
            <a:r>
              <a:rPr lang="tr-TR" dirty="0" smtClean="0">
                <a:latin typeface="Comic Sans MS" pitchFamily="66" charset="0"/>
              </a:rPr>
              <a:t>.</a:t>
            </a:r>
          </a:p>
          <a:p>
            <a:pPr lvl="0">
              <a:buNone/>
            </a:pPr>
            <a:endParaRPr lang="tr-TR" dirty="0">
              <a:latin typeface="Comic Sans MS" pitchFamily="66" charset="0"/>
            </a:endParaRPr>
          </a:p>
          <a:p>
            <a:pPr lvl="0"/>
            <a:r>
              <a:rPr lang="tr-TR" dirty="0">
                <a:latin typeface="Comic Sans MS" pitchFamily="66" charset="0"/>
              </a:rPr>
              <a:t>Spor yetenekleri yerleşmeye başlar.</a:t>
            </a:r>
          </a:p>
          <a:p>
            <a:endParaRPr lang="tr-TR"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b="1" cap="all" dirty="0" smtClean="0">
                <a:solidFill>
                  <a:srgbClr val="FF0000"/>
                </a:solidFill>
                <a:latin typeface="Comic Sans MS" pitchFamily="66" charset="0"/>
              </a:rPr>
              <a:t>Konuşma/</a:t>
            </a:r>
            <a:r>
              <a:rPr lang="tr-TR" b="1" cap="all" dirty="0" err="1" smtClean="0">
                <a:solidFill>
                  <a:srgbClr val="FF0000"/>
                </a:solidFill>
                <a:latin typeface="Comic Sans MS" pitchFamily="66" charset="0"/>
              </a:rPr>
              <a:t>Dİl</a:t>
            </a:r>
            <a:r>
              <a:rPr lang="tr-TR" b="1" cap="all" dirty="0" smtClean="0">
                <a:solidFill>
                  <a:srgbClr val="FF0000"/>
                </a:solidFill>
                <a:latin typeface="Comic Sans MS" pitchFamily="66" charset="0"/>
              </a:rPr>
              <a:t> </a:t>
            </a:r>
            <a:r>
              <a:rPr lang="tr-TR" b="1" cap="all" dirty="0">
                <a:solidFill>
                  <a:srgbClr val="FF0000"/>
                </a:solidFill>
                <a:latin typeface="Comic Sans MS" pitchFamily="66" charset="0"/>
              </a:rPr>
              <a:t>Gelişimi</a:t>
            </a:r>
            <a:endParaRPr lang="tr-TR" cap="all" dirty="0">
              <a:solidFill>
                <a:srgbClr val="FF0000"/>
              </a:solidFill>
              <a:latin typeface="Comic Sans MS" pitchFamily="66" charset="0"/>
            </a:endParaRPr>
          </a:p>
        </p:txBody>
      </p:sp>
      <p:sp>
        <p:nvSpPr>
          <p:cNvPr id="3" name="2 İçerik Yer Tutucusu"/>
          <p:cNvSpPr>
            <a:spLocks noGrp="1"/>
          </p:cNvSpPr>
          <p:nvPr>
            <p:ph idx="1"/>
          </p:nvPr>
        </p:nvSpPr>
        <p:spPr>
          <a:xfrm>
            <a:off x="0" y="1600200"/>
            <a:ext cx="9144000" cy="4525963"/>
          </a:xfrm>
        </p:spPr>
        <p:txBody>
          <a:bodyPr/>
          <a:lstStyle/>
          <a:p>
            <a:pPr lvl="0"/>
            <a:r>
              <a:rPr lang="tr-TR" dirty="0">
                <a:latin typeface="Comic Sans MS" pitchFamily="66" charset="0"/>
              </a:rPr>
              <a:t>Oldukça akıcı şekilde </a:t>
            </a:r>
            <a:r>
              <a:rPr lang="tr-TR" dirty="0" smtClean="0">
                <a:latin typeface="Comic Sans MS" pitchFamily="66" charset="0"/>
              </a:rPr>
              <a:t>konuşur.</a:t>
            </a:r>
          </a:p>
          <a:p>
            <a:pPr lvl="0">
              <a:buNone/>
            </a:pPr>
            <a:endParaRPr lang="tr-TR" dirty="0">
              <a:latin typeface="Comic Sans MS" pitchFamily="66" charset="0"/>
            </a:endParaRPr>
          </a:p>
          <a:p>
            <a:pPr lvl="0"/>
            <a:r>
              <a:rPr lang="tr-TR" dirty="0">
                <a:latin typeface="Comic Sans MS" pitchFamily="66" charset="0"/>
              </a:rPr>
              <a:t>Karmaşık olayları bile rahatça tarif eder</a:t>
            </a:r>
            <a:r>
              <a:rPr lang="tr-TR" dirty="0" smtClean="0">
                <a:latin typeface="Comic Sans MS" pitchFamily="66" charset="0"/>
              </a:rPr>
              <a:t>.</a:t>
            </a:r>
          </a:p>
          <a:p>
            <a:pPr lvl="0">
              <a:buNone/>
            </a:pPr>
            <a:endParaRPr lang="tr-TR" dirty="0">
              <a:latin typeface="Comic Sans MS" pitchFamily="66" charset="0"/>
            </a:endParaRPr>
          </a:p>
          <a:p>
            <a:pPr lvl="0"/>
            <a:r>
              <a:rPr lang="tr-TR" dirty="0">
                <a:latin typeface="Comic Sans MS" pitchFamily="66" charset="0"/>
              </a:rPr>
              <a:t>Yüksek sesle okuma yapabilir</a:t>
            </a:r>
            <a:r>
              <a:rPr lang="tr-TR" dirty="0" smtClean="0">
                <a:latin typeface="Comic Sans MS" pitchFamily="66" charset="0"/>
              </a:rPr>
              <a:t>.</a:t>
            </a:r>
          </a:p>
          <a:p>
            <a:pPr lvl="0">
              <a:buNone/>
            </a:pPr>
            <a:endParaRPr lang="tr-TR" dirty="0">
              <a:latin typeface="Comic Sans MS" pitchFamily="66" charset="0"/>
            </a:endParaRPr>
          </a:p>
          <a:p>
            <a:pPr lvl="0"/>
            <a:r>
              <a:rPr lang="tr-TR" dirty="0">
                <a:latin typeface="Comic Sans MS" pitchFamily="66" charset="0"/>
              </a:rPr>
              <a:t>Dilbilgisindeki zaman kavramları gelişir.</a:t>
            </a:r>
          </a:p>
          <a:p>
            <a:endParaRPr lang="tr-TR"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b="1" dirty="0">
                <a:solidFill>
                  <a:srgbClr val="FF0000"/>
                </a:solidFill>
                <a:latin typeface="Comic Sans MS" pitchFamily="66" charset="0"/>
              </a:rPr>
              <a:t>Birlikte neler yapabilirsiniz?</a:t>
            </a:r>
            <a:r>
              <a:rPr lang="tr-TR" dirty="0">
                <a:solidFill>
                  <a:srgbClr val="FF0000"/>
                </a:solidFill>
                <a:latin typeface="Comic Sans MS" pitchFamily="66" charset="0"/>
              </a:rPr>
              <a:t/>
            </a:r>
            <a:br>
              <a:rPr lang="tr-TR" dirty="0">
                <a:solidFill>
                  <a:srgbClr val="FF0000"/>
                </a:solidFill>
                <a:latin typeface="Comic Sans MS" pitchFamily="66" charset="0"/>
              </a:rPr>
            </a:br>
            <a:endParaRPr lang="tr-TR" dirty="0">
              <a:solidFill>
                <a:srgbClr val="FF0000"/>
              </a:solidFill>
              <a:latin typeface="Comic Sans MS" pitchFamily="66" charset="0"/>
            </a:endParaRPr>
          </a:p>
        </p:txBody>
      </p:sp>
      <p:sp>
        <p:nvSpPr>
          <p:cNvPr id="3" name="2 İçerik Yer Tutucusu"/>
          <p:cNvSpPr>
            <a:spLocks noGrp="1"/>
          </p:cNvSpPr>
          <p:nvPr>
            <p:ph idx="1"/>
          </p:nvPr>
        </p:nvSpPr>
        <p:spPr>
          <a:xfrm>
            <a:off x="0" y="1600200"/>
            <a:ext cx="9144000" cy="4525963"/>
          </a:xfrm>
        </p:spPr>
        <p:txBody>
          <a:bodyPr>
            <a:normAutofit lnSpcReduction="10000"/>
          </a:bodyPr>
          <a:lstStyle/>
          <a:p>
            <a:pPr lvl="0"/>
            <a:r>
              <a:rPr lang="tr-TR" dirty="0">
                <a:latin typeface="Comic Sans MS" pitchFamily="66" charset="0"/>
              </a:rPr>
              <a:t>Anlattıklarını dikkatli bir şekilde dinleyin</a:t>
            </a:r>
            <a:r>
              <a:rPr lang="tr-TR" dirty="0" smtClean="0">
                <a:latin typeface="Comic Sans MS" pitchFamily="66" charset="0"/>
              </a:rPr>
              <a:t>.</a:t>
            </a:r>
          </a:p>
          <a:p>
            <a:pPr lvl="0">
              <a:buNone/>
            </a:pPr>
            <a:endParaRPr lang="tr-TR" dirty="0">
              <a:latin typeface="Comic Sans MS" pitchFamily="66" charset="0"/>
            </a:endParaRPr>
          </a:p>
          <a:p>
            <a:pPr lvl="0"/>
            <a:r>
              <a:rPr lang="tr-TR" dirty="0">
                <a:latin typeface="Comic Sans MS" pitchFamily="66" charset="0"/>
              </a:rPr>
              <a:t>Gerçekçi bir şekilde onlar teşvik edin</a:t>
            </a:r>
            <a:r>
              <a:rPr lang="tr-TR" dirty="0" smtClean="0">
                <a:latin typeface="Comic Sans MS" pitchFamily="66" charset="0"/>
              </a:rPr>
              <a:t>.</a:t>
            </a:r>
          </a:p>
          <a:p>
            <a:pPr lvl="0">
              <a:buNone/>
            </a:pPr>
            <a:endParaRPr lang="tr-TR" dirty="0">
              <a:latin typeface="Comic Sans MS" pitchFamily="66" charset="0"/>
            </a:endParaRPr>
          </a:p>
          <a:p>
            <a:pPr lvl="0"/>
            <a:r>
              <a:rPr lang="tr-TR" dirty="0">
                <a:latin typeface="Comic Sans MS" pitchFamily="66" charset="0"/>
              </a:rPr>
              <a:t>Fiziksel aktivitelerini izleyin</a:t>
            </a:r>
            <a:r>
              <a:rPr lang="tr-TR" dirty="0" smtClean="0">
                <a:latin typeface="Comic Sans MS" pitchFamily="66" charset="0"/>
              </a:rPr>
              <a:t>.</a:t>
            </a:r>
          </a:p>
          <a:p>
            <a:pPr lvl="0">
              <a:buNone/>
            </a:pPr>
            <a:endParaRPr lang="tr-TR" dirty="0">
              <a:latin typeface="Comic Sans MS" pitchFamily="66" charset="0"/>
            </a:endParaRPr>
          </a:p>
          <a:p>
            <a:pPr lvl="0"/>
            <a:r>
              <a:rPr lang="tr-TR" dirty="0">
                <a:latin typeface="Comic Sans MS" pitchFamily="66" charset="0"/>
              </a:rPr>
              <a:t>Her gün onlara kendi başlarına kalacakları bireysel zaman verin.</a:t>
            </a:r>
          </a:p>
          <a:p>
            <a:pPr>
              <a:buNone/>
            </a:pPr>
            <a:endParaRPr lang="tr-TR"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b="1" dirty="0">
                <a:solidFill>
                  <a:srgbClr val="FF0000"/>
                </a:solidFill>
                <a:latin typeface="Comic Sans MS" pitchFamily="66" charset="0"/>
              </a:rPr>
              <a:t>Nelere dikkat etmelisiniz?</a:t>
            </a:r>
            <a:endParaRPr lang="tr-TR" dirty="0">
              <a:solidFill>
                <a:srgbClr val="FF0000"/>
              </a:solidFill>
              <a:latin typeface="Comic Sans MS" pitchFamily="66" charset="0"/>
            </a:endParaRPr>
          </a:p>
        </p:txBody>
      </p:sp>
      <p:sp>
        <p:nvSpPr>
          <p:cNvPr id="3" name="2 İçerik Yer Tutucusu"/>
          <p:cNvSpPr>
            <a:spLocks noGrp="1"/>
          </p:cNvSpPr>
          <p:nvPr>
            <p:ph idx="1"/>
          </p:nvPr>
        </p:nvSpPr>
        <p:spPr>
          <a:xfrm>
            <a:off x="0" y="1052736"/>
            <a:ext cx="9144000" cy="5805264"/>
          </a:xfrm>
        </p:spPr>
        <p:txBody>
          <a:bodyPr>
            <a:normAutofit fontScale="92500"/>
          </a:bodyPr>
          <a:lstStyle/>
          <a:p>
            <a:pPr lvl="0"/>
            <a:r>
              <a:rPr lang="tr-TR" sz="2700" dirty="0">
                <a:latin typeface="Comic Sans MS" pitchFamily="66" charset="0"/>
              </a:rPr>
              <a:t>Çocuğunuzun arkadaşlarıyla sorunları olabilir</a:t>
            </a:r>
            <a:r>
              <a:rPr lang="tr-TR" sz="2700" dirty="0" smtClean="0">
                <a:latin typeface="Comic Sans MS" pitchFamily="66" charset="0"/>
              </a:rPr>
              <a:t>.</a:t>
            </a:r>
            <a:endParaRPr lang="tr-TR" sz="2700" dirty="0">
              <a:latin typeface="Comic Sans MS" pitchFamily="66" charset="0"/>
            </a:endParaRPr>
          </a:p>
          <a:p>
            <a:pPr lvl="0">
              <a:buNone/>
            </a:pPr>
            <a:endParaRPr lang="tr-TR" sz="1100" dirty="0">
              <a:latin typeface="Comic Sans MS" pitchFamily="66" charset="0"/>
            </a:endParaRPr>
          </a:p>
          <a:p>
            <a:pPr lvl="0"/>
            <a:r>
              <a:rPr lang="tr-TR" sz="2700" dirty="0">
                <a:latin typeface="Comic Sans MS" pitchFamily="66" charset="0"/>
              </a:rPr>
              <a:t>Diğer çocukların baskısı nedeniyle okulda mutsuz olabilir</a:t>
            </a:r>
            <a:r>
              <a:rPr lang="tr-TR" sz="2700" dirty="0" smtClean="0">
                <a:latin typeface="Comic Sans MS" pitchFamily="66" charset="0"/>
              </a:rPr>
              <a:t>.</a:t>
            </a:r>
          </a:p>
          <a:p>
            <a:pPr lvl="0">
              <a:buNone/>
            </a:pPr>
            <a:endParaRPr lang="tr-TR" sz="1000" dirty="0">
              <a:latin typeface="Comic Sans MS" pitchFamily="66" charset="0"/>
            </a:endParaRPr>
          </a:p>
          <a:p>
            <a:pPr lvl="0"/>
            <a:r>
              <a:rPr lang="tr-TR" sz="2700" dirty="0">
                <a:latin typeface="Comic Sans MS" pitchFamily="66" charset="0"/>
              </a:rPr>
              <a:t>Sürekli agresif ve kabadayı davranışlar sergileyebilir</a:t>
            </a:r>
            <a:r>
              <a:rPr lang="tr-TR" sz="2700" dirty="0" smtClean="0">
                <a:latin typeface="Comic Sans MS" pitchFamily="66" charset="0"/>
              </a:rPr>
              <a:t>.</a:t>
            </a:r>
          </a:p>
          <a:p>
            <a:pPr lvl="0">
              <a:buNone/>
            </a:pPr>
            <a:endParaRPr lang="tr-TR" sz="1000" dirty="0">
              <a:latin typeface="Comic Sans MS" pitchFamily="66" charset="0"/>
            </a:endParaRPr>
          </a:p>
          <a:p>
            <a:pPr lvl="0"/>
            <a:r>
              <a:rPr lang="tr-TR" sz="2700" dirty="0">
                <a:latin typeface="Comic Sans MS" pitchFamily="66" charset="0"/>
              </a:rPr>
              <a:t>Yalan ve hileye başvurabilir</a:t>
            </a:r>
            <a:r>
              <a:rPr lang="tr-TR" sz="2700" dirty="0" smtClean="0">
                <a:latin typeface="Comic Sans MS" pitchFamily="66" charset="0"/>
              </a:rPr>
              <a:t>.</a:t>
            </a:r>
          </a:p>
          <a:p>
            <a:pPr lvl="0">
              <a:buNone/>
            </a:pPr>
            <a:endParaRPr lang="tr-TR" sz="1000" dirty="0">
              <a:latin typeface="Comic Sans MS" pitchFamily="66" charset="0"/>
            </a:endParaRPr>
          </a:p>
          <a:p>
            <a:pPr lvl="0"/>
            <a:r>
              <a:rPr lang="tr-TR" sz="2700" dirty="0">
                <a:latin typeface="Comic Sans MS" pitchFamily="66" charset="0"/>
              </a:rPr>
              <a:t>Sizden (evden) ayrılmakta zorluk çıkarabilir</a:t>
            </a:r>
            <a:r>
              <a:rPr lang="tr-TR" sz="2700" dirty="0" smtClean="0">
                <a:latin typeface="Comic Sans MS" pitchFamily="66" charset="0"/>
              </a:rPr>
              <a:t>.</a:t>
            </a:r>
            <a:endParaRPr lang="tr-TR" sz="2700" dirty="0">
              <a:latin typeface="Comic Sans MS" pitchFamily="66" charset="0"/>
            </a:endParaRPr>
          </a:p>
          <a:p>
            <a:pPr lvl="0">
              <a:buNone/>
            </a:pPr>
            <a:endParaRPr lang="tr-TR" sz="1000" dirty="0">
              <a:latin typeface="Comic Sans MS" pitchFamily="66" charset="0"/>
            </a:endParaRPr>
          </a:p>
          <a:p>
            <a:pPr lvl="0"/>
            <a:r>
              <a:rPr lang="tr-TR" sz="2700" dirty="0">
                <a:latin typeface="Comic Sans MS" pitchFamily="66" charset="0"/>
              </a:rPr>
              <a:t>Sınıftaki diğer çocuklarla uyum sağlayamayabilir</a:t>
            </a:r>
            <a:r>
              <a:rPr lang="tr-TR" sz="2700" dirty="0" smtClean="0">
                <a:latin typeface="Comic Sans MS" pitchFamily="66" charset="0"/>
              </a:rPr>
              <a:t>.</a:t>
            </a:r>
          </a:p>
          <a:p>
            <a:pPr lvl="0">
              <a:buNone/>
            </a:pPr>
            <a:endParaRPr lang="tr-TR" sz="1100" dirty="0">
              <a:latin typeface="Comic Sans MS" pitchFamily="66" charset="0"/>
            </a:endParaRPr>
          </a:p>
          <a:p>
            <a:pPr lvl="0"/>
            <a:r>
              <a:rPr lang="tr-TR" sz="2700" dirty="0">
                <a:latin typeface="Comic Sans MS" pitchFamily="66" charset="0"/>
              </a:rPr>
              <a:t>Barsak ve mesane sorunları yaşayabilir</a:t>
            </a:r>
            <a:r>
              <a:rPr lang="tr-TR" sz="2700" dirty="0" smtClean="0">
                <a:latin typeface="Comic Sans MS" pitchFamily="66" charset="0"/>
              </a:rPr>
              <a:t>.</a:t>
            </a:r>
          </a:p>
          <a:p>
            <a:pPr lvl="0">
              <a:buNone/>
            </a:pPr>
            <a:endParaRPr lang="tr-TR" sz="1100" dirty="0">
              <a:latin typeface="Comic Sans MS" pitchFamily="66" charset="0"/>
            </a:endParaRPr>
          </a:p>
          <a:p>
            <a:pPr algn="ctr">
              <a:buNone/>
            </a:pPr>
            <a:r>
              <a:rPr lang="tr-TR" sz="2700" dirty="0">
                <a:latin typeface="Comic Sans MS" pitchFamily="66" charset="0"/>
              </a:rPr>
              <a:t>Bu gibi durumlarda aşırılık </a:t>
            </a:r>
            <a:r>
              <a:rPr lang="tr-TR" sz="2700" dirty="0" smtClean="0">
                <a:latin typeface="Comic Sans MS" pitchFamily="66" charset="0"/>
              </a:rPr>
              <a:t>görürseniz benimle paylaşabilir ve  </a:t>
            </a:r>
            <a:r>
              <a:rPr lang="tr-TR" sz="2700" dirty="0">
                <a:latin typeface="Comic Sans MS" pitchFamily="66" charset="0"/>
              </a:rPr>
              <a:t>çocuk doktorunuzdan destek </a:t>
            </a:r>
            <a:r>
              <a:rPr lang="tr-TR" sz="2700" dirty="0" smtClean="0">
                <a:latin typeface="Comic Sans MS" pitchFamily="66" charset="0"/>
              </a:rPr>
              <a:t>alabilirsiniz.</a:t>
            </a:r>
            <a:endParaRPr lang="tr-TR" sz="2700" dirty="0">
              <a:latin typeface="Comic Sans MS" pitchFamily="66" charset="0"/>
            </a:endParaRPr>
          </a:p>
          <a:p>
            <a:endParaRPr lang="tr-TR" dirty="0"/>
          </a:p>
        </p:txBody>
      </p:sp>
    </p:spTree>
  </p:cSld>
  <p:clrMapOvr>
    <a:masterClrMapping/>
  </p:clrMapOvr>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eması">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47</TotalTime>
  <Words>382</Words>
  <PresentationFormat>Ekran Gösterisi (4:3)</PresentationFormat>
  <Paragraphs>112</Paragraphs>
  <Slides>11</Slides>
  <Notes>4</Notes>
  <HiddenSlides>0</HiddenSlides>
  <MMClips>0</MMClips>
  <ScaleCrop>false</ScaleCrop>
  <HeadingPairs>
    <vt:vector size="4" baseType="variant">
      <vt:variant>
        <vt:lpstr>Tema</vt:lpstr>
      </vt:variant>
      <vt:variant>
        <vt:i4>1</vt:i4>
      </vt:variant>
      <vt:variant>
        <vt:lpstr>Slayt Başlıkları</vt:lpstr>
      </vt:variant>
      <vt:variant>
        <vt:i4>11</vt:i4>
      </vt:variant>
    </vt:vector>
  </HeadingPairs>
  <TitlesOfParts>
    <vt:vector size="12" baseType="lpstr">
      <vt:lpstr>Ofis Teması</vt:lpstr>
      <vt:lpstr>Slayt 1</vt:lpstr>
      <vt:lpstr>Slayt 2</vt:lpstr>
      <vt:lpstr>Sosyal/Duygusal Gelişim </vt:lpstr>
      <vt:lpstr>Sosyal/Duygusal Gelişim </vt:lpstr>
      <vt:lpstr>Kavrama Gücü</vt:lpstr>
      <vt:lpstr>İLGİ ALANLARI</vt:lpstr>
      <vt:lpstr>Konuşma/Dİl Gelişimi</vt:lpstr>
      <vt:lpstr>Birlikte neler yapabilirsiniz? </vt:lpstr>
      <vt:lpstr>Nelere dikkat etmelisiniz?</vt:lpstr>
      <vt:lpstr>Kurallar neden yararlıdır? </vt:lpstr>
      <vt:lpstr>Ödevler,  sorumluluk sahibi, nitelikli bireyleri yetiştirmede etkili rol oynayan en önemli eğitim uygulamalarıdır. </vt:lpstr>
    </vt:vector>
  </TitlesOfParts>
  <Manager>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www.sorubak.com</dc:creator>
  <cp:keywords>www.sorubak.com</cp:keywords>
  <dc:description>www.sorubak.com</dc:description>
  <dcterms:created xsi:type="dcterms:W3CDTF">2018-09-18T18:17:05Z</dcterms:created>
  <dcterms:modified xsi:type="dcterms:W3CDTF">2018-09-19T13:53:11Z</dcterms:modified>
  <cp:category>www.sorubak.com</cp:category>
</cp:coreProperties>
</file>