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6" r:id="rId5"/>
    <p:sldMasterId id="2147483658" r:id="rId6"/>
    <p:sldMasterId id="2147483660" r:id="rId7"/>
    <p:sldMasterId id="2147483661" r:id="rId8"/>
    <p:sldMasterId id="2147483662" r:id="rId9"/>
    <p:sldMasterId id="2147483664" r:id="rId10"/>
    <p:sldMasterId id="2147483666" r:id="rId11"/>
  </p:sldMasterIdLst>
  <p:notesMasterIdLst>
    <p:notesMasterId r:id="rId50"/>
  </p:notesMasterIdLst>
  <p:sldIdLst>
    <p:sldId id="306" r:id="rId12"/>
    <p:sldId id="310" r:id="rId13"/>
    <p:sldId id="308" r:id="rId14"/>
    <p:sldId id="327" r:id="rId15"/>
    <p:sldId id="328" r:id="rId16"/>
    <p:sldId id="293" r:id="rId17"/>
    <p:sldId id="321" r:id="rId18"/>
    <p:sldId id="309" r:id="rId19"/>
    <p:sldId id="294" r:id="rId20"/>
    <p:sldId id="261" r:id="rId21"/>
    <p:sldId id="295" r:id="rId22"/>
    <p:sldId id="265" r:id="rId23"/>
    <p:sldId id="266" r:id="rId24"/>
    <p:sldId id="267" r:id="rId25"/>
    <p:sldId id="326" r:id="rId26"/>
    <p:sldId id="268" r:id="rId27"/>
    <p:sldId id="299" r:id="rId28"/>
    <p:sldId id="303" r:id="rId29"/>
    <p:sldId id="273" r:id="rId30"/>
    <p:sldId id="275" r:id="rId31"/>
    <p:sldId id="311" r:id="rId32"/>
    <p:sldId id="278" r:id="rId33"/>
    <p:sldId id="279" r:id="rId34"/>
    <p:sldId id="280" r:id="rId35"/>
    <p:sldId id="325" r:id="rId36"/>
    <p:sldId id="324" r:id="rId37"/>
    <p:sldId id="286" r:id="rId38"/>
    <p:sldId id="314" r:id="rId39"/>
    <p:sldId id="313" r:id="rId40"/>
    <p:sldId id="318" r:id="rId41"/>
    <p:sldId id="315" r:id="rId42"/>
    <p:sldId id="316" r:id="rId43"/>
    <p:sldId id="317" r:id="rId44"/>
    <p:sldId id="319" r:id="rId45"/>
    <p:sldId id="323" r:id="rId46"/>
    <p:sldId id="300" r:id="rId47"/>
    <p:sldId id="291" r:id="rId48"/>
    <p:sldId id="302" r:id="rId4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>
        <p:scale>
          <a:sx n="75" d="100"/>
          <a:sy n="75" d="100"/>
        </p:scale>
        <p:origin x="-2664" y="-8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8" Type="http://schemas.openxmlformats.org/officeDocument/2006/relationships/slideMaster" Target="slideMasters/slideMaster8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601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1050602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02C139-C3A9-4EFC-8266-2B549215F065}" type="datetimeFigureOut">
              <a:rPr lang="tr-TR" smtClean="0"/>
              <a:pPr/>
              <a:t>07/02/2019</a:t>
            </a:fld>
            <a:endParaRPr lang="tr-TR"/>
          </a:p>
        </p:txBody>
      </p:sp>
      <p:sp>
        <p:nvSpPr>
          <p:cNvPr id="1050603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1050604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1050605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1050606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ED4DAB-1DC1-4709-9541-6D2595B372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93452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D4DAB-1DC1-4709-9541-6D2595B372E2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00751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D4DAB-1DC1-4709-9541-6D2595B372E2}" type="slidenum">
              <a:rPr lang="tr-TR" smtClean="0"/>
              <a:pPr/>
              <a:t>34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88955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D4DAB-1DC1-4709-9541-6D2595B372E2}" type="slidenum">
              <a:rPr lang="tr-TR" smtClean="0"/>
              <a:pPr/>
              <a:t>37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3649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4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860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0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0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0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60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605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606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860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0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0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198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1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5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80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06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6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6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6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070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071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072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07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7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7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92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8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6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047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048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049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050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051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05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05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05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5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5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898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8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9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91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992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058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059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06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061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06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6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6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899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9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9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70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00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0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0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0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007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00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0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11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0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15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37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0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020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021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022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3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74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0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0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029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030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03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3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3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34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8998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9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34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23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3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3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78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23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3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4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4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42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43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244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5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0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376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03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4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4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4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043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044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045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72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15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27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7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7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7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277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278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279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28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8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8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7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97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8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26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327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328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329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330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331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33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33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33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3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3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2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32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2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2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24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325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284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285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28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287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28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8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9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1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31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1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1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96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19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29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9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9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0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30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30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0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0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48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24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5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5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52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11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25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5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5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5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257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258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259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60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13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26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6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6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6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26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266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267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26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6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7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71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23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92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7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7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729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730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7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292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29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9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9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05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30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0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0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421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30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1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1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1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313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314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315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63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3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4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41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00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701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02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03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04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705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06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707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0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0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69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9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9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98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699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716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17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71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1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72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2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71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1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1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83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66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7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7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7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67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67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7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7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77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67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7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8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81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85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68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8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8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8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686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687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688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6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15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4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7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64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4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4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4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650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651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652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65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5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5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56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690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69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9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9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57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65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5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6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481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66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6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6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6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665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666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667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90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01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19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9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9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9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19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196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197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19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9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66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6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6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6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26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227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228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229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230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231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23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23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23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3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3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2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41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242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18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18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18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18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18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8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8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22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2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2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01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03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20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0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0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0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206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20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0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0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23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224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225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226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227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228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229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230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2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10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2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1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05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21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1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1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1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21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220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221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59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96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16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6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6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6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16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165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166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16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6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6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70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244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24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4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4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7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17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7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7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398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17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7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7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7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179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180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181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23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93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3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3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329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30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503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68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8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8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8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00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301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02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03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04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305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06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07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30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0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25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5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6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61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262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7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27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27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27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27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27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7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7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28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8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8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6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16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6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7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71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172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63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83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26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6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6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6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6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6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7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7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11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3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15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91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3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320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321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22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4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80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24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4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4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4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50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51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252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25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5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5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56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8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281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28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8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8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89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29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9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88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29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9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9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9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97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98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299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01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22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90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0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0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0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06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07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08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90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77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7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7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75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23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824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825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826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827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828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829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830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8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7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87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7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7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76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877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851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852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853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854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85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5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5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190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191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19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193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19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9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9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84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4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4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63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15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86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6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6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6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86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86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7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7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89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89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9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9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93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20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89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9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9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9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898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899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00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34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10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83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3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3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3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839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840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841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84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4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4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45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859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86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6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6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78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87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8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18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88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8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8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8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886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887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888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23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2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5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29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30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505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8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1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82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583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584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585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586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587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588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89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59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9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54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3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544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18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8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8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594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595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59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597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59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9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60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56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6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6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57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33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55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5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6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6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62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6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6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6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4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54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9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631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55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5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5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5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54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55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56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70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36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57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7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7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7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7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76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77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57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7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8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81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535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5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12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5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62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5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21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2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8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20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48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8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8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9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491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49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49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504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84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4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51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57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458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459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460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461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462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463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464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46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6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6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14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75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21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1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1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1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19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2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2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2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6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46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2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473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436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437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43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43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44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4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4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0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509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1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1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43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13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44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4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4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4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44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44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5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5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74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47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8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618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47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8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8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8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483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484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485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23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10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4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4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429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430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43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3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3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34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5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45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45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5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5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97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49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9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622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50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0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0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0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05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06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07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5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81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886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6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6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6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70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71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72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887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7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7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5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14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73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17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7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7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77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68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17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7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8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8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182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183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184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79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480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81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82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83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484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85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486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48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8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8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3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53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3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3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36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537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516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517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51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51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52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2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52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2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2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01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54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50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0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0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0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506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50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0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0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38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53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4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4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42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61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54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4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4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4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547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548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549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50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63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55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5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5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5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55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556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557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55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5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6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61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528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52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3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90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49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9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9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452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49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9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9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9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498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499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50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40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28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94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4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4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4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4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46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47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94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4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02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73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20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0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0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0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07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08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209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21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1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1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1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89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9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9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29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930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931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932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933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934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935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36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93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3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3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98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8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8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87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988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994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995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99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997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99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9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0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990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9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9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51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30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95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5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5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5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56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5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5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5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60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96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6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6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6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3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96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6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6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6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6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70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71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12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24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91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1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1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1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17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18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19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92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2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2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2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2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925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92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2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2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72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97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7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7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34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97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7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7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7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8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81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8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1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58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59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59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59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59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59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59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59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59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59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3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14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91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1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1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1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91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919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920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3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49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96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6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6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6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96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969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970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3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62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2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2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3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63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63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633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3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3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36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10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64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5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5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5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65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65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65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5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26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66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7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7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7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67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67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67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7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7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7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0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0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76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6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6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6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765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766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767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6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6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70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22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79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0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0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0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0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0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0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0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0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0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6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53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83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3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3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4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4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4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43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4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4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46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6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85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5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5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5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59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60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61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6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6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64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84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87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8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8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8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8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8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8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07/02/2019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8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8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8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0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0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0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0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0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0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4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0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Başlık 1"/>
          <p:cNvSpPr>
            <a:spLocks noGrp="1"/>
          </p:cNvSpPr>
          <p:nvPr>
            <p:ph type="ctrTitle"/>
          </p:nvPr>
        </p:nvSpPr>
        <p:spPr>
          <a:xfrm>
            <a:off x="611560" y="2130425"/>
            <a:ext cx="7846640" cy="1442591"/>
          </a:xfrm>
        </p:spPr>
        <p:txBody>
          <a:bodyPr>
            <a:normAutofit fontScale="90000"/>
          </a:bodyPr>
          <a:lstStyle/>
          <a:p>
            <a:r>
              <a:rPr lang="tr-TR" sz="3100" dirty="0" smtClean="0">
                <a:solidFill>
                  <a:srgbClr val="FF0000"/>
                </a:solidFill>
                <a:latin typeface="Arial Black" pitchFamily="34" charset="0"/>
              </a:rPr>
              <a:t>2018-2019 EĞİTİM VE ÖĞRETİM YILI</a:t>
            </a:r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</a:br>
            <a:endParaRPr lang="tr-TR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048587" name="Alt Başlık 2"/>
          <p:cNvSpPr>
            <a:spLocks noGrp="1"/>
          </p:cNvSpPr>
          <p:nvPr>
            <p:ph type="subTitle" idx="1"/>
          </p:nvPr>
        </p:nvSpPr>
        <p:spPr>
          <a:xfrm>
            <a:off x="1043608" y="3573016"/>
            <a:ext cx="6728792" cy="2448272"/>
          </a:xfrm>
        </p:spPr>
        <p:txBody>
          <a:bodyPr>
            <a:normAutofit fontScale="92500" lnSpcReduction="10000"/>
          </a:bodyPr>
          <a:lstStyle/>
          <a:p>
            <a:r>
              <a:rPr lang="tr-TR" sz="4000" b="1" dirty="0">
                <a:solidFill>
                  <a:srgbClr val="0070C0"/>
                </a:solidFill>
                <a:latin typeface="Arial Black" pitchFamily="34" charset="0"/>
              </a:rPr>
              <a:t>2</a:t>
            </a:r>
            <a:r>
              <a:rPr lang="tr-TR" sz="4000" b="1" dirty="0" smtClean="0">
                <a:solidFill>
                  <a:srgbClr val="0070C0"/>
                </a:solidFill>
                <a:latin typeface="Arial Black" pitchFamily="34" charset="0"/>
              </a:rPr>
              <a:t>/A SINIFI</a:t>
            </a:r>
          </a:p>
          <a:p>
            <a:r>
              <a:rPr lang="tr-TR" sz="4000" b="1" dirty="0" smtClean="0">
                <a:solidFill>
                  <a:srgbClr val="0070C0"/>
                </a:solidFill>
                <a:latin typeface="Arial Black" pitchFamily="34" charset="0"/>
              </a:rPr>
              <a:t> VELİ TOPLANTISI SUNUSU</a:t>
            </a:r>
          </a:p>
          <a:p>
            <a:r>
              <a:rPr lang="tr-TR" sz="2800" dirty="0" smtClean="0">
                <a:hlinkClick r:id="rId2"/>
              </a:rPr>
              <a:t>https://</a:t>
            </a:r>
            <a:r>
              <a:rPr lang="tr-TR" sz="2800" dirty="0" smtClean="0">
                <a:hlinkClick r:id="rId2"/>
              </a:rPr>
              <a:t>www.sorubak.com</a:t>
            </a:r>
            <a:endParaRPr lang="tr-TR" sz="2800" dirty="0" smtClean="0"/>
          </a:p>
          <a:p>
            <a:r>
              <a:rPr lang="tr-TR" sz="1700" b="1" dirty="0" smtClean="0">
                <a:solidFill>
                  <a:srgbClr val="7030A0"/>
                </a:solidFill>
                <a:latin typeface="Arial Black" pitchFamily="34" charset="0"/>
              </a:rPr>
              <a:t>SINIF </a:t>
            </a:r>
            <a:r>
              <a:rPr lang="tr-TR" sz="1700" b="1" dirty="0" smtClean="0">
                <a:solidFill>
                  <a:srgbClr val="7030A0"/>
                </a:solidFill>
                <a:latin typeface="Arial Black" pitchFamily="34" charset="0"/>
              </a:rPr>
              <a:t>ÖĞRETMENİ:  AYHAN DERTLİ</a:t>
            </a:r>
            <a:endParaRPr lang="tr-TR" sz="17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2" name="Picture 2" descr="C:\Users\windows 7\Desktop\ATAKENT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280920" cy="180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3344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İçerik Yer Tutucusu 1"/>
          <p:cNvSpPr>
            <a:spLocks noGrp="1"/>
          </p:cNvSpPr>
          <p:nvPr>
            <p:ph idx="1"/>
          </p:nvPr>
        </p:nvSpPr>
        <p:spPr>
          <a:xfrm>
            <a:off x="251521" y="1484784"/>
            <a:ext cx="8651278" cy="511256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tr-TR" sz="5400" i="1" dirty="0" smtClean="0">
              <a:latin typeface="Arial Black" pitchFamily="34" charset="0"/>
            </a:endParaRPr>
          </a:p>
          <a:p>
            <a:pPr marL="0" indent="0" algn="ctr">
              <a:buNone/>
            </a:pPr>
            <a:r>
              <a:rPr lang="tr-TR" sz="3000" i="1" dirty="0" smtClean="0">
                <a:solidFill>
                  <a:srgbClr val="FF0000"/>
                </a:solidFill>
                <a:latin typeface="Arial Black" pitchFamily="34" charset="0"/>
              </a:rPr>
              <a:t>OKULUMUZUN </a:t>
            </a:r>
            <a:r>
              <a:rPr lang="tr-TR" sz="3000" i="1" dirty="0">
                <a:solidFill>
                  <a:srgbClr val="FF0000"/>
                </a:solidFill>
                <a:latin typeface="Arial Black" pitchFamily="34" charset="0"/>
              </a:rPr>
              <a:t>MİSYONU VE </a:t>
            </a:r>
            <a:r>
              <a:rPr lang="tr-TR" sz="3000" i="1" dirty="0" smtClean="0">
                <a:solidFill>
                  <a:srgbClr val="FF0000"/>
                </a:solidFill>
                <a:latin typeface="Arial Black" pitchFamily="34" charset="0"/>
              </a:rPr>
              <a:t>VİZYONU BAŞARI</a:t>
            </a:r>
            <a:endParaRPr lang="tr-TR" sz="3000" i="1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 algn="ctr">
              <a:buNone/>
            </a:pPr>
            <a:r>
              <a:rPr lang="tr-TR" sz="3900" i="1" dirty="0" smtClean="0">
                <a:latin typeface="Arial Black" pitchFamily="34" charset="0"/>
              </a:rPr>
              <a:t>Başarı: </a:t>
            </a:r>
            <a:r>
              <a:rPr lang="tr-TR" sz="3900" i="1" dirty="0" err="1" smtClean="0">
                <a:latin typeface="Arial Black" pitchFamily="34" charset="0"/>
              </a:rPr>
              <a:t>Planlı,verimli</a:t>
            </a:r>
            <a:r>
              <a:rPr lang="tr-TR" sz="3900" i="1" dirty="0" smtClean="0">
                <a:latin typeface="Arial Black" pitchFamily="34" charset="0"/>
              </a:rPr>
              <a:t>, inanarak, isteyerek  çalışmanın</a:t>
            </a:r>
          </a:p>
          <a:p>
            <a:pPr marL="0" indent="0" algn="ctr">
              <a:buNone/>
            </a:pPr>
            <a:r>
              <a:rPr lang="tr-TR" sz="3900" i="1" dirty="0" smtClean="0">
                <a:latin typeface="Arial Black" pitchFamily="34" charset="0"/>
              </a:rPr>
              <a:t>bir ürünüdür.                   </a:t>
            </a:r>
            <a:r>
              <a:rPr lang="tr-TR" sz="3900" i="1" dirty="0" smtClean="0">
                <a:solidFill>
                  <a:srgbClr val="FF0000"/>
                </a:solidFill>
                <a:latin typeface="Arial Black" pitchFamily="34" charset="0"/>
              </a:rPr>
              <a:t>Mutlaka bir hedefimiz</a:t>
            </a:r>
          </a:p>
          <a:p>
            <a:pPr marL="0" indent="0" algn="ctr">
              <a:buNone/>
            </a:pPr>
            <a:r>
              <a:rPr lang="tr-TR" sz="3900" i="1" dirty="0">
                <a:solidFill>
                  <a:srgbClr val="FF0000"/>
                </a:solidFill>
                <a:latin typeface="Arial Black" pitchFamily="34" charset="0"/>
              </a:rPr>
              <a:t>o</a:t>
            </a:r>
            <a:r>
              <a:rPr lang="tr-TR" sz="3900" i="1" dirty="0" smtClean="0">
                <a:solidFill>
                  <a:srgbClr val="FF0000"/>
                </a:solidFill>
                <a:latin typeface="Arial Black" pitchFamily="34" charset="0"/>
              </a:rPr>
              <a:t>lsun !</a:t>
            </a:r>
          </a:p>
          <a:p>
            <a:pPr marL="0" indent="0" algn="ctr">
              <a:buNone/>
            </a:pPr>
            <a:endParaRPr lang="tr-TR" sz="4300" i="1" dirty="0">
              <a:latin typeface="Arial Black" pitchFamily="34" charset="0"/>
            </a:endParaRPr>
          </a:p>
        </p:txBody>
      </p:sp>
      <p:sp>
        <p:nvSpPr>
          <p:cNvPr id="1048623" name="Başlık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52728"/>
          </a:xfrm>
        </p:spPr>
        <p:txBody>
          <a:bodyPr>
            <a:normAutofit/>
          </a:bodyPr>
          <a:lstStyle/>
          <a:p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Ayhan\Desktop\KİTAP OKUMA   sunu\kitap çocuk resmi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58216"/>
            <a:ext cx="2674615" cy="1971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yhan\Desktop\KİTAP OKUMA   sunu\kitap çocuk resmi\images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8217"/>
            <a:ext cx="3096344" cy="1971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win7\Desktop\KİTAP FOTO\images (3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49459"/>
            <a:ext cx="2880320" cy="19804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616624"/>
          </a:xfrm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1800" dirty="0" smtClean="0">
                <a:solidFill>
                  <a:srgbClr val="FF0000"/>
                </a:solidFill>
                <a:latin typeface="Arial Black" pitchFamily="34" charset="0"/>
              </a:rPr>
              <a:t>X </a:t>
            </a:r>
            <a:r>
              <a:rPr lang="tr-TR" sz="3200" dirty="0" smtClean="0">
                <a:solidFill>
                  <a:srgbClr val="FF0000"/>
                </a:solidFill>
                <a:latin typeface="Arial Black" pitchFamily="34" charset="0"/>
              </a:rPr>
              <a:t>ÖNCE SORUMLULUK </a:t>
            </a:r>
          </a:p>
          <a:p>
            <a:r>
              <a:rPr lang="tr-TR" sz="1800" dirty="0" smtClean="0">
                <a:solidFill>
                  <a:srgbClr val="00B050"/>
                </a:solidFill>
                <a:latin typeface="Arial Black" pitchFamily="34" charset="0"/>
              </a:rPr>
              <a:t>UYGUN ÇALIŞMA ORTAMI.</a:t>
            </a:r>
          </a:p>
          <a:p>
            <a:pPr marL="0" indent="0">
              <a:buNone/>
            </a:pPr>
            <a:r>
              <a:rPr lang="tr-TR" sz="1800" dirty="0" smtClean="0">
                <a:solidFill>
                  <a:srgbClr val="00B050"/>
                </a:solidFill>
                <a:latin typeface="Arial Black" pitchFamily="34" charset="0"/>
              </a:rPr>
              <a:t>X TERTİP – DÜZEN VE TEMİZLİK.</a:t>
            </a:r>
          </a:p>
          <a:p>
            <a:pPr marL="0" indent="0">
              <a:buNone/>
            </a:pPr>
            <a:r>
              <a:rPr lang="tr-TR" sz="1800" dirty="0" smtClean="0">
                <a:solidFill>
                  <a:srgbClr val="00B050"/>
                </a:solidFill>
                <a:latin typeface="Arial Black" pitchFamily="34" charset="0"/>
              </a:rPr>
              <a:t>X EKSİK OLMAYAN ARAÇ VE GEREÇ. (ÇANTA DÜZENİ)</a:t>
            </a:r>
          </a:p>
          <a:p>
            <a:r>
              <a:rPr lang="tr-TR" sz="1800" dirty="0" smtClean="0">
                <a:solidFill>
                  <a:srgbClr val="00B050"/>
                </a:solidFill>
                <a:latin typeface="Arial Black" pitchFamily="34" charset="0"/>
              </a:rPr>
              <a:t>ÖRNEK DAVRANIŞLAR.</a:t>
            </a:r>
          </a:p>
          <a:p>
            <a:r>
              <a:rPr lang="tr-TR" sz="1800" dirty="0" smtClean="0">
                <a:solidFill>
                  <a:srgbClr val="00B050"/>
                </a:solidFill>
                <a:latin typeface="Arial Black" pitchFamily="34" charset="0"/>
              </a:rPr>
              <a:t>OKULA ZAMANINDA GELME.  (DEVAM-DEVAMSIZLIK)</a:t>
            </a:r>
          </a:p>
          <a:p>
            <a:pPr marL="0" indent="0">
              <a:buNone/>
            </a:pPr>
            <a:r>
              <a:rPr lang="tr-TR" sz="1800" dirty="0" smtClean="0">
                <a:solidFill>
                  <a:srgbClr val="00B050"/>
                </a:solidFill>
                <a:latin typeface="Arial Black" pitchFamily="34" charset="0"/>
              </a:rPr>
              <a:t>X ÖDEV YAPMA BİLİNCİ.</a:t>
            </a:r>
          </a:p>
          <a:p>
            <a:pPr marL="0" indent="0">
              <a:buNone/>
            </a:pPr>
            <a:r>
              <a:rPr lang="tr-TR" sz="1800" dirty="0" smtClean="0">
                <a:solidFill>
                  <a:srgbClr val="00B050"/>
                </a:solidFill>
                <a:latin typeface="Arial Black" pitchFamily="34" charset="0"/>
              </a:rPr>
              <a:t>X REHBERLİK.</a:t>
            </a:r>
          </a:p>
          <a:p>
            <a:pPr marL="0" indent="0">
              <a:buNone/>
            </a:pPr>
            <a:r>
              <a:rPr lang="tr-TR" sz="1800" dirty="0" smtClean="0">
                <a:solidFill>
                  <a:srgbClr val="00B050"/>
                </a:solidFill>
                <a:latin typeface="Arial Black" pitchFamily="34" charset="0"/>
              </a:rPr>
              <a:t>X BESLENME</a:t>
            </a:r>
          </a:p>
          <a:p>
            <a:pPr marL="0" indent="0">
              <a:buNone/>
            </a:pPr>
            <a:r>
              <a:rPr lang="tr-TR" sz="1800" dirty="0" smtClean="0">
                <a:solidFill>
                  <a:srgbClr val="00B050"/>
                </a:solidFill>
                <a:latin typeface="Arial Black" pitchFamily="34" charset="0"/>
              </a:rPr>
              <a:t>X UYKU</a:t>
            </a:r>
          </a:p>
          <a:p>
            <a:r>
              <a:rPr lang="tr-TR" sz="1800" dirty="0" smtClean="0">
                <a:solidFill>
                  <a:srgbClr val="00B050"/>
                </a:solidFill>
                <a:latin typeface="Arial Black" pitchFamily="34" charset="0"/>
              </a:rPr>
              <a:t>KURALLAR</a:t>
            </a:r>
          </a:p>
          <a:p>
            <a:r>
              <a:rPr lang="tr-TR" sz="1800" dirty="0" smtClean="0">
                <a:solidFill>
                  <a:srgbClr val="00B050"/>
                </a:solidFill>
                <a:latin typeface="Arial Black" pitchFamily="34" charset="0"/>
              </a:rPr>
              <a:t>SAYGI-SEVGİ-İLGİ</a:t>
            </a:r>
          </a:p>
          <a:p>
            <a:endParaRPr lang="tr-TR" sz="1800" dirty="0">
              <a:solidFill>
                <a:srgbClr val="00B050"/>
              </a:solidFill>
              <a:latin typeface="Arial Black" pitchFamily="34" charset="0"/>
            </a:endParaRPr>
          </a:p>
          <a:p>
            <a:pPr marL="0" indent="0">
              <a:buNone/>
            </a:pPr>
            <a:endParaRPr lang="tr-TR" sz="32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3200" dirty="0" smtClean="0">
                <a:solidFill>
                  <a:srgbClr val="FF0000"/>
                </a:solidFill>
                <a:latin typeface="Arial Black" pitchFamily="34" charset="0"/>
              </a:rPr>
              <a:t>          </a:t>
            </a:r>
          </a:p>
          <a:p>
            <a:pPr marL="0" indent="0">
              <a:buNone/>
            </a:pPr>
            <a:r>
              <a:rPr lang="tr-TR" sz="3200" dirty="0">
                <a:solidFill>
                  <a:srgbClr val="FF0000"/>
                </a:solidFill>
                <a:latin typeface="Arial Black" pitchFamily="34" charset="0"/>
              </a:rPr>
              <a:t>  </a:t>
            </a:r>
            <a:r>
              <a:rPr lang="tr-TR" sz="3200" dirty="0" smtClean="0">
                <a:solidFill>
                  <a:srgbClr val="FF0000"/>
                </a:solidFill>
                <a:latin typeface="Arial Black" pitchFamily="34" charset="0"/>
              </a:rPr>
              <a:t>X KİTAP OKUMA ALIŞKANLIĞI</a:t>
            </a:r>
          </a:p>
          <a:p>
            <a:endParaRPr lang="tr-TR" sz="1800" dirty="0" smtClean="0">
              <a:latin typeface="Arial Black" pitchFamily="34" charset="0"/>
            </a:endParaRPr>
          </a:p>
          <a:p>
            <a:endParaRPr lang="tr-TR" sz="1800" dirty="0" smtClean="0">
              <a:latin typeface="Arial Black" pitchFamily="34" charset="0"/>
            </a:endParaRPr>
          </a:p>
          <a:p>
            <a:endParaRPr lang="tr-TR" sz="1800" dirty="0" smtClean="0">
              <a:latin typeface="Arial Black" pitchFamily="34" charset="0"/>
            </a:endParaRPr>
          </a:p>
          <a:p>
            <a:endParaRPr lang="tr-TR" sz="2000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/>
          <a:lstStyle/>
          <a:p>
            <a:r>
              <a:rPr lang="tr-TR" dirty="0" smtClean="0">
                <a:latin typeface="Arial Black" pitchFamily="34" charset="0"/>
              </a:rPr>
              <a:t>BAŞARILI OLMAK İÇİN…</a:t>
            </a:r>
            <a:r>
              <a:rPr lang="tr-TR" dirty="0" smtClean="0"/>
              <a:t>!</a:t>
            </a:r>
            <a:endParaRPr lang="tr-TR" dirty="0"/>
          </a:p>
        </p:txBody>
      </p:sp>
      <p:pic>
        <p:nvPicPr>
          <p:cNvPr id="1026" name="Picture 2" descr="C:\Users\Ayhan\Desktop\KİTAP OKUMA   sunu\kitap çocuk resmi\10374456_1397358593887368_6015786621329877267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068960"/>
            <a:ext cx="5544616" cy="3024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03969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6" name="İçerik Yer Tutucusu 1"/>
          <p:cNvSpPr>
            <a:spLocks noGrp="1"/>
          </p:cNvSpPr>
          <p:nvPr>
            <p:ph idx="1"/>
          </p:nvPr>
        </p:nvSpPr>
        <p:spPr>
          <a:xfrm>
            <a:off x="0" y="3284984"/>
            <a:ext cx="8892479" cy="3573016"/>
          </a:xfrm>
        </p:spPr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Çocuğun yeterli ve dengeli beslenmesi </a:t>
            </a:r>
            <a:r>
              <a:rPr lang="tr-TR" sz="2800" b="1" dirty="0" smtClean="0">
                <a:solidFill>
                  <a:srgbClr val="FF0000"/>
                </a:solidFill>
                <a:latin typeface="Arial Black" pitchFamily="34" charset="0"/>
              </a:rPr>
              <a:t>ailesinin </a:t>
            </a:r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sorumluluğundadır.</a:t>
            </a:r>
          </a:p>
          <a:p>
            <a:r>
              <a:rPr lang="tr-TR" sz="2800" dirty="0" smtClean="0">
                <a:solidFill>
                  <a:srgbClr val="0070C0"/>
                </a:solidFill>
                <a:latin typeface="Arial Black" pitchFamily="34" charset="0"/>
              </a:rPr>
              <a:t>Okulumuzda Beslenme:</a:t>
            </a:r>
          </a:p>
          <a:p>
            <a:r>
              <a:rPr lang="tr-TR" sz="2800" dirty="0" smtClean="0">
                <a:solidFill>
                  <a:srgbClr val="0070C0"/>
                </a:solidFill>
                <a:latin typeface="Arial Black" pitchFamily="34" charset="0"/>
              </a:rPr>
              <a:t>Ana menü (öğle yemeği)</a:t>
            </a:r>
          </a:p>
          <a:p>
            <a:r>
              <a:rPr lang="tr-TR" sz="2800" dirty="0" smtClean="0">
                <a:solidFill>
                  <a:srgbClr val="0070C0"/>
                </a:solidFill>
                <a:latin typeface="Arial Black" pitchFamily="34" charset="0"/>
              </a:rPr>
              <a:t>Beslenme çantamızda bulunan besinler.</a:t>
            </a:r>
          </a:p>
          <a:p>
            <a:r>
              <a:rPr lang="tr-TR" sz="2800" dirty="0" smtClean="0">
                <a:solidFill>
                  <a:srgbClr val="0070C0"/>
                </a:solidFill>
                <a:latin typeface="Arial Black" pitchFamily="34" charset="0"/>
              </a:rPr>
              <a:t>Kantin alış-verişleri.</a:t>
            </a:r>
          </a:p>
          <a:p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48647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Arial Black" pitchFamily="34" charset="0"/>
              </a:rPr>
              <a:t>DOĞRU BESLENME</a:t>
            </a:r>
            <a:endParaRPr lang="tr-TR" dirty="0">
              <a:latin typeface="Arial Black" pitchFamily="34" charset="0"/>
            </a:endParaRPr>
          </a:p>
        </p:txBody>
      </p:sp>
      <p:pic>
        <p:nvPicPr>
          <p:cNvPr id="1026" name="Picture 2" descr="C:\Users\Ayhan\Desktop\indi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60" y="1247775"/>
            <a:ext cx="2585640" cy="17491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yhan\Desktop\images (4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247775"/>
            <a:ext cx="3180556" cy="18803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yhan\Desktop\images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260599"/>
            <a:ext cx="3096344" cy="17363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İçerik Yer Tutucusu 2"/>
          <p:cNvSpPr>
            <a:spLocks noGrp="1"/>
          </p:cNvSpPr>
          <p:nvPr>
            <p:ph idx="1"/>
          </p:nvPr>
        </p:nvSpPr>
        <p:spPr>
          <a:xfrm>
            <a:off x="251520" y="1700808"/>
            <a:ext cx="8640960" cy="4680520"/>
          </a:xfrm>
        </p:spPr>
        <p:txBody>
          <a:bodyPr/>
          <a:lstStyle/>
          <a:p>
            <a:endParaRPr lang="tr-TR" sz="3200" b="1" dirty="0" smtClean="0">
              <a:solidFill>
                <a:srgbClr val="FF0000"/>
              </a:solidFill>
            </a:endParaRPr>
          </a:p>
          <a:p>
            <a:r>
              <a:rPr lang="tr-TR" sz="3200" b="1" dirty="0" smtClean="0">
                <a:solidFill>
                  <a:srgbClr val="FF0000"/>
                </a:solidFill>
              </a:rPr>
              <a:t>Hatırlamakta  </a:t>
            </a:r>
            <a:r>
              <a:rPr lang="tr-TR" sz="3200" b="1" dirty="0">
                <a:solidFill>
                  <a:srgbClr val="FF0000"/>
                </a:solidFill>
              </a:rPr>
              <a:t>Fayda Var</a:t>
            </a:r>
          </a:p>
          <a:p>
            <a:r>
              <a:rPr lang="tr-TR" sz="2800" b="1" dirty="0">
                <a:solidFill>
                  <a:srgbClr val="002060"/>
                </a:solidFill>
              </a:rPr>
              <a:t>Kahvaltı </a:t>
            </a:r>
            <a:r>
              <a:rPr lang="tr-TR" sz="2800" b="1" dirty="0" smtClean="0">
                <a:solidFill>
                  <a:srgbClr val="002060"/>
                </a:solidFill>
              </a:rPr>
              <a:t>yapan çocukların derse karşı ilgisi, </a:t>
            </a:r>
            <a:r>
              <a:rPr lang="tr-TR" sz="2800" b="1" dirty="0">
                <a:solidFill>
                  <a:srgbClr val="002060"/>
                </a:solidFill>
              </a:rPr>
              <a:t>karmaşık problemleri daha kolay çözdükleri, daha neşeli oldukları, </a:t>
            </a:r>
            <a:r>
              <a:rPr lang="tr-TR" sz="2800" b="1" dirty="0" smtClean="0">
                <a:solidFill>
                  <a:srgbClr val="002060"/>
                </a:solidFill>
              </a:rPr>
              <a:t>arkadaşlık ilişkilerini olumlu yönde </a:t>
            </a:r>
            <a:r>
              <a:rPr lang="tr-TR" sz="2800" b="1" dirty="0" err="1" smtClean="0">
                <a:solidFill>
                  <a:srgbClr val="002060"/>
                </a:solidFill>
              </a:rPr>
              <a:t>sürdürdükleri,daha</a:t>
            </a:r>
            <a:r>
              <a:rPr lang="tr-TR" sz="2800" b="1" dirty="0" smtClean="0">
                <a:solidFill>
                  <a:srgbClr val="002060"/>
                </a:solidFill>
              </a:rPr>
              <a:t> </a:t>
            </a:r>
            <a:r>
              <a:rPr lang="tr-TR" sz="2800" b="1" dirty="0">
                <a:solidFill>
                  <a:srgbClr val="002060"/>
                </a:solidFill>
              </a:rPr>
              <a:t>seyrek hastalandıkları ve okula devam oranlarının yüksek olduğu </a:t>
            </a:r>
            <a:r>
              <a:rPr lang="tr-TR" sz="2800" b="1" dirty="0" smtClean="0">
                <a:solidFill>
                  <a:srgbClr val="002060"/>
                </a:solidFill>
              </a:rPr>
              <a:t>bilinen bir gerçektir.                                                                        </a:t>
            </a:r>
            <a:r>
              <a:rPr lang="tr-TR" sz="2800" b="1" dirty="0">
                <a:solidFill>
                  <a:srgbClr val="FF0000"/>
                </a:solidFill>
              </a:rPr>
              <a:t>Kahvaltı </a:t>
            </a:r>
            <a:r>
              <a:rPr lang="tr-TR" sz="2800" b="1" dirty="0" smtClean="0">
                <a:solidFill>
                  <a:srgbClr val="FF0000"/>
                </a:solidFill>
              </a:rPr>
              <a:t>yapmadan  </a:t>
            </a:r>
            <a:r>
              <a:rPr lang="tr-TR" sz="2800" b="1" dirty="0">
                <a:solidFill>
                  <a:srgbClr val="FF0000"/>
                </a:solidFill>
              </a:rPr>
              <a:t>okula gitmek, okul başarısını </a:t>
            </a:r>
            <a:r>
              <a:rPr lang="tr-TR" sz="2800" b="1" dirty="0" smtClean="0">
                <a:solidFill>
                  <a:srgbClr val="FF0000"/>
                </a:solidFill>
              </a:rPr>
              <a:t>da olumsuz etkiler.</a:t>
            </a:r>
            <a:endParaRPr lang="tr-TR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1048665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000" b="1" i="1" dirty="0" smtClean="0">
                <a:solidFill>
                  <a:srgbClr val="C00000"/>
                </a:solidFill>
                <a:latin typeface="Arial Black" pitchFamily="34" charset="0"/>
              </a:rPr>
              <a:t>LÜTFEN</a:t>
            </a:r>
            <a:r>
              <a:rPr lang="tr-TR" sz="2000" b="1" i="1" smtClean="0">
                <a:solidFill>
                  <a:srgbClr val="C00000"/>
                </a:solidFill>
                <a:latin typeface="Arial Black" pitchFamily="34" charset="0"/>
              </a:rPr>
              <a:t>,</a:t>
            </a:r>
            <a:r>
              <a:rPr lang="tr-TR" sz="2000" b="1" i="1" smtClean="0">
                <a:solidFill>
                  <a:srgbClr val="C00000"/>
                </a:solidFill>
              </a:rPr>
              <a:t>  </a:t>
            </a:r>
            <a:r>
              <a:rPr lang="tr-TR" sz="2000" b="1" i="1" smtClean="0">
                <a:solidFill>
                  <a:srgbClr val="C00000"/>
                </a:solidFill>
                <a:latin typeface="Arial Black" pitchFamily="34" charset="0"/>
              </a:rPr>
              <a:t>ÇOCUKLARIMIZIN</a:t>
            </a:r>
            <a:r>
              <a:rPr lang="tr-TR" sz="2000" b="1" i="1" smtClean="0">
                <a:solidFill>
                  <a:srgbClr val="C00000"/>
                </a:solidFill>
              </a:rPr>
              <a:t>   </a:t>
            </a:r>
            <a:r>
              <a:rPr lang="tr-TR" sz="2000" b="1" i="1" smtClean="0">
                <a:solidFill>
                  <a:srgbClr val="C00000"/>
                </a:solidFill>
                <a:latin typeface="Arial Black" pitchFamily="34" charset="0"/>
              </a:rPr>
              <a:t>KAHVALTISINI  YAPTIRIP </a:t>
            </a:r>
            <a:r>
              <a:rPr lang="tr-TR" sz="2000" b="1" i="1" dirty="0" smtClean="0">
                <a:solidFill>
                  <a:srgbClr val="C00000"/>
                </a:solidFill>
                <a:latin typeface="Arial Black" pitchFamily="34" charset="0"/>
              </a:rPr>
              <a:t>, OKULA GÖNDERELİM.</a:t>
            </a:r>
            <a:endParaRPr lang="tr-TR" sz="20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Ayhan\Desktop\imag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556792"/>
            <a:ext cx="2390775" cy="13681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486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8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İçerik Yer Tutucusu 1"/>
          <p:cNvSpPr>
            <a:spLocks noGrp="1"/>
          </p:cNvSpPr>
          <p:nvPr>
            <p:ph idx="1"/>
          </p:nvPr>
        </p:nvSpPr>
        <p:spPr>
          <a:xfrm>
            <a:off x="323528" y="1340768"/>
            <a:ext cx="8352927" cy="4785395"/>
          </a:xfrm>
        </p:spPr>
        <p:txBody>
          <a:bodyPr>
            <a:normAutofit/>
          </a:bodyPr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Çocuğun yaşının ihtiyacı olan uykuyu alması gereklidir. Bunu yapmayan çocuklarda ders süresince  uyku hali göze çarpar.                    Bu da başarıyı olumsuz yönde etkiler.</a:t>
            </a:r>
          </a:p>
          <a:p>
            <a:pPr marL="0" indent="0" algn="ctr">
              <a:buNone/>
            </a:pPr>
            <a:r>
              <a:rPr lang="tr-TR" sz="3000" dirty="0" smtClean="0">
                <a:solidFill>
                  <a:srgbClr val="FF0000"/>
                </a:solidFill>
                <a:latin typeface="Arial Black" pitchFamily="34" charset="0"/>
              </a:rPr>
              <a:t> ÇOCUĞUN YETERLİ SÜRE</a:t>
            </a:r>
            <a:r>
              <a:rPr lang="tr-TR" sz="30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3000" dirty="0" smtClean="0">
                <a:solidFill>
                  <a:srgbClr val="FF0000"/>
                </a:solidFill>
                <a:latin typeface="Arial Black" pitchFamily="34" charset="0"/>
              </a:rPr>
              <a:t>UYUMASI                                  AİLENİN SORUMLULUĞUNDADIR!</a:t>
            </a:r>
            <a:endParaRPr lang="tr-TR" sz="3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48667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latin typeface="Arial Black" pitchFamily="34" charset="0"/>
              </a:rPr>
              <a:t>UYKU</a:t>
            </a:r>
            <a:endParaRPr lang="tr-TR" sz="6000" dirty="0">
              <a:latin typeface="Arial Black" pitchFamily="34" charset="0"/>
            </a:endParaRPr>
          </a:p>
        </p:txBody>
      </p:sp>
      <p:pic>
        <p:nvPicPr>
          <p:cNvPr id="1026" name="Picture 2" descr="D:\ÖNEMLİ-ÖNEMLİ-ÖNEMLİ\2. SINIF\depositphotos_85930684-stock-illustration-boy-sleep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40768"/>
            <a:ext cx="3600400" cy="1584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Ayhan\Desktop\5153ebfcde1863226ecda41f9735af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5" cy="64807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Ayhan\Desktop\KİTAP FOTO\images (1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36724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50044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4" name="İçerik Yer Tutucusu 1"/>
          <p:cNvSpPr>
            <a:spLocks noGrp="1"/>
          </p:cNvSpPr>
          <p:nvPr>
            <p:ph idx="1"/>
          </p:nvPr>
        </p:nvSpPr>
        <p:spPr>
          <a:xfrm>
            <a:off x="251520" y="2564904"/>
            <a:ext cx="8640959" cy="4176464"/>
          </a:xfrm>
        </p:spPr>
        <p:txBody>
          <a:bodyPr>
            <a:normAutofit fontScale="92500" lnSpcReduction="10000"/>
          </a:bodyPr>
          <a:lstStyle/>
          <a:p>
            <a:endParaRPr lang="tr-TR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Uzayan tırnaklar kesilmeli, kız çocukları oje kullanmamalı.</a:t>
            </a:r>
          </a:p>
          <a:p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Saçlar her gün taranmalı, uzunsa mutlaka toplanmalı,</a:t>
            </a:r>
          </a:p>
          <a:p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Taç gibi öğrencinin başını ağrıtabilecek aksesuarlar takılmamalı,</a:t>
            </a:r>
          </a:p>
          <a:p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Diş bakımları düzenli yapılmalı günde iki defa diş fırçalama alışkanlığı kazandırılmalı,</a:t>
            </a:r>
          </a:p>
          <a:p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Kız öğrencilerde görülen sarkan  küpe, kolye, bilezik gibi  </a:t>
            </a:r>
            <a:r>
              <a:rPr lang="tr-TR" smtClean="0">
                <a:solidFill>
                  <a:srgbClr val="002060"/>
                </a:solidFill>
                <a:latin typeface="Arial Black" pitchFamily="34" charset="0"/>
              </a:rPr>
              <a:t>takılar takılmamalı,</a:t>
            </a:r>
            <a:endParaRPr lang="tr-TR" dirty="0" smtClean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tr-TR" dirty="0">
                <a:solidFill>
                  <a:srgbClr val="002060"/>
                </a:solidFill>
                <a:latin typeface="Arial Black" pitchFamily="34" charset="0"/>
              </a:rPr>
              <a:t>Erkek öğrencilerin saçları aşırı uzun </a:t>
            </a:r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olmamalıdır.</a:t>
            </a:r>
            <a:endParaRPr lang="tr-TR" dirty="0">
              <a:solidFill>
                <a:srgbClr val="002060"/>
              </a:solidFill>
              <a:latin typeface="Arial Black" pitchFamily="34" charset="0"/>
            </a:endParaRPr>
          </a:p>
          <a:p>
            <a:endParaRPr lang="tr-TR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48685" name="Başlık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r>
              <a:rPr lang="tr-TR" sz="2800" dirty="0" smtClean="0">
                <a:latin typeface="Arial Black" pitchFamily="34" charset="0"/>
              </a:rPr>
              <a:t>ÖĞRENCİLERİN TEMİZLİK ve BAKIMI</a:t>
            </a:r>
            <a:endParaRPr lang="tr-TR" sz="2800" dirty="0">
              <a:latin typeface="Arial Black" pitchFamily="34" charset="0"/>
            </a:endParaRPr>
          </a:p>
        </p:txBody>
      </p:sp>
      <p:pic>
        <p:nvPicPr>
          <p:cNvPr id="1026" name="Picture 2" descr="C:\Users\Ayhan\Desktop\indi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3259063" cy="17281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yhan\Desktop\images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583" y="1050838"/>
            <a:ext cx="2797645" cy="16580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yhan\Desktop\images (3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228" y="1013104"/>
            <a:ext cx="2628900" cy="1733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486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486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486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486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467544" y="1916832"/>
            <a:ext cx="8352927" cy="4209331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Okulumuzun kendine özel bir kıyafeti vardır.</a:t>
            </a:r>
          </a:p>
          <a:p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Bu kıyafetler yazlık ve kışlık olmak üzere iki  guruba ayrılır.</a:t>
            </a:r>
          </a:p>
          <a:p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Öğrencilerimizin okul kıyafeti ile okula gelmesi zorunludur.</a:t>
            </a:r>
          </a:p>
          <a:p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Kirlendiği için öğrenciyi serbest kıyafetle okula göndermemek için gereken tedbirin alınması gereklidir.</a:t>
            </a:r>
          </a:p>
          <a:p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Lütfen çocuklarımızı okula, okul formaları ile gönderelim.</a:t>
            </a:r>
          </a:p>
          <a:p>
            <a:endParaRPr lang="tr-TR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Arial Black" pitchFamily="34" charset="0"/>
              </a:rPr>
              <a:t>OKUL KIYAFETLERİMİZ</a:t>
            </a:r>
            <a:endParaRPr lang="tr-TR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580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23528" y="1556792"/>
            <a:ext cx="8424936" cy="5040560"/>
          </a:xfrm>
        </p:spPr>
        <p:txBody>
          <a:bodyPr>
            <a:normAutofit fontScale="25000" lnSpcReduction="20000"/>
          </a:bodyPr>
          <a:lstStyle/>
          <a:p>
            <a:endParaRPr lang="tr-TR" sz="60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6000" b="1" dirty="0" smtClean="0">
                <a:solidFill>
                  <a:srgbClr val="002060"/>
                </a:solidFill>
                <a:latin typeface="Arial Black" pitchFamily="34" charset="0"/>
              </a:rPr>
              <a:t>   </a:t>
            </a:r>
          </a:p>
          <a:p>
            <a:pPr marL="0" indent="0">
              <a:buNone/>
            </a:pPr>
            <a:r>
              <a:rPr lang="tr-TR" sz="60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6000" b="1" dirty="0" smtClean="0">
                <a:solidFill>
                  <a:srgbClr val="002060"/>
                </a:solidFill>
                <a:latin typeface="Arial Black" pitchFamily="34" charset="0"/>
              </a:rPr>
              <a:t>   KURU BOYALI KALEMLERİMİZ.           </a:t>
            </a:r>
          </a:p>
          <a:p>
            <a:pPr marL="0" indent="0">
              <a:buNone/>
            </a:pPr>
            <a:r>
              <a:rPr lang="tr-TR" sz="6000" b="1" dirty="0" smtClean="0">
                <a:solidFill>
                  <a:srgbClr val="002060"/>
                </a:solidFill>
                <a:latin typeface="Arial Black" pitchFamily="34" charset="0"/>
              </a:rPr>
              <a:t>    İNCE UÇLU KEÇELİ KALEMLERİMİZ.</a:t>
            </a:r>
          </a:p>
          <a:p>
            <a:pPr marL="0" indent="0">
              <a:buNone/>
            </a:pPr>
            <a:r>
              <a:rPr lang="tr-TR" sz="60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6000" b="1" dirty="0" smtClean="0">
                <a:solidFill>
                  <a:srgbClr val="002060"/>
                </a:solidFill>
                <a:latin typeface="Arial Black" pitchFamily="34" charset="0"/>
              </a:rPr>
              <a:t>   YAZI TAHTASI KALEMLERİMİZ.</a:t>
            </a:r>
          </a:p>
          <a:p>
            <a:pPr marL="0" indent="0">
              <a:buNone/>
            </a:pPr>
            <a:r>
              <a:rPr lang="tr-TR" sz="60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6000" b="1" dirty="0" smtClean="0">
                <a:solidFill>
                  <a:srgbClr val="002060"/>
                </a:solidFill>
                <a:latin typeface="Arial Black" pitchFamily="34" charset="0"/>
              </a:rPr>
              <a:t>   KALEMLİK:(KURŞUN KALEM-KIRMIZI KURŞUN KALEM-AÇKI-SİLGİ)</a:t>
            </a:r>
          </a:p>
          <a:p>
            <a:pPr marL="0" indent="0">
              <a:buNone/>
            </a:pPr>
            <a:endParaRPr lang="tr-TR" sz="6000" b="1" dirty="0">
              <a:solidFill>
                <a:srgbClr val="00206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6000" b="1" dirty="0" smtClean="0">
                <a:solidFill>
                  <a:srgbClr val="002060"/>
                </a:solidFill>
                <a:latin typeface="Arial Black" pitchFamily="34" charset="0"/>
              </a:rPr>
              <a:t>    </a:t>
            </a:r>
          </a:p>
          <a:p>
            <a:pPr marL="0" indent="0">
              <a:buNone/>
            </a:pPr>
            <a:r>
              <a:rPr lang="tr-TR" sz="6000" b="1" dirty="0" smtClean="0">
                <a:solidFill>
                  <a:srgbClr val="FF0000"/>
                </a:solidFill>
                <a:latin typeface="Arial Black" pitchFamily="34" charset="0"/>
              </a:rPr>
              <a:t>    TÜRKÇE-MATEMATİK-HAYAT BİLGİSİ  DEFTERLERİ</a:t>
            </a:r>
          </a:p>
          <a:p>
            <a:pPr marL="0" indent="0">
              <a:buNone/>
            </a:pPr>
            <a:endParaRPr lang="tr-TR" sz="6000" b="1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6000" b="1" dirty="0" smtClean="0">
                <a:solidFill>
                  <a:srgbClr val="FF0000"/>
                </a:solidFill>
                <a:latin typeface="Arial Black" pitchFamily="34" charset="0"/>
              </a:rPr>
              <a:t>    </a:t>
            </a:r>
            <a:r>
              <a:rPr lang="tr-TR" sz="6000" b="1" dirty="0" smtClean="0">
                <a:solidFill>
                  <a:srgbClr val="0070C0"/>
                </a:solidFill>
                <a:latin typeface="Arial Black" pitchFamily="34" charset="0"/>
              </a:rPr>
              <a:t>ÇALIŞMA SAYFALARI  İÇİN  ÇIT-ÇITLI PLASTİK DOSYA.</a:t>
            </a:r>
          </a:p>
          <a:p>
            <a:pPr marL="0" indent="0">
              <a:buNone/>
            </a:pPr>
            <a:endParaRPr lang="tr-TR" sz="6000" b="1" dirty="0">
              <a:solidFill>
                <a:srgbClr val="0070C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6000" b="1" dirty="0" smtClean="0">
                <a:solidFill>
                  <a:srgbClr val="0070C0"/>
                </a:solidFill>
                <a:latin typeface="Arial Black" pitchFamily="34" charset="0"/>
              </a:rPr>
              <a:t>    </a:t>
            </a:r>
            <a:r>
              <a:rPr lang="tr-TR" sz="6000" b="1" dirty="0" smtClean="0">
                <a:solidFill>
                  <a:srgbClr val="00B050"/>
                </a:solidFill>
                <a:latin typeface="Arial Black" pitchFamily="34" charset="0"/>
              </a:rPr>
              <a:t>İKİ TANE HİKAYE KİTABI</a:t>
            </a:r>
          </a:p>
          <a:p>
            <a:pPr marL="0" indent="0">
              <a:buNone/>
            </a:pPr>
            <a:endParaRPr lang="tr-TR" sz="6000" b="1" dirty="0">
              <a:solidFill>
                <a:srgbClr val="00B05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6000" b="1" dirty="0" smtClean="0">
                <a:solidFill>
                  <a:srgbClr val="00B050"/>
                </a:solidFill>
                <a:latin typeface="Arial Black" pitchFamily="34" charset="0"/>
              </a:rPr>
              <a:t>    </a:t>
            </a:r>
            <a:r>
              <a:rPr lang="tr-TR" sz="60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KÜÇÜK BOY KURU VE ISLAK MENDİL</a:t>
            </a:r>
          </a:p>
          <a:p>
            <a:pPr marL="0" indent="0">
              <a:buNone/>
            </a:pPr>
            <a:endParaRPr lang="tr-TR" sz="6000" b="1" dirty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  <a:p>
            <a:pPr marL="0" indent="0">
              <a:buNone/>
            </a:pPr>
            <a:endParaRPr lang="tr-TR" sz="6000" b="1" dirty="0" smtClean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60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6000" b="1" dirty="0" smtClean="0">
                <a:solidFill>
                  <a:srgbClr val="FF0000"/>
                </a:solidFill>
                <a:latin typeface="Arial Black" pitchFamily="34" charset="0"/>
              </a:rPr>
              <a:t>   LÜTFEN ÇOCUKLARIMIZIN ÇANTASINA ,</a:t>
            </a:r>
          </a:p>
          <a:p>
            <a:pPr marL="0" indent="0">
              <a:buNone/>
            </a:pPr>
            <a:endParaRPr lang="tr-TR" sz="6000" b="1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6000" b="1" dirty="0" smtClean="0">
                <a:solidFill>
                  <a:srgbClr val="FF0000"/>
                </a:solidFill>
                <a:latin typeface="Arial Black" pitchFamily="34" charset="0"/>
              </a:rPr>
              <a:t>                                           HİÇBİR  GIDA MADDESİ KOYMAYALIM !</a:t>
            </a:r>
            <a:endParaRPr lang="tr-TR" sz="4400" b="1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endParaRPr lang="tr-TR" sz="3400" b="1" dirty="0" smtClean="0">
              <a:solidFill>
                <a:srgbClr val="FF0000"/>
              </a:solidFill>
            </a:endParaRPr>
          </a:p>
          <a:p>
            <a:endParaRPr lang="tr-TR" sz="7400" b="1" dirty="0" smtClean="0">
              <a:solidFill>
                <a:srgbClr val="002060"/>
              </a:solidFill>
            </a:endParaRPr>
          </a:p>
          <a:p>
            <a:endParaRPr lang="tr-TR" sz="7400" b="1" dirty="0" smtClean="0">
              <a:solidFill>
                <a:srgbClr val="002060"/>
              </a:solidFill>
            </a:endParaRPr>
          </a:p>
          <a:p>
            <a:endParaRPr lang="tr-TR" sz="7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tr-TR" sz="7400" b="1" dirty="0" smtClean="0"/>
          </a:p>
          <a:p>
            <a:endParaRPr lang="tr-TR" sz="7400" b="1" dirty="0" smtClean="0"/>
          </a:p>
          <a:p>
            <a:pPr marL="0" indent="0">
              <a:buNone/>
            </a:pPr>
            <a:endParaRPr lang="tr-TR" sz="7400" b="1" dirty="0" smtClean="0">
              <a:solidFill>
                <a:srgbClr val="FF0000"/>
              </a:solidFill>
            </a:endParaRPr>
          </a:p>
          <a:p>
            <a:endParaRPr lang="tr-TR" sz="7400" b="1" dirty="0" smtClean="0"/>
          </a:p>
          <a:p>
            <a:endParaRPr lang="tr-TR" sz="7400" b="1" dirty="0" smtClean="0"/>
          </a:p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534380" y="260648"/>
            <a:ext cx="8075240" cy="1296144"/>
          </a:xfrm>
        </p:spPr>
        <p:txBody>
          <a:bodyPr>
            <a:normAutofit/>
          </a:bodyPr>
          <a:lstStyle/>
          <a:p>
            <a:r>
              <a:rPr lang="tr-TR" sz="3600" dirty="0" smtClean="0">
                <a:solidFill>
                  <a:srgbClr val="C00000"/>
                </a:solidFill>
                <a:latin typeface="Arial Black" pitchFamily="34" charset="0"/>
              </a:rPr>
              <a:t>ÇANTAMIZDA HER GÜN HANGİ </a:t>
            </a:r>
            <a:br>
              <a:rPr lang="tr-TR" sz="36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tr-TR" sz="3600" dirty="0" smtClean="0">
                <a:solidFill>
                  <a:srgbClr val="C00000"/>
                </a:solidFill>
                <a:latin typeface="Arial Black" pitchFamily="34" charset="0"/>
              </a:rPr>
              <a:t>ARAÇLAR OLMALIDIR?</a:t>
            </a:r>
            <a:endParaRPr lang="tr-TR" sz="36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779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6" name="İçerik Yer Tutucusu 1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3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2000" dirty="0" smtClean="0">
                <a:solidFill>
                  <a:srgbClr val="C00000"/>
                </a:solidFill>
                <a:latin typeface="Arial Black" pitchFamily="34" charset="0"/>
              </a:rPr>
              <a:t>ÇOCUKLARIN TEMİZ –GÜZEL DEFTER KULLANMA ALIŞKANLIĞI KAZANMALARINDA  VELİLERİN KATKISI DA</a:t>
            </a:r>
          </a:p>
          <a:p>
            <a:pPr marL="0" indent="0">
              <a:buNone/>
            </a:pPr>
            <a:r>
              <a:rPr lang="tr-TR" sz="2000" dirty="0" smtClean="0">
                <a:solidFill>
                  <a:srgbClr val="C00000"/>
                </a:solidFill>
                <a:latin typeface="Arial Black" pitchFamily="34" charset="0"/>
              </a:rPr>
              <a:t>OLDUKÇA ÖNEMLİDİR.</a:t>
            </a:r>
          </a:p>
          <a:p>
            <a:pPr marL="0" indent="0">
              <a:buNone/>
            </a:pPr>
            <a:r>
              <a:rPr lang="tr-TR" sz="2000" dirty="0" smtClean="0">
                <a:solidFill>
                  <a:srgbClr val="C00000"/>
                </a:solidFill>
                <a:latin typeface="Arial Black" pitchFamily="34" charset="0"/>
              </a:rPr>
              <a:t>ÇOCUKLARIN YAZI KARAKTERLERİNİN DOĞRU YÖNDE</a:t>
            </a:r>
          </a:p>
          <a:p>
            <a:pPr marL="0" indent="0">
              <a:buNone/>
            </a:pPr>
            <a:r>
              <a:rPr lang="tr-TR" sz="2000" dirty="0" smtClean="0">
                <a:solidFill>
                  <a:srgbClr val="C00000"/>
                </a:solidFill>
                <a:latin typeface="Arial Black" pitchFamily="34" charset="0"/>
              </a:rPr>
              <a:t>GELİŞMESİ İÇİN SÜREKLİ REHBERLİĞE İHTİYAÇLARI VARDIR.</a:t>
            </a:r>
          </a:p>
        </p:txBody>
      </p:sp>
      <p:sp>
        <p:nvSpPr>
          <p:cNvPr id="1048777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 </a:t>
            </a:r>
            <a:r>
              <a:rPr lang="tr-TR" sz="2800" dirty="0" smtClean="0">
                <a:latin typeface="Arial Black" pitchFamily="34" charset="0"/>
              </a:rPr>
              <a:t>DEFTER DÜZENİ-YAZI KARAKTERİ</a:t>
            </a:r>
            <a:endParaRPr lang="tr-TR" sz="2800" dirty="0">
              <a:latin typeface="Arial Black" pitchFamily="34" charset="0"/>
            </a:endParaRPr>
          </a:p>
        </p:txBody>
      </p:sp>
      <p:pic>
        <p:nvPicPr>
          <p:cNvPr id="1026" name="Picture 2" descr="C:\Users\Ayhan\Desktop\17411115-illustration-eines-jungen-skizzieren-auf-einem-weißen-hintergr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969270"/>
            <a:ext cx="4427984" cy="28887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yhan\Desktop\imag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43400"/>
            <a:ext cx="4104456" cy="2514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7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7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87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7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7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487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87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87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487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487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87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b="1" dirty="0">
              <a:latin typeface="Arial Black" pitchFamily="34" charset="0"/>
            </a:endParaRPr>
          </a:p>
        </p:txBody>
      </p:sp>
      <p:pic>
        <p:nvPicPr>
          <p:cNvPr id="4" name="Picture 2" descr="H:\OKUMA    BAYRAMIXXXXXXXXXXXXXXXXXXXXXXXXXXX\FOTO XXXXXXXXXXXXXXX\OKULUN SON  FOTOSU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0796"/>
            <a:ext cx="9143999" cy="49572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windows 7\Desktop\ATAKENT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8628"/>
            <a:ext cx="8280920" cy="1512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811667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4" name="İçerik Yer Tutucusu 1"/>
          <p:cNvSpPr>
            <a:spLocks noGrp="1"/>
          </p:cNvSpPr>
          <p:nvPr>
            <p:ph idx="1"/>
          </p:nvPr>
        </p:nvSpPr>
        <p:spPr>
          <a:xfrm>
            <a:off x="0" y="1844824"/>
            <a:ext cx="9144000" cy="5013176"/>
          </a:xfrm>
        </p:spPr>
        <p:txBody>
          <a:bodyPr>
            <a:normAutofit fontScale="25000" lnSpcReduction="20000"/>
          </a:bodyPr>
          <a:lstStyle/>
          <a:p>
            <a:endParaRPr lang="tr-TR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7200" b="1" dirty="0" smtClean="0">
                <a:solidFill>
                  <a:srgbClr val="FF0000"/>
                </a:solidFill>
              </a:rPr>
              <a:t>   </a:t>
            </a:r>
            <a:r>
              <a:rPr lang="tr-TR" sz="7200" b="1" dirty="0" err="1" smtClean="0">
                <a:solidFill>
                  <a:srgbClr val="C00000"/>
                </a:solidFill>
              </a:rPr>
              <a:t>Duyurular,ödev</a:t>
            </a:r>
            <a:r>
              <a:rPr lang="tr-TR" sz="7200" b="1" dirty="0" smtClean="0">
                <a:solidFill>
                  <a:srgbClr val="C00000"/>
                </a:solidFill>
              </a:rPr>
              <a:t> ve etkinlikler </a:t>
            </a:r>
            <a:r>
              <a:rPr lang="tr-TR" sz="7200" b="1" dirty="0" err="1" smtClean="0">
                <a:solidFill>
                  <a:srgbClr val="C00000"/>
                </a:solidFill>
              </a:rPr>
              <a:t>WhatsApp</a:t>
            </a:r>
            <a:r>
              <a:rPr lang="tr-TR" sz="7200" b="1" dirty="0" smtClean="0">
                <a:solidFill>
                  <a:srgbClr val="C00000"/>
                </a:solidFill>
              </a:rPr>
              <a:t> üzerinden size iletilecek.</a:t>
            </a:r>
          </a:p>
          <a:p>
            <a:pPr marL="0" indent="0">
              <a:buNone/>
            </a:pPr>
            <a:r>
              <a:rPr lang="tr-TR" sz="7200" b="1" dirty="0">
                <a:solidFill>
                  <a:srgbClr val="C00000"/>
                </a:solidFill>
              </a:rPr>
              <a:t> </a:t>
            </a:r>
            <a:r>
              <a:rPr lang="tr-TR" sz="7200" b="1" dirty="0" smtClean="0">
                <a:solidFill>
                  <a:srgbClr val="C00000"/>
                </a:solidFill>
              </a:rPr>
              <a:t>  Ayrıca öğrencilere ödevleri, ödev defterine yazdırılacak.</a:t>
            </a:r>
          </a:p>
          <a:p>
            <a:pPr marL="0" indent="0">
              <a:buNone/>
            </a:pPr>
            <a:endParaRPr lang="tr-TR" sz="72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7200" b="1" dirty="0" smtClean="0">
                <a:solidFill>
                  <a:schemeClr val="tx1"/>
                </a:solidFill>
              </a:rPr>
              <a:t> </a:t>
            </a:r>
            <a:r>
              <a:rPr lang="tr-TR" sz="7200" b="1" dirty="0" smtClean="0">
                <a:solidFill>
                  <a:srgbClr val="0070C0"/>
                </a:solidFill>
              </a:rPr>
              <a:t>Çocuklarınızla okul dönüşü ,okulla ilgili kısa bir konuşma yapmanız, çocuk üzerinde     olumlu etki bırakacaktır.</a:t>
            </a:r>
          </a:p>
          <a:p>
            <a:pPr marL="0" indent="0">
              <a:buNone/>
            </a:pPr>
            <a:endParaRPr lang="tr-TR" sz="72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r-TR" sz="7200" b="1" dirty="0" smtClean="0">
                <a:solidFill>
                  <a:srgbClr val="0070C0"/>
                </a:solidFill>
              </a:rPr>
              <a:t>  Sık-sık  çocukların defterlerine bakıp, çıt-çıtlı dosyalarını  incelemenizi  rica ediyorum.</a:t>
            </a:r>
          </a:p>
          <a:p>
            <a:pPr marL="0" indent="0">
              <a:buNone/>
            </a:pPr>
            <a:endParaRPr lang="tr-TR" sz="72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r-TR" sz="7200" b="1" dirty="0" smtClean="0">
                <a:solidFill>
                  <a:srgbClr val="00B050"/>
                </a:solidFill>
              </a:rPr>
              <a:t>  Çocuklarımızın masa başında çalışmaları için azami gayret gösterilmelidir.</a:t>
            </a:r>
          </a:p>
          <a:p>
            <a:pPr marL="0" indent="0">
              <a:buNone/>
            </a:pPr>
            <a:r>
              <a:rPr lang="tr-TR" sz="7200" b="1" dirty="0" smtClean="0">
                <a:solidFill>
                  <a:srgbClr val="00B050"/>
                </a:solidFill>
              </a:rPr>
              <a:t>    </a:t>
            </a:r>
          </a:p>
          <a:p>
            <a:pPr marL="0" indent="0">
              <a:buNone/>
            </a:pPr>
            <a:r>
              <a:rPr lang="tr-TR" sz="7200" b="1" dirty="0" smtClean="0">
                <a:solidFill>
                  <a:schemeClr val="tx1"/>
                </a:solidFill>
              </a:rPr>
              <a:t>   </a:t>
            </a:r>
            <a:r>
              <a:rPr lang="tr-TR" sz="7200" b="1" dirty="0" smtClean="0">
                <a:solidFill>
                  <a:srgbClr val="7030A0"/>
                </a:solidFill>
              </a:rPr>
              <a:t>Her akşam yatmadan önce çocuklarımızın çantası  boşaltılmalı, araç ve gereçleri</a:t>
            </a:r>
          </a:p>
          <a:p>
            <a:pPr marL="0" indent="0">
              <a:buNone/>
            </a:pPr>
            <a:r>
              <a:rPr lang="tr-TR" sz="7200" b="1" dirty="0">
                <a:solidFill>
                  <a:srgbClr val="7030A0"/>
                </a:solidFill>
              </a:rPr>
              <a:t> </a:t>
            </a:r>
            <a:r>
              <a:rPr lang="tr-TR" sz="7200" b="1" dirty="0" smtClean="0">
                <a:solidFill>
                  <a:srgbClr val="7030A0"/>
                </a:solidFill>
              </a:rPr>
              <a:t>  düzenli bir şekilde çantaya  koyulmalı, eksik bir aracın olmadığından emin olunmalıdır.</a:t>
            </a:r>
          </a:p>
          <a:p>
            <a:pPr marL="0" indent="0">
              <a:buNone/>
            </a:pPr>
            <a:r>
              <a:rPr lang="tr-TR" sz="7200" b="1" dirty="0">
                <a:solidFill>
                  <a:srgbClr val="7030A0"/>
                </a:solidFill>
              </a:rPr>
              <a:t> </a:t>
            </a:r>
            <a:r>
              <a:rPr lang="tr-TR" sz="7200" b="1" dirty="0" smtClean="0">
                <a:solidFill>
                  <a:srgbClr val="7030A0"/>
                </a:solidFill>
              </a:rPr>
              <a:t>   </a:t>
            </a:r>
          </a:p>
          <a:p>
            <a:pPr marL="0" indent="0">
              <a:buNone/>
            </a:pPr>
            <a:r>
              <a:rPr lang="tr-TR" sz="7200" b="1" dirty="0" smtClean="0">
                <a:solidFill>
                  <a:schemeClr val="tx1"/>
                </a:solidFill>
              </a:rPr>
              <a:t>    </a:t>
            </a:r>
          </a:p>
          <a:p>
            <a:pPr marL="0" indent="0">
              <a:buNone/>
            </a:pPr>
            <a:r>
              <a:rPr lang="tr-TR" sz="7200" b="1" dirty="0">
                <a:solidFill>
                  <a:schemeClr val="tx1"/>
                </a:solidFill>
              </a:rPr>
              <a:t> </a:t>
            </a:r>
            <a:r>
              <a:rPr lang="tr-TR" sz="7200" b="1" dirty="0" smtClean="0">
                <a:solidFill>
                  <a:schemeClr val="tx1"/>
                </a:solidFill>
              </a:rPr>
              <a:t> </a:t>
            </a:r>
            <a:r>
              <a:rPr lang="tr-TR" sz="7200" b="1" dirty="0" smtClean="0">
                <a:solidFill>
                  <a:srgbClr val="FF0000"/>
                </a:solidFill>
              </a:rPr>
              <a:t> Çocuklarımız  çalışmalarında, sizden yardım istediğinde, sadece rehber   olunmalıdır</a:t>
            </a:r>
            <a:r>
              <a:rPr lang="tr-TR" sz="7200" b="1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tr-TR" sz="7200" b="1" dirty="0">
                <a:solidFill>
                  <a:schemeClr val="tx1"/>
                </a:solidFill>
              </a:rPr>
              <a:t> </a:t>
            </a:r>
            <a:r>
              <a:rPr lang="tr-TR" sz="7200" b="1" dirty="0" smtClean="0">
                <a:solidFill>
                  <a:schemeClr val="tx1"/>
                </a:solidFill>
              </a:rPr>
              <a:t>    </a:t>
            </a:r>
          </a:p>
          <a:p>
            <a:pPr marL="0" indent="0">
              <a:buNone/>
            </a:pPr>
            <a:r>
              <a:rPr lang="tr-TR" sz="7200" b="1" dirty="0">
                <a:solidFill>
                  <a:schemeClr val="tx1"/>
                </a:solidFill>
              </a:rPr>
              <a:t> </a:t>
            </a:r>
            <a:r>
              <a:rPr lang="tr-TR" sz="7200" b="1" dirty="0" smtClean="0">
                <a:solidFill>
                  <a:schemeClr val="tx1"/>
                </a:solidFill>
              </a:rPr>
              <a:t>  </a:t>
            </a:r>
          </a:p>
          <a:p>
            <a:pPr marL="0" indent="0">
              <a:buNone/>
            </a:pPr>
            <a:r>
              <a:rPr lang="tr-TR" sz="7200" b="1" dirty="0">
                <a:solidFill>
                  <a:schemeClr val="tx1"/>
                </a:solidFill>
              </a:rPr>
              <a:t> </a:t>
            </a:r>
            <a:r>
              <a:rPr lang="tr-TR" sz="7200" b="1" dirty="0" smtClean="0">
                <a:solidFill>
                  <a:schemeClr val="tx1"/>
                </a:solidFill>
              </a:rPr>
              <a:t>    </a:t>
            </a:r>
          </a:p>
          <a:p>
            <a:endParaRPr lang="tr-TR" b="1" dirty="0" smtClean="0">
              <a:solidFill>
                <a:schemeClr val="tx1"/>
              </a:solidFill>
            </a:endParaRPr>
          </a:p>
          <a:p>
            <a:endParaRPr lang="tr-TR" b="1" dirty="0"/>
          </a:p>
        </p:txBody>
      </p:sp>
      <p:sp>
        <p:nvSpPr>
          <p:cNvPr id="1048815" name="Başlık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Arial Black" pitchFamily="34" charset="0"/>
              </a:rPr>
              <a:t>VELİNİN ÖĞRENCİYE REHBERLİĞİ</a:t>
            </a:r>
            <a:endParaRPr lang="tr-TR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48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48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48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488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488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488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488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0488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0488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0488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0488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0488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04881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104881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04881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  <a:latin typeface="Arial Black" pitchFamily="34" charset="0"/>
              </a:rPr>
              <a:t>SİZCE İYİLİK Mİ EDİYOR ?</a:t>
            </a:r>
            <a:endParaRPr lang="tr-TR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8194" name="Picture 2" descr="C:\Users\FRİSBY\Desktop\156330-18554410102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8784976" cy="5328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9459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2" name="İçerik Yer Tutucusu 1"/>
          <p:cNvSpPr>
            <a:spLocks noGrp="1"/>
          </p:cNvSpPr>
          <p:nvPr>
            <p:ph idx="1"/>
          </p:nvPr>
        </p:nvSpPr>
        <p:spPr>
          <a:xfrm>
            <a:off x="323528" y="1268760"/>
            <a:ext cx="8424935" cy="4857403"/>
          </a:xfrm>
        </p:spPr>
        <p:txBody>
          <a:bodyPr/>
          <a:lstStyle/>
          <a:p>
            <a:r>
              <a:rPr lang="tr-TR" dirty="0" smtClean="0">
                <a:solidFill>
                  <a:srgbClr val="0070C0"/>
                </a:solidFill>
                <a:latin typeface="Arial Black" pitchFamily="34" charset="0"/>
              </a:rPr>
              <a:t>ÖDEV NEDİR?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0070C0"/>
                </a:solidFill>
                <a:latin typeface="Arial Black" pitchFamily="34" charset="0"/>
              </a:rPr>
              <a:t>ÖDEV ÖĞRENCİLERİMİZİN BİLGİLERİNİ PEKİŞTİRMESİNİ , AYNI ZAMANDA </a:t>
            </a:r>
            <a:r>
              <a:rPr lang="tr-TR" b="1" dirty="0" smtClean="0">
                <a:solidFill>
                  <a:srgbClr val="0070C0"/>
                </a:solidFill>
                <a:latin typeface="Arial Black" pitchFamily="34" charset="0"/>
              </a:rPr>
              <a:t>SORUMLULUK DUYGUSU </a:t>
            </a:r>
            <a:r>
              <a:rPr lang="tr-TR" dirty="0" smtClean="0">
                <a:solidFill>
                  <a:srgbClr val="0070C0"/>
                </a:solidFill>
                <a:latin typeface="Arial Black" pitchFamily="34" charset="0"/>
              </a:rPr>
              <a:t>KAZANMASINI SAĞLAYAN İŞ VE AKTİVİTELERDİR.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(Çarşamba Günleri </a:t>
            </a:r>
            <a:r>
              <a:rPr lang="tr-TR" dirty="0">
                <a:solidFill>
                  <a:srgbClr val="002060"/>
                </a:solidFill>
                <a:latin typeface="Arial Black" pitchFamily="34" charset="0"/>
              </a:rPr>
              <a:t>Ö</a:t>
            </a:r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devimiz </a:t>
            </a:r>
            <a:r>
              <a:rPr lang="tr-TR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Neden yok ?)</a:t>
            </a:r>
          </a:p>
          <a:p>
            <a:endParaRPr lang="tr-TR" dirty="0">
              <a:solidFill>
                <a:srgbClr val="002060"/>
              </a:solidFill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</p:txBody>
      </p:sp>
      <p:sp>
        <p:nvSpPr>
          <p:cNvPr id="104885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latin typeface="Arial Black" pitchFamily="34" charset="0"/>
              </a:rPr>
              <a:t>ÖDEV VE ÖDEV YAPMA ALIŞKANLIĞI </a:t>
            </a:r>
            <a:endParaRPr lang="tr-TR" sz="2800" dirty="0">
              <a:latin typeface="Arial Black" pitchFamily="34" charset="0"/>
            </a:endParaRPr>
          </a:p>
        </p:txBody>
      </p:sp>
      <p:pic>
        <p:nvPicPr>
          <p:cNvPr id="1026" name="Picture 2" descr="C:\Users\Ayhan\Desktop\images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89040"/>
            <a:ext cx="2561456" cy="2219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yhan\Desktop\imag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288" y="3789040"/>
            <a:ext cx="2314575" cy="22150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Ayhan\Desktop\FEYSX\studen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960" y="3638562"/>
            <a:ext cx="3060328" cy="2520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8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4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48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4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6" name="Başlık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846640" cy="1512168"/>
          </a:xfrm>
        </p:spPr>
        <p:txBody>
          <a:bodyPr>
            <a:normAutofit/>
          </a:bodyPr>
          <a:lstStyle/>
          <a:p>
            <a:r>
              <a:rPr lang="tr-TR" sz="2800" b="1" dirty="0">
                <a:solidFill>
                  <a:srgbClr val="C00000"/>
                </a:solidFill>
                <a:latin typeface="Arial Black" pitchFamily="34" charset="0"/>
              </a:rPr>
              <a:t>YAŞANILAN SORUNLAR </a:t>
            </a:r>
            <a:r>
              <a:rPr lang="tr-TR" sz="2800" b="1" dirty="0" smtClean="0">
                <a:solidFill>
                  <a:srgbClr val="C00000"/>
                </a:solidFill>
                <a:latin typeface="Arial Black" pitchFamily="34" charset="0"/>
              </a:rPr>
              <a:t>NELERDİR</a:t>
            </a:r>
            <a:r>
              <a:rPr lang="tr-TR" sz="2800" b="1" dirty="0">
                <a:solidFill>
                  <a:srgbClr val="C00000"/>
                </a:solidFill>
              </a:rPr>
              <a:t> </a:t>
            </a:r>
            <a:r>
              <a:rPr lang="tr-TR" sz="2800" b="1" dirty="0" smtClean="0">
                <a:solidFill>
                  <a:srgbClr val="C00000"/>
                </a:solidFill>
              </a:rPr>
              <a:t>?</a:t>
            </a:r>
            <a:r>
              <a:rPr lang="tr-TR" sz="2800" b="1" dirty="0">
                <a:solidFill>
                  <a:srgbClr val="C00000"/>
                </a:solidFill>
              </a:rPr>
              <a:t/>
            </a:r>
            <a:br>
              <a:rPr lang="tr-TR" sz="2800" b="1" dirty="0">
                <a:solidFill>
                  <a:srgbClr val="C00000"/>
                </a:solidFill>
              </a:rPr>
            </a:br>
            <a:endParaRPr lang="tr-TR" sz="2800" b="1" dirty="0">
              <a:solidFill>
                <a:srgbClr val="C00000"/>
              </a:solidFill>
            </a:endParaRPr>
          </a:p>
        </p:txBody>
      </p:sp>
      <p:sp>
        <p:nvSpPr>
          <p:cNvPr id="1048877" name="Alt Başlık 2"/>
          <p:cNvSpPr>
            <a:spLocks noGrp="1"/>
          </p:cNvSpPr>
          <p:nvPr>
            <p:ph type="subTitle" idx="1"/>
          </p:nvPr>
        </p:nvSpPr>
        <p:spPr>
          <a:xfrm>
            <a:off x="251520" y="1412776"/>
            <a:ext cx="8640960" cy="4752528"/>
          </a:xfrm>
        </p:spPr>
        <p:txBody>
          <a:bodyPr>
            <a:normAutofit fontScale="85000" lnSpcReduction="10000"/>
          </a:bodyPr>
          <a:lstStyle/>
          <a:p>
            <a:pPr algn="l"/>
            <a:endParaRPr lang="tr-TR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l"/>
            <a:r>
              <a:rPr lang="tr-TR" dirty="0" smtClean="0">
                <a:solidFill>
                  <a:schemeClr val="tx1"/>
                </a:solidFill>
                <a:latin typeface="Arial Black" pitchFamily="34" charset="0"/>
              </a:rPr>
              <a:t>AKLINDA HEP OYUN, TV. TABLET, BİLGİSAYAR TELEFON VAR.  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  <a:latin typeface="Arial Black" pitchFamily="34" charset="0"/>
              </a:rPr>
              <a:t>ÖDEVİNİ YAPMASI İÇİN SÜREKLİ UYARIYORUM.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  <a:latin typeface="Arial Black" pitchFamily="34" charset="0"/>
              </a:rPr>
              <a:t>                                   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  <a:latin typeface="Arial Black" pitchFamily="34" charset="0"/>
              </a:rPr>
              <a:t>RÜŞVET ALMADAN ÖDEV YAPMIYOR. </a:t>
            </a:r>
          </a:p>
          <a:p>
            <a:pPr algn="l"/>
            <a:endParaRPr lang="tr-TR" dirty="0">
              <a:solidFill>
                <a:schemeClr val="tx1"/>
              </a:solidFill>
              <a:latin typeface="Arial Black" pitchFamily="34" charset="0"/>
            </a:endParaRPr>
          </a:p>
          <a:p>
            <a:pPr algn="l"/>
            <a:r>
              <a:rPr lang="tr-TR" dirty="0" smtClean="0">
                <a:solidFill>
                  <a:schemeClr val="tx1"/>
                </a:solidFill>
                <a:latin typeface="Arial Black" pitchFamily="34" charset="0"/>
              </a:rPr>
              <a:t>ÖDEVLERİNİ ZAMANINDA YAPMIYOR ÖDEV YAPMAYI REDDEDİYOR.                                                          </a:t>
            </a:r>
          </a:p>
          <a:p>
            <a:pPr algn="l"/>
            <a:endParaRPr lang="tr-TR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l"/>
            <a:r>
              <a:rPr lang="tr-TR" dirty="0" smtClean="0">
                <a:solidFill>
                  <a:schemeClr val="tx1"/>
                </a:solidFill>
                <a:latin typeface="Arial Black" pitchFamily="34" charset="0"/>
              </a:rPr>
              <a:t>ÖDEV YAPARKEN ÇOK SIKILIYOR. SIK-SIK MASASINDAN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  <a:latin typeface="Arial Black" pitchFamily="34" charset="0"/>
              </a:rPr>
              <a:t>KALKIYOR.</a:t>
            </a:r>
          </a:p>
          <a:p>
            <a:pPr algn="l"/>
            <a:endParaRPr lang="tr-TR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l"/>
            <a:r>
              <a:rPr lang="tr-TR" dirty="0" smtClean="0">
                <a:solidFill>
                  <a:schemeClr val="tx1"/>
                </a:solidFill>
                <a:latin typeface="Arial Black" pitchFamily="34" charset="0"/>
              </a:rPr>
              <a:t>KİTAP OKUMUYOR.</a:t>
            </a:r>
          </a:p>
          <a:p>
            <a:pPr algn="l"/>
            <a:endParaRPr lang="tr-TR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l"/>
            <a:r>
              <a:rPr lang="tr-TR" dirty="0" smtClean="0">
                <a:solidFill>
                  <a:schemeClr val="tx1"/>
                </a:solidFill>
                <a:latin typeface="Arial Black" pitchFamily="34" charset="0"/>
              </a:rPr>
              <a:t>İNCE MOTOR KASLARI ZAYIF OLDUĞU İÇİN ÇABUK YORULUYOR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48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8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48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8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8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48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48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48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48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48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48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48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48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48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488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488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488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488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488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488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488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488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488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4887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4887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4887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4887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4887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4887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7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4" name="İçerik Yer Tutucusu 1"/>
          <p:cNvSpPr>
            <a:spLocks noGrp="1"/>
          </p:cNvSpPr>
          <p:nvPr>
            <p:ph idx="1"/>
          </p:nvPr>
        </p:nvSpPr>
        <p:spPr>
          <a:xfrm>
            <a:off x="179512" y="2564904"/>
            <a:ext cx="8712968" cy="4293096"/>
          </a:xfrm>
        </p:spPr>
        <p:txBody>
          <a:bodyPr>
            <a:noAutofit/>
          </a:bodyPr>
          <a:lstStyle/>
          <a:p>
            <a:r>
              <a:rPr lang="tr-TR" b="1" dirty="0">
                <a:solidFill>
                  <a:srgbClr val="0070C0"/>
                </a:solidFill>
              </a:rPr>
              <a:t>Uzmanlar, çocuklara sorumluluk kazandırmanın en önemli ve en kolay yolunun küçük ev işleri yaptırmaktan geçtiğini </a:t>
            </a:r>
            <a:r>
              <a:rPr lang="tr-TR" b="1" dirty="0" smtClean="0">
                <a:solidFill>
                  <a:srgbClr val="0070C0"/>
                </a:solidFill>
              </a:rPr>
              <a:t>belirtiyor.</a:t>
            </a:r>
            <a:r>
              <a:rPr lang="tr-TR" b="1" dirty="0">
                <a:solidFill>
                  <a:srgbClr val="0070C0"/>
                </a:solidFill>
              </a:rPr>
              <a:t/>
            </a:r>
            <a:br>
              <a:rPr lang="tr-TR" b="1" dirty="0">
                <a:solidFill>
                  <a:srgbClr val="0070C0"/>
                </a:solidFill>
              </a:rPr>
            </a:br>
            <a:r>
              <a:rPr lang="tr-TR" b="1" dirty="0" smtClean="0">
                <a:solidFill>
                  <a:srgbClr val="0070C0"/>
                </a:solidFill>
              </a:rPr>
              <a:t>Çocuğa </a:t>
            </a:r>
            <a:r>
              <a:rPr lang="tr-TR" b="1" dirty="0">
                <a:solidFill>
                  <a:srgbClr val="0070C0"/>
                </a:solidFill>
              </a:rPr>
              <a:t>sorumluluk duygusu kazandırmak istiyorsanız, küçük ev işleri yaptırın' </a:t>
            </a:r>
            <a:br>
              <a:rPr lang="tr-TR" b="1" dirty="0">
                <a:solidFill>
                  <a:srgbClr val="0070C0"/>
                </a:solidFill>
              </a:rPr>
            </a:br>
            <a:r>
              <a:rPr lang="tr-TR" b="1" dirty="0" smtClean="0">
                <a:solidFill>
                  <a:srgbClr val="0070C0"/>
                </a:solidFill>
              </a:rPr>
              <a:t>Ev </a:t>
            </a:r>
            <a:r>
              <a:rPr lang="tr-TR" b="1" dirty="0">
                <a:solidFill>
                  <a:srgbClr val="0070C0"/>
                </a:solidFill>
              </a:rPr>
              <a:t>işleri, çocuklara sorumluluk duygusu kazandırma ve kendilerini ailenin yararlı ve değerli bir üyesi olarak hissetmelerine yardımcı olmasında önemli rol oynuyor</a:t>
            </a:r>
            <a:r>
              <a:rPr lang="tr-TR" b="1" dirty="0" smtClean="0">
                <a:solidFill>
                  <a:srgbClr val="0070C0"/>
                </a:solidFill>
              </a:rPr>
              <a:t>.</a:t>
            </a:r>
            <a:r>
              <a:rPr lang="tr-TR" b="1" dirty="0">
                <a:solidFill>
                  <a:srgbClr val="0070C0"/>
                </a:solidFill>
              </a:rPr>
              <a:t/>
            </a:r>
            <a:br>
              <a:rPr lang="tr-TR" b="1" dirty="0">
                <a:solidFill>
                  <a:srgbClr val="0070C0"/>
                </a:solidFill>
              </a:rPr>
            </a:br>
            <a:r>
              <a:rPr lang="tr-TR" b="1" dirty="0" smtClean="0">
                <a:solidFill>
                  <a:srgbClr val="002060"/>
                </a:solidFill>
              </a:rPr>
              <a:t>Örnek: Çamaşırlarını katlamak, yemek masasının hazırlanmasına yardım etmek, oyuncaklarını toplamak, odasını düzenlemek gibi…</a:t>
            </a:r>
            <a:endParaRPr lang="tr-TR" b="1" dirty="0">
              <a:solidFill>
                <a:srgbClr val="002060"/>
              </a:solidFill>
            </a:endParaRPr>
          </a:p>
        </p:txBody>
      </p:sp>
      <p:sp>
        <p:nvSpPr>
          <p:cNvPr id="1048895" name="Başlık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872208"/>
          </a:xfrm>
        </p:spPr>
        <p:txBody>
          <a:bodyPr>
            <a:noAutofit/>
          </a:bodyPr>
          <a:lstStyle/>
          <a:p>
            <a:r>
              <a:rPr lang="tr-TR" b="1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tr-TR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tr-TR" b="1" dirty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tr-TR" b="1" dirty="0">
                <a:solidFill>
                  <a:srgbClr val="C00000"/>
                </a:solidFill>
                <a:latin typeface="Arial Black" pitchFamily="34" charset="0"/>
              </a:rPr>
            </a:br>
            <a:r>
              <a:rPr lang="tr-TR" b="1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tr-TR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tr-TR" b="1" dirty="0" smtClean="0">
                <a:solidFill>
                  <a:srgbClr val="C00000"/>
                </a:solidFill>
                <a:latin typeface="Arial Black" pitchFamily="34" charset="0"/>
              </a:rPr>
              <a:t>SORUMLULUK</a:t>
            </a:r>
            <a:endParaRPr lang="tr-TR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Picture 2" descr="C:\Users\FRİSBY\Desktop\bb-300x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32477"/>
            <a:ext cx="5230289" cy="16843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48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8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8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9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1" y="2675466"/>
            <a:ext cx="8640960" cy="3993893"/>
          </a:xfrm>
        </p:spPr>
        <p:txBody>
          <a:bodyPr>
            <a:normAutofit/>
          </a:bodyPr>
          <a:lstStyle/>
          <a:p>
            <a:r>
              <a:rPr lang="tr-TR" b="1" dirty="0">
                <a:latin typeface="Arial Black" pitchFamily="34" charset="0"/>
              </a:rPr>
              <a:t>ÇOCUKLA İLETİŞİMİMİZDE TUTARLI OLMAK ÇOK ÖNEMLİDİR.</a:t>
            </a:r>
          </a:p>
          <a:p>
            <a:r>
              <a:rPr lang="tr-TR" b="1" dirty="0">
                <a:latin typeface="Arial Black" pitchFamily="34" charset="0"/>
              </a:rPr>
              <a:t>AİLE İÇİNDE ANNE-BABADAN BİRİNİN HAYIR DEMESİ DURUMUNDA ,DİĞERİNİN EVET DEMESİ SORUN YARATIR.</a:t>
            </a:r>
          </a:p>
          <a:p>
            <a:pPr marL="0" indent="0">
              <a:buNone/>
            </a:pPr>
            <a:r>
              <a:rPr lang="tr-TR" b="1" dirty="0">
                <a:latin typeface="Arial Black" pitchFamily="34" charset="0"/>
              </a:rPr>
              <a:t>   ÇOCUK BUNU ÇOK İYİ KULLANIR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b="1" dirty="0">
                <a:latin typeface="Arial Black" pitchFamily="34" charset="0"/>
              </a:rPr>
              <a:t>   HAYIR DENMESİ DURUMUNDA,HAYIRIN    </a:t>
            </a:r>
          </a:p>
          <a:p>
            <a:pPr marL="0" indent="0">
              <a:buNone/>
            </a:pPr>
            <a:r>
              <a:rPr lang="tr-TR" b="1" dirty="0">
                <a:latin typeface="Arial Black" pitchFamily="34" charset="0"/>
              </a:rPr>
              <a:t>   GEREKÇESİ ÇOCUĞA KISACA </a:t>
            </a:r>
            <a:r>
              <a:rPr lang="tr-TR" b="1" dirty="0" smtClean="0">
                <a:latin typeface="Arial Black" pitchFamily="34" charset="0"/>
              </a:rPr>
              <a:t>ANLATILMALI,</a:t>
            </a:r>
          </a:p>
          <a:p>
            <a:pPr marL="0" indent="0">
              <a:buNone/>
            </a:pPr>
            <a:r>
              <a:rPr lang="tr-TR" b="1" dirty="0">
                <a:latin typeface="Arial Black" pitchFamily="34" charset="0"/>
              </a:rPr>
              <a:t> </a:t>
            </a:r>
            <a:r>
              <a:rPr lang="tr-TR" b="1" dirty="0" smtClean="0">
                <a:latin typeface="Arial Black" pitchFamily="34" charset="0"/>
              </a:rPr>
              <a:t>  ÇOCUK İKNA EDİLMELİDİR.</a:t>
            </a:r>
          </a:p>
          <a:p>
            <a:pPr marL="0" indent="0">
              <a:buNone/>
            </a:pPr>
            <a:endParaRPr lang="tr-TR" b="1" dirty="0">
              <a:latin typeface="Arial Black" pitchFamily="34" charset="0"/>
            </a:endParaRPr>
          </a:p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/>
          <a:lstStyle/>
          <a:p>
            <a:r>
              <a:rPr lang="tr-TR" b="1" dirty="0">
                <a:latin typeface="Arial Black" pitchFamily="34" charset="0"/>
              </a:rPr>
              <a:t>TUTARLILIK</a:t>
            </a:r>
            <a:endParaRPr lang="tr-TR" dirty="0"/>
          </a:p>
        </p:txBody>
      </p:sp>
      <p:pic>
        <p:nvPicPr>
          <p:cNvPr id="4" name="Picture 2" descr="C:\Users\win7\Desktop\images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052736"/>
            <a:ext cx="3672408" cy="160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483975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0" y="1484785"/>
            <a:ext cx="8640959" cy="46413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Arial Black" pitchFamily="34" charset="0"/>
              </a:rPr>
              <a:t>Her </a:t>
            </a:r>
            <a:r>
              <a:rPr lang="tr-TR" dirty="0">
                <a:latin typeface="Arial Black" pitchFamily="34" charset="0"/>
              </a:rPr>
              <a:t>çocuğun algısı, anlayışı ve potansiyeli farklıdır. Bu durum, öğrenmesinde de farklılığa yol açar.          </a:t>
            </a:r>
          </a:p>
          <a:p>
            <a:pPr marL="0" indent="0">
              <a:buNone/>
            </a:pPr>
            <a:r>
              <a:rPr lang="tr-TR" dirty="0">
                <a:latin typeface="Arial Black" pitchFamily="34" charset="0"/>
              </a:rPr>
              <a:t>Başka çocukların başarısı veya başarısızlığı  ile ilgilenmeyin!                                                                            </a:t>
            </a:r>
          </a:p>
          <a:p>
            <a:pPr marL="0" indent="0">
              <a:buNone/>
            </a:pPr>
            <a:r>
              <a:rPr lang="tr-TR" dirty="0">
                <a:latin typeface="Arial Black" pitchFamily="34" charset="0"/>
              </a:rPr>
              <a:t>Siz sadece kendi çocuğunuzdan sorumlusunuz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400" dirty="0" smtClean="0">
                <a:latin typeface="Arial Black" pitchFamily="34" charset="0"/>
              </a:rPr>
              <a:t>ÇOCUĞUM DİĞER ÇOCUKLARDAN GERİ Mİ ?</a:t>
            </a:r>
            <a:endParaRPr lang="tr-TR" sz="2400" dirty="0">
              <a:latin typeface="Arial Black" pitchFamily="34" charset="0"/>
            </a:endParaRPr>
          </a:p>
        </p:txBody>
      </p:sp>
      <p:pic>
        <p:nvPicPr>
          <p:cNvPr id="4" name="Picture 3" descr="C:\Users\Ayhan\Desktop\KİTAP OKUMA   sunu\indir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065"/>
            <a:ext cx="3168352" cy="28529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Ayhan\Desktop\indir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861049"/>
            <a:ext cx="2880320" cy="28857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Ayhan\Desktop\indi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120" y="4005065"/>
            <a:ext cx="2933402" cy="25795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090160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7" name="İçerik Yer Tutucusu 1"/>
          <p:cNvSpPr>
            <a:spLocks noGrp="1"/>
          </p:cNvSpPr>
          <p:nvPr>
            <p:ph idx="1"/>
          </p:nvPr>
        </p:nvSpPr>
        <p:spPr>
          <a:xfrm>
            <a:off x="251520" y="1484784"/>
            <a:ext cx="8568951" cy="4896544"/>
          </a:xfrm>
        </p:spPr>
        <p:txBody>
          <a:bodyPr>
            <a:normAutofit fontScale="87292" lnSpcReduction="20000"/>
          </a:bodyPr>
          <a:lstStyle/>
          <a:p>
            <a:r>
              <a:rPr lang="tr-TR" sz="2800" b="1" dirty="0" smtClean="0">
                <a:solidFill>
                  <a:srgbClr val="C00000"/>
                </a:solidFill>
              </a:rPr>
              <a:t>Çocuklarınızın küçük yaşlarda bilgisayar kullanması cep telefonlarıyla oyunlar oynaması akademik başarı için altyapı sağlamaz</a:t>
            </a:r>
            <a:r>
              <a:rPr lang="tr-TR" sz="2800" b="1" dirty="0">
                <a:solidFill>
                  <a:srgbClr val="C00000"/>
                </a:solidFill>
              </a:rPr>
              <a:t>.</a:t>
            </a:r>
          </a:p>
          <a:p>
            <a:r>
              <a:rPr lang="tr-TR" sz="2800" b="1" dirty="0" smtClean="0">
                <a:solidFill>
                  <a:srgbClr val="002060"/>
                </a:solidFill>
              </a:rPr>
              <a:t>Çocuklarımızı  daha gerçekçi bir gözle değerlendirmek sorunu çözmede yardımcı olacaktır.</a:t>
            </a:r>
          </a:p>
          <a:p>
            <a:r>
              <a:rPr lang="tr-TR" sz="2800" b="1" dirty="0" smtClean="0">
                <a:solidFill>
                  <a:srgbClr val="00B050"/>
                </a:solidFill>
              </a:rPr>
              <a:t>Başarı grafiğimiz ne olursa </a:t>
            </a:r>
            <a:r>
              <a:rPr lang="tr-TR" sz="2800" b="1" dirty="0" err="1" smtClean="0">
                <a:solidFill>
                  <a:srgbClr val="00B050"/>
                </a:solidFill>
              </a:rPr>
              <a:t>olsun,başarıya</a:t>
            </a:r>
            <a:r>
              <a:rPr lang="tr-TR" sz="2800" b="1" dirty="0" smtClean="0">
                <a:solidFill>
                  <a:srgbClr val="00B050"/>
                </a:solidFill>
              </a:rPr>
              <a:t> giden yolda </a:t>
            </a:r>
            <a:endParaRPr lang="tr-TR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tr-TR" sz="2800" b="1" dirty="0">
                <a:solidFill>
                  <a:srgbClr val="00B050"/>
                </a:solidFill>
              </a:rPr>
              <a:t> </a:t>
            </a:r>
            <a:r>
              <a:rPr lang="tr-TR" sz="2800" b="1" dirty="0" smtClean="0">
                <a:solidFill>
                  <a:srgbClr val="00B050"/>
                </a:solidFill>
              </a:rPr>
              <a:t>   hedefe ulaşmak için daha fazla çalışmak durumundayız.</a:t>
            </a:r>
          </a:p>
          <a:p>
            <a:pPr marL="0" indent="0">
              <a:buNone/>
            </a:pPr>
            <a:r>
              <a:rPr lang="tr-TR" sz="2800" b="1" dirty="0">
                <a:solidFill>
                  <a:srgbClr val="00B050"/>
                </a:solidFill>
              </a:rPr>
              <a:t> </a:t>
            </a:r>
            <a:r>
              <a:rPr lang="tr-TR" sz="2800" b="1" dirty="0" smtClean="0">
                <a:solidFill>
                  <a:srgbClr val="00B050"/>
                </a:solidFill>
              </a:rPr>
              <a:t>   </a:t>
            </a:r>
            <a:r>
              <a:rPr lang="tr-TR" sz="2800" b="1" dirty="0" smtClean="0">
                <a:solidFill>
                  <a:srgbClr val="FF0000"/>
                </a:solidFill>
              </a:rPr>
              <a:t>Çok özel bir engeli olmadığı sürece ,aptal ve tembel </a:t>
            </a:r>
          </a:p>
          <a:p>
            <a:pPr marL="0" indent="0">
              <a:buNone/>
            </a:pPr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    çocuk yoktur. Öğrenme heyecanını kaybetmiş,</a:t>
            </a:r>
          </a:p>
          <a:p>
            <a:pPr marL="0" indent="0">
              <a:buNone/>
            </a:pPr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   yönlendirilmemiş veya potansiyelini kullanamayan çocuk</a:t>
            </a:r>
          </a:p>
          <a:p>
            <a:pPr marL="0" indent="0">
              <a:buNone/>
            </a:pPr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    vardır.</a:t>
            </a:r>
          </a:p>
          <a:p>
            <a:pPr marL="0" indent="0">
              <a:buNone/>
            </a:pPr>
            <a:r>
              <a:rPr lang="tr-TR" sz="2800" b="1" dirty="0">
                <a:solidFill>
                  <a:srgbClr val="002060"/>
                </a:solidFill>
              </a:rPr>
              <a:t> </a:t>
            </a:r>
            <a:r>
              <a:rPr lang="tr-TR" sz="2800" b="1" dirty="0" smtClean="0">
                <a:solidFill>
                  <a:srgbClr val="002060"/>
                </a:solidFill>
              </a:rPr>
              <a:t>   </a:t>
            </a:r>
            <a:r>
              <a:rPr lang="tr-TR" sz="2800" b="1" dirty="0" smtClean="0">
                <a:solidFill>
                  <a:srgbClr val="7030A0"/>
                </a:solidFill>
              </a:rPr>
              <a:t>Saygı çerçevesi içerisinde, veli-öğretmen iş birliği ile </a:t>
            </a:r>
          </a:p>
          <a:p>
            <a:pPr marL="0" indent="0">
              <a:buNone/>
            </a:pPr>
            <a:r>
              <a:rPr lang="tr-TR" sz="2800" b="1" dirty="0">
                <a:solidFill>
                  <a:srgbClr val="7030A0"/>
                </a:solidFill>
              </a:rPr>
              <a:t> </a:t>
            </a:r>
            <a:r>
              <a:rPr lang="tr-TR" sz="2800" b="1" dirty="0" smtClean="0">
                <a:solidFill>
                  <a:srgbClr val="7030A0"/>
                </a:solidFill>
              </a:rPr>
              <a:t>   daha iyiye, daha güzele ulaşacağımıza inanıyorum.</a:t>
            </a:r>
          </a:p>
        </p:txBody>
      </p:sp>
      <p:sp>
        <p:nvSpPr>
          <p:cNvPr id="1048938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tr-TR" sz="3200" dirty="0"/>
          </a:p>
        </p:txBody>
      </p:sp>
      <p:pic>
        <p:nvPicPr>
          <p:cNvPr id="1026" name="Picture 2" descr="C:\Users\Ayhan\Desktop\36031758-happy-children-cartoon-runn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752975" cy="11521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yhan\Desktop\depositphotos_53337309-stock-illustration-happy-kids-carto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494" y="260648"/>
            <a:ext cx="3887985" cy="11521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2" name="İçerik Yer Tutucusu 1"/>
          <p:cNvSpPr>
            <a:spLocks noGrp="1"/>
          </p:cNvSpPr>
          <p:nvPr>
            <p:ph idx="1"/>
          </p:nvPr>
        </p:nvSpPr>
        <p:spPr>
          <a:xfrm>
            <a:off x="395536" y="188640"/>
            <a:ext cx="8352927" cy="593752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28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2800" b="1" dirty="0" smtClean="0">
                <a:solidFill>
                  <a:srgbClr val="C00000"/>
                </a:solidFill>
                <a:latin typeface="Arial Black" pitchFamily="34" charset="0"/>
              </a:rPr>
              <a:t>      </a:t>
            </a:r>
            <a:r>
              <a:rPr lang="tr-TR" sz="3200" b="1" dirty="0" smtClean="0">
                <a:solidFill>
                  <a:srgbClr val="C00000"/>
                </a:solidFill>
                <a:latin typeface="Arial Black" pitchFamily="34" charset="0"/>
              </a:rPr>
              <a:t>SINIF KİTAPLIĞIMIZI KURALIM</a:t>
            </a:r>
          </a:p>
          <a:p>
            <a:pPr marL="0" indent="0">
              <a:buNone/>
            </a:pPr>
            <a:r>
              <a:rPr lang="tr-TR" sz="3200" b="1" dirty="0">
                <a:solidFill>
                  <a:srgbClr val="C00000"/>
                </a:solidFill>
                <a:latin typeface="Arial Black" pitchFamily="34" charset="0"/>
              </a:rPr>
              <a:t>o</a:t>
            </a:r>
            <a:endParaRPr lang="tr-TR" sz="3200" b="1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3" name="Picture 2" descr="C:\Users\FRİSBY\Desktop\300197431_tn30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675856"/>
            <a:ext cx="8640960" cy="331236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59"/>
            <a:ext cx="8640960" cy="2448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8557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0" y="3573016"/>
            <a:ext cx="9143999" cy="31683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b="1" dirty="0" smtClean="0">
                <a:latin typeface="Arial Black" pitchFamily="34" charset="0"/>
              </a:rPr>
              <a:t>   </a:t>
            </a:r>
            <a:r>
              <a:rPr lang="tr-TR" sz="2000" b="1" dirty="0" smtClean="0">
                <a:latin typeface="Arial Black" pitchFamily="34" charset="0"/>
              </a:rPr>
              <a:t>KİTAP </a:t>
            </a:r>
            <a:r>
              <a:rPr lang="tr-TR" sz="2000" b="1" dirty="0">
                <a:latin typeface="Arial Black" pitchFamily="34" charset="0"/>
              </a:rPr>
              <a:t>OKUMAK ÖDEV </a:t>
            </a:r>
            <a:r>
              <a:rPr lang="tr-TR" sz="2000" b="1" dirty="0" smtClean="0">
                <a:latin typeface="Arial Black" pitchFamily="34" charset="0"/>
              </a:rPr>
              <a:t>VEYA  DERS DEĞİL,ALIŞKANLIKTIR</a:t>
            </a:r>
            <a:r>
              <a:rPr lang="tr-TR" b="1" dirty="0" smtClean="0">
                <a:latin typeface="Arial Black" pitchFamily="34" charset="0"/>
              </a:rPr>
              <a:t>.</a:t>
            </a:r>
            <a:endParaRPr lang="tr-TR" b="1" dirty="0">
              <a:latin typeface="Arial Black" pitchFamily="34" charset="0"/>
            </a:endParaRPr>
          </a:p>
          <a:p>
            <a:pPr marL="0" indent="0">
              <a:buNone/>
            </a:pPr>
            <a:endParaRPr lang="tr-TR" b="1" dirty="0"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2000" b="1" dirty="0" smtClean="0">
                <a:latin typeface="Arial Black" pitchFamily="34" charset="0"/>
              </a:rPr>
              <a:t>KİTAP OKUMA,                                                                            BOŞ ZAMANLARIMIZI DEĞERLENDİRMEK İÇİN                    YAPILAN BİR AKTİVİTE OLAMAZ.</a:t>
            </a:r>
          </a:p>
          <a:p>
            <a:pPr marL="0" indent="0">
              <a:buNone/>
            </a:pPr>
            <a:r>
              <a:rPr lang="tr-TR" sz="2800" b="1" dirty="0" smtClean="0">
                <a:solidFill>
                  <a:srgbClr val="FF0000"/>
                </a:solidFill>
                <a:latin typeface="Arial Black" pitchFamily="34" charset="0"/>
              </a:rPr>
              <a:t>KİTAP OKUMAK İÇİN ZAMAN AYIRMALIYIZ.</a:t>
            </a:r>
          </a:p>
          <a:p>
            <a:pPr marL="0" indent="0">
              <a:buNone/>
            </a:pPr>
            <a:endParaRPr lang="tr-TR" sz="2800" b="1" dirty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>ÖĞRENCİLERİM HER GÜN 15-20 DAKİKA KİTAP OKUMALIDIR.</a:t>
            </a:r>
            <a:endParaRPr lang="tr-TR" sz="20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99392"/>
            <a:ext cx="662473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98648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23529" y="2675466"/>
            <a:ext cx="8568952" cy="4281925"/>
          </a:xfrm>
        </p:spPr>
        <p:txBody>
          <a:bodyPr>
            <a:normAutofit fontScale="85000" lnSpcReduction="20000"/>
          </a:bodyPr>
          <a:lstStyle/>
          <a:p>
            <a:r>
              <a:rPr lang="tr-TR" sz="6600" b="1" dirty="0" smtClean="0">
                <a:latin typeface="Arial Black" pitchFamily="34" charset="0"/>
              </a:rPr>
              <a:t> </a:t>
            </a:r>
          </a:p>
          <a:p>
            <a:endParaRPr lang="tr-TR" sz="6600" b="1" dirty="0"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6600" b="1" dirty="0" smtClean="0">
                <a:latin typeface="Arial Black" pitchFamily="34" charset="0"/>
              </a:rPr>
              <a:t> </a:t>
            </a:r>
            <a:r>
              <a:rPr lang="tr-TR" sz="3500" b="1" dirty="0" smtClean="0">
                <a:latin typeface="Arial Black" pitchFamily="34" charset="0"/>
              </a:rPr>
              <a:t>2/A SINIFININ VELİ TOPLANTISINA</a:t>
            </a:r>
          </a:p>
          <a:p>
            <a:pPr marL="0" indent="0">
              <a:buNone/>
            </a:pPr>
            <a:r>
              <a:rPr lang="tr-TR" sz="6600" b="1" dirty="0">
                <a:latin typeface="Arial Black" pitchFamily="34" charset="0"/>
              </a:rPr>
              <a:t> </a:t>
            </a:r>
            <a:r>
              <a:rPr lang="tr-TR" sz="6600" b="1" dirty="0" smtClean="0">
                <a:latin typeface="Arial Black" pitchFamily="34" charset="0"/>
              </a:rPr>
              <a:t>   HOŞ GELDİNİZ</a:t>
            </a:r>
          </a:p>
          <a:p>
            <a:pPr marL="0" indent="0">
              <a:buNone/>
            </a:pPr>
            <a:r>
              <a:rPr lang="tr-TR" sz="6600" b="1" dirty="0">
                <a:latin typeface="Arial Black" pitchFamily="34" charset="0"/>
              </a:rPr>
              <a:t> </a:t>
            </a:r>
            <a:r>
              <a:rPr lang="tr-TR" sz="6600" b="1" dirty="0" smtClean="0">
                <a:latin typeface="Arial Black" pitchFamily="34" charset="0"/>
              </a:rPr>
              <a:t>         </a:t>
            </a:r>
            <a:r>
              <a:rPr lang="tr-TR" sz="3300" b="1" dirty="0" smtClean="0">
                <a:solidFill>
                  <a:schemeClr val="tx1"/>
                </a:solidFill>
                <a:latin typeface="Arial Black" pitchFamily="34" charset="0"/>
              </a:rPr>
              <a:t>AYHAN DERTLİ</a:t>
            </a:r>
            <a:endParaRPr lang="tr-TR" sz="33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 descr="C:\Users\Ayhan\Desktop\FEYSX\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11" y="225872"/>
            <a:ext cx="8713578" cy="44351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896854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b="1" smtClean="0">
                <a:latin typeface="Arial Black" pitchFamily="34" charset="0"/>
              </a:rPr>
              <a:t>KİTAPLIKLAR,                                  </a:t>
            </a:r>
            <a:r>
              <a:rPr lang="tr-TR" sz="2800" b="1" dirty="0" smtClean="0">
                <a:latin typeface="Arial Black" pitchFamily="34" charset="0"/>
              </a:rPr>
              <a:t>EVİMİZDE DEKOR  </a:t>
            </a:r>
            <a:r>
              <a:rPr lang="tr-TR" sz="2800" b="1" smtClean="0">
                <a:latin typeface="Arial Black" pitchFamily="34" charset="0"/>
              </a:rPr>
              <a:t>KÖŞESİ OLMASIN !</a:t>
            </a:r>
            <a:endParaRPr lang="tr-TR" sz="2800" b="1" dirty="0">
              <a:latin typeface="Arial Black" pitchFamily="34" charset="0"/>
            </a:endParaRPr>
          </a:p>
        </p:txBody>
      </p:sp>
      <p:pic>
        <p:nvPicPr>
          <p:cNvPr id="3074" name="Picture 2" descr="C:\Users\Ayhan\Desktop\KİTAP OKUMA   sunu\kitap çocuk resmi\en-cok-kitap-okuyan-ulkel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24000"/>
            <a:ext cx="8928992" cy="52173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219609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tr-TR" sz="3600" b="1" dirty="0">
              <a:latin typeface="Arial Black" pitchFamily="34" charset="0"/>
            </a:endParaRPr>
          </a:p>
        </p:txBody>
      </p:sp>
      <p:pic>
        <p:nvPicPr>
          <p:cNvPr id="2050" name="Picture 2" descr="C:\Users\Ayhan\Desktop\KİTAP OKUMA   sunu\kitap çocuk resmi\Kitap-okuyor-muyuz-Kitap-okumanin-onemi_15103937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1" cy="66247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412107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179512" y="2675467"/>
            <a:ext cx="8712967" cy="34506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b="1" dirty="0" smtClean="0">
                <a:latin typeface="Arial Black" pitchFamily="34" charset="0"/>
              </a:rPr>
              <a:t>1- BİLGİ KAZANIRIZ.</a:t>
            </a:r>
          </a:p>
          <a:p>
            <a:pPr marL="0" indent="0">
              <a:buNone/>
            </a:pPr>
            <a:r>
              <a:rPr lang="tr-TR" b="1" dirty="0" smtClean="0">
                <a:latin typeface="Arial Black" pitchFamily="34" charset="0"/>
              </a:rPr>
              <a:t>2- OKUMA HIZIMIZ GELİŞİR.</a:t>
            </a:r>
          </a:p>
          <a:p>
            <a:pPr marL="0" indent="0">
              <a:buNone/>
            </a:pPr>
            <a:r>
              <a:rPr lang="tr-TR" b="1" dirty="0" smtClean="0">
                <a:latin typeface="Arial Black" pitchFamily="34" charset="0"/>
              </a:rPr>
              <a:t>3- DÜŞÜNME YETENEĞİMİZ GELİŞİR.</a:t>
            </a:r>
          </a:p>
          <a:p>
            <a:pPr marL="0" indent="0">
              <a:buNone/>
            </a:pPr>
            <a:r>
              <a:rPr lang="tr-TR" b="1" dirty="0" smtClean="0">
                <a:latin typeface="Arial Black" pitchFamily="34" charset="0"/>
              </a:rPr>
              <a:t>4- YARATICI ZEKAMIZ GELİŞİR.HAFIZAMIZ </a:t>
            </a:r>
          </a:p>
          <a:p>
            <a:pPr marL="0" indent="0">
              <a:buNone/>
            </a:pPr>
            <a:r>
              <a:rPr lang="tr-TR" b="1" dirty="0">
                <a:latin typeface="Arial Black" pitchFamily="34" charset="0"/>
              </a:rPr>
              <a:t> </a:t>
            </a:r>
            <a:r>
              <a:rPr lang="tr-TR" b="1" dirty="0" smtClean="0">
                <a:latin typeface="Arial Black" pitchFamily="34" charset="0"/>
              </a:rPr>
              <a:t>   GÜÇLENİR.</a:t>
            </a:r>
          </a:p>
          <a:p>
            <a:pPr marL="0" indent="0">
              <a:buNone/>
            </a:pPr>
            <a:r>
              <a:rPr lang="tr-TR" b="1" dirty="0" smtClean="0">
                <a:latin typeface="Arial Black" pitchFamily="34" charset="0"/>
              </a:rPr>
              <a:t>5- KELİME DAĞARCIĞIMIZ ZENGİNLEŞİR.</a:t>
            </a:r>
          </a:p>
          <a:p>
            <a:pPr marL="0" indent="0">
              <a:buNone/>
            </a:pPr>
            <a:r>
              <a:rPr lang="tr-TR" b="1" dirty="0" smtClean="0">
                <a:latin typeface="Arial Black" pitchFamily="34" charset="0"/>
              </a:rPr>
              <a:t>6- KENDİMİZİ DAHA İYİ İFADE EDERİZ.</a:t>
            </a:r>
          </a:p>
          <a:p>
            <a:pPr marL="0" indent="0">
              <a:buNone/>
            </a:pPr>
            <a:r>
              <a:rPr lang="tr-TR" b="1" dirty="0" smtClean="0">
                <a:latin typeface="Arial Black" pitchFamily="34" charset="0"/>
              </a:rPr>
              <a:t>7- OKUDUĞUMUZU ANLAR,ANLADIĞIMIZI DOĞRU    </a:t>
            </a:r>
          </a:p>
          <a:p>
            <a:pPr marL="0" indent="0">
              <a:buNone/>
            </a:pPr>
            <a:r>
              <a:rPr lang="tr-TR" b="1" dirty="0">
                <a:latin typeface="Arial Black" pitchFamily="34" charset="0"/>
              </a:rPr>
              <a:t> </a:t>
            </a:r>
            <a:r>
              <a:rPr lang="tr-TR" b="1" dirty="0" smtClean="0">
                <a:latin typeface="Arial Black" pitchFamily="34" charset="0"/>
              </a:rPr>
              <a:t>   YORUMLARIZ.</a:t>
            </a:r>
            <a:endParaRPr lang="tr-TR" b="1" dirty="0">
              <a:latin typeface="Arial Black" pitchFamily="34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/>
          <a:lstStyle/>
          <a:p>
            <a:r>
              <a:rPr lang="tr-TR" b="1" dirty="0" smtClean="0">
                <a:latin typeface="Arial Black" pitchFamily="34" charset="0"/>
              </a:rPr>
              <a:t>KİTAP OKUYUNCA…</a:t>
            </a:r>
            <a:endParaRPr lang="tr-TR" b="1" dirty="0">
              <a:latin typeface="Arial Black" pitchFamily="34" charset="0"/>
            </a:endParaRPr>
          </a:p>
        </p:txBody>
      </p:sp>
      <p:pic>
        <p:nvPicPr>
          <p:cNvPr id="3074" name="Picture 2" descr="C:\Users\Ayhan\Desktop\KİTAP FOTO\images (6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1332384"/>
            <a:ext cx="4176464" cy="2096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yhan\Desktop\KİTAP OKUMA   sunu\kitap çocuk resmi\dunya_kitap_gunu3a555fcfcc2684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332384"/>
            <a:ext cx="4464496" cy="13203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93115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0" y="2675466"/>
            <a:ext cx="8640959" cy="4065901"/>
          </a:xfrm>
        </p:spPr>
        <p:txBody>
          <a:bodyPr>
            <a:normAutofit/>
          </a:bodyPr>
          <a:lstStyle/>
          <a:p>
            <a:r>
              <a:rPr lang="tr-TR" b="1" dirty="0" smtClean="0">
                <a:latin typeface="Arial Black" pitchFamily="34" charset="0"/>
              </a:rPr>
              <a:t>8- GENEL KÜLTÜRÜMÜZ ARTAR.</a:t>
            </a:r>
          </a:p>
          <a:p>
            <a:r>
              <a:rPr lang="tr-TR" b="1" dirty="0" smtClean="0">
                <a:latin typeface="Arial Black" pitchFamily="34" charset="0"/>
              </a:rPr>
              <a:t>9- EMPATİ KURMA YETENEĞİ KAZANIRIZ.</a:t>
            </a:r>
          </a:p>
          <a:p>
            <a:pPr marL="0" indent="0">
              <a:buNone/>
            </a:pPr>
            <a:r>
              <a:rPr lang="tr-TR" b="1" dirty="0" smtClean="0">
                <a:latin typeface="Arial Black" pitchFamily="34" charset="0"/>
              </a:rPr>
              <a:t> 10- KENDİMİZE ÖZGÜVENİMİZ ARTAR.</a:t>
            </a:r>
          </a:p>
          <a:p>
            <a:pPr marL="0" indent="0">
              <a:buNone/>
            </a:pPr>
            <a:r>
              <a:rPr lang="tr-TR" b="1" dirty="0">
                <a:latin typeface="Arial Black" pitchFamily="34" charset="0"/>
              </a:rPr>
              <a:t> </a:t>
            </a:r>
            <a:r>
              <a:rPr lang="tr-TR" b="1" dirty="0" smtClean="0">
                <a:latin typeface="Arial Black" pitchFamily="34" charset="0"/>
              </a:rPr>
              <a:t>11- İLETİŞİM KURMAYI KOLAYLAŞTIRIR.</a:t>
            </a:r>
          </a:p>
          <a:p>
            <a:pPr marL="0" indent="0">
              <a:buNone/>
            </a:pPr>
            <a:r>
              <a:rPr lang="tr-TR" b="1" dirty="0">
                <a:latin typeface="Arial Black" pitchFamily="34" charset="0"/>
              </a:rPr>
              <a:t> </a:t>
            </a:r>
            <a:r>
              <a:rPr lang="tr-TR" b="1" dirty="0" smtClean="0">
                <a:latin typeface="Arial Black" pitchFamily="34" charset="0"/>
              </a:rPr>
              <a:t>12- VİZYONUMUZU GELİŞTİRİR.</a:t>
            </a:r>
          </a:p>
          <a:p>
            <a:pPr marL="0" indent="0">
              <a:buNone/>
            </a:pPr>
            <a:r>
              <a:rPr lang="tr-TR" b="1" dirty="0">
                <a:latin typeface="Arial Black" pitchFamily="34" charset="0"/>
              </a:rPr>
              <a:t> </a:t>
            </a:r>
            <a:r>
              <a:rPr lang="tr-TR" b="1" dirty="0" smtClean="0">
                <a:latin typeface="Arial Black" pitchFamily="34" charset="0"/>
              </a:rPr>
              <a:t>13- HAYATI,YAŞAMAYI SEVDİRİR.</a:t>
            </a:r>
          </a:p>
          <a:p>
            <a:pPr marL="0" indent="0">
              <a:buNone/>
            </a:pPr>
            <a:r>
              <a:rPr lang="tr-TR" b="1" dirty="0">
                <a:latin typeface="Arial Black" pitchFamily="34" charset="0"/>
              </a:rPr>
              <a:t> </a:t>
            </a:r>
            <a:r>
              <a:rPr lang="tr-TR" b="1" dirty="0" smtClean="0">
                <a:latin typeface="Arial Black" pitchFamily="34" charset="0"/>
              </a:rPr>
              <a:t>14- KÖTÜ DÜŞÜNCELERİ ORTADAN KALDIRIR.</a:t>
            </a:r>
          </a:p>
          <a:p>
            <a:pPr marL="0" indent="0">
              <a:buNone/>
            </a:pPr>
            <a:r>
              <a:rPr lang="tr-TR" b="1" dirty="0">
                <a:latin typeface="Arial Black" pitchFamily="34" charset="0"/>
              </a:rPr>
              <a:t> </a:t>
            </a:r>
            <a:r>
              <a:rPr lang="tr-TR" b="1" dirty="0" smtClean="0">
                <a:latin typeface="Arial Black" pitchFamily="34" charset="0"/>
              </a:rPr>
              <a:t>15- TOPLUM ÖNÜNDE KONUŞMALARIMIZDA   </a:t>
            </a:r>
          </a:p>
          <a:p>
            <a:pPr marL="0" indent="0">
              <a:buNone/>
            </a:pPr>
            <a:r>
              <a:rPr lang="tr-TR" b="1" dirty="0">
                <a:latin typeface="Arial Black" pitchFamily="34" charset="0"/>
              </a:rPr>
              <a:t> </a:t>
            </a:r>
            <a:r>
              <a:rPr lang="tr-TR" b="1" dirty="0" smtClean="0">
                <a:latin typeface="Arial Black" pitchFamily="34" charset="0"/>
              </a:rPr>
              <a:t>      MEDENİ CESARETİMİZİ ARTIRIR.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Nİ CESARETİMİZİ</a:t>
            </a:r>
            <a:endParaRPr lang="tr-TR" dirty="0"/>
          </a:p>
        </p:txBody>
      </p:sp>
      <p:pic>
        <p:nvPicPr>
          <p:cNvPr id="2050" name="Picture 2" descr="C:\Users\Ayhan\Desktop\KİTAP FOTO\images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8640"/>
            <a:ext cx="4392488" cy="2376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yhan\Desktop\KİTAP FOTO\images (8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320480" cy="2376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241647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0" y="4005064"/>
            <a:ext cx="8640959" cy="2664295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latin typeface="Arial Black" pitchFamily="34" charset="0"/>
              </a:rPr>
              <a:t>16- HAYATIMIZI DÜZENE SOKAR.</a:t>
            </a:r>
          </a:p>
          <a:p>
            <a:pPr marL="0" indent="0">
              <a:buNone/>
            </a:pPr>
            <a:r>
              <a:rPr lang="tr-TR" b="1" dirty="0" smtClean="0">
                <a:latin typeface="Arial Black" pitchFamily="34" charset="0"/>
              </a:rPr>
              <a:t>17- KARAR VERMEMİZİ KOLAYLAŞTIRIR.</a:t>
            </a:r>
          </a:p>
          <a:p>
            <a:pPr marL="0" indent="0">
              <a:buNone/>
            </a:pPr>
            <a:r>
              <a:rPr lang="tr-TR" b="1" dirty="0" smtClean="0">
                <a:latin typeface="Arial Black" pitchFamily="34" charset="0"/>
              </a:rPr>
              <a:t>18- UYKUNUN KALİTESİNİ ARTIRIR.</a:t>
            </a:r>
          </a:p>
          <a:p>
            <a:pPr marL="0" indent="0">
              <a:buNone/>
            </a:pPr>
            <a:r>
              <a:rPr lang="tr-TR" b="1" dirty="0" smtClean="0">
                <a:latin typeface="Arial Black" pitchFamily="34" charset="0"/>
              </a:rPr>
              <a:t>19- BEYİNDE YENİ NÖRON BAĞLANTILARI </a:t>
            </a:r>
          </a:p>
          <a:p>
            <a:pPr marL="0" indent="0">
              <a:buNone/>
            </a:pPr>
            <a:r>
              <a:rPr lang="tr-TR" b="1" dirty="0">
                <a:latin typeface="Arial Black" pitchFamily="34" charset="0"/>
              </a:rPr>
              <a:t> </a:t>
            </a:r>
            <a:r>
              <a:rPr lang="tr-TR" b="1" dirty="0" smtClean="0">
                <a:latin typeface="Arial Black" pitchFamily="34" charset="0"/>
              </a:rPr>
              <a:t>     OLUŞUR,BİZİ ZEKİ BİR İNSAN YAPAR.</a:t>
            </a:r>
            <a:endParaRPr lang="tr-TR" b="1" dirty="0">
              <a:latin typeface="Arial Black" pitchFamily="34" charset="0"/>
            </a:endParaRPr>
          </a:p>
          <a:p>
            <a:pPr marL="0" indent="0">
              <a:buNone/>
            </a:pPr>
            <a:r>
              <a:rPr lang="tr-TR" b="1" dirty="0">
                <a:latin typeface="Arial Black" pitchFamily="34" charset="0"/>
              </a:rPr>
              <a:t> </a:t>
            </a:r>
            <a:r>
              <a:rPr lang="tr-TR" b="1" dirty="0" smtClean="0">
                <a:latin typeface="Arial Black" pitchFamily="34" charset="0"/>
              </a:rPr>
              <a:t>     </a:t>
            </a:r>
            <a:r>
              <a:rPr lang="tr-TR" b="1" dirty="0" smtClean="0">
                <a:solidFill>
                  <a:srgbClr val="FF0000"/>
                </a:solidFill>
                <a:latin typeface="Arial Black" pitchFamily="34" charset="0"/>
              </a:rPr>
              <a:t>BAŞARININ ANAHTARIDIR.</a:t>
            </a:r>
            <a:endParaRPr lang="tr-TR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 descr="C:\Users\Ayhan\Desktop\KİTAP FOTO\images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2380"/>
            <a:ext cx="4464496" cy="3416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Ayhan\Desktop\KİTAP OKUMA   sunu\kitap çocuk resmi\10676371_1428822607407633_6914775341394513961_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32656"/>
            <a:ext cx="3816424" cy="34563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84932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179512" y="2675467"/>
            <a:ext cx="8805687" cy="3450696"/>
          </a:xfrm>
        </p:spPr>
        <p:txBody>
          <a:bodyPr/>
          <a:lstStyle/>
          <a:p>
            <a:pPr>
              <a:buNone/>
            </a:pPr>
            <a:r>
              <a:rPr lang="tr-TR" b="1" i="1" dirty="0">
                <a:solidFill>
                  <a:srgbClr val="7030A0"/>
                </a:solidFill>
              </a:rPr>
              <a:t> </a:t>
            </a:r>
            <a:endParaRPr lang="tr-TR" b="1" i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tr-TR" b="1" i="1" dirty="0">
              <a:solidFill>
                <a:srgbClr val="7030A0"/>
              </a:solidFill>
            </a:endParaRPr>
          </a:p>
          <a:p>
            <a:pPr>
              <a:buNone/>
            </a:pPr>
            <a:r>
              <a:rPr lang="tr-TR" b="1" i="1" dirty="0" smtClean="0">
                <a:solidFill>
                  <a:srgbClr val="7030A0"/>
                </a:solidFill>
              </a:rPr>
              <a:t>                             ÖĞRETMEN </a:t>
            </a:r>
            <a:r>
              <a:rPr lang="tr-TR" b="1" i="1" dirty="0">
                <a:solidFill>
                  <a:srgbClr val="7030A0"/>
                </a:solidFill>
              </a:rPr>
              <a:t>VELİ  İŞBİRLİĞİ </a:t>
            </a:r>
          </a:p>
          <a:p>
            <a:pPr>
              <a:buNone/>
            </a:pPr>
            <a:r>
              <a:rPr lang="tr-TR" b="1" i="1" dirty="0"/>
              <a:t>       Değerli veliler, çocuğunuzun okulda  başarılı , mutlu ve rahat olması için, onunla yakından ilgilenildiğinin bilinmesini rica  ediyorum.. </a:t>
            </a:r>
          </a:p>
          <a:p>
            <a:pPr>
              <a:buNone/>
            </a:pPr>
            <a:r>
              <a:rPr lang="tr-TR" b="1" i="1" dirty="0"/>
              <a:t>     Öğretmeninizle amacınız ortak olduğuna göre birlikte çalışıp, amaçlarımıza ulaşabiliriz. 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2" descr="C:\Users\FRİSBY\Desktop\gorusmesaat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232" y="188640"/>
            <a:ext cx="8712968" cy="30243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022372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040560"/>
          </a:xfrm>
        </p:spPr>
        <p:txBody>
          <a:bodyPr>
            <a:normAutofit/>
          </a:bodyPr>
          <a:lstStyle/>
          <a:p>
            <a:r>
              <a:rPr lang="tr-TR" dirty="0" smtClean="0"/>
              <a:t> </a:t>
            </a:r>
            <a:r>
              <a:rPr lang="tr-TR" dirty="0" err="1" smtClean="0">
                <a:latin typeface="Arial Black" pitchFamily="34" charset="0"/>
              </a:rPr>
              <a:t>WhatsApp</a:t>
            </a:r>
            <a:r>
              <a:rPr lang="tr-TR" dirty="0" smtClean="0">
                <a:latin typeface="Arial Black" pitchFamily="34" charset="0"/>
              </a:rPr>
              <a:t> gurubumuz sadece  veli-öğretmen iletişimin sağlıklı bir şekilde sürdürülmesi amacı ile oluşturulmuştur.</a:t>
            </a:r>
          </a:p>
          <a:p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Bu gurupta bütün velilerimi ilgilendirmeyen paylaşımlarda bulunmamanızı,</a:t>
            </a:r>
          </a:p>
          <a:p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Bu gibi paylaşımları bireysel </a:t>
            </a:r>
            <a:r>
              <a:rPr lang="tr-TR" dirty="0" err="1" smtClean="0">
                <a:solidFill>
                  <a:srgbClr val="FF0000"/>
                </a:solidFill>
                <a:latin typeface="Arial Black" pitchFamily="34" charset="0"/>
              </a:rPr>
              <a:t>WhatsApp</a:t>
            </a:r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 üzerinden yapmanızı,</a:t>
            </a:r>
          </a:p>
          <a:p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Diğer velilerimin rahatsız olmamaları için önemle</a:t>
            </a:r>
          </a:p>
          <a:p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RİCA EDİYORUM</a:t>
            </a:r>
            <a:r>
              <a:rPr lang="tr-TR" dirty="0" smtClean="0">
                <a:latin typeface="Arial Black" pitchFamily="34" charset="0"/>
              </a:rPr>
              <a:t>.</a:t>
            </a:r>
          </a:p>
          <a:p>
            <a:r>
              <a:rPr lang="tr-TR" dirty="0" smtClean="0">
                <a:latin typeface="Arial Black" pitchFamily="34" charset="0"/>
              </a:rPr>
              <a:t>Bu konudaki duyarlı yaklaşımlarınız için teşekkür ederim.</a:t>
            </a:r>
          </a:p>
          <a:p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WhatsApp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74478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5" name="İçerik Yer Tutucusu 1"/>
          <p:cNvSpPr>
            <a:spLocks noGrp="1"/>
          </p:cNvSpPr>
          <p:nvPr>
            <p:ph idx="1"/>
          </p:nvPr>
        </p:nvSpPr>
        <p:spPr>
          <a:xfrm>
            <a:off x="251520" y="2060848"/>
            <a:ext cx="8640960" cy="4392488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Arial Black" pitchFamily="34" charset="0"/>
              </a:rPr>
              <a:t>Eğitim bir ekip işidir.                       Siz destek olmazsanız başaramayız.              İnanıyorum ki sorunsuz ve güzel bir yıl </a:t>
            </a:r>
            <a:r>
              <a:rPr lang="tr-TR" sz="3200" smtClean="0">
                <a:latin typeface="Arial Black" pitchFamily="34" charset="0"/>
              </a:rPr>
              <a:t>bizi bekliyordur. </a:t>
            </a:r>
            <a:endParaRPr lang="tr-TR" sz="3200" dirty="0">
              <a:latin typeface="Arial Black" pitchFamily="34" charset="0"/>
            </a:endParaRPr>
          </a:p>
          <a:p>
            <a:r>
              <a:rPr lang="tr-TR" sz="3200" dirty="0" err="1" smtClean="0">
                <a:latin typeface="Arial Black" pitchFamily="34" charset="0"/>
              </a:rPr>
              <a:t>Öğrencilerime,velilerime</a:t>
            </a:r>
            <a:r>
              <a:rPr lang="tr-TR" sz="3200" dirty="0" smtClean="0">
                <a:latin typeface="Arial Black" pitchFamily="34" charset="0"/>
              </a:rPr>
              <a:t> ve kendime başarılar diliyorum.</a:t>
            </a:r>
          </a:p>
          <a:p>
            <a:r>
              <a:rPr lang="tr-TR" sz="3200" dirty="0" smtClean="0">
                <a:solidFill>
                  <a:srgbClr val="FF0000"/>
                </a:solidFill>
                <a:latin typeface="Arial Black" pitchFamily="34" charset="0"/>
              </a:rPr>
              <a:t>HAYIRLI OLSUN !</a:t>
            </a:r>
          </a:p>
          <a:p>
            <a:endParaRPr lang="tr-TR" sz="3200" dirty="0">
              <a:latin typeface="Arial Black" pitchFamily="34" charset="0"/>
            </a:endParaRPr>
          </a:p>
        </p:txBody>
      </p:sp>
      <p:sp>
        <p:nvSpPr>
          <p:cNvPr id="1048986" name="Başlık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6000" b="1" dirty="0" smtClean="0">
                <a:latin typeface="Arial Black" pitchFamily="34" charset="0"/>
              </a:rPr>
              <a:t>SON SÖZ</a:t>
            </a:r>
            <a:endParaRPr lang="tr-TR" sz="60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0" y="2675466"/>
            <a:ext cx="8640960" cy="4182534"/>
          </a:xfrm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r>
              <a:rPr lang="tr-TR" sz="2800" dirty="0"/>
              <a:t> </a:t>
            </a:r>
            <a:r>
              <a:rPr lang="tr-TR" sz="2800" dirty="0" smtClean="0"/>
              <a:t>             </a:t>
            </a:r>
            <a:r>
              <a:rPr lang="tr-TR" sz="4400" dirty="0" smtClean="0">
                <a:solidFill>
                  <a:srgbClr val="FF0000"/>
                </a:solidFill>
                <a:latin typeface="Arial Black" pitchFamily="34" charset="0"/>
              </a:rPr>
              <a:t>KATILIMLARINIZ İÇİN          </a:t>
            </a:r>
          </a:p>
          <a:p>
            <a:pPr marL="0" indent="0">
              <a:buNone/>
            </a:pPr>
            <a:r>
              <a:rPr lang="tr-TR" sz="4400" dirty="0">
                <a:solidFill>
                  <a:srgbClr val="FF0000"/>
                </a:solidFill>
                <a:latin typeface="Arial Black" pitchFamily="34" charset="0"/>
              </a:rPr>
              <a:t>  </a:t>
            </a:r>
            <a:r>
              <a:rPr lang="tr-TR" sz="4400" dirty="0" smtClean="0">
                <a:solidFill>
                  <a:srgbClr val="FF0000"/>
                </a:solidFill>
                <a:latin typeface="Arial Black" pitchFamily="34" charset="0"/>
              </a:rPr>
              <a:t>      TEŞEKKÜR EDERİM.</a:t>
            </a:r>
          </a:p>
          <a:p>
            <a:r>
              <a:rPr lang="tr-TR" sz="4400" dirty="0">
                <a:solidFill>
                  <a:srgbClr val="00B0F0"/>
                </a:solidFill>
                <a:latin typeface="Arial Black" pitchFamily="34" charset="0"/>
              </a:rPr>
              <a:t> </a:t>
            </a:r>
            <a:r>
              <a:rPr lang="tr-TR" sz="4400" dirty="0" smtClean="0">
                <a:solidFill>
                  <a:srgbClr val="00B0F0"/>
                </a:solidFill>
                <a:latin typeface="Arial Black" pitchFamily="34" charset="0"/>
              </a:rPr>
              <a:t>         İYİ AKŞAMLAR.</a:t>
            </a:r>
          </a:p>
          <a:p>
            <a:r>
              <a:rPr lang="tr-TR" sz="44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sz="4400" dirty="0" smtClean="0">
                <a:solidFill>
                  <a:schemeClr val="tx1"/>
                </a:solidFill>
                <a:latin typeface="Arial Black" pitchFamily="34" charset="0"/>
              </a:rPr>
              <a:t>               </a:t>
            </a:r>
            <a:r>
              <a:rPr lang="tr-TR" sz="2200" b="1" dirty="0" smtClean="0">
                <a:solidFill>
                  <a:schemeClr val="tx1"/>
                </a:solidFill>
                <a:latin typeface="Arial Black" pitchFamily="34" charset="0"/>
              </a:rPr>
              <a:t>AYHAN DERTLİ</a:t>
            </a:r>
          </a:p>
          <a:p>
            <a:endParaRPr lang="tr-TR" sz="4400" dirty="0" smtClean="0">
              <a:solidFill>
                <a:srgbClr val="00B0F0"/>
              </a:solidFill>
              <a:latin typeface="Arial Black" pitchFamily="34" charset="0"/>
            </a:endParaRPr>
          </a:p>
          <a:p>
            <a:endParaRPr lang="tr-TR" sz="4400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298584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6" name="Picture 2" descr="C:\Users\Ayhan\Desktop\FEYSX\402276_329731647056423_567948966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332656"/>
            <a:ext cx="6192688" cy="35283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5997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544616"/>
          </a:xfrm>
        </p:spPr>
        <p:txBody>
          <a:bodyPr/>
          <a:lstStyle/>
          <a:p>
            <a:r>
              <a:rPr lang="tr-TR" sz="2000" dirty="0" smtClean="0">
                <a:latin typeface="Arial Black" pitchFamily="34" charset="0"/>
              </a:rPr>
              <a:t>1- AÇILIŞ, VELİ İMZA SİRKÜSÜNÜN İMZALANMASI</a:t>
            </a:r>
            <a:r>
              <a:rPr lang="tr-TR" dirty="0" smtClean="0">
                <a:latin typeface="Arial Black" pitchFamily="34" charset="0"/>
              </a:rPr>
              <a:t>.</a:t>
            </a:r>
          </a:p>
          <a:p>
            <a:r>
              <a:rPr lang="tr-TR" sz="2000" dirty="0" smtClean="0">
                <a:latin typeface="Arial Black" pitchFamily="34" charset="0"/>
              </a:rPr>
              <a:t>2- ARAMIZA YENİ KATILAN VELİLERLE TANIŞMA.</a:t>
            </a:r>
          </a:p>
          <a:p>
            <a:r>
              <a:rPr lang="tr-TR" sz="2000" dirty="0" smtClean="0">
                <a:latin typeface="Arial Black" pitchFamily="34" charset="0"/>
              </a:rPr>
              <a:t>3- TOPLANTI GÜNDEM MADDELERİNİN OKUNMASI,</a:t>
            </a:r>
          </a:p>
          <a:p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EKLENMESİNİ YA DA ÇIKARTILMASINI İSTEDİĞİMİZ</a:t>
            </a:r>
          </a:p>
          <a:p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MADDELER.</a:t>
            </a:r>
          </a:p>
          <a:p>
            <a:r>
              <a:rPr lang="tr-TR" sz="2000" dirty="0" smtClean="0">
                <a:latin typeface="Arial Black" pitchFamily="34" charset="0"/>
              </a:rPr>
              <a:t>4- TOPLANTI TUTANAĞI İÇİN BİR VELİNİN YAZMAN </a:t>
            </a:r>
          </a:p>
          <a:p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OLARAK SEÇİMİ.</a:t>
            </a:r>
          </a:p>
          <a:p>
            <a:r>
              <a:rPr lang="tr-TR" sz="2000" dirty="0" smtClean="0">
                <a:latin typeface="Arial Black" pitchFamily="34" charset="0"/>
              </a:rPr>
              <a:t>5- OKULUMUZUN YENİ MİSYONU VE VİZYONU.</a:t>
            </a:r>
          </a:p>
          <a:p>
            <a:r>
              <a:rPr lang="tr-TR" sz="2000" dirty="0" smtClean="0">
                <a:latin typeface="Arial Black" pitchFamily="34" charset="0"/>
              </a:rPr>
              <a:t>6- GEÇTİĞİMİZ EĞİTİM VE ÖĞRETİM YILININ KISACA</a:t>
            </a:r>
          </a:p>
          <a:p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DEĞERLENDİRİLMESİ.</a:t>
            </a:r>
          </a:p>
          <a:p>
            <a:r>
              <a:rPr lang="tr-TR" sz="2000" dirty="0" smtClean="0">
                <a:latin typeface="Arial Black" pitchFamily="34" charset="0"/>
              </a:rPr>
              <a:t>7- 2. SINIF MÜFREDAT PROĞRAMIMIZ.</a:t>
            </a:r>
          </a:p>
          <a:p>
            <a:r>
              <a:rPr lang="tr-TR" sz="2000" dirty="0" smtClean="0">
                <a:latin typeface="Arial Black" pitchFamily="34" charset="0"/>
              </a:rPr>
              <a:t>8- EĞİTİMDE KALİTEYİ ARTIRMA METOTLARI.</a:t>
            </a:r>
          </a:p>
          <a:p>
            <a:r>
              <a:rPr lang="tr-TR" sz="2000" dirty="0" smtClean="0">
                <a:latin typeface="Arial Black" pitchFamily="34" charset="0"/>
              </a:rPr>
              <a:t>9- AKILLI TAHTA TEMİNİ,KULLANIMI, KOLAYLIKLARI.</a:t>
            </a:r>
          </a:p>
          <a:p>
            <a:r>
              <a:rPr lang="tr-TR" sz="2000" dirty="0" smtClean="0">
                <a:latin typeface="Arial Black" pitchFamily="34" charset="0"/>
              </a:rPr>
              <a:t>10-ÖĞRETMEN - VELİ İŞBİRLİĞİNİN ÖNEMİ.</a:t>
            </a:r>
          </a:p>
          <a:p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1440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latin typeface="Arial Black" pitchFamily="34" charset="0"/>
              </a:rPr>
              <a:t>GÜNDEM</a:t>
            </a:r>
            <a:endParaRPr lang="tr-TR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9380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0" y="116632"/>
            <a:ext cx="8640959" cy="6624736"/>
          </a:xfrm>
        </p:spPr>
        <p:txBody>
          <a:bodyPr/>
          <a:lstStyle/>
          <a:p>
            <a:pPr marL="0" indent="0">
              <a:buNone/>
            </a:pPr>
            <a:endParaRPr lang="tr-TR" sz="2000" dirty="0" smtClean="0"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2000" dirty="0" smtClean="0">
                <a:latin typeface="Arial Black" pitchFamily="34" charset="0"/>
              </a:rPr>
              <a:t>11</a:t>
            </a:r>
            <a:r>
              <a:rPr lang="tr-TR" dirty="0" smtClean="0">
                <a:latin typeface="Arial Black" pitchFamily="34" charset="0"/>
              </a:rPr>
              <a:t>-OKUMA-YAZMA BİLGİ VE BECERİLERİMİZİN </a:t>
            </a:r>
          </a:p>
          <a:p>
            <a:pPr marL="0" indent="0">
              <a:buNone/>
            </a:pPr>
            <a:r>
              <a:rPr lang="tr-TR" dirty="0">
                <a:latin typeface="Arial Black" pitchFamily="34" charset="0"/>
              </a:rPr>
              <a:t> </a:t>
            </a:r>
            <a:r>
              <a:rPr lang="tr-TR" dirty="0" smtClean="0">
                <a:latin typeface="Arial Black" pitchFamily="34" charset="0"/>
              </a:rPr>
              <a:t>   GELİŞMESİ İÇİN  İZLENECEK METOTLAR. </a:t>
            </a:r>
          </a:p>
          <a:p>
            <a:pPr marL="0" indent="0">
              <a:buNone/>
            </a:pPr>
            <a:r>
              <a:rPr lang="tr-TR" dirty="0" smtClean="0">
                <a:latin typeface="Arial Black" pitchFamily="34" charset="0"/>
              </a:rPr>
              <a:t>12-KİTAP OKUMA ALIŞKANLIĞI VE ÖNEMİ.</a:t>
            </a:r>
          </a:p>
          <a:p>
            <a:pPr marL="0" indent="0">
              <a:buNone/>
            </a:pPr>
            <a:r>
              <a:rPr lang="tr-TR" dirty="0" smtClean="0">
                <a:latin typeface="Arial Black" pitchFamily="34" charset="0"/>
              </a:rPr>
              <a:t>13-SINIF KİTAPLIĞIMIZIN OLUŞTURULMASI.</a:t>
            </a:r>
          </a:p>
          <a:p>
            <a:pPr marL="0" indent="0">
              <a:buNone/>
            </a:pPr>
            <a:r>
              <a:rPr lang="tr-TR" dirty="0" smtClean="0">
                <a:latin typeface="Arial Black" pitchFamily="34" charset="0"/>
              </a:rPr>
              <a:t>14-DERS VE KAYNAK KİTAPLARIMIZ, ÖDEVLER.</a:t>
            </a:r>
          </a:p>
          <a:p>
            <a:pPr marL="0" indent="0">
              <a:buNone/>
            </a:pPr>
            <a:r>
              <a:rPr lang="tr-TR" dirty="0" smtClean="0">
                <a:latin typeface="Arial Black" pitchFamily="34" charset="0"/>
              </a:rPr>
              <a:t>15-OKULA GELİŞ-GİDİŞ SAATLERİMİZ.</a:t>
            </a:r>
          </a:p>
          <a:p>
            <a:pPr marL="0" indent="0">
              <a:buNone/>
            </a:pPr>
            <a:r>
              <a:rPr lang="tr-TR" dirty="0" smtClean="0">
                <a:latin typeface="Arial Black" pitchFamily="34" charset="0"/>
              </a:rPr>
              <a:t>16-ÖĞRENCİ TEMİZLİK,TERTİP VE DÜZENİ.</a:t>
            </a:r>
          </a:p>
          <a:p>
            <a:pPr marL="0" indent="0">
              <a:buNone/>
            </a:pPr>
            <a:r>
              <a:rPr lang="tr-TR" dirty="0" smtClean="0">
                <a:latin typeface="Arial Black" pitchFamily="34" charset="0"/>
              </a:rPr>
              <a:t>17-BESLENME VE UYKUNUN ÖNEMİ.</a:t>
            </a:r>
          </a:p>
          <a:p>
            <a:pPr marL="0" indent="0">
              <a:buNone/>
            </a:pPr>
            <a:r>
              <a:rPr lang="tr-TR" dirty="0" smtClean="0">
                <a:latin typeface="Arial Black" pitchFamily="34" charset="0"/>
              </a:rPr>
              <a:t>18-ARAÇ VE GEREÇLERİMİZ.(ÇANTAMIZ)</a:t>
            </a:r>
          </a:p>
          <a:p>
            <a:pPr marL="0" indent="0">
              <a:buNone/>
            </a:pPr>
            <a:r>
              <a:rPr lang="tr-TR" dirty="0" smtClean="0">
                <a:latin typeface="Arial Black" pitchFamily="34" charset="0"/>
              </a:rPr>
              <a:t>19-OKUL FORMALARIMIZ VE TEMİNİ.</a:t>
            </a:r>
          </a:p>
          <a:p>
            <a:pPr marL="0" indent="0">
              <a:buNone/>
            </a:pPr>
            <a:r>
              <a:rPr lang="tr-TR" dirty="0" smtClean="0">
                <a:latin typeface="Arial Black" pitchFamily="34" charset="0"/>
              </a:rPr>
              <a:t>20-VELİ GÖRÜŞME SAATLERİ,İLETİŞİM.</a:t>
            </a:r>
          </a:p>
          <a:p>
            <a:pPr marL="0" indent="0">
              <a:buNone/>
            </a:pPr>
            <a:r>
              <a:rPr lang="tr-TR" dirty="0" smtClean="0">
                <a:latin typeface="Arial Black" pitchFamily="34" charset="0"/>
              </a:rPr>
              <a:t>21-SINIF TEMSİLCİMİZ VE YARDIMCISININ SEÇİMİ</a:t>
            </a:r>
          </a:p>
          <a:p>
            <a:pPr marL="0" indent="0">
              <a:buNone/>
            </a:pPr>
            <a:r>
              <a:rPr lang="tr-TR" dirty="0" smtClean="0">
                <a:latin typeface="Arial Black" pitchFamily="34" charset="0"/>
              </a:rPr>
              <a:t>22-DİLEK VE TEMENNİLER.VELİLERLE BİRE-BİR</a:t>
            </a:r>
          </a:p>
          <a:p>
            <a:pPr marL="0" indent="0">
              <a:buNone/>
            </a:pPr>
            <a:r>
              <a:rPr lang="tr-TR" dirty="0">
                <a:latin typeface="Arial Black" pitchFamily="34" charset="0"/>
              </a:rPr>
              <a:t> </a:t>
            </a:r>
            <a:r>
              <a:rPr lang="tr-TR" dirty="0" smtClean="0">
                <a:latin typeface="Arial Black" pitchFamily="34" charset="0"/>
              </a:rPr>
              <a:t>    GÖRÜŞMELER. KAPANIŞ.</a:t>
            </a:r>
          </a:p>
          <a:p>
            <a:pPr marL="0" indent="0">
              <a:buNone/>
            </a:pPr>
            <a:endParaRPr lang="tr-TR" dirty="0" smtClean="0">
              <a:latin typeface="Arial Black" pitchFamily="34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395536" y="0"/>
            <a:ext cx="8291264" cy="188640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691009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935596" y="2675467"/>
            <a:ext cx="7344804" cy="2841765"/>
          </a:xfrm>
        </p:spPr>
        <p:txBody>
          <a:bodyPr>
            <a:normAutofit lnSpcReduction="10000"/>
          </a:bodyPr>
          <a:lstStyle/>
          <a:p>
            <a:endParaRPr lang="tr-TR" sz="5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tr-TR" sz="5400" dirty="0" smtClean="0">
                <a:solidFill>
                  <a:srgbClr val="002060"/>
                </a:solidFill>
                <a:latin typeface="Arial Black" pitchFamily="34" charset="0"/>
              </a:rPr>
              <a:t>   ÖNCE EĞİTİM,</a:t>
            </a:r>
            <a:endParaRPr lang="tr-TR" sz="5400" dirty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tr-TR" sz="5400" dirty="0" smtClean="0">
                <a:solidFill>
                  <a:srgbClr val="002060"/>
                </a:solidFill>
                <a:latin typeface="Arial Black" pitchFamily="34" charset="0"/>
              </a:rPr>
              <a:t>SONRA ÖĞRETİM.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-819472"/>
            <a:ext cx="8579296" cy="4104456"/>
          </a:xfrm>
        </p:spPr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tr-TR" sz="4800" dirty="0" smtClean="0">
                <a:solidFill>
                  <a:srgbClr val="FF0000"/>
                </a:solidFill>
                <a:latin typeface="Arial Black" pitchFamily="34" charset="0"/>
              </a:rPr>
            </a:br>
            <a:endParaRPr lang="tr-TR" sz="5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Ayhan\Desktop\KİTAP OKUMA   sunu\kitap çocuk resmi\bebek-gözlü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"/>
            <a:ext cx="4762500" cy="35730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5957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atin typeface="Arial Black" pitchFamily="34" charset="0"/>
              </a:rPr>
              <a:t>EĞİTİM AİLEDE BAŞLAR</a:t>
            </a:r>
            <a:endParaRPr lang="tr-TR" b="1" dirty="0">
              <a:latin typeface="Arial Black" pitchFamily="34" charset="0"/>
            </a:endParaRPr>
          </a:p>
        </p:txBody>
      </p:sp>
      <p:pic>
        <p:nvPicPr>
          <p:cNvPr id="4" name="Picture 8" descr="PEOP068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8784976" cy="44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25487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3167856"/>
          </a:xfrm>
        </p:spPr>
        <p:txBody>
          <a:bodyPr>
            <a:normAutofit fontScale="90000"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tr-TR" sz="3200" b="1" dirty="0" smtClean="0">
                <a:solidFill>
                  <a:srgbClr val="002060"/>
                </a:solidFill>
                <a:latin typeface="Arial Black" pitchFamily="34" charset="0"/>
              </a:rPr>
              <a:t>HEDEFİMİZ</a:t>
            </a:r>
            <a:br>
              <a:rPr lang="tr-TR" sz="32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tr-TR" sz="3200" b="1" dirty="0" smtClean="0">
                <a:solidFill>
                  <a:srgbClr val="002060"/>
                </a:solidFill>
                <a:latin typeface="Arial Black" pitchFamily="34" charset="0"/>
              </a:rPr>
              <a:t>ARAŞTIRAN-SORAN</a:t>
            </a:r>
            <a:br>
              <a:rPr lang="tr-TR" sz="32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tr-TR" sz="3200" b="1" dirty="0" smtClean="0">
                <a:solidFill>
                  <a:srgbClr val="002060"/>
                </a:solidFill>
                <a:latin typeface="Arial Black" pitchFamily="34" charset="0"/>
              </a:rPr>
              <a:t>SORGULAYAN</a:t>
            </a:r>
            <a:br>
              <a:rPr lang="tr-TR" sz="32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tr-TR" sz="3200" b="1" dirty="0" smtClean="0">
                <a:solidFill>
                  <a:srgbClr val="002060"/>
                </a:solidFill>
                <a:latin typeface="Arial Black" pitchFamily="34" charset="0"/>
              </a:rPr>
              <a:t>YARATICI</a:t>
            </a:r>
            <a:br>
              <a:rPr lang="tr-TR" sz="32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tr-TR" sz="3200" b="1" dirty="0" smtClean="0">
                <a:solidFill>
                  <a:srgbClr val="002060"/>
                </a:solidFill>
                <a:latin typeface="Arial Black" pitchFamily="34" charset="0"/>
              </a:rPr>
              <a:t>SORUMLULUKLARINI BİLEN</a:t>
            </a:r>
            <a:br>
              <a:rPr lang="tr-TR" sz="32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tr-TR" sz="3200" b="1" dirty="0" smtClean="0">
                <a:solidFill>
                  <a:srgbClr val="002060"/>
                </a:solidFill>
                <a:latin typeface="Arial Black" pitchFamily="34" charset="0"/>
              </a:rPr>
              <a:t>AİLESİNE VATAN VE MİLLETİMİZE HAYIRLI</a:t>
            </a:r>
            <a:br>
              <a:rPr lang="tr-TR" sz="32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tr-TR" sz="32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3200" b="1" dirty="0" smtClean="0">
                <a:solidFill>
                  <a:srgbClr val="002060"/>
                </a:solidFill>
                <a:latin typeface="Arial Black" pitchFamily="34" charset="0"/>
              </a:rPr>
              <a:t> BİREYLER YETİŞTİRMEKTİR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.</a:t>
            </a:r>
            <a:endParaRPr lang="tr-TR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Picture 2" descr="C:\Users\win7\Desktop\egitimvaki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4572000" cy="29969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win7\Desktop\uzaktan-egitim-lms-ogrenim-yonetim-sistem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933056"/>
            <a:ext cx="4211960" cy="2924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79906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518457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SORUMLULUĞUNU BİLEN,</a:t>
            </a:r>
          </a:p>
          <a:p>
            <a:r>
              <a:rPr lang="tr-TR" dirty="0" smtClean="0">
                <a:solidFill>
                  <a:srgbClr val="7030A0"/>
                </a:solidFill>
                <a:latin typeface="Arial Black" pitchFamily="34" charset="0"/>
              </a:rPr>
              <a:t>DÜZENLİ-PAYLAŞIMCI-SAYGILI</a:t>
            </a:r>
          </a:p>
          <a:p>
            <a:r>
              <a:rPr lang="tr-TR" dirty="0" smtClean="0">
                <a:solidFill>
                  <a:schemeClr val="tx1"/>
                </a:solidFill>
                <a:latin typeface="Arial Black" pitchFamily="34" charset="0"/>
              </a:rPr>
              <a:t>OKUMA ALIŞKANLIĞI KAZANMIŞ,</a:t>
            </a:r>
          </a:p>
          <a:p>
            <a:r>
              <a:rPr lang="tr-TR" dirty="0" smtClean="0">
                <a:solidFill>
                  <a:srgbClr val="00B0F0"/>
                </a:solidFill>
                <a:latin typeface="Arial Black" pitchFamily="34" charset="0"/>
              </a:rPr>
              <a:t>DUYGU VE DÜŞÜNCELERİNİ EN İYİ ŞEKİLDE İFADE EDEBİLEN,</a:t>
            </a:r>
          </a:p>
          <a:p>
            <a:r>
              <a:rPr lang="tr-TR" dirty="0" smtClean="0">
                <a:solidFill>
                  <a:srgbClr val="C00000"/>
                </a:solidFill>
                <a:latin typeface="Arial Black" pitchFamily="34" charset="0"/>
              </a:rPr>
              <a:t>DEĞERLERİMİZİN BİLİNCİNDE OLAN,</a:t>
            </a:r>
          </a:p>
          <a:p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ZAMANI KULLANABİLEN,</a:t>
            </a:r>
          </a:p>
          <a:p>
            <a:pPr marL="0" indent="0">
              <a:buNone/>
            </a:pPr>
            <a:r>
              <a:rPr lang="tr-TR" dirty="0">
                <a:solidFill>
                  <a:srgbClr val="7030A0"/>
                </a:solidFill>
                <a:latin typeface="Arial Black" pitchFamily="34" charset="0"/>
              </a:rPr>
              <a:t> </a:t>
            </a:r>
            <a:r>
              <a:rPr lang="tr-TR" dirty="0" smtClean="0">
                <a:solidFill>
                  <a:srgbClr val="7030A0"/>
                </a:solidFill>
                <a:latin typeface="Arial Black" pitchFamily="34" charset="0"/>
              </a:rPr>
              <a:t>  </a:t>
            </a:r>
            <a:r>
              <a:rPr lang="tr-TR" dirty="0" smtClean="0">
                <a:solidFill>
                  <a:srgbClr val="FFC000"/>
                </a:solidFill>
                <a:latin typeface="Arial Black" pitchFamily="34" charset="0"/>
              </a:rPr>
              <a:t>ARAŞTIRAN-ÇALIŞAN-BAŞARAN,</a:t>
            </a:r>
          </a:p>
          <a:p>
            <a:r>
              <a:rPr lang="tr-TR" dirty="0" smtClean="0">
                <a:solidFill>
                  <a:srgbClr val="00B050"/>
                </a:solidFill>
                <a:latin typeface="Arial Black" pitchFamily="34" charset="0"/>
              </a:rPr>
              <a:t>YÜREĞİ VATAN VE MİLLET SEVGİSİYLE DOLU,</a:t>
            </a:r>
          </a:p>
          <a:p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ATATÜRK İLKE VE INKILAPLARINA  BAĞLI KALAN,YAŞAYAN VE YAŞATAN ,</a:t>
            </a:r>
          </a:p>
          <a:p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BİREYLER YETİŞMESİDİR.</a:t>
            </a:r>
          </a:p>
          <a:p>
            <a:endParaRPr lang="tr-TR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Arial Black" pitchFamily="34" charset="0"/>
              </a:rPr>
              <a:t>DİLEĞİMİZ</a:t>
            </a:r>
            <a:endParaRPr lang="tr-TR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322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5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7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9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1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2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3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1710</TotalTime>
  <Words>1341</Words>
  <PresentationFormat>Ekran Gösterisi (4:3)</PresentationFormat>
  <Paragraphs>276</Paragraphs>
  <Slides>38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11</vt:i4>
      </vt:variant>
      <vt:variant>
        <vt:lpstr>Slayt Başlıkları</vt:lpstr>
      </vt:variant>
      <vt:variant>
        <vt:i4>38</vt:i4>
      </vt:variant>
    </vt:vector>
  </HeadingPairs>
  <TitlesOfParts>
    <vt:vector size="49" baseType="lpstr">
      <vt:lpstr>Dalga Biçimi</vt:lpstr>
      <vt:lpstr>1_Dalga Biçimi</vt:lpstr>
      <vt:lpstr>2_Dalga Biçimi</vt:lpstr>
      <vt:lpstr>3_Dalga Biçimi</vt:lpstr>
      <vt:lpstr>7_Dalga Biçimi</vt:lpstr>
      <vt:lpstr>9_Dalga Biçimi</vt:lpstr>
      <vt:lpstr>11_Dalga Biçimi</vt:lpstr>
      <vt:lpstr>12_Dalga Biçimi</vt:lpstr>
      <vt:lpstr>13_Dalga Biçimi</vt:lpstr>
      <vt:lpstr>15_Dalga Biçimi</vt:lpstr>
      <vt:lpstr>17_Dalga Biçimi</vt:lpstr>
      <vt:lpstr>2018-2019 EĞİTİM VE ÖĞRETİM YILI </vt:lpstr>
      <vt:lpstr>Slayt 2</vt:lpstr>
      <vt:lpstr>Slayt 3</vt:lpstr>
      <vt:lpstr>GÜNDEM</vt:lpstr>
      <vt:lpstr>Slayt 5</vt:lpstr>
      <vt:lpstr> </vt:lpstr>
      <vt:lpstr>EĞİTİM AİLEDE BAŞLAR</vt:lpstr>
      <vt:lpstr> HEDEFİMİZ ARAŞTIRAN-SORAN SORGULAYAN YARATICI SORUMLULUKLARINI BİLEN AİLESİNE VATAN VE MİLLETİMİZE HAYIRLI   BİREYLER YETİŞTİRMEKTİR.</vt:lpstr>
      <vt:lpstr>DİLEĞİMİZ</vt:lpstr>
      <vt:lpstr>Slayt 10</vt:lpstr>
      <vt:lpstr>BAŞARILI OLMAK İÇİN…!</vt:lpstr>
      <vt:lpstr>DOĞRU BESLENME</vt:lpstr>
      <vt:lpstr>LÜTFEN,  ÇOCUKLARIMIZIN   KAHVALTISINI  YAPTIRIP , OKULA GÖNDERELİM.</vt:lpstr>
      <vt:lpstr>UYKU</vt:lpstr>
      <vt:lpstr>Slayt 15</vt:lpstr>
      <vt:lpstr>ÖĞRENCİLERİN TEMİZLİK ve BAKIMI</vt:lpstr>
      <vt:lpstr>OKUL KIYAFETLERİMİZ</vt:lpstr>
      <vt:lpstr>ÇANTAMIZDA HER GÜN HANGİ  ARAÇLAR OLMALIDIR?</vt:lpstr>
      <vt:lpstr> DEFTER DÜZENİ-YAZI KARAKTERİ</vt:lpstr>
      <vt:lpstr>VELİNİN ÖĞRENCİYE REHBERLİĞİ</vt:lpstr>
      <vt:lpstr>SİZCE İYİLİK Mİ EDİYOR ?</vt:lpstr>
      <vt:lpstr>ÖDEV VE ÖDEV YAPMA ALIŞKANLIĞI </vt:lpstr>
      <vt:lpstr>YAŞANILAN SORUNLAR NELERDİR ? </vt:lpstr>
      <vt:lpstr>   SORUMLULUK</vt:lpstr>
      <vt:lpstr>TUTARLILIK</vt:lpstr>
      <vt:lpstr>ÇOCUĞUM DİĞER ÇOCUKLARDAN GERİ Mİ ?</vt:lpstr>
      <vt:lpstr>Slayt 27</vt:lpstr>
      <vt:lpstr>Slayt 28</vt:lpstr>
      <vt:lpstr>Slayt 29</vt:lpstr>
      <vt:lpstr>KİTAPLIKLAR,                                  EVİMİZDE DEKOR  KÖŞESİ OLMASIN !</vt:lpstr>
      <vt:lpstr>Slayt 31</vt:lpstr>
      <vt:lpstr>KİTAP OKUYUNCA…</vt:lpstr>
      <vt:lpstr>Nİ CESARETİMİZİ</vt:lpstr>
      <vt:lpstr>Slayt 34</vt:lpstr>
      <vt:lpstr>Slayt 35</vt:lpstr>
      <vt:lpstr>WhatsApp</vt:lpstr>
      <vt:lpstr>SON SÖZ</vt:lpstr>
      <vt:lpstr>Slayt 38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2017-09-13T12:52:24Z</dcterms:created>
  <dcterms:modified xsi:type="dcterms:W3CDTF">2019-02-07T15:39:54Z</dcterms:modified>
  <cp:category>https://www.sorubak.com</cp:category>
</cp:coreProperties>
</file>