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</p:sldIdLst>
  <p:sldSz cx="10693400" cy="15122525"/>
  <p:notesSz cx="10020300" cy="14449425"/>
  <p:defaultTextStyle>
    <a:defPPr>
      <a:defRPr lang="tr-TR"/>
    </a:defPPr>
    <a:lvl1pPr marL="0" algn="l" defTabSz="147490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453" algn="l" defTabSz="147490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905" algn="l" defTabSz="147490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359" algn="l" defTabSz="147490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9810" algn="l" defTabSz="147490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264" algn="l" defTabSz="147490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4717" algn="l" defTabSz="147490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169" algn="l" defTabSz="147490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9622" algn="l" defTabSz="1474905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8944" autoAdjust="0"/>
  </p:normalViewPr>
  <p:slideViewPr>
    <p:cSldViewPr>
      <p:cViewPr>
        <p:scale>
          <a:sx n="50" d="100"/>
          <a:sy n="50" d="100"/>
        </p:scale>
        <p:origin x="-3090" y="-120"/>
      </p:cViewPr>
      <p:guideLst>
        <p:guide orient="horz" pos="4763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02005" y="4697789"/>
            <a:ext cx="9089390" cy="324154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9067113" y="1333725"/>
            <a:ext cx="2812588" cy="284527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25639" y="1333725"/>
            <a:ext cx="8263250" cy="284527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53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05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5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1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26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1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16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62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25639" y="7781805"/>
            <a:ext cx="5537918" cy="22004674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341783" y="7781805"/>
            <a:ext cx="5537919" cy="22004674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4670" y="605603"/>
            <a:ext cx="9624060" cy="252042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4671" y="3385067"/>
            <a:ext cx="4724775" cy="141073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53" indent="0">
              <a:buNone/>
              <a:defRPr sz="3200" b="1"/>
            </a:lvl2pPr>
            <a:lvl3pPr marL="1474905" indent="0">
              <a:buNone/>
              <a:defRPr sz="2900" b="1"/>
            </a:lvl3pPr>
            <a:lvl4pPr marL="2212359" indent="0">
              <a:buNone/>
              <a:defRPr sz="2600" b="1"/>
            </a:lvl4pPr>
            <a:lvl5pPr marL="2949810" indent="0">
              <a:buNone/>
              <a:defRPr sz="2600" b="1"/>
            </a:lvl5pPr>
            <a:lvl6pPr marL="3687264" indent="0">
              <a:buNone/>
              <a:defRPr sz="2600" b="1"/>
            </a:lvl6pPr>
            <a:lvl7pPr marL="4424717" indent="0">
              <a:buNone/>
              <a:defRPr sz="2600" b="1"/>
            </a:lvl7pPr>
            <a:lvl8pPr marL="5162169" indent="0">
              <a:buNone/>
              <a:defRPr sz="2600" b="1"/>
            </a:lvl8pPr>
            <a:lvl9pPr marL="5899622" indent="0">
              <a:buNone/>
              <a:defRPr sz="2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34671" y="4795801"/>
            <a:ext cx="4724775" cy="871295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432101" y="3385067"/>
            <a:ext cx="4726631" cy="141073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53" indent="0">
              <a:buNone/>
              <a:defRPr sz="3200" b="1"/>
            </a:lvl2pPr>
            <a:lvl3pPr marL="1474905" indent="0">
              <a:buNone/>
              <a:defRPr sz="2900" b="1"/>
            </a:lvl3pPr>
            <a:lvl4pPr marL="2212359" indent="0">
              <a:buNone/>
              <a:defRPr sz="2600" b="1"/>
            </a:lvl4pPr>
            <a:lvl5pPr marL="2949810" indent="0">
              <a:buNone/>
              <a:defRPr sz="2600" b="1"/>
            </a:lvl5pPr>
            <a:lvl6pPr marL="3687264" indent="0">
              <a:buNone/>
              <a:defRPr sz="2600" b="1"/>
            </a:lvl6pPr>
            <a:lvl7pPr marL="4424717" indent="0">
              <a:buNone/>
              <a:defRPr sz="2600" b="1"/>
            </a:lvl7pPr>
            <a:lvl8pPr marL="5162169" indent="0">
              <a:buNone/>
              <a:defRPr sz="2600" b="1"/>
            </a:lvl8pPr>
            <a:lvl9pPr marL="5899622" indent="0">
              <a:buNone/>
              <a:defRPr sz="2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432101" y="4795801"/>
            <a:ext cx="4726631" cy="871295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4673" y="602101"/>
            <a:ext cx="3518055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180822" y="602104"/>
            <a:ext cx="5977908" cy="12906657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4673" y="3164533"/>
            <a:ext cx="3518055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453" indent="0">
              <a:buNone/>
              <a:defRPr sz="1900"/>
            </a:lvl2pPr>
            <a:lvl3pPr marL="1474905" indent="0">
              <a:buNone/>
              <a:defRPr sz="1600"/>
            </a:lvl3pPr>
            <a:lvl4pPr marL="2212359" indent="0">
              <a:buNone/>
              <a:defRPr sz="1500"/>
            </a:lvl4pPr>
            <a:lvl5pPr marL="2949810" indent="0">
              <a:buNone/>
              <a:defRPr sz="1500"/>
            </a:lvl5pPr>
            <a:lvl6pPr marL="3687264" indent="0">
              <a:buNone/>
              <a:defRPr sz="1500"/>
            </a:lvl6pPr>
            <a:lvl7pPr marL="4424717" indent="0">
              <a:buNone/>
              <a:defRPr sz="1500"/>
            </a:lvl7pPr>
            <a:lvl8pPr marL="5162169" indent="0">
              <a:buNone/>
              <a:defRPr sz="1500"/>
            </a:lvl8pPr>
            <a:lvl9pPr marL="5899622" indent="0">
              <a:buNone/>
              <a:defRPr sz="15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095981" y="10585766"/>
            <a:ext cx="6416040" cy="124971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095981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453" indent="0">
              <a:buNone/>
              <a:defRPr sz="4500"/>
            </a:lvl2pPr>
            <a:lvl3pPr marL="1474905" indent="0">
              <a:buNone/>
              <a:defRPr sz="3900"/>
            </a:lvl3pPr>
            <a:lvl4pPr marL="2212359" indent="0">
              <a:buNone/>
              <a:defRPr sz="3200"/>
            </a:lvl4pPr>
            <a:lvl5pPr marL="2949810" indent="0">
              <a:buNone/>
              <a:defRPr sz="3200"/>
            </a:lvl5pPr>
            <a:lvl6pPr marL="3687264" indent="0">
              <a:buNone/>
              <a:defRPr sz="3200"/>
            </a:lvl6pPr>
            <a:lvl7pPr marL="4424717" indent="0">
              <a:buNone/>
              <a:defRPr sz="3200"/>
            </a:lvl7pPr>
            <a:lvl8pPr marL="5162169" indent="0">
              <a:buNone/>
              <a:defRPr sz="3200"/>
            </a:lvl8pPr>
            <a:lvl9pPr marL="5899622" indent="0">
              <a:buNone/>
              <a:defRPr sz="32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095981" y="11835478"/>
            <a:ext cx="6416040" cy="1774794"/>
          </a:xfrm>
        </p:spPr>
        <p:txBody>
          <a:bodyPr/>
          <a:lstStyle>
            <a:lvl1pPr marL="0" indent="0">
              <a:buNone/>
              <a:defRPr sz="2300"/>
            </a:lvl1pPr>
            <a:lvl2pPr marL="737453" indent="0">
              <a:buNone/>
              <a:defRPr sz="1900"/>
            </a:lvl2pPr>
            <a:lvl3pPr marL="1474905" indent="0">
              <a:buNone/>
              <a:defRPr sz="1600"/>
            </a:lvl3pPr>
            <a:lvl4pPr marL="2212359" indent="0">
              <a:buNone/>
              <a:defRPr sz="1500"/>
            </a:lvl4pPr>
            <a:lvl5pPr marL="2949810" indent="0">
              <a:buNone/>
              <a:defRPr sz="1500"/>
            </a:lvl5pPr>
            <a:lvl6pPr marL="3687264" indent="0">
              <a:buNone/>
              <a:defRPr sz="1500"/>
            </a:lvl6pPr>
            <a:lvl7pPr marL="4424717" indent="0">
              <a:buNone/>
              <a:defRPr sz="1500"/>
            </a:lvl7pPr>
            <a:lvl8pPr marL="5162169" indent="0">
              <a:buNone/>
              <a:defRPr sz="1500"/>
            </a:lvl8pPr>
            <a:lvl9pPr marL="5899622" indent="0">
              <a:buNone/>
              <a:defRPr sz="15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534670" y="605603"/>
            <a:ext cx="9624060" cy="2520420"/>
          </a:xfrm>
          <a:prstGeom prst="rect">
            <a:avLst/>
          </a:prstGeom>
        </p:spPr>
        <p:txBody>
          <a:bodyPr vert="horz" lIns="147490" tIns="73746" rIns="147490" bIns="73746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4670" y="3528595"/>
            <a:ext cx="9624060" cy="9980166"/>
          </a:xfrm>
          <a:prstGeom prst="rect">
            <a:avLst/>
          </a:prstGeom>
        </p:spPr>
        <p:txBody>
          <a:bodyPr vert="horz" lIns="147490" tIns="73746" rIns="147490" bIns="73746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534671" y="14016344"/>
            <a:ext cx="2495127" cy="805134"/>
          </a:xfrm>
          <a:prstGeom prst="rect">
            <a:avLst/>
          </a:prstGeom>
        </p:spPr>
        <p:txBody>
          <a:bodyPr vert="horz" lIns="147490" tIns="73746" rIns="147490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1EC7C-4AFA-4AF1-A962-64FAF731FD50}" type="datetimeFigureOut">
              <a:rPr lang="tr-TR" smtClean="0"/>
              <a:pPr/>
              <a:t>24/09/2018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653581" y="14016344"/>
            <a:ext cx="3386243" cy="805134"/>
          </a:xfrm>
          <a:prstGeom prst="rect">
            <a:avLst/>
          </a:prstGeom>
        </p:spPr>
        <p:txBody>
          <a:bodyPr vert="horz" lIns="147490" tIns="73746" rIns="147490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663604" y="14016344"/>
            <a:ext cx="2495127" cy="805134"/>
          </a:xfrm>
          <a:prstGeom prst="rect">
            <a:avLst/>
          </a:prstGeom>
        </p:spPr>
        <p:txBody>
          <a:bodyPr vert="horz" lIns="147490" tIns="73746" rIns="147490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F5966-41F2-4341-ABA2-8D2528FF9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1474905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89" indent="-553089" algn="l" defTabSz="1474905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61" indent="-460907" algn="l" defTabSz="1474905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33" indent="-368728" algn="l" defTabSz="1474905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085" indent="-368728" algn="l" defTabSz="1474905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38" indent="-368728" algn="l" defTabSz="1474905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5991" indent="-368728" algn="l" defTabSz="147490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443" indent="-368728" algn="l" defTabSz="147490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897" indent="-368728" algn="l" defTabSz="147490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348" indent="-368728" algn="l" defTabSz="147490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14749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53" algn="l" defTabSz="14749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05" algn="l" defTabSz="14749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59" algn="l" defTabSz="14749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10" algn="l" defTabSz="14749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264" algn="l" defTabSz="14749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17" algn="l" defTabSz="14749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169" algn="l" defTabSz="14749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622" algn="l" defTabSz="14749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Sunusu1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package" Target="../embeddings/Microsoft_Office_PowerPoint_Sunusu2.ppt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" y="-269302"/>
            <a:ext cx="184731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" y="-269303"/>
            <a:ext cx="184731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cxnSp>
        <p:nvCxnSpPr>
          <p:cNvPr id="9" name="8 Düz Bağlayıcı"/>
          <p:cNvCxnSpPr/>
          <p:nvPr/>
        </p:nvCxnSpPr>
        <p:spPr>
          <a:xfrm>
            <a:off x="2178348" y="1800622"/>
            <a:ext cx="0" cy="1332190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1800622"/>
            <a:ext cx="106934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2808734"/>
            <a:ext cx="1069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Dikdörtgen"/>
          <p:cNvSpPr/>
          <p:nvPr/>
        </p:nvSpPr>
        <p:spPr>
          <a:xfrm>
            <a:off x="1802850" y="360462"/>
            <a:ext cx="6903941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NOKTALAMA  İŞARETLERİ</a:t>
            </a:r>
            <a:endParaRPr lang="tr-TR" sz="5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3816846"/>
            <a:ext cx="1069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Düz Bağlayıcı"/>
          <p:cNvCxnSpPr/>
          <p:nvPr/>
        </p:nvCxnSpPr>
        <p:spPr>
          <a:xfrm>
            <a:off x="0" y="4968974"/>
            <a:ext cx="1069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Düz Bağlayıcı"/>
          <p:cNvCxnSpPr/>
          <p:nvPr/>
        </p:nvCxnSpPr>
        <p:spPr>
          <a:xfrm>
            <a:off x="0" y="6049094"/>
            <a:ext cx="1069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Bağlayıcı"/>
          <p:cNvCxnSpPr/>
          <p:nvPr/>
        </p:nvCxnSpPr>
        <p:spPr>
          <a:xfrm>
            <a:off x="0" y="7201222"/>
            <a:ext cx="1069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Düz Bağlayıcı"/>
          <p:cNvCxnSpPr/>
          <p:nvPr/>
        </p:nvCxnSpPr>
        <p:spPr>
          <a:xfrm>
            <a:off x="0" y="8281342"/>
            <a:ext cx="1069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Düz Bağlayıcı"/>
          <p:cNvCxnSpPr/>
          <p:nvPr/>
        </p:nvCxnSpPr>
        <p:spPr>
          <a:xfrm>
            <a:off x="0" y="9577486"/>
            <a:ext cx="1069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Düz Bağlayıcı"/>
          <p:cNvCxnSpPr/>
          <p:nvPr/>
        </p:nvCxnSpPr>
        <p:spPr>
          <a:xfrm>
            <a:off x="0" y="11665718"/>
            <a:ext cx="1069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Bağlayıcı"/>
          <p:cNvCxnSpPr/>
          <p:nvPr/>
        </p:nvCxnSpPr>
        <p:spPr>
          <a:xfrm>
            <a:off x="0" y="10729614"/>
            <a:ext cx="1069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Düz Bağlayıcı"/>
          <p:cNvCxnSpPr/>
          <p:nvPr/>
        </p:nvCxnSpPr>
        <p:spPr>
          <a:xfrm>
            <a:off x="0" y="12529814"/>
            <a:ext cx="1069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30 Metin kutusu"/>
          <p:cNvSpPr txBox="1"/>
          <p:nvPr/>
        </p:nvSpPr>
        <p:spPr>
          <a:xfrm>
            <a:off x="882204" y="1080542"/>
            <a:ext cx="58221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TTKB Dik Temel Abece" pitchFamily="2" charset="-94"/>
              </a:rPr>
              <a:t>.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32" name="31 Metin kutusu"/>
          <p:cNvSpPr txBox="1"/>
          <p:nvPr/>
        </p:nvSpPr>
        <p:spPr>
          <a:xfrm flipH="1">
            <a:off x="2250356" y="2088654"/>
            <a:ext cx="187220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 NOKTA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3" name="32 Metin kutusu"/>
          <p:cNvSpPr txBox="1"/>
          <p:nvPr/>
        </p:nvSpPr>
        <p:spPr>
          <a:xfrm flipH="1">
            <a:off x="4482604" y="2088654"/>
            <a:ext cx="504056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Cümlenin sonunda kullanılır. 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4" name="33 Metin kutusu"/>
          <p:cNvSpPr txBox="1"/>
          <p:nvPr/>
        </p:nvSpPr>
        <p:spPr>
          <a:xfrm>
            <a:off x="954212" y="2160662"/>
            <a:ext cx="65755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TTKB Dik Temel Abece" pitchFamily="2" charset="-94"/>
              </a:rPr>
              <a:t>,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35" name="34 Metin kutusu"/>
          <p:cNvSpPr txBox="1"/>
          <p:nvPr/>
        </p:nvSpPr>
        <p:spPr>
          <a:xfrm flipH="1">
            <a:off x="2322364" y="3168774"/>
            <a:ext cx="158417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VİRGÜL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6" name="35 Metin kutusu"/>
          <p:cNvSpPr txBox="1"/>
          <p:nvPr/>
        </p:nvSpPr>
        <p:spPr>
          <a:xfrm flipH="1">
            <a:off x="4482604" y="2808734"/>
            <a:ext cx="664284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Eş görevli kelime ve kelime gruplarının arasına konur.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882204" y="4032870"/>
            <a:ext cx="6415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0" dirty="0" smtClean="0">
                <a:latin typeface="TTKB Dik Temel Abece" pitchFamily="2" charset="-94"/>
              </a:rPr>
              <a:t>?</a:t>
            </a:r>
            <a:endParaRPr lang="tr-TR" sz="8000" dirty="0">
              <a:latin typeface="TTKB Dik Temel Abece" pitchFamily="2" charset="-94"/>
            </a:endParaRPr>
          </a:p>
        </p:txBody>
      </p:sp>
      <p:sp>
        <p:nvSpPr>
          <p:cNvPr id="38" name="37 Metin kutusu"/>
          <p:cNvSpPr txBox="1"/>
          <p:nvPr/>
        </p:nvSpPr>
        <p:spPr>
          <a:xfrm flipH="1">
            <a:off x="2250356" y="4176886"/>
            <a:ext cx="280831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SORU İŞARETİ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9" name="38 Metin kutusu"/>
          <p:cNvSpPr txBox="1"/>
          <p:nvPr/>
        </p:nvSpPr>
        <p:spPr>
          <a:xfrm flipH="1">
            <a:off x="4914652" y="3888854"/>
            <a:ext cx="504056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Soru eki veya soru sözü içeren sözcüklerin sonunda kullanılır. 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8395601" y="0"/>
          <a:ext cx="2297799" cy="1729037"/>
        </p:xfrm>
        <a:graphic>
          <a:graphicData uri="http://schemas.openxmlformats.org/presentationml/2006/ole">
            <p:oleObj spid="_x0000_s1025" name="Sunu" r:id="rId3" imgW="4569445" imgH="3426611" progId="PowerPoint.Show.12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0"/>
          <a:ext cx="1674292" cy="1695757"/>
        </p:xfrm>
        <a:graphic>
          <a:graphicData uri="http://schemas.openxmlformats.org/presentationml/2006/ole">
            <p:oleObj spid="_x0000_s1027" name="Sunu" r:id="rId4" imgW="4569445" imgH="3426611" progId="PowerPoint.Show.12">
              <p:embed/>
            </p:oleObj>
          </a:graphicData>
        </a:graphic>
      </p:graphicFrame>
      <p:sp>
        <p:nvSpPr>
          <p:cNvPr id="43" name="42 Metin kutusu"/>
          <p:cNvSpPr txBox="1"/>
          <p:nvPr/>
        </p:nvSpPr>
        <p:spPr>
          <a:xfrm>
            <a:off x="954212" y="5040982"/>
            <a:ext cx="432048" cy="1368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smtClean="0">
                <a:latin typeface="TTKB Dik Temel Abece" pitchFamily="2" charset="-94"/>
              </a:rPr>
              <a:t>!</a:t>
            </a:r>
            <a:endParaRPr lang="tr-TR" sz="8000" dirty="0">
              <a:latin typeface="TTKB Dik Temel Abece" pitchFamily="2" charset="-94"/>
            </a:endParaRPr>
          </a:p>
        </p:txBody>
      </p:sp>
      <p:sp>
        <p:nvSpPr>
          <p:cNvPr id="44" name="43 Metin kutusu"/>
          <p:cNvSpPr txBox="1"/>
          <p:nvPr/>
        </p:nvSpPr>
        <p:spPr>
          <a:xfrm flipH="1">
            <a:off x="2250356" y="5329014"/>
            <a:ext cx="280831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ÜNLEM İŞARETİ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45" name="44 Metin kutusu"/>
          <p:cNvSpPr txBox="1"/>
          <p:nvPr/>
        </p:nvSpPr>
        <p:spPr>
          <a:xfrm flipH="1">
            <a:off x="4842644" y="4968974"/>
            <a:ext cx="5850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atin typeface="TTKB Dik Temel Abece" pitchFamily="2" charset="-94"/>
              </a:rPr>
              <a:t>Sevinç, kıvanç, acı, korku, şaşma gibi duyguları anlatan ve seslenme cümlelerinin sonunda kullanılır. </a:t>
            </a:r>
            <a:endParaRPr lang="tr-TR" sz="2400" dirty="0">
              <a:latin typeface="TTKB Dik Temel Abece" pitchFamily="2" charset="-94"/>
            </a:endParaRPr>
          </a:p>
        </p:txBody>
      </p:sp>
      <p:sp>
        <p:nvSpPr>
          <p:cNvPr id="46" name="45 Metin kutusu"/>
          <p:cNvSpPr txBox="1"/>
          <p:nvPr/>
        </p:nvSpPr>
        <p:spPr>
          <a:xfrm>
            <a:off x="1242244" y="5473030"/>
            <a:ext cx="97334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TTKB Dik Temel Abece" pitchFamily="2" charset="-94"/>
              </a:rPr>
              <a:t>-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48" name="47 Metin kutusu"/>
          <p:cNvSpPr txBox="1"/>
          <p:nvPr/>
        </p:nvSpPr>
        <p:spPr>
          <a:xfrm flipH="1">
            <a:off x="2178348" y="6409134"/>
            <a:ext cx="230425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 KISA ÇİZGİ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49" name="48 Metin kutusu"/>
          <p:cNvSpPr txBox="1"/>
          <p:nvPr/>
        </p:nvSpPr>
        <p:spPr>
          <a:xfrm flipH="1">
            <a:off x="4986660" y="6049095"/>
            <a:ext cx="57067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atin typeface="TTKB Dik Temel Abece" pitchFamily="2" charset="-94"/>
              </a:rPr>
              <a:t>Satırın sonuna  sığmayan kelimeler bölünür- </a:t>
            </a:r>
            <a:r>
              <a:rPr lang="tr-TR" sz="2400" dirty="0" err="1" smtClean="0">
                <a:latin typeface="TTKB Dik Temel Abece" pitchFamily="2" charset="-94"/>
              </a:rPr>
              <a:t>ken</a:t>
            </a:r>
            <a:r>
              <a:rPr lang="tr-TR" sz="2400" dirty="0" smtClean="0">
                <a:latin typeface="TTKB Dik Temel Abece" pitchFamily="2" charset="-94"/>
              </a:rPr>
              <a:t> heceleri ayırmak için konur. Satır sonun-da bulunur. Buna devam çizgisi de denir.</a:t>
            </a:r>
            <a:endParaRPr lang="tr-TR" sz="2400" dirty="0">
              <a:latin typeface="TTKB Dik Temel Abece" pitchFamily="2" charset="-94"/>
            </a:endParaRPr>
          </a:p>
        </p:txBody>
      </p:sp>
      <p:sp>
        <p:nvSpPr>
          <p:cNvPr id="50" name="49 Metin kutusu"/>
          <p:cNvSpPr txBox="1"/>
          <p:nvPr/>
        </p:nvSpPr>
        <p:spPr>
          <a:xfrm>
            <a:off x="0" y="6265118"/>
            <a:ext cx="136287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" dirty="0" smtClean="0">
                <a:latin typeface="TTKB Dik Temel Abece" pitchFamily="2" charset="-94"/>
              </a:rPr>
              <a:t>       </a:t>
            </a:r>
            <a:r>
              <a:rPr lang="tr-TR" sz="15000" dirty="0" smtClean="0">
                <a:latin typeface="TTKB Dik Temel Abece" pitchFamily="2" charset="-94"/>
              </a:rPr>
              <a:t>_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51" name="50 Metin kutusu"/>
          <p:cNvSpPr txBox="1"/>
          <p:nvPr/>
        </p:nvSpPr>
        <p:spPr>
          <a:xfrm flipH="1">
            <a:off x="2250356" y="7561262"/>
            <a:ext cx="230425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UZUN ÇİZGİ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52" name="51 Metin kutusu"/>
          <p:cNvSpPr txBox="1"/>
          <p:nvPr/>
        </p:nvSpPr>
        <p:spPr>
          <a:xfrm flipH="1">
            <a:off x="4698628" y="7345238"/>
            <a:ext cx="5994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atin typeface="TTKB Dik Temel Abece" pitchFamily="2" charset="-94"/>
              </a:rPr>
              <a:t>Buna konuşma çizgisi de denir. konuşmaları göstermek için kullanılır. Satır başında bulunur.</a:t>
            </a:r>
            <a:endParaRPr lang="tr-TR" sz="2400" dirty="0">
              <a:latin typeface="TTKB Dik Temel Abece" pitchFamily="2" charset="-94"/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1098228" y="6913190"/>
            <a:ext cx="65755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TTKB Dik Temel Abece" pitchFamily="2" charset="-94"/>
              </a:rPr>
              <a:t>,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41" name="40 Metin kutusu"/>
          <p:cNvSpPr txBox="1"/>
          <p:nvPr/>
        </p:nvSpPr>
        <p:spPr>
          <a:xfrm flipH="1">
            <a:off x="2322364" y="8569374"/>
            <a:ext cx="280831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KESME İŞARETİ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42" name="41 Metin kutusu"/>
          <p:cNvSpPr txBox="1"/>
          <p:nvPr/>
        </p:nvSpPr>
        <p:spPr>
          <a:xfrm flipH="1">
            <a:off x="4914652" y="8353350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atin typeface="TTKB Dik Temel Abece" pitchFamily="2" charset="-94"/>
              </a:rPr>
              <a:t>Kurum ve kuruluş adları ve türemiş adlar dışında kalan </a:t>
            </a:r>
            <a:r>
              <a:rPr lang="tr-TR" sz="2400" b="1" dirty="0" smtClean="0">
                <a:latin typeface="TTKB Dik Temel Abece" pitchFamily="2" charset="-94"/>
              </a:rPr>
              <a:t>özel adlardan sonra </a:t>
            </a:r>
            <a:r>
              <a:rPr lang="tr-TR" sz="2400" dirty="0" smtClean="0">
                <a:latin typeface="TTKB Dik Temel Abece" pitchFamily="2" charset="-94"/>
              </a:rPr>
              <a:t>kesme işareti konur. </a:t>
            </a:r>
            <a:endParaRPr lang="tr-TR" sz="2400" dirty="0">
              <a:latin typeface="TTKB Dik Temel Abece" pitchFamily="2" charset="-94"/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1386260" y="10225558"/>
            <a:ext cx="6542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0" dirty="0" smtClean="0">
                <a:latin typeface="TTKB Dik Temel Abece" pitchFamily="2" charset="-94"/>
              </a:rPr>
              <a:t>:</a:t>
            </a:r>
            <a:endParaRPr lang="tr-TR" sz="12000" dirty="0">
              <a:latin typeface="TTKB Dik Temel Abece" pitchFamily="2" charset="-94"/>
            </a:endParaRPr>
          </a:p>
        </p:txBody>
      </p:sp>
      <p:sp>
        <p:nvSpPr>
          <p:cNvPr id="53" name="52 Metin kutusu"/>
          <p:cNvSpPr txBox="1"/>
          <p:nvPr/>
        </p:nvSpPr>
        <p:spPr>
          <a:xfrm flipH="1">
            <a:off x="2250356" y="10081542"/>
            <a:ext cx="208823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ÜÇ NOKTA  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4770636" y="9793510"/>
            <a:ext cx="57067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TTKB Dik Temel Abece" pitchFamily="2" charset="-94"/>
              </a:rPr>
              <a:t>Herhangi bir nedenle tamamlanmamış, eksik bırakılmış cümlelerin sonuna konur.</a:t>
            </a:r>
            <a:endParaRPr lang="tr-TR" sz="2400" dirty="0">
              <a:latin typeface="TTKB Dik Temel Abece" pitchFamily="2" charset="-94"/>
            </a:endParaRPr>
          </a:p>
        </p:txBody>
      </p:sp>
      <p:sp>
        <p:nvSpPr>
          <p:cNvPr id="55" name="54 Metin kutusu"/>
          <p:cNvSpPr txBox="1"/>
          <p:nvPr/>
        </p:nvSpPr>
        <p:spPr>
          <a:xfrm>
            <a:off x="810196" y="8857406"/>
            <a:ext cx="85151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 smtClean="0">
                <a:latin typeface="TTKB Dik Temel Abece" pitchFamily="2" charset="-94"/>
              </a:rPr>
              <a:t>…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56" name="55 Metin kutusu"/>
          <p:cNvSpPr txBox="1"/>
          <p:nvPr/>
        </p:nvSpPr>
        <p:spPr>
          <a:xfrm flipH="1">
            <a:off x="2322364" y="10945638"/>
            <a:ext cx="230425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İKİ NOKTA</a:t>
            </a:r>
            <a:endParaRPr lang="tr-TR" dirty="0">
              <a:latin typeface="TTKB Dik Temel Abece" pitchFamily="2" charset="-94"/>
            </a:endParaRPr>
          </a:p>
        </p:txBody>
      </p:sp>
      <p:cxnSp>
        <p:nvCxnSpPr>
          <p:cNvPr id="57" name="56 Düz Bağlayıcı"/>
          <p:cNvCxnSpPr/>
          <p:nvPr/>
        </p:nvCxnSpPr>
        <p:spPr>
          <a:xfrm>
            <a:off x="0" y="13825958"/>
            <a:ext cx="1069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58 Metin kutusu"/>
          <p:cNvSpPr txBox="1"/>
          <p:nvPr/>
        </p:nvSpPr>
        <p:spPr>
          <a:xfrm>
            <a:off x="1314252" y="11089654"/>
            <a:ext cx="6542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0" dirty="0" smtClean="0">
                <a:latin typeface="TTKB Dik Temel Abece" pitchFamily="2" charset="-94"/>
              </a:rPr>
              <a:t>;</a:t>
            </a:r>
            <a:endParaRPr lang="tr-TR" sz="12000" dirty="0">
              <a:latin typeface="TTKB Dik Temel Abece" pitchFamily="2" charset="-94"/>
            </a:endParaRPr>
          </a:p>
        </p:txBody>
      </p:sp>
      <p:sp>
        <p:nvSpPr>
          <p:cNvPr id="60" name="59 Metin kutusu"/>
          <p:cNvSpPr txBox="1"/>
          <p:nvPr/>
        </p:nvSpPr>
        <p:spPr>
          <a:xfrm flipH="1">
            <a:off x="2250356" y="11881742"/>
            <a:ext cx="367240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TTKB Dik Temel Abece" pitchFamily="2" charset="-94"/>
              </a:rPr>
              <a:t>NOKTALI VİRGÜL</a:t>
            </a:r>
            <a:endParaRPr lang="tr-TR" sz="2800" dirty="0">
              <a:latin typeface="TTKB Dik Temel Abece" pitchFamily="2" charset="-94"/>
            </a:endParaRPr>
          </a:p>
        </p:txBody>
      </p:sp>
      <p:sp>
        <p:nvSpPr>
          <p:cNvPr id="61" name="60 Metin kutusu"/>
          <p:cNvSpPr txBox="1"/>
          <p:nvPr/>
        </p:nvSpPr>
        <p:spPr>
          <a:xfrm>
            <a:off x="0" y="13681942"/>
            <a:ext cx="230425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dirty="0" smtClean="0">
                <a:latin typeface="TTKB Dik Temel Abece" pitchFamily="2" charset="-94"/>
              </a:rPr>
              <a:t>             </a:t>
            </a:r>
            <a:r>
              <a:rPr lang="tr-TR" sz="13000" dirty="0" smtClean="0">
                <a:latin typeface="TTKB Dik Temel Abece" pitchFamily="2" charset="-94"/>
              </a:rPr>
              <a:t>‘</a:t>
            </a:r>
            <a:r>
              <a:rPr lang="tr-TR" sz="900" dirty="0" smtClean="0">
                <a:latin typeface="TTKB Dik Temel Abece" pitchFamily="2" charset="-94"/>
              </a:rPr>
              <a:t>                  </a:t>
            </a:r>
            <a:r>
              <a:rPr lang="tr-TR" sz="13000" dirty="0" smtClean="0">
                <a:latin typeface="TTKB Dik Temel Abece" pitchFamily="2" charset="-94"/>
              </a:rPr>
              <a:t>’</a:t>
            </a:r>
            <a:endParaRPr lang="tr-TR" sz="13000" dirty="0">
              <a:latin typeface="TTKB Dik Temel Abece" pitchFamily="2" charset="-94"/>
            </a:endParaRPr>
          </a:p>
        </p:txBody>
      </p:sp>
      <p:sp>
        <p:nvSpPr>
          <p:cNvPr id="62" name="61 Metin kutusu"/>
          <p:cNvSpPr txBox="1"/>
          <p:nvPr/>
        </p:nvSpPr>
        <p:spPr>
          <a:xfrm>
            <a:off x="450156" y="12673830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TTKB Dik Temel Abece" pitchFamily="2" charset="-94"/>
              </a:rPr>
              <a:t>(  )</a:t>
            </a:r>
            <a:endParaRPr lang="tr-TR" sz="7200" dirty="0">
              <a:latin typeface="TTKB Dik Temel Abece" pitchFamily="2" charset="-94"/>
            </a:endParaRPr>
          </a:p>
        </p:txBody>
      </p:sp>
      <p:sp>
        <p:nvSpPr>
          <p:cNvPr id="63" name="62 Metin kutusu"/>
          <p:cNvSpPr txBox="1"/>
          <p:nvPr/>
        </p:nvSpPr>
        <p:spPr>
          <a:xfrm flipH="1">
            <a:off x="2250356" y="12889854"/>
            <a:ext cx="280831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PARANTEZ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64" name="63 Metin kutusu"/>
          <p:cNvSpPr txBox="1"/>
          <p:nvPr/>
        </p:nvSpPr>
        <p:spPr>
          <a:xfrm flipH="1">
            <a:off x="2250356" y="14185998"/>
            <a:ext cx="280831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TIRNAK İŞARETİ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65" name="64 Dikdörtgen"/>
          <p:cNvSpPr/>
          <p:nvPr/>
        </p:nvSpPr>
        <p:spPr>
          <a:xfrm>
            <a:off x="4986660" y="11665718"/>
            <a:ext cx="57067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err="1" smtClean="0"/>
              <a:t>Öğelleri</a:t>
            </a:r>
            <a:r>
              <a:rPr lang="tr-TR" sz="2400" dirty="0" smtClean="0"/>
              <a:t> arasında virgül bulunan sıralı cümleleri birbirinden ayırmak için kullanılır.</a:t>
            </a:r>
            <a:endParaRPr lang="tr-TR" sz="2400" dirty="0"/>
          </a:p>
        </p:txBody>
      </p:sp>
      <p:sp>
        <p:nvSpPr>
          <p:cNvPr id="66" name="65 Dikdörtgen"/>
          <p:cNvSpPr/>
          <p:nvPr/>
        </p:nvSpPr>
        <p:spPr>
          <a:xfrm>
            <a:off x="4770636" y="10801622"/>
            <a:ext cx="59227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Kendisinden sonra açıklama yapılacak ya da örnek verilecek cümlenin sonuna konur.</a:t>
            </a:r>
            <a:endParaRPr lang="tr-TR" sz="2400" dirty="0"/>
          </a:p>
        </p:txBody>
      </p:sp>
      <p:sp>
        <p:nvSpPr>
          <p:cNvPr id="67" name="66 Dikdörtgen"/>
          <p:cNvSpPr/>
          <p:nvPr/>
        </p:nvSpPr>
        <p:spPr>
          <a:xfrm>
            <a:off x="4266580" y="12601822"/>
            <a:ext cx="642682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Cümlenin yapısıyla doğrudan doğruya ilgili olmayan açıklamalar için kullanılır.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68" name="67 Dikdörtgen"/>
          <p:cNvSpPr/>
          <p:nvPr/>
        </p:nvSpPr>
        <p:spPr>
          <a:xfrm>
            <a:off x="4842644" y="13825958"/>
            <a:ext cx="53467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latin typeface="TTKB Dik Temel Abece" pitchFamily="2" charset="-94"/>
              </a:rPr>
              <a:t>Doğrudan alıntıları göstermek için kullanılır. </a:t>
            </a:r>
            <a:endParaRPr lang="tr-TR" dirty="0">
              <a:latin typeface="TTKB Dik Temel Abece" pitchFamily="2" charset="-94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50555" y="1224558"/>
            <a:ext cx="2580287" cy="53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896</TotalTime>
  <Words>184</Words>
  <PresentationFormat>Özel</PresentationFormat>
  <Paragraphs>37</Paragraphs>
  <Slides>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3" baseType="lpstr">
      <vt:lpstr>Ofis Teması</vt:lpstr>
      <vt:lpstr>Sunu</vt:lpstr>
      <vt:lpstr>Slayt 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2018-07-06T15:19:26Z</dcterms:created>
  <dcterms:modified xsi:type="dcterms:W3CDTF">2018-09-24T12:59:15Z</dcterms:modified>
  <cp:category>www.sorubak.com</cp:category>
</cp:coreProperties>
</file>