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5"/>
  </p:notesMasterIdLst>
  <p:sldIdLst>
    <p:sldId id="526" r:id="rId2"/>
    <p:sldId id="388" r:id="rId3"/>
    <p:sldId id="296" r:id="rId4"/>
    <p:sldId id="297" r:id="rId5"/>
    <p:sldId id="298" r:id="rId6"/>
    <p:sldId id="364" r:id="rId7"/>
    <p:sldId id="365" r:id="rId8"/>
    <p:sldId id="366" r:id="rId9"/>
    <p:sldId id="541" r:id="rId10"/>
    <p:sldId id="543" r:id="rId11"/>
    <p:sldId id="367" r:id="rId12"/>
    <p:sldId id="476" r:id="rId13"/>
    <p:sldId id="502" r:id="rId14"/>
    <p:sldId id="504" r:id="rId15"/>
    <p:sldId id="549" r:id="rId16"/>
    <p:sldId id="551" r:id="rId17"/>
    <p:sldId id="506" r:id="rId18"/>
    <p:sldId id="369" r:id="rId19"/>
    <p:sldId id="431" r:id="rId20"/>
    <p:sldId id="525" r:id="rId21"/>
    <p:sldId id="404" r:id="rId22"/>
    <p:sldId id="420" r:id="rId23"/>
    <p:sldId id="419" r:id="rId24"/>
    <p:sldId id="395" r:id="rId25"/>
    <p:sldId id="396" r:id="rId26"/>
    <p:sldId id="406" r:id="rId27"/>
    <p:sldId id="563" r:id="rId28"/>
    <p:sldId id="571" r:id="rId29"/>
    <p:sldId id="480" r:id="rId30"/>
    <p:sldId id="582" r:id="rId31"/>
    <p:sldId id="389" r:id="rId32"/>
    <p:sldId id="470" r:id="rId33"/>
    <p:sldId id="471" r:id="rId34"/>
    <p:sldId id="403" r:id="rId35"/>
    <p:sldId id="391" r:id="rId36"/>
    <p:sldId id="474" r:id="rId37"/>
    <p:sldId id="473" r:id="rId38"/>
    <p:sldId id="535" r:id="rId39"/>
    <p:sldId id="537" r:id="rId40"/>
    <p:sldId id="592" r:id="rId41"/>
    <p:sldId id="593" r:id="rId42"/>
    <p:sldId id="484" r:id="rId43"/>
    <p:sldId id="393" r:id="rId44"/>
    <p:sldId id="402" r:id="rId45"/>
    <p:sldId id="603" r:id="rId46"/>
    <p:sldId id="400" r:id="rId47"/>
    <p:sldId id="596" r:id="rId48"/>
    <p:sldId id="600" r:id="rId49"/>
    <p:sldId id="597" r:id="rId50"/>
    <p:sldId id="599" r:id="rId51"/>
    <p:sldId id="598" r:id="rId52"/>
    <p:sldId id="605" r:id="rId53"/>
    <p:sldId id="606" r:id="rId54"/>
    <p:sldId id="399" r:id="rId55"/>
    <p:sldId id="583" r:id="rId56"/>
    <p:sldId id="377" r:id="rId57"/>
    <p:sldId id="374" r:id="rId58"/>
    <p:sldId id="490" r:id="rId59"/>
    <p:sldId id="436" r:id="rId60"/>
    <p:sldId id="485" r:id="rId61"/>
    <p:sldId id="514" r:id="rId62"/>
    <p:sldId id="509" r:id="rId63"/>
    <p:sldId id="445" r:id="rId64"/>
    <p:sldId id="486" r:id="rId65"/>
    <p:sldId id="568" r:id="rId66"/>
    <p:sldId id="594" r:id="rId67"/>
    <p:sldId id="453" r:id="rId68"/>
    <p:sldId id="586" r:id="rId69"/>
    <p:sldId id="451" r:id="rId70"/>
    <p:sldId id="575" r:id="rId71"/>
    <p:sldId id="577" r:id="rId72"/>
    <p:sldId id="452" r:id="rId73"/>
    <p:sldId id="457" r:id="rId74"/>
    <p:sldId id="519" r:id="rId75"/>
    <p:sldId id="522" r:id="rId76"/>
    <p:sldId id="511" r:id="rId77"/>
    <p:sldId id="513" r:id="rId78"/>
    <p:sldId id="463" r:id="rId79"/>
    <p:sldId id="494" r:id="rId80"/>
    <p:sldId id="465" r:id="rId81"/>
    <p:sldId id="585" r:id="rId82"/>
    <p:sldId id="595" r:id="rId83"/>
    <p:sldId id="464" r:id="rId84"/>
    <p:sldId id="433" r:id="rId85"/>
    <p:sldId id="587" r:id="rId86"/>
    <p:sldId id="589" r:id="rId87"/>
    <p:sldId id="497" r:id="rId88"/>
    <p:sldId id="515" r:id="rId89"/>
    <p:sldId id="499" r:id="rId90"/>
    <p:sldId id="516" r:id="rId91"/>
    <p:sldId id="607" r:id="rId92"/>
    <p:sldId id="609" r:id="rId93"/>
    <p:sldId id="469" r:id="rId94"/>
  </p:sldIdLst>
  <p:sldSz cx="9144000" cy="6858000" type="screen4x3"/>
  <p:notesSz cx="6858000" cy="997902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66"/>
    <a:srgbClr val="FF3300"/>
    <a:srgbClr val="FF3399"/>
    <a:srgbClr val="FF9933"/>
    <a:srgbClr val="4A2E16"/>
    <a:srgbClr val="E9177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2" autoAdjust="0"/>
    <p:restoredTop sz="94671" autoAdjust="0"/>
  </p:normalViewPr>
  <p:slideViewPr>
    <p:cSldViewPr>
      <p:cViewPr>
        <p:scale>
          <a:sx n="75" d="100"/>
          <a:sy n="75" d="100"/>
        </p:scale>
        <p:origin x="-3348" y="-990"/>
      </p:cViewPr>
      <p:guideLst>
        <p:guide orient="horz" pos="482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65E69-E958-43E1-AD3A-14365AC0859D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740037"/>
            <a:ext cx="5486400" cy="4490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78342"/>
            <a:ext cx="2971800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9478342"/>
            <a:ext cx="2971800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0A4C2-B271-4111-B433-2A780BD247F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945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0A4C2-B271-4111-B433-2A780BD247F4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29754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030128-7341-47CC-B7D1-985576F4F307}" type="datetimeFigureOut">
              <a:rPr lang="tr-TR" smtClean="0"/>
              <a:pPr/>
              <a:t>04/02/2019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12088" cy="93610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2018-2019 EĞİTİM VE ÖĞRETİM YILI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3948" y="1124744"/>
            <a:ext cx="8812088" cy="540060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002060"/>
                </a:solidFill>
              </a:rPr>
              <a:t>                 </a:t>
            </a: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KAHRAMANMARAŞ   </a:t>
            </a:r>
            <a:r>
              <a:rPr lang="tr-TR" sz="1400" b="1" u="sng" dirty="0" smtClean="0">
                <a:solidFill>
                  <a:srgbClr val="00B0F0"/>
                </a:solidFill>
                <a:hlinkClick r:id="rId2"/>
              </a:rPr>
              <a:t>www.</a:t>
            </a:r>
            <a:r>
              <a:rPr lang="tr-TR" sz="1400" b="1" u="sng" dirty="0" err="1" smtClean="0">
                <a:solidFill>
                  <a:srgbClr val="00B0F0"/>
                </a:solidFill>
                <a:hlinkClick r:id="rId2"/>
              </a:rPr>
              <a:t>egitimhane</a:t>
            </a:r>
            <a:r>
              <a:rPr lang="tr-TR" sz="1400" b="1" u="sng" dirty="0" smtClean="0">
                <a:solidFill>
                  <a:srgbClr val="00B0F0"/>
                </a:solidFill>
                <a:hlinkClick r:id="rId2"/>
              </a:rPr>
              <a:t>.com</a:t>
            </a:r>
            <a:endParaRPr lang="tr-TR" sz="1400" dirty="0" smtClean="0">
              <a:solidFill>
                <a:srgbClr val="00B0F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       ÖZEL ATAKENT İLKOKULU</a:t>
            </a:r>
          </a:p>
          <a:p>
            <a:pPr marL="0" indent="0">
              <a:buNone/>
            </a:pPr>
            <a:r>
              <a:rPr lang="tr-TR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2/A SINIFI BİRİNCİ BİLGİ YARIŞMASI</a:t>
            </a:r>
          </a:p>
          <a:p>
            <a:pPr marL="0" indent="0">
              <a:buNone/>
            </a:pPr>
            <a:r>
              <a:rPr lang="tr-TR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     ÖĞRETMEN : AYHAN DERTLİ</a:t>
            </a:r>
            <a:endParaRPr lang="tr-TR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7"/>
            <a:ext cx="4032448" cy="288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Ayhan\Desktop\kup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666" y="3501007"/>
            <a:ext cx="3888432" cy="3168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8208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404664"/>
            <a:ext cx="8686800" cy="720080"/>
          </a:xfrm>
          <a:solidFill>
            <a:schemeClr val="accent5"/>
          </a:solidFill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 </a:t>
            </a:r>
            <a:r>
              <a:rPr lang="tr-TR" sz="2000" b="1" dirty="0">
                <a:solidFill>
                  <a:srgbClr val="002060"/>
                </a:solidFill>
              </a:rPr>
              <a:t>2. SORUNUN CEVABI</a:t>
            </a:r>
            <a:r>
              <a:rPr lang="tr-TR" sz="2000" dirty="0" smtClean="0">
                <a:solidFill>
                  <a:srgbClr val="002060"/>
                </a:solidFill>
              </a:rPr>
              <a:t>    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84784"/>
            <a:ext cx="8587680" cy="504056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rgbClr val="002060"/>
                </a:solidFill>
              </a:rPr>
              <a:t> </a:t>
            </a:r>
            <a:endParaRPr lang="tr-TR" sz="2000" b="1" dirty="0" smtClean="0">
              <a:solidFill>
                <a:schemeClr val="tx1"/>
              </a:solidFill>
            </a:endParaRPr>
          </a:p>
          <a:p>
            <a:endParaRPr lang="tr-TR" dirty="0">
              <a:solidFill>
                <a:schemeClr val="tx1"/>
              </a:solidFill>
            </a:endParaRPr>
          </a:p>
          <a:p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 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)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1 - 4 - 5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800" dirty="0" smtClean="0">
                <a:solidFill>
                  <a:srgbClr val="002060"/>
                </a:solidFill>
                <a:latin typeface="Arial Black" pitchFamily="34" charset="0"/>
              </a:rPr>
              <a:t>        </a:t>
            </a:r>
            <a:endParaRPr lang="tr-TR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385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20080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dirty="0" smtClean="0"/>
              <a:t> </a:t>
            </a:r>
            <a:r>
              <a:rPr lang="tr-TR" sz="2000" b="1" dirty="0">
                <a:solidFill>
                  <a:srgbClr val="002060"/>
                </a:solidFill>
              </a:rPr>
              <a:t>3.SORU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15672" cy="518457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 smtClean="0"/>
              <a:t>  </a:t>
            </a:r>
            <a:r>
              <a:rPr lang="tr-TR" sz="2000" b="1" dirty="0" smtClean="0">
                <a:solidFill>
                  <a:srgbClr val="002060"/>
                </a:solidFill>
              </a:rPr>
              <a:t>                                                                       </a:t>
            </a:r>
            <a:endParaRPr lang="tr-TR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2800" dirty="0" smtClean="0"/>
              <a:t>  </a:t>
            </a:r>
            <a:r>
              <a:rPr lang="tr-TR" b="1" dirty="0" smtClean="0">
                <a:solidFill>
                  <a:schemeClr val="tx1"/>
                </a:solidFill>
              </a:rPr>
              <a:t>Aşağıdakilerden hangisi milli  bayram –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  </a:t>
            </a:r>
            <a:r>
              <a:rPr lang="tr-TR" b="1" dirty="0" err="1" smtClean="0">
                <a:solidFill>
                  <a:schemeClr val="tx1"/>
                </a:solidFill>
              </a:rPr>
              <a:t>larımızdan</a:t>
            </a:r>
            <a:r>
              <a:rPr lang="tr-TR" b="1" dirty="0" smtClean="0">
                <a:solidFill>
                  <a:schemeClr val="tx1"/>
                </a:solidFill>
              </a:rPr>
              <a:t> biri </a:t>
            </a:r>
            <a:r>
              <a:rPr lang="tr-TR" b="1" dirty="0" smtClean="0">
                <a:solidFill>
                  <a:srgbClr val="FF0000"/>
                </a:solidFill>
              </a:rPr>
              <a:t>değildir</a:t>
            </a:r>
            <a:r>
              <a:rPr lang="tr-TR" b="1" dirty="0" smtClean="0">
                <a:solidFill>
                  <a:schemeClr val="tx1"/>
                </a:solidFill>
              </a:rPr>
              <a:t>?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  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A) Cumhuriyet Bayramı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B) Kurban Bayramı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C) 23 Nisan Ulusal Egemenlik ve Çocuk   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    Bayramı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8718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720080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200" b="1" dirty="0" smtClean="0">
                <a:solidFill>
                  <a:srgbClr val="002060"/>
                </a:solidFill>
              </a:rPr>
              <a:t>3</a:t>
            </a:r>
            <a:r>
              <a:rPr lang="tr-TR" sz="2200" b="1" dirty="0">
                <a:solidFill>
                  <a:srgbClr val="002060"/>
                </a:solidFill>
              </a:rPr>
              <a:t>. SORUNUN </a:t>
            </a:r>
            <a:r>
              <a:rPr lang="tr-TR" sz="2200" b="1" dirty="0" smtClean="0">
                <a:solidFill>
                  <a:srgbClr val="002060"/>
                </a:solidFill>
              </a:rPr>
              <a:t>CEVABI</a:t>
            </a:r>
            <a:r>
              <a:rPr lang="tr-TR" sz="2200" dirty="0" smtClean="0">
                <a:solidFill>
                  <a:srgbClr val="002060"/>
                </a:solidFill>
              </a:rPr>
              <a:t>      </a:t>
            </a:r>
            <a:endParaRPr lang="tr-TR" sz="2200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87680" cy="525658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rgbClr val="002060"/>
                </a:solidFill>
              </a:rPr>
              <a:t> </a:t>
            </a:r>
            <a:endParaRPr lang="tr-TR" dirty="0">
              <a:solidFill>
                <a:schemeClr val="tx1"/>
              </a:solidFill>
            </a:endParaRPr>
          </a:p>
          <a:p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 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) Kurban Bayramı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rgbClr val="FF0000"/>
                </a:solidFill>
                <a:latin typeface="Arial Black" pitchFamily="34" charset="0"/>
              </a:rPr>
              <a:t>        </a:t>
            </a:r>
            <a:endParaRPr lang="tr-TR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316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515672" cy="648072"/>
          </a:xfrm>
          <a:solidFill>
            <a:schemeClr val="accent5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4</a:t>
            </a:r>
            <a:r>
              <a:rPr lang="tr-TR" sz="2000" b="1" dirty="0" smtClean="0">
                <a:solidFill>
                  <a:srgbClr val="002060"/>
                </a:solidFill>
              </a:rPr>
              <a:t>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7524" y="836712"/>
            <a:ext cx="8568952" cy="57332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b="1" dirty="0" smtClean="0">
                <a:solidFill>
                  <a:schemeClr val="tx1"/>
                </a:solidFill>
              </a:rPr>
              <a:t>Krokiye göre aşağıdaki bilgilerden hangisi  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</a:t>
            </a:r>
            <a:r>
              <a:rPr lang="tr-TR" b="1" dirty="0" smtClean="0">
                <a:solidFill>
                  <a:srgbClr val="FF0000"/>
                </a:solidFill>
              </a:rPr>
              <a:t>yanlıştır</a:t>
            </a:r>
            <a:r>
              <a:rPr lang="tr-TR" b="1" dirty="0" smtClean="0">
                <a:solidFill>
                  <a:schemeClr val="tx1"/>
                </a:solidFill>
              </a:rPr>
              <a:t>?</a:t>
            </a:r>
          </a:p>
          <a:p>
            <a:pPr marL="0" indent="0">
              <a:buNone/>
            </a:pPr>
            <a:r>
              <a:rPr lang="tr-TR" sz="3000" dirty="0" smtClean="0"/>
              <a:t>A) Eczane caminin arkasındadır.</a:t>
            </a:r>
          </a:p>
          <a:p>
            <a:pPr marL="0" indent="0">
              <a:buNone/>
            </a:pPr>
            <a:r>
              <a:rPr lang="tr-TR" sz="3000" dirty="0" smtClean="0"/>
              <a:t>B) Bizim evle manavın arasında Deniz Apt. vardır</a:t>
            </a:r>
            <a:r>
              <a:rPr lang="tr-TR" sz="3000" dirty="0"/>
              <a:t>.</a:t>
            </a:r>
            <a:endParaRPr lang="tr-TR" sz="3000" dirty="0" smtClean="0"/>
          </a:p>
          <a:p>
            <a:pPr marL="0" indent="0">
              <a:buNone/>
            </a:pPr>
            <a:r>
              <a:rPr lang="tr-TR" sz="3000" dirty="0" smtClean="0"/>
              <a:t>C) Çocuk parkı Devlet Hastanesi’nin karşısındadır?</a:t>
            </a:r>
            <a:endParaRPr lang="tr-TR" sz="3000" dirty="0"/>
          </a:p>
        </p:txBody>
      </p:sp>
      <p:pic>
        <p:nvPicPr>
          <p:cNvPr id="1026" name="Picture 2" descr="C:\Users\Ayhan\Desktop\kroki-orne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7128792" cy="259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67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188640"/>
            <a:ext cx="868680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200" b="1" dirty="0">
                <a:solidFill>
                  <a:srgbClr val="002060"/>
                </a:solidFill>
              </a:rPr>
              <a:t>4. SORUNUN </a:t>
            </a:r>
            <a:r>
              <a:rPr lang="tr-TR" sz="2200" b="1" dirty="0" smtClean="0">
                <a:solidFill>
                  <a:srgbClr val="002060"/>
                </a:solidFill>
              </a:rPr>
              <a:t>CEVABI</a:t>
            </a:r>
            <a:r>
              <a:rPr lang="tr-TR" sz="2200" dirty="0" smtClean="0">
                <a:solidFill>
                  <a:srgbClr val="002060"/>
                </a:solidFill>
              </a:rPr>
              <a:t>         </a:t>
            </a:r>
            <a:endParaRPr lang="tr-TR" sz="2200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525658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tr-TR" dirty="0">
              <a:solidFill>
                <a:schemeClr val="tx1"/>
              </a:solidFill>
            </a:endParaRPr>
          </a:p>
          <a:p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 CEVAP            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A) </a:t>
            </a:r>
            <a:r>
              <a:rPr lang="tr-TR" sz="3600" b="1" dirty="0" smtClean="0">
                <a:solidFill>
                  <a:srgbClr val="FF0000"/>
                </a:solidFill>
                <a:latin typeface="Arial Black" pitchFamily="34" charset="0"/>
              </a:rPr>
              <a:t>Eczane caminin  arkasındadır.</a:t>
            </a:r>
            <a:endParaRPr lang="tr-TR" sz="36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3600" dirty="0" smtClean="0">
                <a:solidFill>
                  <a:srgbClr val="FF0000"/>
                </a:solidFill>
                <a:latin typeface="Arial Black" pitchFamily="34" charset="0"/>
              </a:rPr>
              <a:t>           </a:t>
            </a:r>
            <a:endParaRPr lang="tr-TR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92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5.soru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328592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r-TR" sz="5900" dirty="0" smtClean="0"/>
              <a:t> </a:t>
            </a:r>
          </a:p>
          <a:p>
            <a:pPr marL="0" indent="0">
              <a:buNone/>
            </a:pPr>
            <a:r>
              <a:rPr lang="tr-TR" sz="5900" dirty="0">
                <a:solidFill>
                  <a:schemeClr val="tx1"/>
                </a:solidFill>
              </a:rPr>
              <a:t> </a:t>
            </a:r>
            <a:r>
              <a:rPr lang="tr-TR" sz="12800" b="1" dirty="0" smtClean="0">
                <a:solidFill>
                  <a:schemeClr val="tx1"/>
                </a:solidFill>
              </a:rPr>
              <a:t>Odan çok dağınık ve kirli. Odanı toplayıp </a:t>
            </a:r>
          </a:p>
          <a:p>
            <a:pPr marL="0" indent="0">
              <a:buNone/>
            </a:pPr>
            <a:r>
              <a:rPr lang="tr-TR" sz="12800" b="1" dirty="0">
                <a:solidFill>
                  <a:schemeClr val="tx1"/>
                </a:solidFill>
              </a:rPr>
              <a:t> </a:t>
            </a:r>
            <a:r>
              <a:rPr lang="tr-TR" sz="12800" b="1" dirty="0" smtClean="0">
                <a:solidFill>
                  <a:schemeClr val="tx1"/>
                </a:solidFill>
              </a:rPr>
              <a:t>temiz  bırakmazsan,  ……………………….</a:t>
            </a:r>
          </a:p>
          <a:p>
            <a:pPr marL="0" indent="0">
              <a:buNone/>
            </a:pPr>
            <a:endParaRPr lang="tr-TR" sz="8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12800" dirty="0" smtClean="0">
                <a:solidFill>
                  <a:schemeClr val="tx1"/>
                </a:solidFill>
              </a:rPr>
              <a:t>  Cümlenin devamında annesi kızına ne demiş  </a:t>
            </a:r>
          </a:p>
          <a:p>
            <a:pPr marL="0" indent="0">
              <a:buNone/>
            </a:pPr>
            <a:r>
              <a:rPr lang="tr-TR" sz="12800" dirty="0">
                <a:solidFill>
                  <a:schemeClr val="tx1"/>
                </a:solidFill>
              </a:rPr>
              <a:t> </a:t>
            </a:r>
            <a:r>
              <a:rPr lang="tr-TR" sz="12800" dirty="0" smtClean="0">
                <a:solidFill>
                  <a:schemeClr val="tx1"/>
                </a:solidFill>
              </a:rPr>
              <a:t> olabilir?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</a:t>
            </a:r>
          </a:p>
          <a:p>
            <a:pPr marL="0" indent="0">
              <a:buNone/>
            </a:pPr>
            <a:r>
              <a:rPr lang="tr-TR" sz="8600" dirty="0"/>
              <a:t> </a:t>
            </a:r>
            <a:r>
              <a:rPr lang="tr-TR" sz="8600" dirty="0" smtClean="0"/>
              <a:t> </a:t>
            </a:r>
            <a:r>
              <a:rPr lang="tr-TR" sz="12800" dirty="0" smtClean="0"/>
              <a:t>A) okula geç kalırsın.</a:t>
            </a:r>
          </a:p>
          <a:p>
            <a:pPr marL="0" indent="0">
              <a:buNone/>
            </a:pPr>
            <a:endParaRPr lang="tr-TR" sz="12800" dirty="0"/>
          </a:p>
          <a:p>
            <a:pPr marL="0" indent="0">
              <a:buNone/>
            </a:pPr>
            <a:r>
              <a:rPr lang="tr-TR" sz="12800" dirty="0" smtClean="0"/>
              <a:t>  B) mikroplar seni hasta eder.                                 </a:t>
            </a:r>
          </a:p>
          <a:p>
            <a:pPr marL="0" indent="0">
              <a:buNone/>
            </a:pPr>
            <a:r>
              <a:rPr lang="tr-TR" sz="12800" dirty="0"/>
              <a:t> </a:t>
            </a:r>
            <a:r>
              <a:rPr lang="tr-TR" sz="12800" dirty="0" smtClean="0"/>
              <a:t>                                                 </a:t>
            </a:r>
          </a:p>
          <a:p>
            <a:pPr marL="0" indent="0">
              <a:buNone/>
            </a:pPr>
            <a:r>
              <a:rPr lang="tr-TR" sz="12800" dirty="0"/>
              <a:t> </a:t>
            </a:r>
            <a:r>
              <a:rPr lang="tr-TR" sz="12800" dirty="0" smtClean="0"/>
              <a:t> C) çok mutlu olursun.                                                       </a:t>
            </a:r>
          </a:p>
          <a:p>
            <a:pPr marL="0" indent="0">
              <a:buNone/>
            </a:pPr>
            <a:r>
              <a:rPr lang="tr-TR" sz="12800" dirty="0"/>
              <a:t> </a:t>
            </a:r>
            <a:r>
              <a:rPr lang="tr-TR" sz="12800" dirty="0" smtClean="0"/>
              <a:t>                                                 </a:t>
            </a:r>
          </a:p>
          <a:p>
            <a:pPr marL="0" indent="0">
              <a:buNone/>
            </a:pPr>
            <a:r>
              <a:rPr lang="tr-TR" sz="8600" dirty="0"/>
              <a:t> </a:t>
            </a:r>
            <a:r>
              <a:rPr lang="tr-TR" sz="8600" dirty="0" smtClean="0"/>
              <a:t>                                        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</a:t>
            </a:r>
          </a:p>
          <a:p>
            <a:pPr marL="0" indent="0">
              <a:buNone/>
            </a:pPr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                     </a:t>
            </a:r>
            <a:r>
              <a:rPr lang="tr-TR" dirty="0" smtClean="0"/>
              <a:t>         </a:t>
            </a:r>
            <a:endParaRPr lang="tr-TR" dirty="0"/>
          </a:p>
        </p:txBody>
      </p:sp>
      <p:pic>
        <p:nvPicPr>
          <p:cNvPr id="1026" name="Picture 2" descr="C:\Users\Ayhan\Desktop\daginik-cocuk-odasi-4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149080"/>
            <a:ext cx="2664296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099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91872" cy="720080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5</a:t>
            </a:r>
            <a:r>
              <a:rPr lang="tr-TR" sz="2000" b="1" dirty="0">
                <a:solidFill>
                  <a:srgbClr val="002060"/>
                </a:solidFill>
              </a:rPr>
              <a:t>. SORUNUN </a:t>
            </a:r>
            <a:r>
              <a:rPr lang="tr-TR" sz="2000" b="1" dirty="0" smtClean="0">
                <a:solidFill>
                  <a:srgbClr val="002060"/>
                </a:solidFill>
              </a:rPr>
              <a:t>CEVABI</a:t>
            </a:r>
            <a:r>
              <a:rPr lang="tr-TR" sz="2000" dirty="0" smtClean="0">
                <a:solidFill>
                  <a:srgbClr val="002060"/>
                </a:solidFill>
              </a:rPr>
              <a:t>         </a:t>
            </a:r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532859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tr-TR" dirty="0">
              <a:solidFill>
                <a:schemeClr val="tx1"/>
              </a:solidFill>
            </a:endParaRPr>
          </a:p>
          <a:p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 CEVAP            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B) mikroplar seni hasta eder.  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800" dirty="0" smtClean="0">
                <a:solidFill>
                  <a:srgbClr val="FF0000"/>
                </a:solidFill>
                <a:latin typeface="Arial Black" pitchFamily="34" charset="0"/>
              </a:rPr>
              <a:t>           </a:t>
            </a:r>
            <a:endParaRPr lang="tr-TR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394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15672" cy="8382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002060"/>
                </a:solidFill>
              </a:rPr>
              <a:t>  BİRİNCİ  BÖLÜM, hayat  </a:t>
            </a:r>
            <a:r>
              <a:rPr lang="tr-TR" sz="2800" b="1" dirty="0" err="1" smtClean="0">
                <a:solidFill>
                  <a:srgbClr val="002060"/>
                </a:solidFill>
              </a:rPr>
              <a:t>bİlgİsİ</a:t>
            </a:r>
            <a:r>
              <a:rPr lang="tr-TR" sz="2800" b="1" dirty="0" smtClean="0">
                <a:solidFill>
                  <a:srgbClr val="002060"/>
                </a:solidFill>
              </a:rPr>
              <a:t>  SORULARI  </a:t>
            </a:r>
            <a:r>
              <a:rPr lang="tr-TR" sz="2800" b="1" dirty="0">
                <a:solidFill>
                  <a:srgbClr val="002060"/>
                </a:solidFill>
              </a:rPr>
              <a:t>BİTTİ.</a:t>
            </a:r>
            <a:endParaRPr lang="tr-TR" sz="2800" dirty="0"/>
          </a:p>
        </p:txBody>
      </p:sp>
      <p:pic>
        <p:nvPicPr>
          <p:cNvPr id="1026" name="Picture 2" descr="C:\Users\Ayhan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496944" cy="5112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23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91659"/>
            <a:ext cx="8496944" cy="6305693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        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         </a:t>
            </a:r>
            <a:r>
              <a:rPr lang="tr-TR" sz="4400" dirty="0" err="1" smtClean="0">
                <a:solidFill>
                  <a:srgbClr val="002060"/>
                </a:solidFill>
              </a:rPr>
              <a:t>matematİk</a:t>
            </a:r>
            <a:r>
              <a:rPr lang="tr-TR" sz="4400" dirty="0" smtClean="0">
                <a:solidFill>
                  <a:srgbClr val="002060"/>
                </a:solidFill>
              </a:rPr>
              <a:t>  </a:t>
            </a:r>
            <a:r>
              <a:rPr lang="tr-TR" sz="4400" dirty="0" err="1" smtClean="0">
                <a:solidFill>
                  <a:srgbClr val="002060"/>
                </a:solidFill>
              </a:rPr>
              <a:t>sorularI</a:t>
            </a:r>
            <a:r>
              <a:rPr lang="tr-TR" sz="4400" dirty="0" smtClean="0">
                <a:solidFill>
                  <a:srgbClr val="002060"/>
                </a:solidFill>
              </a:rPr>
              <a:t/>
            </a:r>
            <a:br>
              <a:rPr lang="tr-TR" sz="4400" dirty="0" smtClean="0">
                <a:solidFill>
                  <a:srgbClr val="002060"/>
                </a:solidFill>
              </a:rPr>
            </a:br>
            <a:r>
              <a:rPr lang="tr-TR" sz="3200" b="1" dirty="0">
                <a:solidFill>
                  <a:srgbClr val="002060"/>
                </a:solidFill>
              </a:rPr>
              <a:t> </a:t>
            </a:r>
            <a:r>
              <a:rPr lang="tr-TR" sz="3200" b="1" dirty="0" smtClean="0">
                <a:solidFill>
                  <a:srgbClr val="002060"/>
                </a:solidFill>
              </a:rPr>
              <a:t>                               ( 5 soru )</a:t>
            </a:r>
            <a:br>
              <a:rPr lang="tr-TR" sz="3200" b="1" dirty="0" smtClean="0">
                <a:solidFill>
                  <a:srgbClr val="002060"/>
                </a:solidFill>
              </a:rPr>
            </a:br>
            <a:r>
              <a:rPr lang="tr-TR" sz="3200" b="1" dirty="0">
                <a:solidFill>
                  <a:srgbClr val="002060"/>
                </a:solidFill>
              </a:rPr>
              <a:t> </a:t>
            </a:r>
            <a:r>
              <a:rPr lang="tr-TR" sz="3200" b="1" dirty="0" smtClean="0">
                <a:solidFill>
                  <a:srgbClr val="002060"/>
                </a:solidFill>
              </a:rPr>
              <a:t>     HER SORUNUN SÜRESİ  </a:t>
            </a:r>
            <a:r>
              <a:rPr lang="tr-TR" sz="3200" b="1" dirty="0" err="1" smtClean="0">
                <a:solidFill>
                  <a:srgbClr val="002060"/>
                </a:solidFill>
              </a:rPr>
              <a:t>bİr</a:t>
            </a:r>
            <a:r>
              <a:rPr lang="tr-TR" sz="3200" b="1" dirty="0" smtClean="0">
                <a:solidFill>
                  <a:srgbClr val="002060"/>
                </a:solidFill>
              </a:rPr>
              <a:t> </a:t>
            </a:r>
            <a:r>
              <a:rPr lang="tr-TR" sz="3200" b="1" dirty="0" err="1" smtClean="0">
                <a:solidFill>
                  <a:srgbClr val="002060"/>
                </a:solidFill>
              </a:rPr>
              <a:t>dakİkadIr</a:t>
            </a:r>
            <a:r>
              <a:rPr lang="tr-TR" sz="3200" b="1" dirty="0" smtClean="0">
                <a:solidFill>
                  <a:srgbClr val="002060"/>
                </a:solidFill>
              </a:rPr>
              <a:t>.</a:t>
            </a:r>
            <a:endParaRPr lang="tr-TR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88843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ÖNEMLİ-ÖNEMLİ-ÖNEMLİ\DEPO\ÇİZGİ ÇOCUK RESMİ\KALEM LOG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9583"/>
            <a:ext cx="3744416" cy="29434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69571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6</a:t>
            </a:r>
            <a:r>
              <a:rPr lang="tr-TR" sz="2000" b="1" dirty="0" smtClean="0">
                <a:solidFill>
                  <a:srgbClr val="002060"/>
                </a:solidFill>
              </a:rPr>
              <a:t>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15672" cy="5256584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/>
              <a:t> 3 - 4 - 6</a:t>
            </a:r>
          </a:p>
          <a:p>
            <a:pPr marL="0" indent="0">
              <a:buNone/>
            </a:pPr>
            <a:r>
              <a:rPr lang="tr-TR" b="1" dirty="0" smtClean="0"/>
              <a:t>Rakamlarını birer kez kullanarak yazabile-    </a:t>
            </a:r>
          </a:p>
          <a:p>
            <a:pPr marL="0" indent="0">
              <a:buNone/>
            </a:pPr>
            <a:r>
              <a:rPr lang="tr-TR" b="1" dirty="0" err="1" smtClean="0"/>
              <a:t>ceğimiz</a:t>
            </a:r>
            <a:r>
              <a:rPr lang="tr-TR" b="1" dirty="0" smtClean="0"/>
              <a:t>, </a:t>
            </a:r>
            <a:r>
              <a:rPr lang="tr-TR" b="1" dirty="0" smtClean="0">
                <a:solidFill>
                  <a:srgbClr val="FF0000"/>
                </a:solidFill>
              </a:rPr>
              <a:t>iki basamaklı en küçük tek sayıyı   </a:t>
            </a:r>
            <a:r>
              <a:rPr lang="tr-TR" b="1" dirty="0" smtClean="0"/>
              <a:t>hangi onluğa yuvarlarız?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    </a:t>
            </a:r>
            <a:r>
              <a:rPr lang="tr-TR" sz="3600" b="1" dirty="0" smtClean="0"/>
              <a:t>A) 30                 B) 40              C) 50</a:t>
            </a:r>
            <a:endParaRPr lang="tr-TR" sz="3600" b="1" dirty="0"/>
          </a:p>
        </p:txBody>
      </p:sp>
    </p:spTree>
    <p:extLst>
      <p:ext uri="{BB962C8B-B14F-4D97-AF65-F5344CB8AC3E}">
        <p14:creationId xmlns="" xmlns:p14="http://schemas.microsoft.com/office/powerpoint/2010/main" val="4629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 idx="4294967295"/>
          </p:nvPr>
        </p:nvSpPr>
        <p:spPr>
          <a:xfrm>
            <a:off x="0" y="116631"/>
            <a:ext cx="9036496" cy="6552729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800" b="1" dirty="0">
                <a:solidFill>
                  <a:srgbClr val="002060"/>
                </a:solidFill>
              </a:rPr>
              <a:t/>
            </a:r>
            <a:br>
              <a:rPr lang="tr-TR" sz="4800" b="1" dirty="0">
                <a:solidFill>
                  <a:srgbClr val="002060"/>
                </a:solidFill>
              </a:rPr>
            </a:br>
            <a:r>
              <a:rPr lang="tr-TR" sz="4800" b="1" dirty="0" smtClean="0">
                <a:solidFill>
                  <a:srgbClr val="002060"/>
                </a:solidFill>
              </a:rPr>
              <a:t/>
            </a:r>
            <a:br>
              <a:rPr lang="tr-TR" sz="4800" b="1" dirty="0" smtClean="0">
                <a:solidFill>
                  <a:srgbClr val="002060"/>
                </a:solidFill>
              </a:rPr>
            </a:br>
            <a:r>
              <a:rPr lang="tr-TR" sz="4800" b="1" dirty="0" smtClean="0">
                <a:solidFill>
                  <a:srgbClr val="002060"/>
                </a:solidFill>
              </a:rPr>
              <a:t/>
            </a:r>
            <a:br>
              <a:rPr lang="tr-TR" sz="4800" b="1" dirty="0" smtClean="0">
                <a:solidFill>
                  <a:srgbClr val="002060"/>
                </a:solidFill>
              </a:rPr>
            </a:br>
            <a:r>
              <a:rPr lang="tr-TR" sz="4800" b="1" dirty="0">
                <a:solidFill>
                  <a:srgbClr val="002060"/>
                </a:solidFill>
              </a:rPr>
              <a:t/>
            </a:r>
            <a:br>
              <a:rPr lang="tr-TR" sz="4800" b="1" dirty="0">
                <a:solidFill>
                  <a:srgbClr val="002060"/>
                </a:solidFill>
              </a:rPr>
            </a:br>
            <a:r>
              <a:rPr lang="tr-TR" sz="4800" b="1" dirty="0" smtClean="0">
                <a:solidFill>
                  <a:srgbClr val="002060"/>
                </a:solidFill>
              </a:rPr>
              <a:t/>
            </a:r>
            <a:br>
              <a:rPr lang="tr-TR" sz="4800" b="1" dirty="0" smtClean="0">
                <a:solidFill>
                  <a:srgbClr val="002060"/>
                </a:solidFill>
              </a:rPr>
            </a:br>
            <a:r>
              <a:rPr lang="tr-TR" sz="4800" b="1" dirty="0">
                <a:solidFill>
                  <a:srgbClr val="002060"/>
                </a:solidFill>
              </a:rPr>
              <a:t/>
            </a:r>
            <a:br>
              <a:rPr lang="tr-TR" sz="4800" b="1" dirty="0">
                <a:solidFill>
                  <a:srgbClr val="002060"/>
                </a:solidFill>
              </a:rPr>
            </a:br>
            <a:r>
              <a:rPr lang="tr-TR" sz="4800" b="1" dirty="0" smtClean="0">
                <a:solidFill>
                  <a:srgbClr val="002060"/>
                </a:solidFill>
              </a:rPr>
              <a:t/>
            </a:r>
            <a:br>
              <a:rPr lang="tr-TR" sz="4800" b="1" dirty="0" smtClean="0">
                <a:solidFill>
                  <a:srgbClr val="002060"/>
                </a:solidFill>
              </a:rPr>
            </a:br>
            <a:r>
              <a:rPr lang="tr-TR" sz="4800" b="1" dirty="0">
                <a:solidFill>
                  <a:srgbClr val="002060"/>
                </a:solidFill>
              </a:rPr>
              <a:t/>
            </a:r>
            <a:br>
              <a:rPr lang="tr-TR" sz="4800" b="1" dirty="0">
                <a:solidFill>
                  <a:srgbClr val="002060"/>
                </a:solidFill>
              </a:rPr>
            </a:br>
            <a:r>
              <a:rPr lang="tr-TR" sz="8900" b="1" dirty="0" smtClean="0">
                <a:solidFill>
                  <a:srgbClr val="002060"/>
                </a:solidFill>
                <a:latin typeface="Arial Black" pitchFamily="34" charset="0"/>
              </a:rPr>
              <a:t>HOŞ GELDİNİZ</a:t>
            </a:r>
            <a:br>
              <a:rPr lang="tr-TR" sz="8900" b="1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tr-TR" sz="89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Ayhan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8784976" cy="4608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454689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6.SORUNUN 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256584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tr-TR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B) 40</a:t>
            </a:r>
            <a:endParaRPr lang="tr-T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786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251520" y="1196752"/>
            <a:ext cx="8640960" cy="540060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tr-TR" sz="1800" dirty="0" smtClean="0"/>
              <a:t>     </a:t>
            </a:r>
          </a:p>
          <a:p>
            <a:pPr>
              <a:buNone/>
            </a:pPr>
            <a:endParaRPr lang="tr-TR" sz="1800" b="1" dirty="0">
              <a:solidFill>
                <a:schemeClr val="tx1"/>
              </a:solidFill>
            </a:endParaRPr>
          </a:p>
          <a:p>
            <a:pPr>
              <a:buNone/>
            </a:pPr>
            <a:endParaRPr lang="tr-TR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tr-TR" sz="1800" b="1" dirty="0">
              <a:solidFill>
                <a:schemeClr val="tx1"/>
              </a:solidFill>
            </a:endParaRPr>
          </a:p>
          <a:p>
            <a:pPr>
              <a:buNone/>
            </a:pPr>
            <a:endParaRPr lang="tr-TR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tr-TR" sz="1800" b="1" dirty="0">
                <a:solidFill>
                  <a:schemeClr val="tx1"/>
                </a:solidFill>
              </a:rPr>
              <a:t> </a:t>
            </a:r>
            <a:r>
              <a:rPr lang="tr-TR" sz="1800" b="1" dirty="0" smtClean="0">
                <a:solidFill>
                  <a:schemeClr val="tx1"/>
                </a:solidFill>
              </a:rPr>
              <a:t>               </a:t>
            </a:r>
            <a:r>
              <a:rPr lang="tr-TR" b="1" dirty="0" smtClean="0">
                <a:solidFill>
                  <a:schemeClr val="tx1"/>
                </a:solidFill>
              </a:rPr>
              <a:t>Yukarıdaki sayılar bir kurala  göre    dizilmiştir.  </a:t>
            </a:r>
            <a:r>
              <a:rPr lang="tr-TR" b="1" dirty="0" smtClean="0">
                <a:solidFill>
                  <a:srgbClr val="FF0000"/>
                </a:solidFill>
              </a:rPr>
              <a:t>A</a:t>
            </a:r>
            <a:r>
              <a:rPr lang="tr-TR" b="1" dirty="0" smtClean="0">
                <a:solidFill>
                  <a:schemeClr val="tx1"/>
                </a:solidFill>
              </a:rPr>
              <a:t> yerine gelecek sayı ile </a:t>
            </a:r>
            <a:r>
              <a:rPr lang="tr-TR" b="1" dirty="0" smtClean="0">
                <a:solidFill>
                  <a:srgbClr val="FF0000"/>
                </a:solidFill>
              </a:rPr>
              <a:t>B</a:t>
            </a:r>
            <a:r>
              <a:rPr lang="tr-TR" b="1" dirty="0" smtClean="0">
                <a:solidFill>
                  <a:schemeClr val="tx1"/>
                </a:solidFill>
              </a:rPr>
              <a:t> yerine gelecek sayının </a:t>
            </a:r>
            <a:r>
              <a:rPr lang="tr-TR" b="1" dirty="0" smtClean="0">
                <a:solidFill>
                  <a:srgbClr val="FF0000"/>
                </a:solidFill>
              </a:rPr>
              <a:t>toplamı</a:t>
            </a:r>
            <a:r>
              <a:rPr lang="tr-TR" b="1" dirty="0" smtClean="0">
                <a:solidFill>
                  <a:schemeClr val="tx1"/>
                </a:solidFill>
              </a:rPr>
              <a:t> kaçtır?</a:t>
            </a:r>
          </a:p>
          <a:p>
            <a:pPr>
              <a:buNone/>
            </a:pPr>
            <a:endParaRPr lang="tr-TR" b="1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tr-TR" b="1" dirty="0" smtClean="0">
                <a:solidFill>
                  <a:schemeClr val="tx1"/>
                </a:solidFill>
              </a:rPr>
              <a:t>         </a:t>
            </a:r>
            <a:r>
              <a:rPr lang="tr-TR" sz="3600" b="1" dirty="0" smtClean="0">
                <a:solidFill>
                  <a:schemeClr val="tx1"/>
                </a:solidFill>
              </a:rPr>
              <a:t>A) 60               B) 32              C) 28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071538" y="1428736"/>
            <a:ext cx="1143008" cy="107157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12	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3643306" y="1428736"/>
            <a:ext cx="1143008" cy="107157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20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2357422" y="1428736"/>
            <a:ext cx="1143008" cy="107157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16	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4929190" y="1428736"/>
            <a:ext cx="1143008" cy="107157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24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auto">
          <a:xfrm>
            <a:off x="7500958" y="1428736"/>
            <a:ext cx="1143008" cy="107157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6215074" y="1428736"/>
            <a:ext cx="1143008" cy="107157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tr-TR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251520" y="188640"/>
            <a:ext cx="8640960" cy="720080"/>
          </a:xfrm>
          <a:prstGeom prst="rect">
            <a:avLst/>
          </a:prstGeom>
          <a:solidFill>
            <a:schemeClr val="accent5"/>
          </a:solidFill>
        </p:spPr>
        <p:txBody>
          <a:bodyPr vert="horz" anchor="ctr">
            <a:normAutofit fontScale="8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>
                <a:solidFill>
                  <a:srgbClr val="FF0000"/>
                </a:solidFill>
              </a:rPr>
              <a:t> </a:t>
            </a:r>
            <a:r>
              <a:rPr lang="tr-TR" sz="2200" b="1" dirty="0" smtClean="0">
                <a:solidFill>
                  <a:srgbClr val="002060"/>
                </a:solidFill>
              </a:rPr>
              <a:t>7. SORU                                                                               </a:t>
            </a:r>
            <a:endParaRPr lang="tr-TR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8600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78160" y="188640"/>
            <a:ext cx="8587680" cy="648071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7.SORUNUN CEVABI</a:t>
            </a:r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1" y="1052737"/>
            <a:ext cx="8640959" cy="554461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4800" b="1" dirty="0" smtClean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chemeClr val="tx1"/>
                </a:solidFill>
              </a:rPr>
              <a:t> </a:t>
            </a:r>
            <a:r>
              <a:rPr lang="tr-TR" sz="4800" b="1" dirty="0" smtClean="0">
                <a:solidFill>
                  <a:schemeClr val="tx1"/>
                </a:solidFill>
              </a:rPr>
              <a:t>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A) 60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02463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8</a:t>
            </a:r>
            <a:r>
              <a:rPr lang="tr-TR" sz="2000" b="1" dirty="0" smtClean="0">
                <a:solidFill>
                  <a:srgbClr val="002060"/>
                </a:solidFill>
              </a:rPr>
              <a:t>. SORU</a:t>
            </a:r>
            <a:r>
              <a:rPr lang="tr-TR" sz="2000" dirty="0" smtClean="0">
                <a:solidFill>
                  <a:srgbClr val="002060"/>
                </a:solidFill>
              </a:rPr>
              <a:t>                                                                                        </a:t>
            </a:r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518457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2 yıl </a:t>
            </a:r>
            <a:r>
              <a:rPr lang="tr-TR" b="1" dirty="0" smtClean="0">
                <a:solidFill>
                  <a:srgbClr val="FF0000"/>
                </a:solidFill>
              </a:rPr>
              <a:t>önce</a:t>
            </a:r>
            <a:r>
              <a:rPr lang="tr-TR" dirty="0" smtClean="0">
                <a:solidFill>
                  <a:schemeClr val="tx1"/>
                </a:solidFill>
              </a:rPr>
              <a:t>, annem 34 , dayım 28 yaşındaydı.</a:t>
            </a: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Şimdi annem ile dayımın </a:t>
            </a:r>
            <a:r>
              <a:rPr lang="tr-TR" dirty="0" smtClean="0">
                <a:solidFill>
                  <a:srgbClr val="FF0000"/>
                </a:solidFill>
              </a:rPr>
              <a:t>yaşlarının toplamı  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 kaçtır?</a:t>
            </a:r>
          </a:p>
          <a:p>
            <a:pPr marL="0" indent="0">
              <a:buNone/>
            </a:pPr>
            <a:r>
              <a:rPr lang="tr-TR" dirty="0"/>
              <a:t> </a:t>
            </a:r>
            <a:endParaRPr lang="tr-TR" dirty="0" smtClean="0"/>
          </a:p>
          <a:p>
            <a:pPr marL="0" indent="0">
              <a:buNone/>
            </a:pPr>
            <a:r>
              <a:rPr lang="tr-TR" sz="2800" dirty="0"/>
              <a:t> </a:t>
            </a:r>
            <a:endParaRPr lang="tr-TR" sz="2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800" dirty="0"/>
              <a:t>  </a:t>
            </a:r>
            <a:r>
              <a:rPr lang="tr-TR" sz="2800" dirty="0" smtClean="0"/>
              <a:t>    </a:t>
            </a:r>
            <a:r>
              <a:rPr lang="tr-TR" sz="3600" b="1" dirty="0" smtClean="0"/>
              <a:t>A) 62              B) 64            C) 66</a:t>
            </a:r>
            <a:endParaRPr lang="tr-TR" sz="3600" b="1" dirty="0"/>
          </a:p>
        </p:txBody>
      </p:sp>
    </p:spTree>
    <p:extLst>
      <p:ext uri="{BB962C8B-B14F-4D97-AF65-F5344CB8AC3E}">
        <p14:creationId xmlns="" xmlns:p14="http://schemas.microsoft.com/office/powerpoint/2010/main" val="3159882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8</a:t>
            </a:r>
            <a:r>
              <a:rPr lang="tr-TR" sz="2000" b="1" dirty="0" smtClean="0">
                <a:solidFill>
                  <a:srgbClr val="002060"/>
                </a:solidFill>
              </a:rPr>
              <a:t>. SORUNUN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4800" b="1" dirty="0" smtClean="0">
                <a:solidFill>
                  <a:srgbClr val="002060"/>
                </a:solidFill>
              </a:rPr>
              <a:t> 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) 66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6035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 </a:t>
            </a:r>
            <a:r>
              <a:rPr lang="tr-TR" sz="2000" b="1" dirty="0" smtClean="0">
                <a:solidFill>
                  <a:srgbClr val="002060"/>
                </a:solidFill>
              </a:rPr>
              <a:t> </a:t>
            </a:r>
            <a:r>
              <a:rPr lang="tr-TR" sz="2000" b="1" dirty="0">
                <a:solidFill>
                  <a:srgbClr val="002060"/>
                </a:solidFill>
              </a:rPr>
              <a:t>9</a:t>
            </a:r>
            <a:r>
              <a:rPr lang="tr-TR" sz="2000" b="1" dirty="0" smtClean="0">
                <a:solidFill>
                  <a:srgbClr val="002060"/>
                </a:solidFill>
              </a:rPr>
              <a:t>.SORU     </a:t>
            </a:r>
            <a:r>
              <a:rPr lang="tr-TR" sz="2000" b="1" dirty="0" smtClean="0">
                <a:solidFill>
                  <a:schemeClr val="tx1"/>
                </a:solidFill>
              </a:rPr>
              <a:t>   </a:t>
            </a:r>
            <a:r>
              <a:rPr lang="tr-TR" sz="2000" b="1" dirty="0" smtClean="0">
                <a:solidFill>
                  <a:srgbClr val="002060"/>
                </a:solidFill>
              </a:rPr>
              <a:t>                                                                            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5256584"/>
          </a:xfrm>
          <a:solidFill>
            <a:schemeClr val="bg1"/>
          </a:solidFill>
        </p:spPr>
        <p:txBody>
          <a:bodyPr/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3600" b="1" dirty="0" smtClean="0"/>
              <a:t>   52 – 35 =</a:t>
            </a:r>
          </a:p>
          <a:p>
            <a:pPr marL="0" indent="0">
              <a:buNone/>
            </a:pPr>
            <a:r>
              <a:rPr lang="tr-TR" dirty="0" smtClean="0"/>
              <a:t>   İşleminde, tahmini sonuç ile gerçek sonuç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dirty="0" smtClean="0">
                <a:solidFill>
                  <a:srgbClr val="FF0000"/>
                </a:solidFill>
              </a:rPr>
              <a:t>arasındaki fark</a:t>
            </a:r>
            <a:r>
              <a:rPr lang="tr-TR" dirty="0" smtClean="0"/>
              <a:t> kaçtır?        </a:t>
            </a:r>
          </a:p>
          <a:p>
            <a:pPr marL="0" indent="0">
              <a:buNone/>
            </a:pPr>
            <a:r>
              <a:rPr lang="tr-TR" dirty="0" smtClean="0"/>
              <a:t>              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sz="3600" b="1" dirty="0" smtClean="0"/>
              <a:t>A)17                 B)10                C) 7</a:t>
            </a:r>
            <a:endParaRPr lang="tr-TR" sz="3600" b="1" dirty="0"/>
          </a:p>
        </p:txBody>
      </p:sp>
    </p:spTree>
    <p:extLst>
      <p:ext uri="{BB962C8B-B14F-4D97-AF65-F5344CB8AC3E}">
        <p14:creationId xmlns="" xmlns:p14="http://schemas.microsoft.com/office/powerpoint/2010/main" val="3259259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515672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9</a:t>
            </a:r>
            <a:r>
              <a:rPr lang="tr-TR" sz="2000" b="1" dirty="0" smtClean="0">
                <a:solidFill>
                  <a:srgbClr val="002060"/>
                </a:solidFill>
              </a:rPr>
              <a:t>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solidFill>
                  <a:srgbClr val="002060"/>
                </a:solidFill>
              </a:rPr>
              <a:t>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C)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7</a:t>
            </a:r>
          </a:p>
        </p:txBody>
      </p:sp>
    </p:spTree>
    <p:extLst>
      <p:ext uri="{BB962C8B-B14F-4D97-AF65-F5344CB8AC3E}">
        <p14:creationId xmlns="" xmlns:p14="http://schemas.microsoft.com/office/powerpoint/2010/main" val="10802240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10.soru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            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2800" dirty="0" smtClean="0"/>
              <a:t>Yukarıdaki çıkarma işleminde </a:t>
            </a:r>
            <a:r>
              <a:rPr lang="tr-TR" sz="2800" b="1" dirty="0" smtClean="0">
                <a:solidFill>
                  <a:schemeClr val="tx1"/>
                </a:solidFill>
              </a:rPr>
              <a:t>eksileni 10 azaltıp</a:t>
            </a:r>
            <a:r>
              <a:rPr lang="tr-TR" sz="2800" dirty="0" smtClean="0"/>
              <a:t>, </a:t>
            </a:r>
            <a:r>
              <a:rPr lang="tr-TR" sz="2800" b="1" dirty="0" smtClean="0">
                <a:solidFill>
                  <a:schemeClr val="tx1"/>
                </a:solidFill>
              </a:rPr>
              <a:t>çıkanı 10 artırırsak, </a:t>
            </a:r>
            <a:r>
              <a:rPr lang="tr-TR" sz="2800" b="1" dirty="0" smtClean="0">
                <a:solidFill>
                  <a:srgbClr val="FF0000"/>
                </a:solidFill>
              </a:rPr>
              <a:t>yeni işlemin </a:t>
            </a:r>
            <a:r>
              <a:rPr lang="tr-TR" sz="2800" dirty="0" smtClean="0"/>
              <a:t>farkı kaç olur?</a:t>
            </a:r>
          </a:p>
          <a:p>
            <a:pPr marL="0" indent="0">
              <a:buNone/>
            </a:pPr>
            <a:endParaRPr lang="tr-TR" sz="2800" dirty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b="1" dirty="0" smtClean="0"/>
              <a:t>A) 14                B) 24               C) 34</a:t>
            </a:r>
            <a:endParaRPr lang="tr-TR" b="1" dirty="0"/>
          </a:p>
        </p:txBody>
      </p:sp>
      <p:pic>
        <p:nvPicPr>
          <p:cNvPr id="1027" name="Picture 3" descr="C:\Users\Ayhan\Desktop\ind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7" y="1628800"/>
            <a:ext cx="3240360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61210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766192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10.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15672" cy="525658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solidFill>
                  <a:srgbClr val="002060"/>
                </a:solidFill>
              </a:rPr>
              <a:t>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A) 14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405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8884096" cy="838200"/>
          </a:xfrm>
          <a:solidFill>
            <a:srgbClr val="FFFF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tr-TR" dirty="0" smtClean="0"/>
              <a:t>  </a:t>
            </a:r>
            <a:r>
              <a:rPr lang="tr-TR" b="1" dirty="0" smtClean="0">
                <a:solidFill>
                  <a:srgbClr val="0070C0"/>
                </a:solidFill>
              </a:rPr>
              <a:t>İKİNCİ  bölüm  </a:t>
            </a:r>
            <a:r>
              <a:rPr lang="tr-TR" b="1" dirty="0" err="1" smtClean="0">
                <a:solidFill>
                  <a:srgbClr val="0070C0"/>
                </a:solidFill>
              </a:rPr>
              <a:t>matematİk</a:t>
            </a:r>
            <a:r>
              <a:rPr lang="tr-TR" b="1" dirty="0" smtClean="0">
                <a:solidFill>
                  <a:srgbClr val="0070C0"/>
                </a:solidFill>
              </a:rPr>
              <a:t>  </a:t>
            </a:r>
            <a:r>
              <a:rPr lang="tr-TR" b="1" dirty="0" err="1" smtClean="0">
                <a:solidFill>
                  <a:srgbClr val="0070C0"/>
                </a:solidFill>
              </a:rPr>
              <a:t>sorularI</a:t>
            </a:r>
            <a:r>
              <a:rPr lang="tr-TR" b="1" dirty="0" smtClean="0">
                <a:solidFill>
                  <a:srgbClr val="0070C0"/>
                </a:solidFill>
              </a:rPr>
              <a:t>  </a:t>
            </a:r>
            <a:r>
              <a:rPr lang="tr-TR" b="1" dirty="0" err="1" smtClean="0">
                <a:solidFill>
                  <a:srgbClr val="0070C0"/>
                </a:solidFill>
              </a:rPr>
              <a:t>bİttİ</a:t>
            </a:r>
            <a:r>
              <a:rPr lang="tr-TR" b="1" dirty="0" smtClean="0">
                <a:solidFill>
                  <a:srgbClr val="0070C0"/>
                </a:solidFill>
              </a:rPr>
              <a:t>.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Ayhan\Desktop\y5-1000x1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6048671" cy="55446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16503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332657"/>
            <a:ext cx="8496944" cy="619268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endParaRPr lang="tr-TR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tr-TR" sz="4000" b="1" dirty="0">
              <a:solidFill>
                <a:srgbClr val="FF0000"/>
              </a:solidFill>
            </a:endParaRPr>
          </a:p>
          <a:p>
            <a:pPr algn="ctr">
              <a:buNone/>
            </a:pPr>
            <a:endParaRPr lang="tr-TR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tr-TR" sz="36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tr-TR" sz="3600" b="1" dirty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tr-TR" sz="36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tr-TR" sz="36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tr-TR" sz="3600" b="1" dirty="0" smtClean="0">
                <a:solidFill>
                  <a:srgbClr val="002060"/>
                </a:solidFill>
                <a:latin typeface="Arial Black" pitchFamily="34" charset="0"/>
              </a:rPr>
              <a:t>BİLGİLİ İNSAN GÜNEŞ GİBİDİR, </a:t>
            </a:r>
          </a:p>
          <a:p>
            <a:pPr algn="ctr">
              <a:buNone/>
            </a:pPr>
            <a:r>
              <a:rPr lang="tr-TR" sz="3600" b="1" dirty="0" smtClean="0">
                <a:solidFill>
                  <a:srgbClr val="002060"/>
                </a:solidFill>
                <a:latin typeface="Arial Black" pitchFamily="34" charset="0"/>
              </a:rPr>
              <a:t> GİRDİĞİ YERİ AYDINLATIR.</a:t>
            </a: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                               </a:t>
            </a:r>
          </a:p>
        </p:txBody>
      </p:sp>
      <p:pic>
        <p:nvPicPr>
          <p:cNvPr id="1026" name="Picture 2" descr="D:\ÖNEMLİ-ÖNEMLİ-ÖNEMLİ\DEPO\ÇİZGİ ÇOCUK RESMİ\42609712-cartoon-children-sitting-at-school-des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90510"/>
            <a:ext cx="7632848" cy="374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8123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936104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İLK 10 </a:t>
            </a:r>
            <a:r>
              <a:rPr lang="tr-TR" dirty="0" err="1" smtClean="0">
                <a:solidFill>
                  <a:srgbClr val="FF0000"/>
                </a:solidFill>
              </a:rPr>
              <a:t>SORUnun</a:t>
            </a:r>
            <a:r>
              <a:rPr lang="tr-TR" dirty="0" smtClean="0">
                <a:solidFill>
                  <a:srgbClr val="FF0000"/>
                </a:solidFill>
              </a:rPr>
              <a:t>  DEĞERLENDİRMESİ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endParaRPr lang="tr-TR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3300"/>
                </a:solidFill>
              </a:rPr>
              <a:t>TURUNCU </a:t>
            </a:r>
            <a:r>
              <a:rPr lang="tr-TR" sz="3600" b="1" dirty="0">
                <a:solidFill>
                  <a:srgbClr val="FF3300"/>
                </a:solidFill>
              </a:rPr>
              <a:t>MASA  </a:t>
            </a:r>
            <a:r>
              <a:rPr lang="tr-TR" sz="3600" b="1" dirty="0" smtClean="0">
                <a:solidFill>
                  <a:srgbClr val="FF3300"/>
                </a:solidFill>
              </a:rPr>
              <a:t>  </a:t>
            </a:r>
            <a:r>
              <a:rPr lang="tr-TR" b="1" dirty="0" smtClean="0">
                <a:solidFill>
                  <a:srgbClr val="FF3300"/>
                </a:solidFill>
              </a:rPr>
              <a:t>: </a:t>
            </a:r>
            <a:endParaRPr lang="tr-TR" b="1" dirty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0070C0"/>
                </a:solidFill>
              </a:rPr>
              <a:t>MAVİ </a:t>
            </a:r>
            <a:r>
              <a:rPr lang="tr-TR" sz="3600" b="1" dirty="0">
                <a:solidFill>
                  <a:srgbClr val="0070C0"/>
                </a:solidFill>
              </a:rPr>
              <a:t>MASA 		</a:t>
            </a:r>
            <a:r>
              <a:rPr lang="tr-TR" sz="3600" b="1" dirty="0" smtClean="0">
                <a:solidFill>
                  <a:srgbClr val="0070C0"/>
                </a:solidFill>
              </a:rPr>
              <a:t>    :   </a:t>
            </a:r>
            <a:endParaRPr lang="tr-TR" sz="3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FF00"/>
                </a:solidFill>
              </a:rPr>
              <a:t>SARI </a:t>
            </a:r>
            <a:r>
              <a:rPr lang="tr-TR" sz="3600" b="1" dirty="0">
                <a:solidFill>
                  <a:srgbClr val="FFFF00"/>
                </a:solidFill>
              </a:rPr>
              <a:t>MASA 		</a:t>
            </a:r>
            <a:r>
              <a:rPr lang="tr-TR" sz="3600" b="1" dirty="0" smtClean="0">
                <a:solidFill>
                  <a:srgbClr val="FFFF00"/>
                </a:solidFill>
              </a:rPr>
              <a:t>    :   </a:t>
            </a:r>
            <a:endParaRPr lang="tr-TR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00B050"/>
                </a:solidFill>
              </a:rPr>
              <a:t>YEŞİL </a:t>
            </a:r>
            <a:r>
              <a:rPr lang="tr-TR" sz="3600" b="1" dirty="0">
                <a:solidFill>
                  <a:srgbClr val="00B050"/>
                </a:solidFill>
              </a:rPr>
              <a:t>MASA    	</a:t>
            </a:r>
            <a:r>
              <a:rPr lang="tr-TR" sz="3600" b="1" dirty="0" smtClean="0">
                <a:solidFill>
                  <a:srgbClr val="00B050"/>
                </a:solidFill>
              </a:rPr>
              <a:t>    : </a:t>
            </a:r>
            <a:endParaRPr lang="tr-TR" sz="36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FF0066"/>
                </a:solidFill>
              </a:rPr>
              <a:t>PEMBE MASA 	    : 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</a:rPr>
              <a:t>BEYAZ </a:t>
            </a:r>
            <a:r>
              <a:rPr lang="tr-TR" sz="3600" b="1" dirty="0">
                <a:solidFill>
                  <a:schemeClr val="bg1"/>
                </a:solidFill>
              </a:rPr>
              <a:t>MASA  	</a:t>
            </a:r>
            <a:r>
              <a:rPr lang="tr-TR" sz="3600" b="1" dirty="0" smtClean="0">
                <a:solidFill>
                  <a:schemeClr val="bg1"/>
                </a:solidFill>
              </a:rPr>
              <a:t>    :                                       </a:t>
            </a:r>
            <a:r>
              <a:rPr lang="tr-TR" sz="3600" b="1" dirty="0" smtClean="0">
                <a:solidFill>
                  <a:srgbClr val="FF0000"/>
                </a:solidFill>
              </a:rPr>
              <a:t>KIRMIZI </a:t>
            </a:r>
            <a:r>
              <a:rPr lang="tr-TR" sz="3600" b="1" dirty="0">
                <a:solidFill>
                  <a:srgbClr val="FF0000"/>
                </a:solidFill>
              </a:rPr>
              <a:t>MASA   	</a:t>
            </a:r>
            <a:r>
              <a:rPr lang="tr-TR" sz="3600" b="1" dirty="0" smtClean="0">
                <a:solidFill>
                  <a:srgbClr val="FF0000"/>
                </a:solidFill>
              </a:rPr>
              <a:t>    :    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0924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49208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304800" y="980728"/>
            <a:ext cx="8587680" cy="561662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</a:t>
            </a:r>
          </a:p>
          <a:p>
            <a:pPr marL="0" indent="0">
              <a:buNone/>
            </a:pPr>
            <a:r>
              <a:rPr lang="tr-TR" sz="4400" b="1" dirty="0" smtClean="0">
                <a:solidFill>
                  <a:srgbClr val="002060"/>
                </a:solidFill>
              </a:rPr>
              <a:t>           TÜRKÇE SORULARI    </a:t>
            </a:r>
          </a:p>
          <a:p>
            <a:pPr marL="0" indent="0">
              <a:buNone/>
            </a:pPr>
            <a:r>
              <a:rPr lang="tr-TR" sz="4400" b="1" dirty="0">
                <a:solidFill>
                  <a:srgbClr val="002060"/>
                </a:solidFill>
              </a:rPr>
              <a:t> </a:t>
            </a:r>
            <a:r>
              <a:rPr lang="tr-TR" sz="4400" b="1" dirty="0" smtClean="0">
                <a:solidFill>
                  <a:srgbClr val="002060"/>
                </a:solidFill>
              </a:rPr>
              <a:t>                       </a:t>
            </a:r>
            <a:r>
              <a:rPr lang="tr-TR" sz="2800" b="1" dirty="0" smtClean="0">
                <a:solidFill>
                  <a:srgbClr val="002060"/>
                </a:solidFill>
              </a:rPr>
              <a:t>(5 SORU) 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002060"/>
                </a:solidFill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</a:rPr>
              <a:t>           HER SORUNUN SÜRESİ BİR DAKİKADIR.      </a:t>
            </a:r>
            <a:endParaRPr lang="tr-TR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yhan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418399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11.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340768"/>
            <a:ext cx="8784976" cy="5328592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</a:p>
          <a:p>
            <a:pPr marL="0" indent="0">
              <a:buNone/>
            </a:pPr>
            <a:r>
              <a:rPr lang="tr-TR" sz="12800" dirty="0" smtClean="0">
                <a:solidFill>
                  <a:schemeClr val="tx1"/>
                </a:solidFill>
              </a:rPr>
              <a:t>Kanatları ipektir</a:t>
            </a:r>
            <a:r>
              <a:rPr lang="tr-TR" sz="12800" dirty="0">
                <a:solidFill>
                  <a:schemeClr val="tx1"/>
                </a:solidFill>
              </a:rPr>
              <a:t>, </a:t>
            </a:r>
            <a:r>
              <a:rPr lang="tr-TR" sz="12800" dirty="0" smtClean="0">
                <a:solidFill>
                  <a:schemeClr val="tx1"/>
                </a:solidFill>
              </a:rPr>
              <a:t>          Üstündeki renkleri,</a:t>
            </a:r>
            <a:endParaRPr lang="tr-TR" sz="1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12800" dirty="0" smtClean="0">
                <a:solidFill>
                  <a:schemeClr val="tx1"/>
                </a:solidFill>
              </a:rPr>
              <a:t>Bozulur dokununca</a:t>
            </a:r>
            <a:r>
              <a:rPr lang="tr-TR" sz="12800" dirty="0">
                <a:solidFill>
                  <a:schemeClr val="tx1"/>
                </a:solidFill>
              </a:rPr>
              <a:t>. </a:t>
            </a:r>
            <a:r>
              <a:rPr lang="tr-TR" sz="12800" dirty="0" smtClean="0">
                <a:solidFill>
                  <a:schemeClr val="tx1"/>
                </a:solidFill>
              </a:rPr>
              <a:t>    Seyretmeye doyamam.</a:t>
            </a:r>
          </a:p>
          <a:p>
            <a:pPr marL="0" indent="0">
              <a:buNone/>
            </a:pPr>
            <a:r>
              <a:rPr lang="tr-TR" sz="12800" dirty="0" smtClean="0">
                <a:solidFill>
                  <a:schemeClr val="tx1"/>
                </a:solidFill>
              </a:rPr>
              <a:t>Sanki canlı çiçektir,      Yapamaz </a:t>
            </a:r>
            <a:r>
              <a:rPr lang="tr-TR" sz="12800" dirty="0">
                <a:solidFill>
                  <a:schemeClr val="tx1"/>
                </a:solidFill>
              </a:rPr>
              <a:t>böylesini, </a:t>
            </a:r>
          </a:p>
          <a:p>
            <a:pPr marL="0" indent="0">
              <a:buNone/>
            </a:pPr>
            <a:r>
              <a:rPr lang="tr-TR" sz="12800" dirty="0" smtClean="0">
                <a:solidFill>
                  <a:schemeClr val="tx1"/>
                </a:solidFill>
              </a:rPr>
              <a:t>Açar bahar olunca.       Benim </a:t>
            </a:r>
            <a:r>
              <a:rPr lang="tr-TR" sz="12800" dirty="0">
                <a:solidFill>
                  <a:schemeClr val="tx1"/>
                </a:solidFill>
              </a:rPr>
              <a:t>diyen bir ressam.</a:t>
            </a:r>
          </a:p>
          <a:p>
            <a:pPr marL="0" indent="0">
              <a:buNone/>
            </a:pPr>
            <a:r>
              <a:rPr lang="tr-TR" sz="12800" dirty="0" smtClean="0">
                <a:solidFill>
                  <a:schemeClr val="tx1"/>
                </a:solidFill>
              </a:rPr>
              <a:t>               </a:t>
            </a:r>
          </a:p>
          <a:p>
            <a:pPr marL="0" indent="0">
              <a:buNone/>
            </a:pPr>
            <a:r>
              <a:rPr lang="tr-TR" sz="12800" dirty="0">
                <a:solidFill>
                  <a:schemeClr val="tx1"/>
                </a:solidFill>
              </a:rPr>
              <a:t> </a:t>
            </a:r>
            <a:r>
              <a:rPr lang="tr-TR" sz="12800" dirty="0" smtClean="0">
                <a:solidFill>
                  <a:schemeClr val="tx1"/>
                </a:solidFill>
              </a:rPr>
              <a:t>                                                 Hasan Ali Yücel</a:t>
            </a:r>
          </a:p>
          <a:p>
            <a:pPr marL="0" indent="0">
              <a:buNone/>
            </a:pPr>
            <a:endParaRPr lang="tr-TR" sz="1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12800" dirty="0">
                <a:solidFill>
                  <a:schemeClr val="tx1"/>
                </a:solidFill>
              </a:rPr>
              <a:t> </a:t>
            </a:r>
            <a:r>
              <a:rPr lang="tr-TR" sz="12800" dirty="0" smtClean="0">
                <a:solidFill>
                  <a:schemeClr val="tx1"/>
                </a:solidFill>
              </a:rPr>
              <a:t>   </a:t>
            </a:r>
            <a:r>
              <a:rPr lang="tr-TR" sz="7000" b="1" dirty="0" smtClean="0">
                <a:solidFill>
                  <a:schemeClr val="tx1"/>
                </a:solidFill>
              </a:rPr>
              <a:t>   </a:t>
            </a:r>
            <a:r>
              <a:rPr lang="tr-TR" sz="12800" b="1" dirty="0" smtClean="0">
                <a:solidFill>
                  <a:schemeClr val="tx1"/>
                </a:solidFill>
              </a:rPr>
              <a:t>Şiirde sözü edilen  hangisidir?</a:t>
            </a:r>
          </a:p>
          <a:p>
            <a:pPr marL="0" indent="0">
              <a:buNone/>
            </a:pPr>
            <a:r>
              <a:rPr lang="tr-TR" sz="12800" dirty="0">
                <a:solidFill>
                  <a:schemeClr val="tx1"/>
                </a:solidFill>
              </a:rPr>
              <a:t> </a:t>
            </a:r>
            <a:endParaRPr lang="tr-TR" sz="1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12800" b="1" dirty="0" smtClean="0">
                <a:solidFill>
                  <a:schemeClr val="tx1"/>
                </a:solidFill>
              </a:rPr>
              <a:t>  A) Resim         B) Kelebek        C) Çiçek</a:t>
            </a:r>
          </a:p>
          <a:p>
            <a:pPr marL="0" indent="0">
              <a:buNone/>
            </a:pPr>
            <a:endParaRPr lang="tr-TR" sz="1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12800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620604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11. SORUNUN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B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) Kelebek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03668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12.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256584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sz="2800" b="1" dirty="0" smtClean="0"/>
              <a:t>A - B - C - Ç - D - E - </a:t>
            </a:r>
            <a:r>
              <a:rPr lang="tr-TR" sz="2800" b="1" dirty="0" smtClean="0">
                <a:solidFill>
                  <a:srgbClr val="FF0000"/>
                </a:solidFill>
              </a:rPr>
              <a:t>….</a:t>
            </a:r>
            <a:r>
              <a:rPr lang="tr-TR" sz="2800" b="1" dirty="0" smtClean="0"/>
              <a:t> </a:t>
            </a:r>
            <a:r>
              <a:rPr lang="tr-TR" sz="2800" b="1" dirty="0"/>
              <a:t>-</a:t>
            </a:r>
            <a:r>
              <a:rPr lang="tr-TR" sz="2800" b="1" dirty="0" smtClean="0"/>
              <a:t> G </a:t>
            </a:r>
            <a:r>
              <a:rPr lang="tr-TR" sz="2800" b="1" dirty="0"/>
              <a:t>-</a:t>
            </a:r>
            <a:r>
              <a:rPr lang="tr-TR" sz="2800" b="1" dirty="0" smtClean="0"/>
              <a:t>Ğ- </a:t>
            </a:r>
            <a:r>
              <a:rPr lang="tr-TR" sz="2800" b="1" dirty="0" smtClean="0">
                <a:solidFill>
                  <a:srgbClr val="FF0000"/>
                </a:solidFill>
              </a:rPr>
              <a:t>….</a:t>
            </a:r>
            <a:r>
              <a:rPr lang="tr-TR" sz="2800" b="1" dirty="0" smtClean="0"/>
              <a:t> - I - İ - J - K</a:t>
            </a:r>
            <a:r>
              <a:rPr lang="tr-TR" dirty="0" smtClean="0"/>
              <a:t>- </a:t>
            </a:r>
            <a:r>
              <a:rPr lang="tr-TR" sz="2800" b="1" dirty="0" smtClean="0"/>
              <a:t>L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sz="2800" b="1" dirty="0" smtClean="0"/>
              <a:t> M - N - </a:t>
            </a:r>
            <a:r>
              <a:rPr lang="tr-TR" sz="2800" b="1" dirty="0" smtClean="0">
                <a:solidFill>
                  <a:srgbClr val="FF0000"/>
                </a:solidFill>
              </a:rPr>
              <a:t>….  </a:t>
            </a:r>
            <a:r>
              <a:rPr lang="tr-TR" sz="2800" b="1" dirty="0" smtClean="0"/>
              <a:t>- Ö - P - </a:t>
            </a:r>
            <a:r>
              <a:rPr lang="tr-TR" sz="2800" b="1" dirty="0" smtClean="0">
                <a:solidFill>
                  <a:srgbClr val="FF0000"/>
                </a:solidFill>
              </a:rPr>
              <a:t>….</a:t>
            </a:r>
            <a:r>
              <a:rPr lang="tr-TR" sz="2800" b="1" dirty="0" smtClean="0"/>
              <a:t>  </a:t>
            </a:r>
            <a:r>
              <a:rPr lang="tr-TR" sz="2800" b="1" dirty="0"/>
              <a:t>-</a:t>
            </a:r>
            <a:r>
              <a:rPr lang="tr-TR" sz="2800" b="1" dirty="0" smtClean="0"/>
              <a:t> S - Ş -T - U - Ü - V - Y - Z</a:t>
            </a:r>
          </a:p>
          <a:p>
            <a:pPr marL="0" indent="0">
              <a:buNone/>
            </a:pPr>
            <a:r>
              <a:rPr lang="tr-TR" sz="2800" b="1" dirty="0"/>
              <a:t> </a:t>
            </a:r>
            <a:endParaRPr lang="tr-TR" sz="2800" b="1" dirty="0" smtClean="0"/>
          </a:p>
          <a:p>
            <a:pPr marL="0" indent="0">
              <a:buNone/>
            </a:pPr>
            <a:r>
              <a:rPr lang="tr-TR" sz="2800" b="1" dirty="0" smtClean="0"/>
              <a:t>Alfabetik sıraya göre yazılan eksik bırakılmış harfler, sırasıyla hangi seçenekte doğru verilmiştir?</a:t>
            </a:r>
          </a:p>
          <a:p>
            <a:pPr marL="0" indent="0">
              <a:buNone/>
            </a:pPr>
            <a:endParaRPr lang="tr-TR" sz="2800" b="1" dirty="0"/>
          </a:p>
          <a:p>
            <a:pPr marL="0" indent="0">
              <a:buNone/>
            </a:pPr>
            <a:r>
              <a:rPr lang="tr-TR" sz="2800" b="1" dirty="0" smtClean="0"/>
              <a:t>    A) F,G,M,R           B) F,H,O,R           C) D,H,O,T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330464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7"/>
            <a:ext cx="8686800" cy="777735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12.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256584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>
                <a:solidFill>
                  <a:srgbClr val="002060"/>
                </a:solidFill>
              </a:rPr>
              <a:t> </a:t>
            </a:r>
            <a:endParaRPr lang="tr-TR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B)  F,H,O,R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55182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13.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         hoş - yarışmamıza - geldiniz -  bilgi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(1)           (2)                (3)         (4) 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dirty="0" smtClean="0"/>
              <a:t>     Yukarıdaki sözcük grubundan anlamlı ve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kurallı bir cümle oluşturursak, sıralama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nasıl olur?</a:t>
            </a:r>
          </a:p>
          <a:p>
            <a:pPr marL="0" indent="0">
              <a:buNone/>
            </a:pPr>
            <a:r>
              <a:rPr lang="tr-TR" b="1" dirty="0" smtClean="0"/>
              <a:t>     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</a:t>
            </a:r>
          </a:p>
          <a:p>
            <a:pPr marL="0" indent="0">
              <a:buNone/>
            </a:pPr>
            <a:r>
              <a:rPr lang="tr-TR" b="1" dirty="0" smtClean="0"/>
              <a:t> </a:t>
            </a:r>
            <a:r>
              <a:rPr lang="tr-TR" sz="3600" b="1" dirty="0" smtClean="0"/>
              <a:t>A) 1-3-4-2       B) 4-2-1-3      C) 4-1-3-2</a:t>
            </a:r>
            <a:endParaRPr lang="tr-TR" sz="3600" b="1" dirty="0"/>
          </a:p>
        </p:txBody>
      </p:sp>
    </p:spTree>
    <p:extLst>
      <p:ext uri="{BB962C8B-B14F-4D97-AF65-F5344CB8AC3E}">
        <p14:creationId xmlns="" xmlns:p14="http://schemas.microsoft.com/office/powerpoint/2010/main" val="4370079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13.soruNUN 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87680" cy="525658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        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B) 4-2-1-3  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68897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59688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14.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256584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Samsun’a gittiniz mi ( ) Dağlar yemyeşil ( )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deniz masmavidir ( )  Kurtuluş  Savaşı’mızın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başladığı yerdir( )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Yukarıdaki parantezlere ( ) sırasıyla hangi      noktalama işaretleri gelmelidir?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2800" b="1" dirty="0" smtClean="0"/>
              <a:t>A) (.) (,) (!) (?)      B) (?) (,) (.) (.)     C) (?) (!) (.) (.)</a:t>
            </a:r>
            <a:endParaRPr lang="tr-TR" sz="2800" b="1" dirty="0"/>
          </a:p>
        </p:txBody>
      </p:sp>
    </p:spTree>
    <p:extLst>
      <p:ext uri="{BB962C8B-B14F-4D97-AF65-F5344CB8AC3E}">
        <p14:creationId xmlns="" xmlns:p14="http://schemas.microsoft.com/office/powerpoint/2010/main" val="28619535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587680" cy="96274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14.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554162"/>
            <a:ext cx="8496944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tr-TR" sz="4000" dirty="0" smtClean="0">
                <a:solidFill>
                  <a:srgbClr val="FF0000"/>
                </a:solidFill>
              </a:rPr>
              <a:t>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B) </a:t>
            </a:r>
            <a:r>
              <a:rPr lang="tr-TR" sz="4000" b="1" dirty="0">
                <a:solidFill>
                  <a:srgbClr val="FF0000"/>
                </a:solidFill>
              </a:rPr>
              <a:t>(?) (,) (.) (.)</a:t>
            </a:r>
          </a:p>
          <a:p>
            <a:pPr marL="0" indent="0">
              <a:buNone/>
            </a:pPr>
            <a:endParaRPr lang="tr-TR" sz="4800" dirty="0">
              <a:solidFill>
                <a:srgbClr val="FF0000"/>
              </a:solidFill>
            </a:endParaRPr>
          </a:p>
          <a:p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2190462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45624" cy="122413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</a:t>
            </a:r>
            <a:r>
              <a:rPr lang="tr-TR" b="1" dirty="0" smtClean="0">
                <a:solidFill>
                  <a:srgbClr val="FF0000"/>
                </a:solidFill>
              </a:rPr>
              <a:t>BU YARIŞMANIN AMACI </a:t>
            </a:r>
            <a:r>
              <a:rPr lang="tr-TR" b="1" dirty="0">
                <a:solidFill>
                  <a:srgbClr val="FF0000"/>
                </a:solidFill>
              </a:rPr>
              <a:t>:</a:t>
            </a:r>
            <a:r>
              <a:rPr lang="tr-TR" b="1" dirty="0" smtClean="0">
                <a:solidFill>
                  <a:srgbClr val="FF0000"/>
                </a:solidFill>
              </a:rPr>
              <a:t>                       EĞLENMEK , </a:t>
            </a:r>
            <a:r>
              <a:rPr lang="tr-TR" b="1" dirty="0" err="1" smtClean="0">
                <a:solidFill>
                  <a:srgbClr val="FF0000"/>
                </a:solidFill>
              </a:rPr>
              <a:t>eğlenİrken</a:t>
            </a:r>
            <a:r>
              <a:rPr lang="tr-TR" b="1" dirty="0" smtClean="0">
                <a:solidFill>
                  <a:srgbClr val="FF0000"/>
                </a:solidFill>
              </a:rPr>
              <a:t>  ÖĞRENMEKTİR.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772816"/>
            <a:ext cx="8496944" cy="4824536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tr-TR" sz="2800" b="1" u="sng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tr-TR" sz="2800" b="1" u="sng" dirty="0" smtClean="0">
                <a:solidFill>
                  <a:srgbClr val="002060"/>
                </a:solidFill>
              </a:rPr>
              <a:t>SORULARIN DAĞILIMI  – YARIŞMANIN  FORMATI</a:t>
            </a:r>
          </a:p>
          <a:p>
            <a:pPr>
              <a:buNone/>
            </a:pPr>
            <a:endParaRPr lang="tr-TR" sz="2000" b="1" dirty="0" smtClean="0"/>
          </a:p>
          <a:p>
            <a:pPr>
              <a:buNone/>
            </a:pPr>
            <a:r>
              <a:rPr lang="tr-TR" sz="2800" b="1" dirty="0" smtClean="0"/>
              <a:t>*</a:t>
            </a:r>
            <a:r>
              <a:rPr lang="tr-TR" sz="2800" b="1" dirty="0" smtClean="0">
                <a:solidFill>
                  <a:srgbClr val="0070C0"/>
                </a:solidFill>
              </a:rPr>
              <a:t>TÜRKÇE  DERSİ SORU SAYISI: 5</a:t>
            </a:r>
          </a:p>
          <a:p>
            <a:pPr>
              <a:buNone/>
            </a:pPr>
            <a:r>
              <a:rPr lang="tr-TR" sz="2800" b="1" dirty="0" smtClean="0">
                <a:solidFill>
                  <a:srgbClr val="002060"/>
                </a:solidFill>
              </a:rPr>
              <a:t>*MATEMATİK DERSİ SORU SAYISI: 5</a:t>
            </a:r>
          </a:p>
          <a:p>
            <a:pPr>
              <a:buNone/>
            </a:pPr>
            <a:r>
              <a:rPr lang="tr-TR" sz="2800" b="1" dirty="0">
                <a:solidFill>
                  <a:srgbClr val="0070C0"/>
                </a:solidFill>
              </a:rPr>
              <a:t>*</a:t>
            </a:r>
            <a:r>
              <a:rPr lang="tr-TR" sz="2800" b="1" dirty="0" smtClean="0">
                <a:solidFill>
                  <a:srgbClr val="0070C0"/>
                </a:solidFill>
              </a:rPr>
              <a:t>HAYAT BİLGİSİ DERSİ SORU SAYISI: 5</a:t>
            </a:r>
          </a:p>
          <a:p>
            <a:pPr>
              <a:buNone/>
            </a:pPr>
            <a:r>
              <a:rPr lang="tr-TR" sz="2800" b="1" dirty="0">
                <a:solidFill>
                  <a:srgbClr val="0070C0"/>
                </a:solidFill>
              </a:rPr>
              <a:t>*</a:t>
            </a:r>
            <a:r>
              <a:rPr lang="tr-TR" sz="2800" b="1" dirty="0" smtClean="0">
                <a:solidFill>
                  <a:srgbClr val="002060"/>
                </a:solidFill>
              </a:rPr>
              <a:t>İNGİLİZCE DERSİ SORU SAYISI: 5</a:t>
            </a:r>
          </a:p>
          <a:p>
            <a:pPr>
              <a:buNone/>
            </a:pPr>
            <a:r>
              <a:rPr lang="tr-TR" sz="2800" b="1" dirty="0" smtClean="0">
                <a:solidFill>
                  <a:srgbClr val="0070C0"/>
                </a:solidFill>
              </a:rPr>
              <a:t>*GENEL YETENEK,  </a:t>
            </a:r>
          </a:p>
          <a:p>
            <a:pPr>
              <a:buNone/>
            </a:pPr>
            <a:r>
              <a:rPr lang="tr-TR" sz="2800" b="1" dirty="0">
                <a:solidFill>
                  <a:srgbClr val="0070C0"/>
                </a:solidFill>
              </a:rPr>
              <a:t> </a:t>
            </a:r>
            <a:r>
              <a:rPr lang="tr-TR" sz="2800" b="1" dirty="0" smtClean="0">
                <a:solidFill>
                  <a:srgbClr val="0070C0"/>
                </a:solidFill>
              </a:rPr>
              <a:t>GENEL KÜLTÜR SORULARI: 5</a:t>
            </a:r>
          </a:p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*TOPLAM: 25 SORU</a:t>
            </a:r>
          </a:p>
          <a:p>
            <a:pPr>
              <a:buNone/>
            </a:pPr>
            <a:endParaRPr lang="tr-TR" sz="2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900" b="1" dirty="0" smtClean="0">
                <a:solidFill>
                  <a:schemeClr val="tx1"/>
                </a:solidFill>
              </a:rPr>
              <a:t>*EŞİTLİK DURUMUNDA 5 TANE YEDEK SORU SORULUR.</a:t>
            </a:r>
          </a:p>
          <a:p>
            <a:pPr>
              <a:buNone/>
            </a:pPr>
            <a:r>
              <a:rPr lang="tr-TR" sz="2900" b="1" dirty="0" smtClean="0">
                <a:solidFill>
                  <a:srgbClr val="002060"/>
                </a:solidFill>
              </a:rPr>
              <a:t> *EŞİTLİK YİNE BOZULMAZSA,</a:t>
            </a:r>
            <a:r>
              <a:rPr lang="tr-TR" sz="2900" b="1" dirty="0">
                <a:solidFill>
                  <a:srgbClr val="002060"/>
                </a:solidFill>
              </a:rPr>
              <a:t> TEKLİ SORULARA GEÇİLİR.</a:t>
            </a:r>
          </a:p>
          <a:p>
            <a:pPr>
              <a:buNone/>
            </a:pPr>
            <a:endParaRPr lang="tr-TR" sz="29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                                                   </a:t>
            </a:r>
            <a:endParaRPr lang="tr-TR" sz="2400" dirty="0" smtClean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yhan\Desktop\egiti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92896"/>
            <a:ext cx="2592288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12612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1</a:t>
            </a:r>
            <a:r>
              <a:rPr lang="tr-TR" sz="2000" b="1" dirty="0" smtClean="0">
                <a:solidFill>
                  <a:srgbClr val="002060"/>
                </a:solidFill>
              </a:rPr>
              <a:t>5.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5184576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 Aşağıdaki cümlelerin hangisinde, noktalama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  İşaretleri ve yazım kurallarına uyulmuştur?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A) Ayşe’nin kedisi pamuk beyaz mı</a:t>
            </a:r>
            <a:r>
              <a:rPr lang="tr-TR" dirty="0"/>
              <a:t>.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B) Atatürk’ ün mezarı  Ankara’ da anıtkabirdedir.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C) Adanalı Ayşeler, Ankara’ya gidecekler mi ?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</a:p>
          <a:p>
            <a:pPr marL="514350" indent="-514350">
              <a:buAutoNum type="alphaUcParenR"/>
            </a:pPr>
            <a:endParaRPr lang="tr-TR" dirty="0" smtClean="0"/>
          </a:p>
          <a:p>
            <a:pPr marL="514350" indent="-514350">
              <a:buAutoNum type="alphaUcParenR"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236409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1</a:t>
            </a:r>
            <a:r>
              <a:rPr lang="tr-TR" sz="2000" b="1" dirty="0" smtClean="0">
                <a:solidFill>
                  <a:srgbClr val="002060"/>
                </a:solidFill>
              </a:rPr>
              <a:t>5.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    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tr-TR" sz="4000" dirty="0" smtClean="0">
                <a:solidFill>
                  <a:srgbClr val="FF0000"/>
                </a:solidFill>
              </a:rPr>
              <a:t>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  <a:endParaRPr lang="tr-TR" sz="4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C)</a:t>
            </a:r>
            <a:r>
              <a:rPr lang="tr-TR" sz="3000" b="1" dirty="0" smtClean="0">
                <a:solidFill>
                  <a:srgbClr val="FF0000"/>
                </a:solidFill>
              </a:rPr>
              <a:t>Adanalı </a:t>
            </a:r>
            <a:r>
              <a:rPr lang="tr-TR" sz="3000" b="1" dirty="0">
                <a:solidFill>
                  <a:srgbClr val="FF0000"/>
                </a:solidFill>
              </a:rPr>
              <a:t>Ayşeler, </a:t>
            </a:r>
            <a:r>
              <a:rPr lang="tr-TR" sz="3000" b="1" dirty="0" smtClean="0">
                <a:solidFill>
                  <a:srgbClr val="FF0000"/>
                </a:solidFill>
              </a:rPr>
              <a:t>Ankara’ya gidecekler mi?</a:t>
            </a:r>
          </a:p>
          <a:p>
            <a:pPr marL="0" indent="0">
              <a:buNone/>
            </a:pPr>
            <a:r>
              <a:rPr lang="tr-TR" sz="4800" b="1" dirty="0" smtClean="0">
                <a:solidFill>
                  <a:srgbClr val="FF0000"/>
                </a:solidFill>
              </a:rPr>
              <a:t>   </a:t>
            </a:r>
            <a:endParaRPr lang="tr-TR" sz="4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4800" dirty="0">
              <a:solidFill>
                <a:schemeClr val="tx1"/>
              </a:solidFill>
            </a:endParaRPr>
          </a:p>
          <a:p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25491473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59" cy="96274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002060"/>
                </a:solidFill>
              </a:rPr>
              <a:t>     ÜÇÜNCÜ  BÖLÜM  TÜRKÇE  SORULARI  BİTTİ.</a:t>
            </a:r>
            <a:endParaRPr lang="tr-TR" sz="32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Ayhan\Desktop\indir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40959" cy="5040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86325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864096"/>
          </a:xfrm>
        </p:spPr>
        <p:txBody>
          <a:bodyPr/>
          <a:lstStyle/>
          <a:p>
            <a:pPr marL="0" indent="0"/>
            <a:r>
              <a:rPr lang="tr-TR" dirty="0"/>
              <a:t> </a:t>
            </a:r>
            <a:r>
              <a:rPr lang="tr-TR" dirty="0" smtClean="0"/>
              <a:t>           </a:t>
            </a:r>
            <a:r>
              <a:rPr lang="tr-TR" b="1" dirty="0" smtClean="0">
                <a:solidFill>
                  <a:srgbClr val="002060"/>
                </a:solidFill>
              </a:rPr>
              <a:t>      </a:t>
            </a:r>
            <a:r>
              <a:rPr lang="tr-TR" b="1" dirty="0" err="1" smtClean="0">
                <a:solidFill>
                  <a:srgbClr val="002060"/>
                </a:solidFill>
              </a:rPr>
              <a:t>english</a:t>
            </a:r>
            <a:r>
              <a:rPr lang="tr-TR" b="1" dirty="0" smtClean="0">
                <a:solidFill>
                  <a:srgbClr val="002060"/>
                </a:solidFill>
              </a:rPr>
              <a:t> </a:t>
            </a:r>
            <a:r>
              <a:rPr lang="tr-TR" b="1" dirty="0" err="1">
                <a:solidFill>
                  <a:srgbClr val="002060"/>
                </a:solidFill>
              </a:rPr>
              <a:t>questions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325212" y="980728"/>
            <a:ext cx="8587680" cy="554461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dirty="0" smtClean="0"/>
              <a:t>         </a:t>
            </a:r>
            <a:endParaRPr lang="tr-TR" sz="48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sz="4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sz="48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rgbClr val="002060"/>
                </a:solidFill>
              </a:rPr>
              <a:t>                                   (5 SORU)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002060"/>
                </a:solidFill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</a:rPr>
              <a:t>          HER SORUNUN</a:t>
            </a:r>
            <a:r>
              <a:rPr lang="tr-TR" sz="4800" dirty="0" smtClean="0">
                <a:solidFill>
                  <a:srgbClr val="002060"/>
                </a:solidFill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</a:rPr>
              <a:t>SÜRESİ BİR DAKİKADIR.</a:t>
            </a:r>
          </a:p>
        </p:txBody>
      </p:sp>
      <p:pic>
        <p:nvPicPr>
          <p:cNvPr id="1027" name="Picture 3" descr="C:\Users\Ayhan\Desktop\ind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04" y="1281436"/>
            <a:ext cx="3913388" cy="21729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yhan\Desktop\images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81436"/>
            <a:ext cx="3888432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73835"/>
            <a:ext cx="8280919" cy="79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737524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16.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87680" cy="5256584"/>
          </a:xfrm>
          <a:solidFill>
            <a:schemeClr val="bg1"/>
          </a:solidFill>
        </p:spPr>
        <p:txBody>
          <a:bodyPr/>
          <a:lstStyle/>
          <a:p>
            <a:pPr marL="0" lvl="0" indent="0" fontAlgn="t">
              <a:buNone/>
            </a:pPr>
            <a:r>
              <a:rPr lang="tr-TR" b="1" dirty="0" smtClean="0"/>
              <a:t>   Görseli </a:t>
            </a:r>
            <a:r>
              <a:rPr lang="tr-TR" b="1" dirty="0"/>
              <a:t>en iyi anlatan kelimeyi bulunuz.</a:t>
            </a:r>
            <a:endParaRPr lang="tr-TR" dirty="0"/>
          </a:p>
          <a:p>
            <a:pPr marL="0" indent="0" fontAlgn="t">
              <a:buNone/>
            </a:pPr>
            <a:r>
              <a:rPr lang="tr-TR" b="1" dirty="0" smtClean="0"/>
              <a:t> </a:t>
            </a:r>
            <a:r>
              <a:rPr lang="tr-TR" b="1" dirty="0"/>
              <a:t> </a:t>
            </a:r>
            <a:endParaRPr lang="tr-TR" dirty="0"/>
          </a:p>
          <a:p>
            <a:pPr marL="0" indent="0" fontAlgn="t">
              <a:buNone/>
            </a:pPr>
            <a:r>
              <a:rPr lang="tr-TR" b="1" dirty="0"/>
              <a:t> </a:t>
            </a:r>
            <a:endParaRPr lang="tr-TR" dirty="0"/>
          </a:p>
          <a:p>
            <a:pPr marL="0" lvl="0" indent="0" fontAlgn="t">
              <a:buNone/>
            </a:pPr>
            <a:r>
              <a:rPr lang="tr-TR" b="1" dirty="0" smtClean="0"/>
              <a:t>  </a:t>
            </a:r>
            <a:endParaRPr lang="tr-TR" dirty="0"/>
          </a:p>
          <a:p>
            <a:pPr marL="0" lvl="0" indent="0" fontAlgn="t">
              <a:buNone/>
            </a:pPr>
            <a:r>
              <a:rPr lang="tr-TR" b="1" dirty="0" smtClean="0"/>
              <a:t>  A) zebra</a:t>
            </a:r>
            <a:endParaRPr lang="tr-TR" dirty="0"/>
          </a:p>
          <a:p>
            <a:pPr marL="0" lvl="0" indent="0" fontAlgn="t">
              <a:buNone/>
            </a:pPr>
            <a:r>
              <a:rPr lang="tr-TR" b="1" dirty="0" smtClean="0"/>
              <a:t>  B) </a:t>
            </a:r>
            <a:r>
              <a:rPr lang="tr-TR" b="1" dirty="0" err="1" smtClean="0"/>
              <a:t>gorilla</a:t>
            </a:r>
            <a:endParaRPr lang="tr-TR" dirty="0"/>
          </a:p>
          <a:p>
            <a:pPr marL="0" lvl="0" indent="0" fontAlgn="t">
              <a:buNone/>
            </a:pPr>
            <a:r>
              <a:rPr lang="tr-TR" b="1" dirty="0" smtClean="0"/>
              <a:t>  C) </a:t>
            </a:r>
            <a:r>
              <a:rPr lang="tr-TR" b="1" dirty="0" err="1" smtClean="0"/>
              <a:t>balloon</a:t>
            </a:r>
            <a:endParaRPr lang="tr-TR" dirty="0"/>
          </a:p>
          <a:p>
            <a:endParaRPr lang="tr-TR" dirty="0"/>
          </a:p>
        </p:txBody>
      </p:sp>
      <p:pic>
        <p:nvPicPr>
          <p:cNvPr id="4" name="Resim 3" descr="ingilizce test resim 1 test:50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5400600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637334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16.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511256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                          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A)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b="1" dirty="0" smtClean="0"/>
              <a:t>  Resimdeki </a:t>
            </a:r>
            <a:r>
              <a:rPr lang="tr-TR" b="1" dirty="0"/>
              <a:t>hayvan zebra olduğu için </a:t>
            </a:r>
            <a:r>
              <a:rPr lang="tr-TR" b="1" dirty="0" smtClean="0"/>
              <a:t>     cevap </a:t>
            </a:r>
            <a:r>
              <a:rPr lang="tr-TR" b="1" dirty="0"/>
              <a:t>“zebra” </a:t>
            </a:r>
            <a:r>
              <a:rPr lang="tr-TR" b="1" dirty="0" err="1"/>
              <a:t>dır</a:t>
            </a:r>
            <a:r>
              <a:rPr lang="tr-TR" b="1" dirty="0"/>
              <a:t>.</a:t>
            </a:r>
            <a:endParaRPr lang="tr-TR" dirty="0"/>
          </a:p>
          <a:p>
            <a:pPr marL="0" indent="0">
              <a:buNone/>
            </a:pPr>
            <a:endParaRPr lang="tr-TR" sz="4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4800" dirty="0">
              <a:solidFill>
                <a:schemeClr val="tx1"/>
              </a:solidFill>
            </a:endParaRPr>
          </a:p>
          <a:p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23423746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17.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/>
              <a:t>  Görseli </a:t>
            </a:r>
            <a:r>
              <a:rPr lang="tr-TR" b="1" dirty="0"/>
              <a:t>en iyi anlatan kelimeyi bulunuz.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ingilizce test resim 7 test:50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32856"/>
            <a:ext cx="4896544" cy="18286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Dikdörtgen 4"/>
          <p:cNvSpPr/>
          <p:nvPr/>
        </p:nvSpPr>
        <p:spPr>
          <a:xfrm>
            <a:off x="2843808" y="4149080"/>
            <a:ext cx="4139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endParaRPr lang="tr-TR" sz="3200" dirty="0"/>
          </a:p>
          <a:p>
            <a:pPr fontAlgn="t"/>
            <a:r>
              <a:rPr lang="tr-TR" sz="3200" dirty="0"/>
              <a:t>A</a:t>
            </a:r>
            <a:r>
              <a:rPr lang="tr-TR" sz="3200" dirty="0" smtClean="0"/>
              <a:t>)</a:t>
            </a:r>
            <a:r>
              <a:rPr lang="tr-TR" sz="3200" dirty="0" err="1" smtClean="0"/>
              <a:t>ambulance</a:t>
            </a:r>
            <a:endParaRPr lang="tr-TR" sz="3200" dirty="0"/>
          </a:p>
          <a:p>
            <a:pPr fontAlgn="t"/>
            <a:r>
              <a:rPr lang="tr-TR" sz="3200" dirty="0"/>
              <a:t>B</a:t>
            </a:r>
            <a:r>
              <a:rPr lang="tr-TR" sz="3200" dirty="0" smtClean="0"/>
              <a:t>)</a:t>
            </a:r>
            <a:r>
              <a:rPr lang="tr-TR" sz="3200" dirty="0" err="1" smtClean="0"/>
              <a:t>computer</a:t>
            </a:r>
            <a:endParaRPr lang="tr-TR" sz="3200" dirty="0"/>
          </a:p>
          <a:p>
            <a:pPr fontAlgn="t"/>
            <a:r>
              <a:rPr lang="tr-TR" sz="3200" dirty="0"/>
              <a:t>C</a:t>
            </a:r>
            <a:r>
              <a:rPr lang="tr-TR" sz="3200" dirty="0" smtClean="0"/>
              <a:t>)</a:t>
            </a:r>
            <a:r>
              <a:rPr lang="tr-TR" sz="3200" dirty="0" err="1" smtClean="0"/>
              <a:t>microphone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2424091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9598" y="476672"/>
            <a:ext cx="8587680" cy="838200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17. Sorunun </a:t>
            </a:r>
            <a:r>
              <a:rPr lang="tr-TR" sz="2000" b="1" dirty="0" err="1" smtClean="0">
                <a:solidFill>
                  <a:srgbClr val="002060"/>
                </a:solidFill>
              </a:rPr>
              <a:t>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Arial Black" pitchFamily="34" charset="0"/>
              </a:rPr>
              <a:t>          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Arial Black" pitchFamily="34" charset="0"/>
              </a:rPr>
              <a:t>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    C)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b="1" dirty="0" smtClean="0"/>
              <a:t>Görseldeki </a:t>
            </a:r>
            <a:r>
              <a:rPr lang="tr-TR" b="1" dirty="0"/>
              <a:t>mikrofon olduğu için </a:t>
            </a:r>
            <a:r>
              <a:rPr lang="tr-TR" b="1" dirty="0" smtClean="0"/>
              <a:t>   cevap </a:t>
            </a:r>
            <a:r>
              <a:rPr lang="tr-TR" b="1" dirty="0"/>
              <a:t>“</a:t>
            </a:r>
            <a:r>
              <a:rPr lang="tr-TR" b="1" dirty="0" err="1"/>
              <a:t>micraphone</a:t>
            </a:r>
            <a:r>
              <a:rPr lang="tr-TR" b="1" dirty="0"/>
              <a:t>” </a:t>
            </a:r>
            <a:r>
              <a:rPr lang="tr-TR" b="1" dirty="0" err="1"/>
              <a:t>dir</a:t>
            </a:r>
            <a:r>
              <a:rPr lang="tr-TR" b="1" dirty="0"/>
              <a:t>.</a:t>
            </a:r>
            <a:endParaRPr lang="tr-TR" dirty="0"/>
          </a:p>
          <a:p>
            <a:pPr marL="0" indent="0">
              <a:buNone/>
            </a:pPr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35901523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18.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3456384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 smtClean="0"/>
              <a:t> Konuşmayı </a:t>
            </a:r>
            <a:r>
              <a:rPr lang="tr-TR" b="1" dirty="0"/>
              <a:t>tamamlayan ifade  </a:t>
            </a:r>
            <a:r>
              <a:rPr lang="tr-TR" b="1" dirty="0" smtClean="0"/>
              <a:t>aşağıdaki-   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err="1" smtClean="0"/>
              <a:t>lerden</a:t>
            </a:r>
            <a:r>
              <a:rPr lang="tr-TR" b="1" dirty="0" smtClean="0"/>
              <a:t> hangisidir?</a:t>
            </a:r>
            <a:r>
              <a:rPr lang="tr-TR" b="1" dirty="0"/>
              <a:t/>
            </a:r>
            <a:br>
              <a:rPr lang="tr-TR" b="1" dirty="0"/>
            </a:br>
            <a:endParaRPr lang="tr-TR" dirty="0"/>
          </a:p>
          <a:p>
            <a:pPr marL="0" indent="0">
              <a:buNone/>
            </a:pPr>
            <a:r>
              <a:rPr lang="tr-TR" b="1" dirty="0"/>
              <a:t>- </a:t>
            </a:r>
            <a:r>
              <a:rPr lang="tr-TR" b="1" dirty="0" err="1"/>
              <a:t>What</a:t>
            </a:r>
            <a:r>
              <a:rPr lang="tr-TR" b="1" dirty="0"/>
              <a:t> is </a:t>
            </a:r>
            <a:r>
              <a:rPr lang="tr-TR" b="1" dirty="0" err="1"/>
              <a:t>your</a:t>
            </a:r>
            <a:r>
              <a:rPr lang="tr-TR" b="1" dirty="0"/>
              <a:t> name?</a:t>
            </a:r>
            <a:br>
              <a:rPr lang="tr-TR" b="1" dirty="0"/>
            </a:b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/>
              <a:t/>
            </a:r>
            <a:br>
              <a:rPr lang="tr-TR" b="1" dirty="0"/>
            </a:b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51520" y="4509120"/>
            <a:ext cx="8712968" cy="184665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fontAlgn="t"/>
            <a:r>
              <a:rPr lang="tr-TR" sz="3200" b="1" dirty="0" smtClean="0"/>
              <a:t>A)  I </a:t>
            </a:r>
            <a:r>
              <a:rPr lang="tr-TR" sz="3200" b="1" dirty="0"/>
              <a:t>am a </a:t>
            </a:r>
            <a:r>
              <a:rPr lang="tr-TR" sz="3200" b="1" dirty="0" err="1"/>
              <a:t>student</a:t>
            </a:r>
            <a:r>
              <a:rPr lang="tr-TR" sz="3200" b="1" dirty="0"/>
              <a:t>.</a:t>
            </a:r>
            <a:endParaRPr lang="tr-TR" sz="3200" dirty="0"/>
          </a:p>
          <a:p>
            <a:pPr lvl="0" fontAlgn="t"/>
            <a:r>
              <a:rPr lang="tr-TR" sz="3200" b="1" dirty="0" smtClean="0"/>
              <a:t>B)  My </a:t>
            </a:r>
            <a:r>
              <a:rPr lang="tr-TR" sz="3200" b="1" dirty="0" err="1"/>
              <a:t>mother’s</a:t>
            </a:r>
            <a:r>
              <a:rPr lang="tr-TR" sz="3200" b="1" dirty="0"/>
              <a:t> name is Ayşe.</a:t>
            </a:r>
            <a:endParaRPr lang="tr-TR" sz="3200" dirty="0"/>
          </a:p>
          <a:p>
            <a:pPr lvl="0" fontAlgn="t"/>
            <a:r>
              <a:rPr lang="tr-TR" sz="3200" b="1" dirty="0" smtClean="0"/>
              <a:t>C)  My </a:t>
            </a:r>
            <a:r>
              <a:rPr lang="tr-TR" sz="3200" b="1" dirty="0"/>
              <a:t>name is Ayla.</a:t>
            </a:r>
            <a:endParaRPr lang="tr-TR" sz="3200" dirty="0"/>
          </a:p>
          <a:p>
            <a:pPr lvl="0" fontAlgn="t"/>
            <a:endParaRPr lang="tr-TR" dirty="0"/>
          </a:p>
        </p:txBody>
      </p:sp>
      <p:pic>
        <p:nvPicPr>
          <p:cNvPr id="6" name="Resim 5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1772816"/>
            <a:ext cx="4176464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433888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18. Sorunun </a:t>
            </a:r>
            <a:r>
              <a:rPr lang="tr-TR" sz="2000" b="1" dirty="0" err="1" smtClean="0">
                <a:solidFill>
                  <a:srgbClr val="002060"/>
                </a:solidFill>
              </a:rPr>
              <a:t>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</a:p>
          <a:p>
            <a:pPr marL="0" indent="0">
              <a:buNone/>
            </a:pPr>
            <a:r>
              <a:rPr lang="tr-TR" sz="48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</a:rPr>
              <a:t>                           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C)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Soruda </a:t>
            </a:r>
            <a:r>
              <a:rPr lang="tr-TR" b="1" dirty="0"/>
              <a:t>karşıdaki kişinin adını sorduğu için </a:t>
            </a:r>
            <a:r>
              <a:rPr lang="tr-TR" b="1" dirty="0" smtClean="0"/>
              <a:t>   cevap </a:t>
            </a:r>
            <a:r>
              <a:rPr lang="tr-TR" b="1" dirty="0"/>
              <a:t>veren kişi adını söylüyor. 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82165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3773" y="1483468"/>
            <a:ext cx="8568952" cy="5113883"/>
          </a:xfrm>
          <a:solidFill>
            <a:schemeClr val="bg1">
              <a:lumMod val="65000"/>
            </a:schemeClr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sz="4400" b="1" dirty="0" smtClean="0">
                <a:solidFill>
                  <a:srgbClr val="002060"/>
                </a:solidFill>
                <a:latin typeface="Arial Black" pitchFamily="34" charset="0"/>
              </a:rPr>
              <a:t>YARIŞMAMIZ BAŞLIYOR…</a:t>
            </a:r>
            <a:endParaRPr lang="tr-TR" sz="4400" b="1" i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tr-TR" sz="4800" b="1" dirty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BÜTÜN  ÖĞRENCİLERİME</a:t>
            </a:r>
          </a:p>
          <a:p>
            <a:pPr>
              <a:buNone/>
            </a:pPr>
            <a:r>
              <a:rPr lang="tr-TR" sz="4400" b="1" dirty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BAŞARILAR DİLİYORUM.              </a:t>
            </a:r>
            <a:endParaRPr lang="tr-TR" sz="44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034752"/>
          </a:xfrm>
          <a:solidFill>
            <a:schemeClr val="bg1">
              <a:lumMod val="65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Arial Black" pitchFamily="34" charset="0"/>
              </a:rPr>
              <a:t>    HAZIR MISINIZ?</a:t>
            </a:r>
            <a:endParaRPr lang="tr-TR" sz="6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Sezgi Özay\Desktop\start-a-company-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05064"/>
            <a:ext cx="8496944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436680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1034752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19.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556792"/>
            <a:ext cx="8496944" cy="504056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b="1" dirty="0" smtClean="0"/>
              <a:t>Cümleyi tamamlayan seçenek hangisidir?   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sz="2800" b="1" dirty="0"/>
              <a:t>  (</a:t>
            </a:r>
            <a:r>
              <a:rPr lang="tr-TR" b="1" dirty="0"/>
              <a:t>18:30)---    </a:t>
            </a:r>
            <a:r>
              <a:rPr lang="tr-TR" b="1" dirty="0" err="1"/>
              <a:t>Good</a:t>
            </a:r>
            <a:r>
              <a:rPr lang="tr-TR" b="1" dirty="0"/>
              <a:t>_____________ !</a:t>
            </a:r>
            <a:endParaRPr lang="tr-TR" b="1" dirty="0" smtClean="0"/>
          </a:p>
          <a:p>
            <a:pPr marL="0" indent="0">
              <a:buNone/>
            </a:pPr>
            <a:endParaRPr lang="tr-TR" sz="2800" b="1" dirty="0" smtClean="0"/>
          </a:p>
          <a:p>
            <a:pPr marL="0" lvl="0" indent="0" fontAlgn="t">
              <a:buNone/>
            </a:pPr>
            <a:r>
              <a:rPr lang="tr-TR" b="1" dirty="0" smtClean="0"/>
              <a:t>   A)  </a:t>
            </a:r>
            <a:r>
              <a:rPr lang="tr-TR" b="1" dirty="0" err="1" smtClean="0"/>
              <a:t>evening</a:t>
            </a:r>
            <a:endParaRPr lang="tr-TR" dirty="0"/>
          </a:p>
          <a:p>
            <a:pPr marL="0" lvl="0" indent="0" fontAlgn="t">
              <a:buNone/>
            </a:pPr>
            <a:r>
              <a:rPr lang="tr-TR" b="1" dirty="0" smtClean="0"/>
              <a:t>   B)  </a:t>
            </a:r>
            <a:r>
              <a:rPr lang="tr-TR" b="1" dirty="0" err="1" smtClean="0"/>
              <a:t>morning</a:t>
            </a:r>
            <a:endParaRPr lang="tr-TR" dirty="0"/>
          </a:p>
          <a:p>
            <a:pPr marL="0" lvl="0" indent="0" fontAlgn="t">
              <a:buNone/>
            </a:pPr>
            <a:r>
              <a:rPr lang="tr-TR" b="1" dirty="0" smtClean="0"/>
              <a:t>   C)  </a:t>
            </a:r>
            <a:r>
              <a:rPr lang="tr-TR" b="1" dirty="0" err="1" smtClean="0"/>
              <a:t>afternoon</a:t>
            </a:r>
            <a:endParaRPr lang="tr-TR" dirty="0"/>
          </a:p>
          <a:p>
            <a:pPr marL="0" lvl="0" indent="0" fontAlgn="t">
              <a:buNone/>
            </a:pPr>
            <a:r>
              <a:rPr lang="tr-TR" sz="2800" b="1" dirty="0" smtClean="0"/>
              <a:t>   </a:t>
            </a:r>
            <a:endParaRPr lang="tr-TR" sz="2800" dirty="0"/>
          </a:p>
          <a:p>
            <a:pPr marL="0" indent="0">
              <a:buNone/>
            </a:pPr>
            <a:r>
              <a:rPr lang="tr-TR" sz="2800" dirty="0"/>
              <a:t> </a:t>
            </a:r>
          </a:p>
          <a:p>
            <a:pPr marL="0" indent="0">
              <a:buNone/>
            </a:pPr>
            <a:r>
              <a:rPr lang="tr-TR" sz="2800" dirty="0"/>
              <a:t> </a:t>
            </a:r>
          </a:p>
          <a:p>
            <a:pPr marL="0" indent="0">
              <a:buNone/>
            </a:pPr>
            <a:r>
              <a:rPr lang="tr-TR" sz="2800" dirty="0"/>
              <a:t> </a:t>
            </a:r>
          </a:p>
          <a:p>
            <a:pPr marL="0" indent="0">
              <a:buNone/>
            </a:pPr>
            <a:endParaRPr lang="tr-TR" sz="2800" dirty="0"/>
          </a:p>
        </p:txBody>
      </p:sp>
      <p:pic>
        <p:nvPicPr>
          <p:cNvPr id="4" name="Resim 3" descr="C:\Users\DEKA\Desktop\0-    - dersler\images (1)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3744416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0254839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19.Sorunun </a:t>
            </a:r>
            <a:r>
              <a:rPr lang="tr-TR" sz="2000" b="1" dirty="0" err="1" smtClean="0">
                <a:solidFill>
                  <a:srgbClr val="002060"/>
                </a:solidFill>
              </a:rPr>
              <a:t>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525658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    A)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b="1" dirty="0" smtClean="0"/>
              <a:t>Görselde </a:t>
            </a:r>
            <a:r>
              <a:rPr lang="tr-TR" b="1" dirty="0"/>
              <a:t>güneş battığı için günün bu saat dilimine iyi akşamlar denir.</a:t>
            </a:r>
            <a:endParaRPr lang="tr-TR" dirty="0"/>
          </a:p>
          <a:p>
            <a:pPr marL="0" indent="0">
              <a:buNone/>
            </a:pPr>
            <a:endParaRPr lang="tr-TR" sz="4800" b="1" dirty="0">
              <a:solidFill>
                <a:schemeClr val="tx1"/>
              </a:solidFill>
              <a:latin typeface="Arial Black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36379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59688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20.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bg1"/>
          </a:solidFill>
        </p:spPr>
        <p:txBody>
          <a:bodyPr/>
          <a:lstStyle/>
          <a:p>
            <a:pPr marL="0" indent="0" fontAlgn="t">
              <a:buNone/>
            </a:pPr>
            <a:r>
              <a:rPr lang="tr-TR" dirty="0" smtClean="0"/>
              <a:t>   </a:t>
            </a:r>
            <a:r>
              <a:rPr lang="tr-TR" b="1" dirty="0"/>
              <a:t>Görseli anlatan seçeneği işaretleyiniz.</a:t>
            </a:r>
            <a:endParaRPr lang="tr-TR" dirty="0"/>
          </a:p>
          <a:p>
            <a:pPr marL="0" indent="0" fontAlgn="t">
              <a:buNone/>
            </a:pPr>
            <a:endParaRPr lang="tr-TR" dirty="0" smtClean="0"/>
          </a:p>
          <a:p>
            <a:pPr marL="0" indent="0" fontAlgn="t">
              <a:buNone/>
            </a:pPr>
            <a:endParaRPr lang="tr-TR" dirty="0"/>
          </a:p>
          <a:p>
            <a:pPr marL="0" indent="0" fontAlgn="t">
              <a:buNone/>
            </a:pPr>
            <a:r>
              <a:rPr lang="tr-TR" dirty="0" smtClean="0"/>
              <a:t>   </a:t>
            </a:r>
            <a:endParaRPr lang="tr-TR" dirty="0"/>
          </a:p>
          <a:p>
            <a:pPr marL="0" indent="0" fontAlgn="t">
              <a:buNone/>
            </a:pPr>
            <a:r>
              <a:rPr lang="tr-TR" dirty="0" smtClean="0"/>
              <a:t>   A) </a:t>
            </a:r>
            <a:r>
              <a:rPr lang="tr-TR" dirty="0"/>
              <a:t>Open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door</a:t>
            </a:r>
            <a:r>
              <a:rPr lang="tr-TR" dirty="0"/>
              <a:t>!</a:t>
            </a:r>
          </a:p>
          <a:p>
            <a:pPr marL="0" indent="0" fontAlgn="t">
              <a:buNone/>
            </a:pPr>
            <a:r>
              <a:rPr lang="tr-TR" dirty="0" smtClean="0"/>
              <a:t>   B)</a:t>
            </a:r>
            <a:r>
              <a:rPr lang="tr-TR" dirty="0" err="1" smtClean="0"/>
              <a:t>Cut</a:t>
            </a:r>
            <a:r>
              <a:rPr lang="tr-TR" dirty="0" smtClean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paper</a:t>
            </a:r>
            <a:r>
              <a:rPr lang="tr-TR" dirty="0"/>
              <a:t>!</a:t>
            </a:r>
          </a:p>
          <a:p>
            <a:pPr marL="0" indent="0" fontAlgn="t">
              <a:buNone/>
            </a:pPr>
            <a:r>
              <a:rPr lang="tr-TR" dirty="0" smtClean="0"/>
              <a:t>   C)Close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door</a:t>
            </a:r>
            <a:r>
              <a:rPr lang="tr-TR" dirty="0"/>
              <a:t>!</a:t>
            </a:r>
          </a:p>
          <a:p>
            <a:endParaRPr lang="tr-TR" dirty="0"/>
          </a:p>
        </p:txBody>
      </p:sp>
      <p:pic>
        <p:nvPicPr>
          <p:cNvPr id="5" name="Resim 4" descr="ingilizce test resim 1 test:662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276822"/>
            <a:ext cx="3744416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333954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000" b="1" dirty="0" smtClean="0">
                <a:solidFill>
                  <a:srgbClr val="002060"/>
                </a:solidFill>
              </a:rPr>
              <a:t>20.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268760"/>
            <a:ext cx="8587680" cy="532859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             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   C)</a:t>
            </a:r>
          </a:p>
          <a:p>
            <a:pPr marL="0" indent="0">
              <a:buNone/>
            </a:pPr>
            <a:r>
              <a:rPr lang="tr-TR" b="1" dirty="0"/>
              <a:t>Okun yönü kapatmayı gösterdiği için cevap kapıyı kapat anlamındaki “Close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door</a:t>
            </a:r>
            <a:r>
              <a:rPr lang="tr-TR" b="1" dirty="0"/>
              <a:t>” dur.</a:t>
            </a:r>
            <a:endParaRPr lang="tr-TR" dirty="0"/>
          </a:p>
          <a:p>
            <a:pPr marL="0" indent="0">
              <a:buNone/>
            </a:pPr>
            <a:endParaRPr lang="tr-TR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67249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3200" b="1" dirty="0" smtClean="0">
                <a:solidFill>
                  <a:srgbClr val="002060"/>
                </a:solidFill>
              </a:rPr>
              <a:t>  DÖRDÜNCÜ  BÖLÜM   </a:t>
            </a:r>
            <a:r>
              <a:rPr lang="tr-TR" sz="3200" b="1" dirty="0" err="1" smtClean="0">
                <a:solidFill>
                  <a:srgbClr val="002060"/>
                </a:solidFill>
              </a:rPr>
              <a:t>İngİlİzCE</a:t>
            </a:r>
            <a:r>
              <a:rPr lang="tr-TR" sz="3200" b="1" dirty="0" smtClean="0">
                <a:solidFill>
                  <a:srgbClr val="002060"/>
                </a:solidFill>
              </a:rPr>
              <a:t>  SORULARI  BİTTİ.</a:t>
            </a:r>
            <a:endParaRPr lang="tr-TR" sz="32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Users\Ayhan\Desktop\hedefe_ulasma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28750"/>
            <a:ext cx="8136904" cy="51686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671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443664" cy="720080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        </a:t>
            </a:r>
            <a:r>
              <a:rPr lang="tr-TR" b="1" dirty="0" smtClean="0">
                <a:solidFill>
                  <a:srgbClr val="FF0000"/>
                </a:solidFill>
              </a:rPr>
              <a:t>İLK 20 SORU DEĞERLENDİRMESİ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5602" y="1052736"/>
            <a:ext cx="8362862" cy="5616624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3600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3300"/>
                </a:solidFill>
              </a:rPr>
              <a:t>TURUNCU </a:t>
            </a:r>
            <a:r>
              <a:rPr lang="tr-TR" sz="3600" b="1" dirty="0">
                <a:solidFill>
                  <a:srgbClr val="FF3300"/>
                </a:solidFill>
              </a:rPr>
              <a:t>MASA   </a:t>
            </a:r>
            <a:r>
              <a:rPr lang="tr-TR" sz="3600" b="1" dirty="0" smtClean="0">
                <a:solidFill>
                  <a:srgbClr val="FF3300"/>
                </a:solidFill>
              </a:rPr>
              <a:t>: </a:t>
            </a:r>
            <a:endParaRPr lang="tr-TR" sz="3600" b="1" dirty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0070C0"/>
                </a:solidFill>
              </a:rPr>
              <a:t>MAVİ MASA 		    :  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FFFF00"/>
                </a:solidFill>
              </a:rPr>
              <a:t>SARI MASA 		    :   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00B050"/>
                </a:solidFill>
              </a:rPr>
              <a:t>YEŞİL MASA    	    : 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FF0066"/>
                </a:solidFill>
              </a:rPr>
              <a:t>PEMBE MASA 	    : 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BEYAZ MASA  	    :                                       </a:t>
            </a:r>
            <a:r>
              <a:rPr lang="tr-TR" sz="3600" b="1" dirty="0">
                <a:solidFill>
                  <a:srgbClr val="FF0000"/>
                </a:solidFill>
              </a:rPr>
              <a:t>KIRMIZI MASA   	    :    </a:t>
            </a:r>
          </a:p>
        </p:txBody>
      </p:sp>
    </p:spTree>
    <p:extLst>
      <p:ext uri="{BB962C8B-B14F-4D97-AF65-F5344CB8AC3E}">
        <p14:creationId xmlns="" xmlns:p14="http://schemas.microsoft.com/office/powerpoint/2010/main" val="33769125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15672" cy="6140152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                   </a:t>
            </a: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</a:t>
            </a:r>
            <a:br>
              <a:rPr lang="tr-TR" dirty="0" smtClean="0"/>
            </a:br>
            <a:r>
              <a:rPr lang="tr-TR" dirty="0" smtClean="0"/>
              <a:t> </a:t>
            </a:r>
            <a:r>
              <a:rPr lang="tr-TR" sz="4000" b="1" dirty="0" smtClean="0">
                <a:solidFill>
                  <a:srgbClr val="002060"/>
                </a:solidFill>
              </a:rPr>
              <a:t>GENEL  KÜLTÜR-YETENEK   SORULARI</a:t>
            </a:r>
            <a:r>
              <a:rPr lang="tr-TR" sz="4800" b="1" dirty="0" smtClean="0">
                <a:solidFill>
                  <a:srgbClr val="002060"/>
                </a:solidFill>
              </a:rPr>
              <a:t/>
            </a:r>
            <a:br>
              <a:rPr lang="tr-TR" sz="4800" b="1" dirty="0" smtClean="0">
                <a:solidFill>
                  <a:srgbClr val="002060"/>
                </a:solidFill>
              </a:rPr>
            </a:br>
            <a:r>
              <a:rPr lang="tr-TR" sz="2800" b="1" dirty="0" smtClean="0">
                <a:solidFill>
                  <a:srgbClr val="002060"/>
                </a:solidFill>
              </a:rPr>
              <a:t>                                  </a:t>
            </a:r>
            <a:br>
              <a:rPr lang="tr-TR" sz="2800" b="1" dirty="0" smtClean="0">
                <a:solidFill>
                  <a:srgbClr val="002060"/>
                </a:solidFill>
              </a:rPr>
            </a:br>
            <a:r>
              <a:rPr lang="tr-TR" sz="2800" b="1" dirty="0">
                <a:solidFill>
                  <a:srgbClr val="002060"/>
                </a:solidFill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</a:rPr>
              <a:t>                                    ( 5 SORU )</a:t>
            </a:r>
            <a:br>
              <a:rPr lang="tr-TR" sz="2800" b="1" dirty="0" smtClean="0">
                <a:solidFill>
                  <a:srgbClr val="002060"/>
                </a:solidFill>
              </a:rPr>
            </a:br>
            <a:r>
              <a:rPr lang="tr-TR" sz="2800" b="1" dirty="0" smtClean="0">
                <a:solidFill>
                  <a:srgbClr val="002060"/>
                </a:solidFill>
              </a:rPr>
              <a:t>             HER SORUNUN SÜRESİ  BİR DAKİKADIR.</a:t>
            </a:r>
            <a:endParaRPr lang="tr-TR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yhan\Desktop\bilsem-soru-ve-cevaplar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3143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04153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792088"/>
          </a:xfrm>
          <a:solidFill>
            <a:schemeClr val="accent5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2200" b="1" dirty="0">
                <a:solidFill>
                  <a:srgbClr val="002060"/>
                </a:solidFill>
              </a:rPr>
              <a:t>21. SORU</a:t>
            </a:r>
            <a:r>
              <a:rPr lang="tr-TR" dirty="0" smtClean="0">
                <a:solidFill>
                  <a:srgbClr val="002060"/>
                </a:solidFill>
              </a:rPr>
              <a:t/>
            </a:r>
            <a:br>
              <a:rPr lang="tr-TR" dirty="0" smtClean="0">
                <a:solidFill>
                  <a:srgbClr val="002060"/>
                </a:solidFill>
              </a:rPr>
            </a:br>
            <a:r>
              <a:rPr lang="tr-TR" dirty="0">
                <a:solidFill>
                  <a:srgbClr val="002060"/>
                </a:solidFill>
              </a:rPr>
              <a:t/>
            </a:r>
            <a:br>
              <a:rPr lang="tr-TR" dirty="0">
                <a:solidFill>
                  <a:srgbClr val="002060"/>
                </a:solidFill>
              </a:rPr>
            </a:br>
            <a:r>
              <a:rPr lang="tr-TR" dirty="0" smtClean="0">
                <a:solidFill>
                  <a:srgbClr val="002060"/>
                </a:solidFill>
              </a:rPr>
              <a:t/>
            </a:r>
            <a:br>
              <a:rPr lang="tr-TR" dirty="0" smtClean="0">
                <a:solidFill>
                  <a:srgbClr val="002060"/>
                </a:solidFill>
              </a:rPr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600" y="1268760"/>
            <a:ext cx="8686800" cy="532859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Örüntüye göre soru işareti (?) olan yere hangisi</a:t>
            </a:r>
          </a:p>
          <a:p>
            <a:pPr marL="0" indent="0">
              <a:buNone/>
            </a:pPr>
            <a:r>
              <a:rPr lang="tr-TR" dirty="0" smtClean="0"/>
              <a:t>gelmelidir?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                           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                      ?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  A)                     B)                     C)</a:t>
            </a:r>
            <a:endParaRPr lang="tr-TR" b="1" dirty="0"/>
          </a:p>
        </p:txBody>
      </p:sp>
      <p:pic>
        <p:nvPicPr>
          <p:cNvPr id="4" name="İçerik Yer Tutucusu 3" descr="http://www.edhelperclipart.com/clipart/think/pattern1-10.gif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2288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İçerik Yer Tutucusu 3" descr="http://www.edhelperclipart.com/clipart/think/pattern1-10.gif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21297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5" descr="http://www.edhelperclipart.com/clipart/think/pattern1-5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530" y="321297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 descr="http://www.edhelperclipart.com/clipart/think/pattern1-4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21297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İçerik Yer Tutucusu 3" descr="http://www.edhelperclipart.com/clipart/think/pattern1-10.gif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0471" y="322659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İçerik Yer Tutucusu 3" descr="http://www.edhelperclipart.com/clipart/think/pattern1-10.gif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2344" y="322659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sim 9" descr="http://www.edhelperclipart.com/clipart/think/pattern1-5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3134" y="321297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sim 10" descr="http://www.edhelperclipart.com/clipart/think/pattern1-4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5786" y="321297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İçerik Yer Tutucusu 3" descr="http://www.edhelperclipart.com/clipart/think/pattern1-10.gif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3431" y="475136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sim 12" descr="http://www.edhelperclipart.com/clipart/think/pattern1-5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4848" y="475136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sim 13" descr="http://www.edhelperclipart.com/clipart/think/pattern1-4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9860" y="4684595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402811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587680" cy="96274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21. SORUNUN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/>
              <a:t> </a:t>
            </a:r>
            <a:endParaRPr lang="tr-TR" b="1" dirty="0" smtClean="0"/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B)</a:t>
            </a:r>
            <a:r>
              <a:rPr lang="tr-TR" sz="4000" b="1" dirty="0" smtClean="0">
                <a:solidFill>
                  <a:srgbClr val="FF0000"/>
                </a:solidFill>
              </a:rPr>
              <a:t>  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4" name="Resim 3" descr="http://www.edhelperclipart.com/clipart/think/pattern1-59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314683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745210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515672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22.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32859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Resimde </a:t>
            </a:r>
            <a:r>
              <a:rPr lang="tr-TR" b="1" dirty="0" smtClean="0">
                <a:solidFill>
                  <a:srgbClr val="FF0000"/>
                </a:solidFill>
              </a:rPr>
              <a:t>gördüğümüz veya göremediğimiz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kutuların tamamı kaç tanedir?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31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sz="3900" b="1" dirty="0">
                <a:solidFill>
                  <a:schemeClr val="tx1"/>
                </a:solidFill>
              </a:rPr>
              <a:t>A) 6                 B) 9               C)10</a:t>
            </a:r>
          </a:p>
          <a:p>
            <a:endParaRPr lang="tr-TR" dirty="0"/>
          </a:p>
        </p:txBody>
      </p:sp>
      <p:pic>
        <p:nvPicPr>
          <p:cNvPr id="4" name="Picture 2" descr="C:\Users\Ayhan\Desktop\indir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40768"/>
            <a:ext cx="3420950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99137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6408712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     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 </a:t>
            </a:r>
            <a:r>
              <a:rPr lang="tr-TR" dirty="0" smtClean="0"/>
              <a:t>     </a:t>
            </a:r>
            <a:br>
              <a:rPr lang="tr-TR" dirty="0" smtClean="0"/>
            </a:br>
            <a:r>
              <a:rPr lang="tr-TR" sz="4400" dirty="0"/>
              <a:t> </a:t>
            </a:r>
            <a:r>
              <a:rPr lang="tr-TR" sz="4400" dirty="0" smtClean="0"/>
              <a:t>      </a:t>
            </a:r>
            <a:br>
              <a:rPr lang="tr-TR" sz="4400" dirty="0" smtClean="0"/>
            </a:br>
            <a:r>
              <a:rPr lang="tr-TR" sz="4400" b="1" dirty="0">
                <a:solidFill>
                  <a:srgbClr val="002060"/>
                </a:solidFill>
              </a:rPr>
              <a:t> </a:t>
            </a:r>
            <a:r>
              <a:rPr lang="tr-TR" sz="4400" b="1" dirty="0" smtClean="0">
                <a:solidFill>
                  <a:srgbClr val="002060"/>
                </a:solidFill>
              </a:rPr>
              <a:t>       hayat </a:t>
            </a:r>
            <a:r>
              <a:rPr lang="tr-TR" sz="4400" b="1" dirty="0" err="1" smtClean="0">
                <a:solidFill>
                  <a:srgbClr val="002060"/>
                </a:solidFill>
              </a:rPr>
              <a:t>bİLGİSİ</a:t>
            </a:r>
            <a:r>
              <a:rPr lang="tr-TR" sz="4400" b="1" dirty="0" smtClean="0">
                <a:solidFill>
                  <a:srgbClr val="002060"/>
                </a:solidFill>
              </a:rPr>
              <a:t> </a:t>
            </a:r>
            <a:r>
              <a:rPr lang="tr-TR" sz="4400" b="1" dirty="0" err="1" smtClean="0">
                <a:solidFill>
                  <a:srgbClr val="002060"/>
                </a:solidFill>
              </a:rPr>
              <a:t>sorularI</a:t>
            </a:r>
            <a:r>
              <a:rPr lang="tr-TR" sz="4400" b="1" dirty="0" smtClean="0">
                <a:solidFill>
                  <a:srgbClr val="002060"/>
                </a:solidFill>
              </a:rPr>
              <a:t/>
            </a:r>
            <a:br>
              <a:rPr lang="tr-TR" sz="4400" b="1" dirty="0" smtClean="0">
                <a:solidFill>
                  <a:srgbClr val="002060"/>
                </a:solidFill>
              </a:rPr>
            </a:br>
            <a:r>
              <a:rPr lang="tr-TR" sz="3200" b="1" dirty="0">
                <a:solidFill>
                  <a:srgbClr val="002060"/>
                </a:solidFill>
              </a:rPr>
              <a:t> </a:t>
            </a:r>
            <a:r>
              <a:rPr lang="tr-TR" sz="3200" b="1" dirty="0" smtClean="0">
                <a:solidFill>
                  <a:srgbClr val="002060"/>
                </a:solidFill>
              </a:rPr>
              <a:t>                             ( </a:t>
            </a:r>
            <a:r>
              <a:rPr lang="tr-TR" sz="3200" b="1" dirty="0">
                <a:solidFill>
                  <a:srgbClr val="002060"/>
                </a:solidFill>
              </a:rPr>
              <a:t>5</a:t>
            </a:r>
            <a:r>
              <a:rPr lang="tr-TR" sz="3200" b="1" dirty="0" smtClean="0">
                <a:solidFill>
                  <a:srgbClr val="002060"/>
                </a:solidFill>
              </a:rPr>
              <a:t> soru )</a:t>
            </a:r>
            <a:br>
              <a:rPr lang="tr-TR" sz="3200" b="1" dirty="0" smtClean="0">
                <a:solidFill>
                  <a:srgbClr val="002060"/>
                </a:solidFill>
              </a:rPr>
            </a:br>
            <a:r>
              <a:rPr lang="tr-TR" sz="3200" b="1" dirty="0">
                <a:solidFill>
                  <a:srgbClr val="002060"/>
                </a:solidFill>
              </a:rPr>
              <a:t> </a:t>
            </a:r>
            <a:r>
              <a:rPr lang="tr-TR" sz="3200" b="1" dirty="0" smtClean="0">
                <a:solidFill>
                  <a:srgbClr val="002060"/>
                </a:solidFill>
              </a:rPr>
              <a:t>         HER SORUNUN SÜRESİ </a:t>
            </a:r>
            <a:r>
              <a:rPr lang="tr-TR" sz="3200" b="1" dirty="0" err="1" smtClean="0">
                <a:solidFill>
                  <a:srgbClr val="002060"/>
                </a:solidFill>
              </a:rPr>
              <a:t>bİr</a:t>
            </a:r>
            <a:r>
              <a:rPr lang="tr-TR" sz="3200" b="1" dirty="0" smtClean="0">
                <a:solidFill>
                  <a:srgbClr val="002060"/>
                </a:solidFill>
              </a:rPr>
              <a:t> </a:t>
            </a:r>
            <a:r>
              <a:rPr lang="tr-TR" sz="3200" b="1" dirty="0" err="1" smtClean="0">
                <a:solidFill>
                  <a:srgbClr val="002060"/>
                </a:solidFill>
              </a:rPr>
              <a:t>dakİkadIr</a:t>
            </a:r>
            <a:r>
              <a:rPr lang="tr-TR" sz="3200" b="1" dirty="0" smtClean="0">
                <a:solidFill>
                  <a:srgbClr val="002060"/>
                </a:solidFill>
              </a:rPr>
              <a:t>.</a:t>
            </a:r>
            <a:endParaRPr lang="tr-TR" sz="32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D:\ÖNEMLİ-ÖNEMLİ-ÖNEMLİ\DEPO\ÇİZGİ ÇOCUK RESMİ\KALEM LOG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9"/>
            <a:ext cx="6192688" cy="3384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1941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22.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chemeClr val="tx1"/>
                </a:solidFill>
                <a:latin typeface="Arial Black" pitchFamily="34" charset="0"/>
              </a:rPr>
              <a:t>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) 9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1773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63598" y="188640"/>
            <a:ext cx="8686800" cy="838200"/>
          </a:xfrm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23.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196752"/>
            <a:ext cx="8884096" cy="201622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tr-TR" dirty="0" smtClean="0"/>
              <a:t> </a:t>
            </a:r>
            <a:r>
              <a:rPr lang="tr-TR" sz="12800" dirty="0" smtClean="0">
                <a:solidFill>
                  <a:srgbClr val="00B050"/>
                </a:solidFill>
                <a:latin typeface="Arial Black" pitchFamily="34" charset="0"/>
              </a:rPr>
              <a:t>SARI</a:t>
            </a:r>
            <a:r>
              <a:rPr lang="tr-TR" sz="12800" dirty="0" smtClean="0">
                <a:solidFill>
                  <a:srgbClr val="7030A0"/>
                </a:solidFill>
                <a:latin typeface="Arial Black" pitchFamily="34" charset="0"/>
              </a:rPr>
              <a:t>YEŞİL</a:t>
            </a:r>
            <a:r>
              <a:rPr lang="tr-TR" sz="12800" dirty="0" smtClean="0">
                <a:solidFill>
                  <a:srgbClr val="FFC000"/>
                </a:solidFill>
                <a:latin typeface="Arial Black" pitchFamily="34" charset="0"/>
              </a:rPr>
              <a:t>SİYAH</a:t>
            </a:r>
            <a:r>
              <a:rPr lang="tr-TR" sz="12800" dirty="0" smtClean="0">
                <a:solidFill>
                  <a:srgbClr val="C00000"/>
                </a:solidFill>
                <a:latin typeface="Arial Black" pitchFamily="34" charset="0"/>
              </a:rPr>
              <a:t>GRİ</a:t>
            </a:r>
            <a:r>
              <a:rPr lang="tr-TR" sz="12800" dirty="0" smtClean="0">
                <a:solidFill>
                  <a:srgbClr val="0070C0"/>
                </a:solidFill>
                <a:latin typeface="Arial Black" pitchFamily="34" charset="0"/>
              </a:rPr>
              <a:t>MAVİ</a:t>
            </a:r>
            <a:r>
              <a:rPr lang="tr-TR" sz="12800" dirty="0" smtClean="0">
                <a:solidFill>
                  <a:srgbClr val="002060"/>
                </a:solidFill>
                <a:latin typeface="Arial Black" pitchFamily="34" charset="0"/>
              </a:rPr>
              <a:t>TURUNCU   </a:t>
            </a:r>
            <a:r>
              <a:rPr lang="tr-TR" sz="12800" dirty="0" smtClean="0">
                <a:solidFill>
                  <a:srgbClr val="FF0000"/>
                </a:solidFill>
                <a:latin typeface="Arial Black" pitchFamily="34" charset="0"/>
              </a:rPr>
              <a:t>KIRMIZI</a:t>
            </a:r>
            <a:r>
              <a:rPr lang="tr-TR" sz="12800" dirty="0" smtClean="0">
                <a:solidFill>
                  <a:srgbClr val="92D050"/>
                </a:solidFill>
                <a:latin typeface="Arial Black" pitchFamily="34" charset="0"/>
              </a:rPr>
              <a:t>MOR</a:t>
            </a:r>
            <a:r>
              <a:rPr lang="tr-TR" sz="12800" dirty="0" smtClean="0">
                <a:solidFill>
                  <a:srgbClr val="7030A0"/>
                </a:solidFill>
                <a:latin typeface="Arial Black" pitchFamily="34" charset="0"/>
              </a:rPr>
              <a:t>KAHVERENGİ</a:t>
            </a:r>
            <a:r>
              <a:rPr lang="tr-TR" sz="12800" dirty="0" smtClean="0">
                <a:solidFill>
                  <a:srgbClr val="00B0F0"/>
                </a:solidFill>
                <a:latin typeface="Arial Black" pitchFamily="34" charset="0"/>
              </a:rPr>
              <a:t>LACİVERT </a:t>
            </a:r>
            <a:r>
              <a:rPr lang="tr-TR" sz="1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PEMBE</a:t>
            </a:r>
            <a:r>
              <a:rPr lang="tr-TR" sz="12800" dirty="0" smtClean="0">
                <a:solidFill>
                  <a:srgbClr val="0070C0"/>
                </a:solidFill>
                <a:latin typeface="Arial Black" pitchFamily="34" charset="0"/>
              </a:rPr>
              <a:t>EFLATUN</a:t>
            </a:r>
            <a:r>
              <a:rPr lang="tr-TR" sz="12800" dirty="0" smtClean="0">
                <a:solidFill>
                  <a:schemeClr val="tx1"/>
                </a:solidFill>
                <a:latin typeface="Arial Black" pitchFamily="34" charset="0"/>
              </a:rPr>
              <a:t>BEYAZ</a:t>
            </a:r>
            <a:endParaRPr lang="tr-TR" sz="80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     </a:t>
            </a:r>
            <a:endParaRPr lang="tr-TR" dirty="0">
              <a:latin typeface="Arial Black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2636912"/>
            <a:ext cx="8854973" cy="27392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tr-TR" sz="2800" b="1" dirty="0" smtClean="0"/>
          </a:p>
          <a:p>
            <a:r>
              <a:rPr lang="tr-TR" sz="3200" b="1" dirty="0" smtClean="0"/>
              <a:t>Yukarıda </a:t>
            </a:r>
            <a:r>
              <a:rPr lang="tr-TR" sz="3200" b="1" dirty="0"/>
              <a:t>yazan renk isimlerinden hangileri </a:t>
            </a:r>
            <a:r>
              <a:rPr lang="tr-TR" sz="3200" b="1" dirty="0">
                <a:solidFill>
                  <a:srgbClr val="FF0000"/>
                </a:solidFill>
              </a:rPr>
              <a:t>kendi </a:t>
            </a:r>
            <a:r>
              <a:rPr lang="tr-TR" sz="3200" b="1" dirty="0" smtClean="0">
                <a:solidFill>
                  <a:srgbClr val="FF0000"/>
                </a:solidFill>
              </a:rPr>
              <a:t>rengiyle </a:t>
            </a:r>
            <a:r>
              <a:rPr lang="tr-TR" sz="3200" b="1" dirty="0" smtClean="0"/>
              <a:t>yazılmıştır?</a:t>
            </a:r>
            <a:endParaRPr lang="tr-TR" sz="3200" b="1" dirty="0"/>
          </a:p>
          <a:p>
            <a:endParaRPr lang="tr-TR" sz="2800" b="1" dirty="0"/>
          </a:p>
          <a:p>
            <a:r>
              <a:rPr lang="tr-TR" sz="2400" b="1" dirty="0"/>
              <a:t>A) </a:t>
            </a:r>
            <a:r>
              <a:rPr lang="tr-TR" sz="2400" b="1" dirty="0" smtClean="0"/>
              <a:t>YEŞİL-MOR       B</a:t>
            </a:r>
            <a:r>
              <a:rPr lang="tr-TR" sz="2400" b="1" dirty="0"/>
              <a:t>) MAVİ-KIRMIZI      </a:t>
            </a:r>
            <a:r>
              <a:rPr lang="tr-TR" sz="2400" b="1" dirty="0" smtClean="0"/>
              <a:t>   C)PEMBE-SİYAH</a:t>
            </a:r>
            <a:endParaRPr lang="tr-TR" sz="2400" b="1" dirty="0"/>
          </a:p>
          <a:p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23653737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93610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23. SORUNUN CREVABI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1519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  </a:t>
            </a: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B)</a:t>
            </a: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MAVİ</a:t>
            </a:r>
            <a:r>
              <a:rPr lang="tr-TR" sz="4000" b="1" dirty="0" smtClean="0">
                <a:solidFill>
                  <a:srgbClr val="002060"/>
                </a:solidFill>
                <a:latin typeface="Arial Black" pitchFamily="34" charset="0"/>
              </a:rPr>
              <a:t>-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KIRMIZI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30664731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24.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 Şair Mehmet Akif Ersoy, İstiklal Marşı’mızı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kaç kıta ve kaç mısra  </a:t>
            </a:r>
            <a:r>
              <a:rPr lang="tr-TR" b="1" dirty="0" smtClean="0"/>
              <a:t>olarak    yazmıştır?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   A) 10 Kıta </a:t>
            </a:r>
            <a:r>
              <a:rPr lang="tr-TR" b="1" dirty="0"/>
              <a:t> </a:t>
            </a:r>
            <a:r>
              <a:rPr lang="tr-TR" b="1" dirty="0" smtClean="0"/>
              <a:t>- 41 Mısra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B) 10 Kıta </a:t>
            </a:r>
            <a:r>
              <a:rPr lang="tr-TR" b="1" dirty="0"/>
              <a:t> </a:t>
            </a:r>
            <a:r>
              <a:rPr lang="tr-TR" b="1" dirty="0" smtClean="0"/>
              <a:t>- 40 Mısra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C)   2 Kıta  -   8 Mısra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49049092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515672" cy="96274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24.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</a:rPr>
              <a:t>  </a:t>
            </a:r>
            <a:r>
              <a:rPr lang="tr-TR" sz="4000" b="1" dirty="0" smtClean="0">
                <a:solidFill>
                  <a:srgbClr val="FF0000"/>
                </a:solidFill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A)</a:t>
            </a:r>
            <a:r>
              <a:rPr lang="tr-TR" sz="4000" b="1" dirty="0" smtClean="0">
                <a:solidFill>
                  <a:srgbClr val="FF0000"/>
                </a:solidFill>
              </a:rPr>
              <a:t> 10 Kıta - 41 Mısra</a:t>
            </a:r>
            <a:endParaRPr lang="tr-TR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460880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25.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4971182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KAYA</a:t>
            </a:r>
            <a:r>
              <a:rPr lang="tr-TR" b="1" dirty="0" smtClean="0"/>
              <a:t> </a:t>
            </a:r>
            <a:r>
              <a:rPr lang="tr-TR" dirty="0" smtClean="0"/>
              <a:t> kelimesi  </a:t>
            </a:r>
            <a:r>
              <a:rPr lang="tr-TR" b="1" dirty="0" smtClean="0">
                <a:solidFill>
                  <a:schemeClr val="tx1"/>
                </a:solidFill>
              </a:rPr>
              <a:t>5737</a:t>
            </a:r>
            <a:r>
              <a:rPr lang="tr-TR" dirty="0" smtClean="0"/>
              <a:t> şeklinde şifrelenmiştir.</a:t>
            </a:r>
          </a:p>
          <a:p>
            <a:pPr marL="0" indent="0">
              <a:buNone/>
            </a:pPr>
            <a:r>
              <a:rPr lang="tr-TR" dirty="0" smtClean="0"/>
              <a:t>Buna göre  </a:t>
            </a:r>
            <a:r>
              <a:rPr lang="tr-TR" b="1" dirty="0">
                <a:solidFill>
                  <a:schemeClr val="tx1"/>
                </a:solidFill>
              </a:rPr>
              <a:t>Y</a:t>
            </a:r>
            <a:r>
              <a:rPr lang="tr-TR" b="1" dirty="0" smtClean="0">
                <a:solidFill>
                  <a:schemeClr val="tx1"/>
                </a:solidFill>
              </a:rPr>
              <a:t>AKA</a:t>
            </a:r>
            <a:r>
              <a:rPr lang="tr-TR" dirty="0" smtClean="0"/>
              <a:t>  kelimesinin şifresi aşağıda-</a:t>
            </a:r>
          </a:p>
          <a:p>
            <a:pPr marL="0" indent="0">
              <a:buNone/>
            </a:pPr>
            <a:r>
              <a:rPr lang="tr-TR" dirty="0" smtClean="0"/>
              <a:t>kilerden hangisidir?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b="1" dirty="0" smtClean="0">
                <a:solidFill>
                  <a:schemeClr val="tx1"/>
                </a:solidFill>
              </a:rPr>
              <a:t>A) 3757         B) 5373        C) 3753  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384880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792088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25.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8050" y="1412776"/>
            <a:ext cx="8340414" cy="511256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</a:rPr>
              <a:t>  </a:t>
            </a:r>
            <a:r>
              <a:rPr lang="tr-TR" sz="4000" b="1" dirty="0" smtClean="0">
                <a:solidFill>
                  <a:srgbClr val="FF0000"/>
                </a:solidFill>
              </a:rPr>
              <a:t>     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A)</a:t>
            </a:r>
            <a:r>
              <a:rPr lang="tr-TR" sz="4000" b="1" dirty="0" smtClean="0">
                <a:solidFill>
                  <a:srgbClr val="FF0000"/>
                </a:solidFill>
              </a:rPr>
              <a:t> 3757</a:t>
            </a:r>
            <a:endParaRPr lang="tr-TR" sz="4000" b="1" dirty="0">
              <a:solidFill>
                <a:srgbClr val="FF0000"/>
              </a:solidFill>
            </a:endParaRPr>
          </a:p>
          <a:p>
            <a:r>
              <a:rPr lang="tr-TR" sz="4800" dirty="0" smtClean="0">
                <a:hlinkClick r:id="rId2"/>
              </a:rPr>
              <a:t>https://</a:t>
            </a:r>
            <a:r>
              <a:rPr lang="tr-TR" sz="4800" dirty="0" smtClean="0">
                <a:hlinkClick r:id="rId2"/>
              </a:rPr>
              <a:t>www.sorubak.com</a:t>
            </a:r>
            <a:r>
              <a:rPr lang="tr-TR" sz="4800" dirty="0" smtClean="0"/>
              <a:t> </a:t>
            </a:r>
            <a:endParaRPr lang="tr-T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19444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8884096" cy="8382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            GENEL KÜLTÜR-YETENEK  SORULARI   BİTTİ.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83150"/>
          </a:xfr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>
              <a:solidFill>
                <a:srgbClr val="FF0000"/>
              </a:solidFill>
            </a:endParaRPr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           SONUÇLARIN AÇIKLANMASINDAN SONRA,</a:t>
            </a:r>
          </a:p>
          <a:p>
            <a:pPr marL="0" indent="0">
              <a:buNone/>
            </a:pPr>
            <a:r>
              <a:rPr lang="tr-TR" sz="2400" b="1" dirty="0">
                <a:solidFill>
                  <a:srgbClr val="002060"/>
                </a:solidFill>
              </a:rPr>
              <a:t> </a:t>
            </a:r>
            <a:r>
              <a:rPr lang="tr-TR" sz="2400" b="1" dirty="0" smtClean="0">
                <a:solidFill>
                  <a:srgbClr val="002060"/>
                </a:solidFill>
              </a:rPr>
              <a:t>                     10 DAKİKA ARA VERİYORUZ.</a:t>
            </a:r>
            <a:endParaRPr lang="tr-TR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yhan\Desktop\yarışm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9"/>
            <a:ext cx="8712968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8125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57200"/>
            <a:ext cx="8280920" cy="8382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     </a:t>
            </a:r>
            <a:r>
              <a:rPr lang="tr-TR" b="1" dirty="0" smtClean="0">
                <a:solidFill>
                  <a:srgbClr val="FF0000"/>
                </a:solidFill>
              </a:rPr>
              <a:t>İLK 25 SORUNUN  DEĞERLENDİRMESİ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556792"/>
            <a:ext cx="8352928" cy="4971182"/>
          </a:xfrm>
          <a:solidFill>
            <a:schemeClr val="bg1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tr-TR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3300"/>
                </a:solidFill>
              </a:rPr>
              <a:t>TURUNCU </a:t>
            </a:r>
            <a:r>
              <a:rPr lang="tr-TR" sz="3600" b="1" dirty="0">
                <a:solidFill>
                  <a:srgbClr val="FF3300"/>
                </a:solidFill>
              </a:rPr>
              <a:t>MASA  </a:t>
            </a:r>
            <a:r>
              <a:rPr lang="tr-TR" sz="3600" b="1" dirty="0" smtClean="0">
                <a:solidFill>
                  <a:srgbClr val="FF3300"/>
                </a:solidFill>
              </a:rPr>
              <a:t> : </a:t>
            </a:r>
            <a:endParaRPr lang="tr-TR" sz="3600" b="1" dirty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0070C0"/>
                </a:solidFill>
              </a:rPr>
              <a:t>MAVİ MASA 		    :  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FFFF00"/>
                </a:solidFill>
              </a:rPr>
              <a:t>SARI MASA 		    :   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00B050"/>
                </a:solidFill>
              </a:rPr>
              <a:t>YEŞİL MASA    	    : 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FF0066"/>
                </a:solidFill>
              </a:rPr>
              <a:t>PEMBE MASA 	    : 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BEYAZ MASA  	    :                                       </a:t>
            </a:r>
            <a:r>
              <a:rPr lang="tr-TR" sz="3600" b="1" dirty="0">
                <a:solidFill>
                  <a:srgbClr val="FF0000"/>
                </a:solidFill>
              </a:rPr>
              <a:t>KIRMIZI MASA   	    :    </a:t>
            </a:r>
          </a:p>
        </p:txBody>
      </p:sp>
    </p:spTree>
    <p:extLst>
      <p:ext uri="{BB962C8B-B14F-4D97-AF65-F5344CB8AC3E}">
        <p14:creationId xmlns="" xmlns:p14="http://schemas.microsoft.com/office/powerpoint/2010/main" val="118294827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15672" cy="838200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       </a:t>
            </a:r>
            <a:r>
              <a:rPr lang="tr-TR" sz="4000" dirty="0" smtClean="0">
                <a:solidFill>
                  <a:srgbClr val="FF0000"/>
                </a:solidFill>
              </a:rPr>
              <a:t>YARIŞMAMIZ DEVAM EDİYOR…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002060"/>
                </a:solidFill>
              </a:rPr>
              <a:t>   ŞİMDİ </a:t>
            </a:r>
            <a:r>
              <a:rPr lang="tr-TR" b="1" dirty="0">
                <a:solidFill>
                  <a:srgbClr val="002060"/>
                </a:solidFill>
              </a:rPr>
              <a:t>GRUPLARA 5 TANE  DAHA SORU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002060"/>
                </a:solidFill>
              </a:rPr>
              <a:t>                      SORULACAK.</a:t>
            </a:r>
            <a:endParaRPr lang="tr-TR" b="1" dirty="0">
              <a:solidFill>
                <a:srgbClr val="002060"/>
              </a:solidFill>
            </a:endParaRPr>
          </a:p>
          <a:p>
            <a:endParaRPr lang="tr-TR" b="1" dirty="0"/>
          </a:p>
          <a:p>
            <a:pPr marL="0" indent="0">
              <a:buNone/>
            </a:pPr>
            <a:r>
              <a:rPr lang="tr-TR" b="1" dirty="0" smtClean="0">
                <a:solidFill>
                  <a:srgbClr val="0070C0"/>
                </a:solidFill>
              </a:rPr>
              <a:t>                EŞİTLİK </a:t>
            </a:r>
            <a:r>
              <a:rPr lang="tr-TR" b="1" dirty="0">
                <a:solidFill>
                  <a:srgbClr val="0070C0"/>
                </a:solidFill>
              </a:rPr>
              <a:t>BOZULMAZSA, </a:t>
            </a:r>
            <a:endParaRPr lang="tr-TR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0070C0"/>
                </a:solidFill>
              </a:rPr>
              <a:t> </a:t>
            </a:r>
            <a:r>
              <a:rPr lang="tr-TR" b="1" dirty="0" smtClean="0">
                <a:solidFill>
                  <a:srgbClr val="0070C0"/>
                </a:solidFill>
              </a:rPr>
              <a:t>       TEKLİ SORULARA GEÇİLECEK.</a:t>
            </a:r>
            <a:endParaRPr lang="tr-TR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002060"/>
                </a:solidFill>
              </a:rPr>
              <a:t> </a:t>
            </a:r>
            <a:r>
              <a:rPr lang="tr-TR" b="1" dirty="0" smtClean="0">
                <a:solidFill>
                  <a:srgbClr val="002060"/>
                </a:solidFill>
              </a:rPr>
              <a:t>HER SORUNUN SÜRESİ BİR DAKİKADIR.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9579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   1.Soru </a:t>
            </a:r>
            <a:r>
              <a:rPr lang="tr-TR" sz="2000" b="1" dirty="0" smtClean="0">
                <a:solidFill>
                  <a:srgbClr val="FF0000"/>
                </a:solidFill>
              </a:rPr>
              <a:t>:</a:t>
            </a:r>
            <a:r>
              <a:rPr lang="tr-TR" sz="3200" b="1" dirty="0" smtClean="0">
                <a:solidFill>
                  <a:srgbClr val="FF0000"/>
                </a:solidFill>
              </a:rPr>
              <a:t>                                                    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87680" cy="532859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 smtClean="0"/>
              <a:t> </a:t>
            </a:r>
            <a:endParaRPr lang="tr-TR" sz="2800" dirty="0"/>
          </a:p>
          <a:p>
            <a:pPr marL="0" indent="0">
              <a:buNone/>
            </a:pPr>
            <a:r>
              <a:rPr lang="tr-TR" dirty="0" smtClean="0"/>
              <a:t>1- Mustafa Kemal başarılı bir öğrenciydi.</a:t>
            </a:r>
          </a:p>
          <a:p>
            <a:pPr marL="0" indent="0">
              <a:buNone/>
            </a:pPr>
            <a:r>
              <a:rPr lang="tr-TR" dirty="0" smtClean="0"/>
              <a:t>2- Mustafa Kemal İstanbul’da doğdu.</a:t>
            </a:r>
          </a:p>
          <a:p>
            <a:pPr marL="0" indent="0">
              <a:buNone/>
            </a:pPr>
            <a:r>
              <a:rPr lang="tr-TR" dirty="0" smtClean="0"/>
              <a:t>3- Atatürk’ün mezarı Ankara’da Anıtkabir’dedir.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 Yukardaki bilgilerden hangileri doğrudur?</a:t>
            </a:r>
          </a:p>
          <a:p>
            <a:pPr marL="0" indent="0">
              <a:buNone/>
            </a:pPr>
            <a:endParaRPr lang="tr-T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b="1" dirty="0" smtClean="0"/>
              <a:t>  </a:t>
            </a:r>
            <a:r>
              <a:rPr lang="tr-TR" sz="3600" b="1" dirty="0" smtClean="0"/>
              <a:t>A)  1 ve 3         B)  1 ve 2       C)   2 ve 3</a:t>
            </a:r>
            <a:endParaRPr lang="tr-TR" sz="3600" b="1" dirty="0"/>
          </a:p>
        </p:txBody>
      </p:sp>
    </p:spTree>
    <p:extLst>
      <p:ext uri="{BB962C8B-B14F-4D97-AF65-F5344CB8AC3E}">
        <p14:creationId xmlns="" xmlns:p14="http://schemas.microsoft.com/office/powerpoint/2010/main" val="3535937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116632"/>
            <a:ext cx="868680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26..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268759"/>
            <a:ext cx="8496944" cy="5473949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</a:p>
          <a:p>
            <a:pPr marL="0" indent="0">
              <a:buNone/>
            </a:pPr>
            <a:r>
              <a:rPr lang="tr-TR" sz="3600" b="1" dirty="0" smtClean="0"/>
              <a:t>    63 +       = 87</a:t>
            </a:r>
          </a:p>
          <a:p>
            <a:pPr marL="0" indent="0">
              <a:buNone/>
            </a:pPr>
            <a:endParaRPr lang="tr-TR" sz="3600" b="1" dirty="0"/>
          </a:p>
          <a:p>
            <a:pPr marL="0" indent="0">
              <a:buNone/>
            </a:pPr>
            <a:r>
              <a:rPr lang="tr-TR" sz="3600" b="1" dirty="0" smtClean="0"/>
              <a:t>         + 12  =  </a:t>
            </a:r>
          </a:p>
          <a:p>
            <a:pPr marL="0" indent="0">
              <a:buNone/>
            </a:pPr>
            <a:endParaRPr lang="tr-TR" sz="3600" b="1" dirty="0"/>
          </a:p>
          <a:p>
            <a:pPr marL="0" indent="0">
              <a:buNone/>
            </a:pPr>
            <a:r>
              <a:rPr lang="tr-TR" b="1" dirty="0" smtClean="0"/>
              <a:t>Yukarıdaki işlemde        yerine  yazılacak</a:t>
            </a:r>
          </a:p>
          <a:p>
            <a:pPr marL="0" indent="0">
              <a:buNone/>
            </a:pPr>
            <a:r>
              <a:rPr lang="tr-TR" b="1" dirty="0" smtClean="0"/>
              <a:t> sayı kaçtır?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sz="3600" b="1" dirty="0" smtClean="0"/>
              <a:t>       </a:t>
            </a:r>
            <a:r>
              <a:rPr lang="tr-TR" sz="3600" b="1" dirty="0" smtClean="0">
                <a:solidFill>
                  <a:schemeClr val="tx1"/>
                </a:solidFill>
              </a:rPr>
              <a:t>A) 36              B) 24           C) 12</a:t>
            </a:r>
            <a:endParaRPr lang="tr-TR" sz="3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Ayhan\Desktop\indi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854" y="2924944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02224"/>
            <a:ext cx="620535" cy="59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Ayhan\Desktop\indi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64" y="4149080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16" y="2924944"/>
            <a:ext cx="620535" cy="59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124822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26.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12776"/>
            <a:ext cx="8424936" cy="511256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chemeClr val="tx1"/>
                </a:solidFill>
              </a:rPr>
              <a:t> </a:t>
            </a:r>
            <a:r>
              <a:rPr lang="tr-TR" sz="4800" b="1" dirty="0" smtClean="0">
                <a:solidFill>
                  <a:schemeClr val="tx1"/>
                </a:solidFill>
              </a:rPr>
              <a:t>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   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 A) 36</a:t>
            </a:r>
            <a:endParaRPr lang="tr-TR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4800" dirty="0">
              <a:solidFill>
                <a:schemeClr val="tx1"/>
              </a:solidFill>
            </a:endParaRPr>
          </a:p>
          <a:p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216804469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84096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27.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412776"/>
            <a:ext cx="8856984" cy="532859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b="1" dirty="0" smtClean="0"/>
              <a:t>Aşağıdaki bilgilerin hangisinde </a:t>
            </a:r>
            <a:r>
              <a:rPr lang="tr-TR" b="1" dirty="0">
                <a:solidFill>
                  <a:srgbClr val="FF0000"/>
                </a:solidFill>
              </a:rPr>
              <a:t>yanlışlık</a:t>
            </a:r>
            <a:r>
              <a:rPr lang="tr-TR" b="1" dirty="0"/>
              <a:t> yapılmıştır?  </a:t>
            </a:r>
            <a:endParaRPr lang="tr-TR" b="1" dirty="0" smtClean="0"/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                                                                           </a:t>
            </a:r>
            <a:r>
              <a:rPr lang="tr-TR" b="1" dirty="0" smtClean="0">
                <a:solidFill>
                  <a:schemeClr val="tx1"/>
                </a:solidFill>
              </a:rPr>
              <a:t>A) </a:t>
            </a:r>
            <a:r>
              <a:rPr lang="tr-TR" b="1" dirty="0" smtClean="0">
                <a:solidFill>
                  <a:srgbClr val="FF0000"/>
                </a:solidFill>
              </a:rPr>
              <a:t>Kalem: </a:t>
            </a:r>
            <a:r>
              <a:rPr lang="tr-TR" b="1" dirty="0" smtClean="0">
                <a:solidFill>
                  <a:schemeClr val="tx1"/>
                </a:solidFill>
              </a:rPr>
              <a:t>cins </a:t>
            </a:r>
            <a:r>
              <a:rPr lang="tr-TR" b="1" dirty="0">
                <a:solidFill>
                  <a:schemeClr val="tx1"/>
                </a:solidFill>
              </a:rPr>
              <a:t>isimdir-somut </a:t>
            </a:r>
            <a:r>
              <a:rPr lang="tr-TR" b="1" dirty="0" smtClean="0">
                <a:solidFill>
                  <a:schemeClr val="tx1"/>
                </a:solidFill>
              </a:rPr>
              <a:t>isimdir-      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               tekil isimdir.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B)</a:t>
            </a:r>
            <a:r>
              <a:rPr lang="tr-TR" b="1" dirty="0" smtClean="0">
                <a:solidFill>
                  <a:srgbClr val="FF0000"/>
                </a:solidFill>
              </a:rPr>
              <a:t>Mutluluk: </a:t>
            </a:r>
            <a:r>
              <a:rPr lang="tr-TR" b="1" dirty="0" smtClean="0">
                <a:solidFill>
                  <a:schemeClr val="tx1"/>
                </a:solidFill>
              </a:rPr>
              <a:t>özel </a:t>
            </a:r>
            <a:r>
              <a:rPr lang="tr-TR" b="1" dirty="0">
                <a:solidFill>
                  <a:schemeClr val="tx1"/>
                </a:solidFill>
              </a:rPr>
              <a:t>isimdir-somut </a:t>
            </a:r>
            <a:r>
              <a:rPr lang="tr-TR" b="1" dirty="0" smtClean="0">
                <a:solidFill>
                  <a:schemeClr val="tx1"/>
                </a:solidFill>
              </a:rPr>
              <a:t>isimdir-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               çoğul isimdir.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b="1" dirty="0" smtClean="0"/>
              <a:t> C)</a:t>
            </a:r>
            <a:r>
              <a:rPr lang="tr-TR" b="1" dirty="0" err="1" smtClean="0">
                <a:solidFill>
                  <a:srgbClr val="FF0000"/>
                </a:solidFill>
              </a:rPr>
              <a:t>Orman:</a:t>
            </a:r>
            <a:r>
              <a:rPr lang="tr-TR" b="1" dirty="0" err="1" smtClean="0">
                <a:solidFill>
                  <a:schemeClr val="tx1"/>
                </a:solidFill>
              </a:rPr>
              <a:t>cins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>
                <a:solidFill>
                  <a:schemeClr val="tx1"/>
                </a:solidFill>
              </a:rPr>
              <a:t>isimdir- somut </a:t>
            </a:r>
            <a:r>
              <a:rPr lang="tr-TR" b="1" dirty="0" smtClean="0">
                <a:solidFill>
                  <a:schemeClr val="tx1"/>
                </a:solidFill>
              </a:rPr>
              <a:t>isimdir-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               topluluk ismidir.</a:t>
            </a:r>
            <a:endParaRPr lang="tr-TR" b="1" dirty="0">
              <a:solidFill>
                <a:schemeClr val="tx1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559541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443664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27.  SORUNUN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556792"/>
            <a:ext cx="8470776" cy="504056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 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 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    B)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Mutluluk:  </a:t>
            </a:r>
            <a:r>
              <a:rPr lang="tr-TR" b="1" dirty="0" smtClean="0">
                <a:solidFill>
                  <a:schemeClr val="tx1"/>
                </a:solidFill>
              </a:rPr>
              <a:t>özel </a:t>
            </a:r>
            <a:r>
              <a:rPr lang="tr-TR" b="1" dirty="0">
                <a:solidFill>
                  <a:schemeClr val="tx1"/>
                </a:solidFill>
              </a:rPr>
              <a:t>isimdir-somut </a:t>
            </a:r>
            <a:r>
              <a:rPr lang="tr-TR" b="1" dirty="0" smtClean="0">
                <a:solidFill>
                  <a:schemeClr val="tx1"/>
                </a:solidFill>
              </a:rPr>
              <a:t>isimdir-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               çoğul isimdir. 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chemeClr val="tx1"/>
                </a:solidFill>
              </a:rPr>
              <a:t>                    </a:t>
            </a:r>
            <a:r>
              <a:rPr lang="tr-TR" sz="2800" b="1" dirty="0" smtClean="0">
                <a:solidFill>
                  <a:schemeClr val="tx1"/>
                </a:solidFill>
              </a:rPr>
              <a:t>         </a:t>
            </a:r>
            <a:endParaRPr lang="tr-TR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894805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28.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Hangi </a:t>
            </a:r>
            <a:r>
              <a:rPr lang="tr-TR" dirty="0"/>
              <a:t>sayıya 8 eklersek, 2 düzineyi ifade </a:t>
            </a:r>
          </a:p>
          <a:p>
            <a:pPr marL="0" indent="0">
              <a:buNone/>
            </a:pPr>
            <a:r>
              <a:rPr lang="tr-TR" dirty="0"/>
              <a:t>    </a:t>
            </a:r>
            <a:r>
              <a:rPr lang="tr-TR" dirty="0" smtClean="0"/>
              <a:t> eden </a:t>
            </a:r>
            <a:r>
              <a:rPr lang="tr-TR" dirty="0"/>
              <a:t>sayı olur?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</a:t>
            </a:r>
            <a:r>
              <a:rPr lang="tr-TR" sz="3600" b="1" dirty="0"/>
              <a:t>A) 16              B) 10             C) 6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9363384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93610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28.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 A) 16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724734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587680" cy="648072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29. 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800" b="1" dirty="0" smtClean="0"/>
              <a:t>             </a:t>
            </a:r>
            <a:r>
              <a:rPr lang="tr-TR" b="1" dirty="0" smtClean="0"/>
              <a:t>Aşağıdaki ifadelerden  hangisi </a:t>
            </a:r>
            <a:r>
              <a:rPr lang="tr-TR" b="1" dirty="0" smtClean="0">
                <a:solidFill>
                  <a:srgbClr val="FF0000"/>
                </a:solidFill>
              </a:rPr>
              <a:t>yanlıştır</a:t>
            </a:r>
            <a:r>
              <a:rPr lang="tr-TR" b="1" dirty="0" smtClean="0"/>
              <a:t>?</a:t>
            </a:r>
          </a:p>
          <a:p>
            <a:pPr marL="0" indent="0">
              <a:buNone/>
            </a:pPr>
            <a:r>
              <a:rPr lang="tr-TR" b="1" dirty="0" smtClean="0"/>
              <a:t> </a:t>
            </a:r>
          </a:p>
          <a:p>
            <a:pPr marL="0" indent="0">
              <a:buNone/>
            </a:pPr>
            <a:r>
              <a:rPr lang="tr-TR" b="1" dirty="0" smtClean="0"/>
              <a:t>      A)  Annemin kız kardeşi halam, erkek kardeşi</a:t>
            </a:r>
          </a:p>
          <a:p>
            <a:pPr marL="0" indent="0">
              <a:buNone/>
            </a:pPr>
            <a:r>
              <a:rPr lang="tr-TR" b="1" dirty="0" smtClean="0"/>
              <a:t>           dayımdır.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      B)  Anne ve babamın, kardeşlerinin çocukları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       benim kuzenimdir. 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      C)  Babamın kız kardeşi halam, erkek kardeşi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       amcamdır.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241895217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5602" y="260648"/>
            <a:ext cx="8515672" cy="864095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29.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0038" y="1412776"/>
            <a:ext cx="8520434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tr-TR" sz="4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4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400" b="1" dirty="0" smtClean="0">
                <a:solidFill>
                  <a:srgbClr val="002060"/>
                </a:solidFill>
                <a:latin typeface="Arial Black" pitchFamily="34" charset="0"/>
              </a:rPr>
              <a:t>         </a:t>
            </a:r>
          </a:p>
          <a:p>
            <a:pPr marL="0" indent="0">
              <a:buNone/>
            </a:pPr>
            <a:r>
              <a:rPr lang="tr-TR" sz="44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400" b="1" dirty="0" smtClean="0">
                <a:solidFill>
                  <a:srgbClr val="002060"/>
                </a:solidFill>
                <a:latin typeface="Arial Black" pitchFamily="34" charset="0"/>
              </a:rPr>
              <a:t>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4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Arial Black" pitchFamily="34" charset="0"/>
              </a:rPr>
              <a:t>                    A)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</a:t>
            </a:r>
            <a:r>
              <a:rPr lang="tr-TR" b="1" dirty="0" smtClean="0">
                <a:solidFill>
                  <a:srgbClr val="FF0000"/>
                </a:solidFill>
              </a:rPr>
              <a:t>Annemin </a:t>
            </a:r>
            <a:r>
              <a:rPr lang="tr-TR" b="1" dirty="0">
                <a:solidFill>
                  <a:srgbClr val="FF0000"/>
                </a:solidFill>
              </a:rPr>
              <a:t>kız kardeşi halam,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      </a:t>
            </a:r>
            <a:r>
              <a:rPr lang="tr-TR" b="1" dirty="0" smtClean="0">
                <a:solidFill>
                  <a:srgbClr val="FF0000"/>
                </a:solidFill>
              </a:rPr>
              <a:t>    erkek </a:t>
            </a:r>
            <a:r>
              <a:rPr lang="tr-TR" b="1" dirty="0">
                <a:solidFill>
                  <a:srgbClr val="FF0000"/>
                </a:solidFill>
              </a:rPr>
              <a:t>kardeşi dayımdır.    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05253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30.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 smtClean="0">
                <a:solidFill>
                  <a:schemeClr val="tx1"/>
                </a:solidFill>
              </a:rPr>
              <a:t>56’ dan büyük en küçük sayıyla,</a:t>
            </a: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 40’ tan küçük en büyük sayının farkı kaçtır?</a:t>
            </a:r>
          </a:p>
          <a:p>
            <a:pPr marL="0" indent="0">
              <a:buNone/>
            </a:pPr>
            <a:endParaRPr lang="tr-TR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       </a:t>
            </a:r>
            <a:r>
              <a:rPr lang="tr-TR" sz="3600" b="1" dirty="0" smtClean="0">
                <a:solidFill>
                  <a:schemeClr val="tx1"/>
                </a:solidFill>
              </a:rPr>
              <a:t>A) 18             B) 17          C) 16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620575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0038" y="260648"/>
            <a:ext cx="8520434" cy="838200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30. SORUNUN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04056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002060"/>
                </a:solidFill>
                <a:latin typeface="Arial Black" pitchFamily="34" charset="0"/>
              </a:rPr>
              <a:t>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002060"/>
                </a:solidFill>
                <a:latin typeface="Arial Black" pitchFamily="34" charset="0"/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     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A) 18  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0173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648072"/>
          </a:xfrm>
          <a:solidFill>
            <a:schemeClr val="accent5"/>
          </a:solidFill>
        </p:spPr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sz="2200" b="1" dirty="0" smtClean="0">
                <a:solidFill>
                  <a:srgbClr val="002060"/>
                </a:solidFill>
              </a:rPr>
              <a:t>1</a:t>
            </a:r>
            <a:r>
              <a:rPr lang="tr-TR" sz="2200" b="1" dirty="0">
                <a:solidFill>
                  <a:srgbClr val="002060"/>
                </a:solidFill>
              </a:rPr>
              <a:t>. SORUNUN CEVABI</a:t>
            </a:r>
            <a:r>
              <a:rPr lang="tr-TR" b="1" dirty="0">
                <a:solidFill>
                  <a:srgbClr val="002060"/>
                </a:solidFill>
              </a:rPr>
              <a:t/>
            </a:r>
            <a:br>
              <a:rPr lang="tr-TR" b="1" dirty="0">
                <a:solidFill>
                  <a:srgbClr val="002060"/>
                </a:solidFill>
              </a:rPr>
            </a:b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340768"/>
            <a:ext cx="8587680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sz="4800" b="1" dirty="0" smtClean="0"/>
              <a:t>        </a:t>
            </a:r>
            <a:r>
              <a:rPr lang="tr-TR" sz="4800" b="1" dirty="0" smtClean="0">
                <a:solidFill>
                  <a:srgbClr val="002060"/>
                </a:solidFill>
              </a:rPr>
              <a:t>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 CEVAP</a:t>
            </a:r>
          </a:p>
          <a:p>
            <a:pPr marL="0" indent="0">
              <a:buNone/>
            </a:pP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 A)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1 ve 3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549244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40080" cy="86409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/>
              <a:t> </a:t>
            </a:r>
            <a:r>
              <a:rPr lang="tr-TR" dirty="0" smtClean="0"/>
              <a:t>             </a:t>
            </a:r>
            <a:br>
              <a:rPr lang="tr-TR" dirty="0" smtClean="0"/>
            </a:br>
            <a:r>
              <a:rPr lang="tr-TR" dirty="0"/>
              <a:t> </a:t>
            </a:r>
            <a:r>
              <a:rPr lang="tr-TR" dirty="0" smtClean="0"/>
              <a:t>          </a:t>
            </a:r>
            <a:r>
              <a:rPr lang="tr-TR" dirty="0" smtClean="0">
                <a:solidFill>
                  <a:srgbClr val="002060"/>
                </a:solidFill>
              </a:rPr>
              <a:t>BEŞ TANE YEDEK SORU DA BİTTİ.</a:t>
            </a:r>
            <a:br>
              <a:rPr lang="tr-TR" dirty="0" smtClean="0">
                <a:solidFill>
                  <a:srgbClr val="002060"/>
                </a:solidFill>
              </a:rPr>
            </a:br>
            <a:r>
              <a:rPr lang="tr-TR" dirty="0">
                <a:solidFill>
                  <a:srgbClr val="002060"/>
                </a:solidFill>
              </a:rPr>
              <a:t> </a:t>
            </a:r>
            <a:r>
              <a:rPr lang="tr-TR" dirty="0" smtClean="0">
                <a:solidFill>
                  <a:srgbClr val="002060"/>
                </a:solidFill>
              </a:rPr>
              <a:t>      </a:t>
            </a:r>
            <a:endParaRPr lang="tr-TR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Ayhan\Desktop\basari-sozleri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5328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510740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864096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         30 SORUYU GERİDE BIRAKTIK.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1196752"/>
            <a:ext cx="7992888" cy="5328592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tr-TR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3300"/>
                </a:solidFill>
              </a:rPr>
              <a:t>TURUNCU </a:t>
            </a:r>
            <a:r>
              <a:rPr lang="tr-TR" sz="3600" b="1" dirty="0">
                <a:solidFill>
                  <a:srgbClr val="FF3300"/>
                </a:solidFill>
              </a:rPr>
              <a:t>MASA </a:t>
            </a:r>
            <a:r>
              <a:rPr lang="tr-TR" sz="3600" b="1" dirty="0" smtClean="0">
                <a:solidFill>
                  <a:srgbClr val="FF3300"/>
                </a:solidFill>
              </a:rPr>
              <a:t>:   </a:t>
            </a:r>
            <a:endParaRPr lang="tr-TR" sz="3600" b="1" dirty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0070C0"/>
                </a:solidFill>
              </a:rPr>
              <a:t>MAVİ MASA 		  </a:t>
            </a:r>
            <a:r>
              <a:rPr lang="tr-TR" sz="3600" b="1" dirty="0" smtClean="0">
                <a:solidFill>
                  <a:srgbClr val="0070C0"/>
                </a:solidFill>
              </a:rPr>
              <a:t>:   </a:t>
            </a:r>
            <a:endParaRPr lang="tr-TR" sz="3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FFFF00"/>
                </a:solidFill>
              </a:rPr>
              <a:t>SARI MASA 		  </a:t>
            </a:r>
            <a:r>
              <a:rPr lang="tr-TR" sz="3600" b="1" dirty="0" smtClean="0">
                <a:solidFill>
                  <a:srgbClr val="FFFF00"/>
                </a:solidFill>
              </a:rPr>
              <a:t>:   </a:t>
            </a:r>
            <a:endParaRPr lang="tr-TR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00B050"/>
                </a:solidFill>
              </a:rPr>
              <a:t>YEŞİL MASA    	  </a:t>
            </a:r>
            <a:r>
              <a:rPr lang="tr-TR" sz="3600" b="1" dirty="0" smtClean="0">
                <a:solidFill>
                  <a:srgbClr val="00B050"/>
                </a:solidFill>
              </a:rPr>
              <a:t>:   </a:t>
            </a:r>
            <a:endParaRPr lang="tr-TR" sz="36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FF0066"/>
                </a:solidFill>
              </a:rPr>
              <a:t>PEMBE MASA 	  </a:t>
            </a:r>
            <a:r>
              <a:rPr lang="tr-TR" sz="3600" b="1" dirty="0" smtClean="0">
                <a:solidFill>
                  <a:srgbClr val="FF0066"/>
                </a:solidFill>
              </a:rPr>
              <a:t>:   </a:t>
            </a:r>
            <a:endParaRPr lang="tr-TR" sz="3600" b="1" dirty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</a:rPr>
              <a:t>BEYAZ MASA  	  </a:t>
            </a:r>
            <a:r>
              <a:rPr lang="tr-TR" sz="3600" b="1" dirty="0" smtClean="0">
                <a:solidFill>
                  <a:schemeClr val="bg1"/>
                </a:solidFill>
              </a:rPr>
              <a:t>:                                       </a:t>
            </a:r>
            <a:r>
              <a:rPr lang="tr-TR" sz="3600" b="1" dirty="0">
                <a:solidFill>
                  <a:srgbClr val="FF0000"/>
                </a:solidFill>
              </a:rPr>
              <a:t>KIRMIZI MASA   	  </a:t>
            </a:r>
            <a:r>
              <a:rPr lang="tr-TR" sz="3600" b="1" dirty="0" smtClean="0">
                <a:solidFill>
                  <a:srgbClr val="FF0000"/>
                </a:solidFill>
              </a:rPr>
              <a:t>:     </a:t>
            </a:r>
            <a:endParaRPr lang="tr-TR" sz="3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3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82653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15672" cy="838200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     </a:t>
            </a:r>
            <a:r>
              <a:rPr lang="tr-TR" b="1" dirty="0" smtClean="0">
                <a:solidFill>
                  <a:srgbClr val="002060"/>
                </a:solidFill>
              </a:rPr>
              <a:t>TEKLİ ELEMELİ SORULAR GELİYOR</a:t>
            </a:r>
            <a:endParaRPr lang="tr-TR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yhan\Desktop\depositphotos_49041525-stock-photo-success-concept-3d-business-m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4162"/>
            <a:ext cx="8496944" cy="51474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8250344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31.SORU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Bir </a:t>
            </a:r>
            <a:r>
              <a:rPr lang="tr-TR" b="1" dirty="0"/>
              <a:t>otobüste </a:t>
            </a:r>
            <a:r>
              <a:rPr lang="tr-TR" b="1" dirty="0" smtClean="0"/>
              <a:t>32 </a:t>
            </a:r>
            <a:r>
              <a:rPr lang="tr-TR" b="1" dirty="0"/>
              <a:t>yolcu vardı. İlk durakta </a:t>
            </a:r>
            <a:r>
              <a:rPr lang="tr-TR" b="1" dirty="0" smtClean="0"/>
              <a:t>8 </a:t>
            </a:r>
            <a:r>
              <a:rPr lang="tr-TR" b="1" dirty="0"/>
              <a:t>yolcu </a:t>
            </a:r>
            <a:r>
              <a:rPr lang="tr-TR" b="1" dirty="0" smtClean="0"/>
              <a:t>inip, 18 </a:t>
            </a:r>
            <a:r>
              <a:rPr lang="tr-TR" b="1" dirty="0"/>
              <a:t>yolcu </a:t>
            </a:r>
            <a:r>
              <a:rPr lang="tr-TR" b="1" dirty="0" smtClean="0"/>
              <a:t>bindi</a:t>
            </a:r>
            <a:r>
              <a:rPr lang="tr-TR" b="1" dirty="0"/>
              <a:t>.</a:t>
            </a:r>
          </a:p>
          <a:p>
            <a:pPr marL="0" indent="0">
              <a:buNone/>
            </a:pPr>
            <a:r>
              <a:rPr lang="tr-TR" b="1" dirty="0"/>
              <a:t>Otobüste kaç tane yolcu oldu?</a:t>
            </a:r>
          </a:p>
          <a:p>
            <a:endParaRPr lang="tr-TR" b="1" dirty="0"/>
          </a:p>
          <a:p>
            <a:pPr marL="0" indent="0">
              <a:buNone/>
            </a:pPr>
            <a:r>
              <a:rPr lang="tr-TR" b="1" dirty="0"/>
              <a:t>     </a:t>
            </a:r>
            <a:r>
              <a:rPr lang="tr-TR" sz="3600" b="1" dirty="0"/>
              <a:t>A) </a:t>
            </a:r>
            <a:r>
              <a:rPr lang="tr-TR" sz="3600" b="1" dirty="0" smtClean="0"/>
              <a:t>40              </a:t>
            </a:r>
            <a:r>
              <a:rPr lang="tr-TR" sz="3600" b="1" dirty="0"/>
              <a:t>B) </a:t>
            </a:r>
            <a:r>
              <a:rPr lang="tr-TR" sz="3600" b="1" dirty="0" smtClean="0"/>
              <a:t>42            </a:t>
            </a:r>
            <a:r>
              <a:rPr lang="tr-TR" sz="3600" b="1" dirty="0"/>
              <a:t>C) </a:t>
            </a:r>
            <a:r>
              <a:rPr lang="tr-TR" sz="3600" b="1" dirty="0" smtClean="0"/>
              <a:t>60</a:t>
            </a:r>
            <a:endParaRPr lang="tr-TR" sz="3600" b="1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0066805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31. SORUNUN 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15672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</a:rPr>
              <a:t>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00206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     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B) 42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3203243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32.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/>
              <a:t>1- Sorumuzu sorarız.</a:t>
            </a:r>
          </a:p>
          <a:p>
            <a:pPr marL="0" indent="0">
              <a:buNone/>
            </a:pPr>
            <a:r>
              <a:rPr lang="tr-TR" sz="2800" dirty="0"/>
              <a:t> 2- Ayağa kalkarız.</a:t>
            </a:r>
          </a:p>
          <a:p>
            <a:pPr marL="0" indent="0">
              <a:buNone/>
            </a:pPr>
            <a:r>
              <a:rPr lang="tr-TR" sz="2800" dirty="0"/>
              <a:t> 3- Parmak kaldırırız.</a:t>
            </a:r>
          </a:p>
          <a:p>
            <a:pPr marL="0" indent="0">
              <a:buNone/>
            </a:pPr>
            <a:r>
              <a:rPr lang="tr-TR" sz="2800" dirty="0"/>
              <a:t> 4- Yerimize otururuz</a:t>
            </a:r>
            <a:r>
              <a:rPr lang="tr-TR" dirty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Öğretmenimizden söz hakkı almak   istediğimizde sırasıyla hangilerini yaparız?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A)  4-1-2-3       B) 3-2-1-4       C) 2-3-1-4</a:t>
            </a:r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8366966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720080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32</a:t>
            </a:r>
            <a:r>
              <a:rPr lang="tr-TR" sz="2000" b="1" dirty="0">
                <a:solidFill>
                  <a:srgbClr val="002060"/>
                </a:solidFill>
              </a:rPr>
              <a:t>. SORUNUN CEVABI </a:t>
            </a:r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268760"/>
            <a:ext cx="8587680" cy="532859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tr-TR" dirty="0">
              <a:solidFill>
                <a:schemeClr val="tx1"/>
              </a:solidFill>
            </a:endParaRPr>
          </a:p>
          <a:p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</a:t>
            </a:r>
          </a:p>
          <a:p>
            <a:pPr marL="0" indent="0">
              <a:buNone/>
            </a:pPr>
            <a:r>
              <a:rPr lang="tr-TR" sz="4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800" b="1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 CEVAP</a:t>
            </a:r>
          </a:p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Arial Black" pitchFamily="34" charset="0"/>
              </a:rPr>
              <a:t>  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B) 3-2-1-4</a:t>
            </a:r>
            <a:endParaRPr lang="tr-TR" sz="4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4800" dirty="0" smtClean="0">
                <a:solidFill>
                  <a:srgbClr val="002060"/>
                </a:solidFill>
                <a:latin typeface="Arial Black" pitchFamily="34" charset="0"/>
              </a:rPr>
              <a:t>        </a:t>
            </a:r>
            <a:endParaRPr lang="tr-TR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838025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792088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33.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12776"/>
            <a:ext cx="8587680" cy="51845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/>
              <a:t> 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Aşağıda verilen işler zaman sırasına   kon-</a:t>
            </a:r>
          </a:p>
          <a:p>
            <a:pPr marL="0" indent="0">
              <a:buNone/>
            </a:pPr>
            <a:r>
              <a:rPr lang="tr-TR" b="1" dirty="0" smtClean="0"/>
              <a:t> </a:t>
            </a:r>
            <a:r>
              <a:rPr lang="tr-TR" b="1" dirty="0" err="1" smtClean="0"/>
              <a:t>ğunda</a:t>
            </a:r>
            <a:r>
              <a:rPr lang="tr-TR" b="1" dirty="0" smtClean="0"/>
              <a:t> hangisi en başta yer alır?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A) Kahvaltı yapmak</a:t>
            </a:r>
          </a:p>
          <a:p>
            <a:pPr marL="0" indent="0">
              <a:buNone/>
            </a:pPr>
            <a:r>
              <a:rPr lang="tr-TR" dirty="0"/>
              <a:t>  </a:t>
            </a:r>
            <a:r>
              <a:rPr lang="tr-TR" dirty="0" smtClean="0"/>
              <a:t>B) Uyanmak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C) Okula gitmek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9453727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90736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33.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87680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 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CEVAP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B) Uyanmak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984438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93610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34.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84784"/>
            <a:ext cx="8587680" cy="511256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/>
              <a:t>Temiz  çevrede yaşayan insanlar,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…………ve………..bir yaşam sürdürürler.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dirty="0" smtClean="0"/>
              <a:t>Yukarıdaki cümlede boş bırakılan yere hangisi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getirilebilir?</a:t>
            </a:r>
          </a:p>
          <a:p>
            <a:pPr marL="0" indent="0">
              <a:buNone/>
            </a:pPr>
            <a:r>
              <a:rPr lang="tr-TR" dirty="0" smtClean="0"/>
              <a:t>    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b="1" dirty="0" smtClean="0"/>
              <a:t>A) sağlıklı-mutlu       B) başarısız-mutsuz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                 C) üzgün-kötü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1568780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7"/>
            <a:ext cx="8640960" cy="648073"/>
          </a:xfrm>
          <a:solidFill>
            <a:schemeClr val="accent5"/>
          </a:solidFill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002060"/>
                </a:solidFill>
              </a:rPr>
              <a:t>2.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006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    Aşağıdakilerden  </a:t>
            </a:r>
            <a:r>
              <a:rPr lang="tr-TR" b="1" dirty="0">
                <a:solidFill>
                  <a:schemeClr val="tx1"/>
                </a:solidFill>
              </a:rPr>
              <a:t>hangileri fiziksel </a:t>
            </a:r>
            <a:endParaRPr lang="tr-TR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           özelliklerimizdendir?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2500" b="1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1- Uzun boylu olmak.</a:t>
            </a: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                                                      2- </a:t>
            </a:r>
            <a:r>
              <a:rPr lang="tr-TR" b="1" dirty="0">
                <a:solidFill>
                  <a:schemeClr val="tx1"/>
                </a:solidFill>
              </a:rPr>
              <a:t>Kitap okumayı </a:t>
            </a:r>
            <a:r>
              <a:rPr lang="tr-TR" b="1" dirty="0" smtClean="0">
                <a:solidFill>
                  <a:schemeClr val="tx1"/>
                </a:solidFill>
              </a:rPr>
              <a:t>sevmek.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3- </a:t>
            </a:r>
            <a:r>
              <a:rPr lang="tr-TR" b="1" dirty="0">
                <a:solidFill>
                  <a:schemeClr val="tx1"/>
                </a:solidFill>
              </a:rPr>
              <a:t>Güzel resim yapabilmek.</a:t>
            </a:r>
            <a:endParaRPr lang="tr-TR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4- Sarı saçlı olmak.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5- Mavi gözlü olmak.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6- Güzel </a:t>
            </a:r>
            <a:r>
              <a:rPr lang="tr-TR" b="1" dirty="0" smtClean="0">
                <a:solidFill>
                  <a:schemeClr val="tx1"/>
                </a:solidFill>
              </a:rPr>
              <a:t>yüzebilmek.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tx1"/>
                </a:solidFill>
              </a:rPr>
              <a:t>  </a:t>
            </a:r>
            <a:r>
              <a:rPr lang="tr-TR" sz="3900" b="1" dirty="0" smtClean="0">
                <a:solidFill>
                  <a:schemeClr val="tx1"/>
                </a:solidFill>
              </a:rPr>
              <a:t>A) 2-4-6           B)1-4-5       C)1-3-5</a:t>
            </a:r>
            <a:endParaRPr lang="tr-TR" sz="3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308708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9598" y="297123"/>
            <a:ext cx="8587680" cy="93610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34.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87680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A) sağlıklı-mutlu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958489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1034752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35. soru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554162"/>
            <a:ext cx="8568952" cy="489917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Onlar basamağı 5 olan </a:t>
            </a:r>
            <a:r>
              <a:rPr lang="tr-TR" sz="2800" b="1" dirty="0" smtClean="0"/>
              <a:t>en büyük iki basamaklı  çift sayıyla</a:t>
            </a:r>
            <a:r>
              <a:rPr lang="tr-TR" sz="2800" dirty="0" smtClean="0"/>
              <a:t>, birler basamağı 3 olan </a:t>
            </a:r>
            <a:r>
              <a:rPr lang="tr-TR" sz="2800" b="1" dirty="0" smtClean="0"/>
              <a:t>iki basamaklı en büyük </a:t>
            </a:r>
            <a:r>
              <a:rPr lang="tr-TR" sz="2800" dirty="0" smtClean="0"/>
              <a:t>sayının farkı kaçtır?</a:t>
            </a:r>
          </a:p>
          <a:p>
            <a:pPr marL="0" indent="0">
              <a:buNone/>
            </a:pPr>
            <a:endParaRPr lang="tr-TR" sz="2800" dirty="0"/>
          </a:p>
          <a:p>
            <a:pPr marL="0" indent="0">
              <a:buNone/>
            </a:pPr>
            <a:r>
              <a:rPr lang="tr-TR" sz="3600" b="1" dirty="0" smtClean="0"/>
              <a:t>      A) 35             B) 42            C)50</a:t>
            </a:r>
            <a:endParaRPr lang="tr-TR" sz="3600" b="1" dirty="0"/>
          </a:p>
        </p:txBody>
      </p:sp>
    </p:spTree>
    <p:extLst>
      <p:ext uri="{BB962C8B-B14F-4D97-AF65-F5344CB8AC3E}">
        <p14:creationId xmlns="" xmlns:p14="http://schemas.microsoft.com/office/powerpoint/2010/main" val="190542790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297123"/>
            <a:ext cx="8686800" cy="936104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</a:rPr>
              <a:t>35. </a:t>
            </a:r>
            <a:r>
              <a:rPr lang="tr-TR" sz="2000" b="1" dirty="0" err="1" smtClean="0">
                <a:solidFill>
                  <a:srgbClr val="002060"/>
                </a:solidFill>
              </a:rPr>
              <a:t>soruNUN</a:t>
            </a:r>
            <a:r>
              <a:rPr lang="tr-TR" sz="2000" b="1" dirty="0" smtClean="0">
                <a:solidFill>
                  <a:srgbClr val="002060"/>
                </a:solidFill>
              </a:rPr>
              <a:t> CEVABI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504319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rgbClr val="002060"/>
                </a:solidFill>
              </a:rPr>
              <a:t> </a:t>
            </a:r>
            <a:endParaRPr lang="tr-TR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tx1"/>
                </a:solidFill>
              </a:rPr>
              <a:t> </a:t>
            </a:r>
            <a:r>
              <a:rPr lang="tr-TR" sz="4000" b="1" dirty="0" smtClean="0">
                <a:solidFill>
                  <a:schemeClr val="tx1"/>
                </a:solidFill>
              </a:rPr>
              <a:t>             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DOĞRU </a:t>
            </a: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CEVAP</a:t>
            </a:r>
          </a:p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 A) 35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188994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yhan\Desktop\ind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8784976" cy="4608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12088" cy="864096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2060"/>
                </a:solidFill>
              </a:rPr>
              <a:t/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>
                <a:solidFill>
                  <a:srgbClr val="002060"/>
                </a:solidFill>
              </a:rPr>
              <a:t> </a:t>
            </a:r>
            <a:r>
              <a:rPr lang="tr-TR" b="1" dirty="0" smtClean="0">
                <a:solidFill>
                  <a:srgbClr val="002060"/>
                </a:solidFill>
              </a:rPr>
              <a:t/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>
                <a:solidFill>
                  <a:srgbClr val="002060"/>
                </a:solidFill>
              </a:rPr>
              <a:t> </a:t>
            </a:r>
            <a:r>
              <a:rPr lang="tr-TR" b="1" dirty="0" smtClean="0">
                <a:solidFill>
                  <a:srgbClr val="002060"/>
                </a:solidFill>
              </a:rPr>
              <a:t/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>
                <a:solidFill>
                  <a:srgbClr val="002060"/>
                </a:solidFill>
              </a:rPr>
              <a:t/>
            </a:r>
            <a:br>
              <a:rPr lang="tr-TR" b="1" dirty="0">
                <a:solidFill>
                  <a:srgbClr val="002060"/>
                </a:solidFill>
              </a:rPr>
            </a:br>
            <a:r>
              <a:rPr lang="tr-TR" b="1" dirty="0">
                <a:solidFill>
                  <a:srgbClr val="002060"/>
                </a:solidFill>
              </a:rPr>
              <a:t> </a:t>
            </a:r>
            <a:r>
              <a:rPr lang="tr-TR" b="1" dirty="0" smtClean="0">
                <a:solidFill>
                  <a:srgbClr val="002060"/>
                </a:solidFill>
              </a:rPr>
              <a:t> </a:t>
            </a:r>
            <a:r>
              <a:rPr lang="tr-TR" sz="4000" b="1" dirty="0" smtClean="0">
                <a:solidFill>
                  <a:srgbClr val="002060"/>
                </a:solidFill>
              </a:rPr>
              <a:t>KATILIMLARINIZ İÇİN TEŞEKKÜR EDERİM.</a:t>
            </a:r>
            <a:br>
              <a:rPr lang="tr-TR" sz="4000" b="1" dirty="0" smtClean="0">
                <a:solidFill>
                  <a:srgbClr val="002060"/>
                </a:solidFill>
              </a:rPr>
            </a:br>
            <a:r>
              <a:rPr lang="tr-TR" b="1" dirty="0">
                <a:solidFill>
                  <a:srgbClr val="002060"/>
                </a:solidFill>
              </a:rPr>
              <a:t/>
            </a:r>
            <a:br>
              <a:rPr lang="tr-TR" b="1" dirty="0">
                <a:solidFill>
                  <a:srgbClr val="002060"/>
                </a:solidFill>
              </a:rPr>
            </a:br>
            <a:r>
              <a:rPr lang="tr-TR" sz="4000" b="1" dirty="0" smtClean="0">
                <a:solidFill>
                  <a:srgbClr val="002060"/>
                </a:solidFill>
              </a:rPr>
              <a:t>     İYİ  AKŞAMLAR               AYHAN DERTLİ</a:t>
            </a:r>
            <a:br>
              <a:rPr lang="tr-TR" sz="4000" b="1" dirty="0" smtClean="0">
                <a:solidFill>
                  <a:srgbClr val="002060"/>
                </a:solidFill>
              </a:rPr>
            </a:br>
            <a:r>
              <a:rPr lang="tr-TR" sz="4000" b="1" dirty="0">
                <a:solidFill>
                  <a:srgbClr val="002060"/>
                </a:solidFill>
              </a:rPr>
              <a:t/>
            </a:r>
            <a:br>
              <a:rPr lang="tr-TR" sz="4000" b="1" dirty="0">
                <a:solidFill>
                  <a:srgbClr val="002060"/>
                </a:solidFill>
              </a:rPr>
            </a:br>
            <a:endParaRPr lang="tr-TR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37023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4025</TotalTime>
  <Words>2123</Words>
  <PresentationFormat>Ekran Gösterisi (4:3)</PresentationFormat>
  <Paragraphs>629</Paragraphs>
  <Slides>93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93</vt:i4>
      </vt:variant>
    </vt:vector>
  </HeadingPairs>
  <TitlesOfParts>
    <vt:vector size="94" baseType="lpstr">
      <vt:lpstr>Gezinti</vt:lpstr>
      <vt:lpstr>2018-2019 EĞİTİM VE ÖĞRETİM YILI</vt:lpstr>
      <vt:lpstr>        HOŞ GELDİNİZ </vt:lpstr>
      <vt:lpstr>Slayt 3</vt:lpstr>
      <vt:lpstr>               BU YARIŞMANIN AMACI :                       EĞLENMEK , eğlenİrken  ÖĞRENMEKTİR.</vt:lpstr>
      <vt:lpstr>    HAZIR MISINIZ?</vt:lpstr>
      <vt:lpstr>                               hayat bİLGİSİ sorularI                               ( 5 soru )           HER SORUNUN SÜRESİ bİr dakİkadIr.</vt:lpstr>
      <vt:lpstr>   1.Soru :                                                    </vt:lpstr>
      <vt:lpstr> 1. SORUNUN CEVABI </vt:lpstr>
      <vt:lpstr> 2. soru</vt:lpstr>
      <vt:lpstr> 2. SORUNUN CEVABI    </vt:lpstr>
      <vt:lpstr> 3.SORU</vt:lpstr>
      <vt:lpstr>3. SORUNUN CEVABI      </vt:lpstr>
      <vt:lpstr>4. soru</vt:lpstr>
      <vt:lpstr> 4. SORUNUN CEVABI         </vt:lpstr>
      <vt:lpstr>5.soru</vt:lpstr>
      <vt:lpstr>5. SORUNUN CEVABI         </vt:lpstr>
      <vt:lpstr>  BİRİNCİ  BÖLÜM, hayat  bİlgİsİ  SORULARI  BİTTİ.</vt:lpstr>
      <vt:lpstr>                       matematİk  sorularI                                 ( 5 soru )       HER SORUNUN SÜRESİ  bİr dakİkadIr.</vt:lpstr>
      <vt:lpstr>6. soru</vt:lpstr>
      <vt:lpstr>6.SORUNUN  CEVABI</vt:lpstr>
      <vt:lpstr>Slayt 21</vt:lpstr>
      <vt:lpstr>7.SORUNUN CEVABI</vt:lpstr>
      <vt:lpstr>8. SORU                                                                                        </vt:lpstr>
      <vt:lpstr>8. SORUNUN CEVABI</vt:lpstr>
      <vt:lpstr>  9.SORU                                                                                    </vt:lpstr>
      <vt:lpstr>9. soruNUN CEVABI</vt:lpstr>
      <vt:lpstr>10.soru</vt:lpstr>
      <vt:lpstr>10. soruNUN  CEVABI</vt:lpstr>
      <vt:lpstr>  İKİNCİ  bölüm  matematİk  sorularI  bİttİ.</vt:lpstr>
      <vt:lpstr>     İLK 10 SORUnun  DEĞERLENDİRMESİ</vt:lpstr>
      <vt:lpstr>Slayt 31</vt:lpstr>
      <vt:lpstr>11. soru</vt:lpstr>
      <vt:lpstr>11. SORUNUN CEVABI</vt:lpstr>
      <vt:lpstr>12. SORU</vt:lpstr>
      <vt:lpstr>12. soruNUN CEVABI</vt:lpstr>
      <vt:lpstr>13. soru</vt:lpstr>
      <vt:lpstr>13.soruNUN  CEVABI</vt:lpstr>
      <vt:lpstr>14. soru</vt:lpstr>
      <vt:lpstr>14. soruNUN CEVABI</vt:lpstr>
      <vt:lpstr>15. soru</vt:lpstr>
      <vt:lpstr>15. soruNUN CEVABI</vt:lpstr>
      <vt:lpstr>     ÜÇÜNCÜ  BÖLÜM  TÜRKÇE  SORULARI  BİTTİ.</vt:lpstr>
      <vt:lpstr>                  english questions</vt:lpstr>
      <vt:lpstr>16. soru</vt:lpstr>
      <vt:lpstr>16. soruNUN CEVABI</vt:lpstr>
      <vt:lpstr>17. soru</vt:lpstr>
      <vt:lpstr>17. Sorunun cevabI</vt:lpstr>
      <vt:lpstr>18. soru</vt:lpstr>
      <vt:lpstr>18. Sorunun cevabI</vt:lpstr>
      <vt:lpstr>19. soru</vt:lpstr>
      <vt:lpstr>19.Sorunun cevabI</vt:lpstr>
      <vt:lpstr>20. soru</vt:lpstr>
      <vt:lpstr> 20. soruNUN CEVABI</vt:lpstr>
      <vt:lpstr>  DÖRDÜNCÜ  BÖLÜM   İngİlİzCE  SORULARI  BİTTİ.</vt:lpstr>
      <vt:lpstr>        İLK 20 SORU DEĞERLENDİRMESİ</vt:lpstr>
      <vt:lpstr>                          GENEL  KÜLTÜR-YETENEK   SORULARI                                                                         ( 5 SORU )              HER SORUNUN SÜRESİ  BİR DAKİKADIR.</vt:lpstr>
      <vt:lpstr>    21. SORU    </vt:lpstr>
      <vt:lpstr>21. SORUNUN CEVABI</vt:lpstr>
      <vt:lpstr>22. SORU</vt:lpstr>
      <vt:lpstr>22. soruNUN CEVABI</vt:lpstr>
      <vt:lpstr>23. SORU</vt:lpstr>
      <vt:lpstr>23. SORUNUN CREVABI</vt:lpstr>
      <vt:lpstr>24. soru</vt:lpstr>
      <vt:lpstr>24. soruNUN CEVABI</vt:lpstr>
      <vt:lpstr>25. soru</vt:lpstr>
      <vt:lpstr>25. soruNUN CEVABI</vt:lpstr>
      <vt:lpstr>             GENEL KÜLTÜR-YETENEK  SORULARI   BİTTİ.</vt:lpstr>
      <vt:lpstr>      İLK 25 SORUNUN  DEĞERLENDİRMESİ</vt:lpstr>
      <vt:lpstr>       YARIŞMAMIZ DEVAM EDİYOR…</vt:lpstr>
      <vt:lpstr>26.. soru</vt:lpstr>
      <vt:lpstr>26. soruNUN CEVABI</vt:lpstr>
      <vt:lpstr>27. SORU</vt:lpstr>
      <vt:lpstr>27.  SORUNUN CEVABI</vt:lpstr>
      <vt:lpstr>28. soru</vt:lpstr>
      <vt:lpstr>28. soruNUN CEVABI</vt:lpstr>
      <vt:lpstr>29.  soru</vt:lpstr>
      <vt:lpstr>29. soruNUN CEVABI</vt:lpstr>
      <vt:lpstr>30. soru</vt:lpstr>
      <vt:lpstr>30. SORUNUN CEVABI</vt:lpstr>
      <vt:lpstr>                          BEŞ TANE YEDEK SORU DA BİTTİ.        </vt:lpstr>
      <vt:lpstr>         30 SORUYU GERİDE BIRAKTIK.</vt:lpstr>
      <vt:lpstr>     TEKLİ ELEMELİ SORULAR GELİYOR</vt:lpstr>
      <vt:lpstr>31.SORU</vt:lpstr>
      <vt:lpstr>31. SORUNUN  CEVABI</vt:lpstr>
      <vt:lpstr>32. SORU</vt:lpstr>
      <vt:lpstr>32. SORUNUN CEVABI </vt:lpstr>
      <vt:lpstr>33. SORU</vt:lpstr>
      <vt:lpstr>33. soruNUN CEVABI</vt:lpstr>
      <vt:lpstr>34. soru</vt:lpstr>
      <vt:lpstr>34. soruNUN CEVABI</vt:lpstr>
      <vt:lpstr>35. soru</vt:lpstr>
      <vt:lpstr>35. soruNUN CEVABI</vt:lpstr>
      <vt:lpstr>        KATILIMLARINIZ İÇİN TEŞEKKÜR EDERİM.       İYİ  AKŞAMLAR               AYHAN DERTLİ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keywords>https:/www.sorubak.com</cp:keywords>
  <dc:description>https://www.sorubak.com</dc:description>
  <cp:lastPrinted>2018-01-10T09:01:23Z</cp:lastPrinted>
  <dcterms:created xsi:type="dcterms:W3CDTF">2017-04-28T19:39:07Z</dcterms:created>
  <dcterms:modified xsi:type="dcterms:W3CDTF">2019-02-04T08:48:17Z</dcterms:modified>
</cp:coreProperties>
</file>