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27"/>
  </p:notesMasterIdLst>
  <p:sldIdLst>
    <p:sldId id="257" r:id="rId2"/>
    <p:sldId id="271" r:id="rId3"/>
    <p:sldId id="258" r:id="rId4"/>
    <p:sldId id="259" r:id="rId5"/>
    <p:sldId id="260" r:id="rId6"/>
    <p:sldId id="263" r:id="rId7"/>
    <p:sldId id="261" r:id="rId8"/>
    <p:sldId id="262" r:id="rId9"/>
    <p:sldId id="264" r:id="rId10"/>
    <p:sldId id="265" r:id="rId11"/>
    <p:sldId id="266" r:id="rId12"/>
    <p:sldId id="267" r:id="rId13"/>
    <p:sldId id="268" r:id="rId14"/>
    <p:sldId id="269" r:id="rId15"/>
    <p:sldId id="270" r:id="rId16"/>
    <p:sldId id="272" r:id="rId17"/>
    <p:sldId id="273" r:id="rId18"/>
    <p:sldId id="274" r:id="rId19"/>
    <p:sldId id="275" r:id="rId20"/>
    <p:sldId id="281" r:id="rId21"/>
    <p:sldId id="276" r:id="rId22"/>
    <p:sldId id="277" r:id="rId23"/>
    <p:sldId id="279" r:id="rId24"/>
    <p:sldId id="278" r:id="rId25"/>
    <p:sldId id="280" r:id="rId2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8DFF4"/>
    <a:srgbClr val="E6262B"/>
    <a:srgbClr val="FCBE10"/>
    <a:srgbClr val="F36C19"/>
    <a:srgbClr val="FF66FF"/>
    <a:srgbClr val="94E923"/>
    <a:srgbClr val="2BFD0F"/>
    <a:srgbClr val="4F81BD"/>
    <a:srgbClr val="BD4FA5"/>
    <a:srgbClr val="FC10E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4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BCBAE3D-BB68-48B3-BFB3-A35233A3E4D4}" type="datetimeFigureOut">
              <a:rPr lang="tr-TR" smtClean="0"/>
              <a:t>03/10/2018</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C4054F8-9A80-4C3D-9F98-8E95454524AC}" type="slidenum">
              <a:rPr lang="tr-TR" smtClean="0"/>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dirty="0" smtClean="0"/>
              <a:t>www.</a:t>
            </a:r>
            <a:r>
              <a:rPr lang="tr-TR" dirty="0" err="1" smtClean="0"/>
              <a:t>sorubak</a:t>
            </a:r>
            <a:r>
              <a:rPr lang="tr-TR" smtClean="0"/>
              <a:t>.com</a:t>
            </a:r>
          </a:p>
          <a:p>
            <a:endParaRPr lang="tr-TR"/>
          </a:p>
        </p:txBody>
      </p:sp>
      <p:sp>
        <p:nvSpPr>
          <p:cNvPr id="4" name="3 Slayt Numarası Yer Tutucusu"/>
          <p:cNvSpPr>
            <a:spLocks noGrp="1"/>
          </p:cNvSpPr>
          <p:nvPr>
            <p:ph type="sldNum" sz="quarter" idx="10"/>
          </p:nvPr>
        </p:nvSpPr>
        <p:spPr/>
        <p:txBody>
          <a:bodyPr/>
          <a:lstStyle/>
          <a:p>
            <a:fld id="{CC4054F8-9A80-4C3D-9F98-8E95454524AC}" type="slidenum">
              <a:rPr lang="tr-TR" smtClean="0"/>
              <a:t>12</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03/10/2018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03/10/2018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03/10/2018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03/10/2018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03/10/2018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D9F75050-0E15-4C5B-92B0-66D068882F1F}" type="datetimeFigureOut">
              <a:rPr lang="tr-TR" smtClean="0"/>
              <a:pPr/>
              <a:t>03/10/2018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03/10/2018</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9F75050-0E15-4C5B-92B0-66D068882F1F}" type="datetimeFigureOut">
              <a:rPr lang="tr-TR" smtClean="0"/>
              <a:pPr/>
              <a:t>03/10/2018</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03/10/2018</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03/10/2018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03/10/2018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03/10/2018</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uvarlatılmış Dikdörtgen"/>
          <p:cNvSpPr/>
          <p:nvPr/>
        </p:nvSpPr>
        <p:spPr>
          <a:xfrm>
            <a:off x="571472" y="214290"/>
            <a:ext cx="8001056" cy="914400"/>
          </a:xfrm>
          <a:prstGeom prst="roundRect">
            <a:avLst/>
          </a:prstGeom>
          <a:solidFill>
            <a:srgbClr val="00CC9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800" b="1" dirty="0" smtClean="0">
                <a:solidFill>
                  <a:schemeClr val="tx1"/>
                </a:solidFill>
                <a:latin typeface="Comic Sans MS" pitchFamily="66" charset="0"/>
              </a:rPr>
              <a:t>II. MAHMUT DÖNEMİ</a:t>
            </a:r>
            <a:endParaRPr lang="tr-TR" sz="4800" b="1" dirty="0">
              <a:solidFill>
                <a:schemeClr val="tx1"/>
              </a:solidFill>
              <a:latin typeface="Comic Sans MS" pitchFamily="66" charset="0"/>
            </a:endParaRPr>
          </a:p>
        </p:txBody>
      </p:sp>
      <p:pic>
        <p:nvPicPr>
          <p:cNvPr id="2050" name="Picture 2" descr="http://www.tugra-style.com/tugra/images/stories/img_tugra/img_tugralar/Tugra-calligraphy-style_SultanMahmud_2_C01-R01_portre.jpg"/>
          <p:cNvPicPr>
            <a:picLocks noChangeAspect="1" noChangeArrowheads="1"/>
          </p:cNvPicPr>
          <p:nvPr/>
        </p:nvPicPr>
        <p:blipFill>
          <a:blip r:embed="rId2" cstate="print"/>
          <a:srcRect/>
          <a:stretch>
            <a:fillRect/>
          </a:stretch>
        </p:blipFill>
        <p:spPr bwMode="auto">
          <a:xfrm>
            <a:off x="571472" y="1428736"/>
            <a:ext cx="8001056" cy="5143536"/>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slide(fromBottom)">
                                      <p:cBhvr>
                                        <p:cTn id="12"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571472" y="142852"/>
            <a:ext cx="8143932" cy="1057276"/>
          </a:xfrm>
          <a:prstGeom prst="rect">
            <a:avLst/>
          </a:prstGeom>
          <a:solidFill>
            <a:srgbClr val="FF66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solidFill>
                  <a:schemeClr val="tx1"/>
                </a:solidFill>
                <a:latin typeface="Comic Sans MS" pitchFamily="66" charset="0"/>
              </a:rPr>
              <a:t>II. MAHMUT DÖNEMİ SİYASİ OLAYLARI</a:t>
            </a:r>
            <a:endParaRPr lang="tr-TR" sz="3200" b="1" dirty="0">
              <a:solidFill>
                <a:schemeClr val="tx1"/>
              </a:solidFill>
              <a:latin typeface="Comic Sans MS" pitchFamily="66" charset="0"/>
            </a:endParaRPr>
          </a:p>
        </p:txBody>
      </p:sp>
      <p:sp>
        <p:nvSpPr>
          <p:cNvPr id="3" name="2 Dikdörtgen"/>
          <p:cNvSpPr/>
          <p:nvPr/>
        </p:nvSpPr>
        <p:spPr>
          <a:xfrm>
            <a:off x="571472" y="1285860"/>
            <a:ext cx="3214710" cy="1214446"/>
          </a:xfrm>
          <a:prstGeom prst="rect">
            <a:avLst/>
          </a:prstGeom>
          <a:solidFill>
            <a:srgbClr val="FE583C"/>
          </a:solidFill>
          <a:ln w="762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400" b="1" dirty="0" smtClean="0">
                <a:solidFill>
                  <a:schemeClr val="tx1"/>
                </a:solidFill>
                <a:latin typeface="Comic Sans MS" pitchFamily="66" charset="0"/>
              </a:rPr>
              <a:t>SIRP İSYANI</a:t>
            </a:r>
            <a:endParaRPr lang="tr-TR" sz="4400" b="1" dirty="0">
              <a:solidFill>
                <a:schemeClr val="tx1"/>
              </a:solidFill>
              <a:latin typeface="Comic Sans MS" pitchFamily="66" charset="0"/>
            </a:endParaRPr>
          </a:p>
        </p:txBody>
      </p:sp>
      <p:sp>
        <p:nvSpPr>
          <p:cNvPr id="4" name="3 Dikdörtgen"/>
          <p:cNvSpPr/>
          <p:nvPr/>
        </p:nvSpPr>
        <p:spPr>
          <a:xfrm>
            <a:off x="5429256" y="1357298"/>
            <a:ext cx="3214710" cy="914400"/>
          </a:xfrm>
          <a:prstGeom prst="rect">
            <a:avLst/>
          </a:prstGeom>
          <a:solidFill>
            <a:srgbClr val="8655B7"/>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smtClean="0">
                <a:solidFill>
                  <a:schemeClr val="tx1"/>
                </a:solidFill>
                <a:latin typeface="Comic Sans MS" pitchFamily="66" charset="0"/>
              </a:rPr>
              <a:t>NEDENLERİ</a:t>
            </a:r>
            <a:endParaRPr lang="tr-TR" sz="3600" b="1" dirty="0">
              <a:solidFill>
                <a:schemeClr val="tx1"/>
              </a:solidFill>
              <a:latin typeface="Comic Sans MS" pitchFamily="66" charset="0"/>
            </a:endParaRPr>
          </a:p>
        </p:txBody>
      </p:sp>
      <p:sp>
        <p:nvSpPr>
          <p:cNvPr id="5" name="4 Sağ Ok"/>
          <p:cNvSpPr/>
          <p:nvPr/>
        </p:nvSpPr>
        <p:spPr>
          <a:xfrm>
            <a:off x="571472" y="2214554"/>
            <a:ext cx="8072494" cy="1571636"/>
          </a:xfrm>
          <a:prstGeom prst="rightArrow">
            <a:avLst/>
          </a:prstGeom>
          <a:solidFill>
            <a:srgbClr val="E6FC1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latin typeface="Comic Sans MS" pitchFamily="66" charset="0"/>
              </a:rPr>
              <a:t>Milliyetçilik ve özgürlük prensiplerinin Sırplar üzerindeki etkisi</a:t>
            </a:r>
            <a:endParaRPr lang="tr-TR" sz="2400" b="1" dirty="0">
              <a:solidFill>
                <a:schemeClr val="tx1"/>
              </a:solidFill>
              <a:latin typeface="Comic Sans MS" pitchFamily="66" charset="0"/>
            </a:endParaRPr>
          </a:p>
        </p:txBody>
      </p:sp>
      <p:sp>
        <p:nvSpPr>
          <p:cNvPr id="6" name="5 Sağ Ok"/>
          <p:cNvSpPr/>
          <p:nvPr/>
        </p:nvSpPr>
        <p:spPr>
          <a:xfrm>
            <a:off x="500034" y="3929066"/>
            <a:ext cx="8072494" cy="1357322"/>
          </a:xfrm>
          <a:prstGeom prst="rightArrow">
            <a:avLst/>
          </a:prstGeom>
          <a:solidFill>
            <a:srgbClr val="F7152B"/>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tr-TR" sz="2800" b="1" dirty="0" smtClean="0">
                <a:solidFill>
                  <a:schemeClr val="tx1"/>
                </a:solidFill>
                <a:latin typeface="Comic Sans MS" pitchFamily="66" charset="0"/>
              </a:rPr>
              <a:t>Sırbistan'ın savaş alanı olması,</a:t>
            </a:r>
          </a:p>
          <a:p>
            <a:pPr algn="ctr"/>
            <a:endParaRPr lang="tr-TR" dirty="0"/>
          </a:p>
        </p:txBody>
      </p:sp>
      <p:sp>
        <p:nvSpPr>
          <p:cNvPr id="7" name="6 Sağ Ok"/>
          <p:cNvSpPr/>
          <p:nvPr/>
        </p:nvSpPr>
        <p:spPr>
          <a:xfrm>
            <a:off x="500034" y="5357826"/>
            <a:ext cx="8001056" cy="1285908"/>
          </a:xfrm>
          <a:prstGeom prst="rightArrow">
            <a:avLst/>
          </a:prstGeom>
          <a:solidFill>
            <a:srgbClr val="E6FC1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latin typeface="Comic Sans MS" pitchFamily="66" charset="0"/>
              </a:rPr>
              <a:t>Avusturya ve Rusya'nın Sırpları kışkırtmaları</a:t>
            </a:r>
            <a:endParaRPr lang="tr-TR" sz="2400" b="1" dirty="0">
              <a:solidFill>
                <a:schemeClr val="tx1"/>
              </a:solidFill>
              <a:latin typeface="Comic Sans MS" pitchFamily="66" charset="0"/>
            </a:endParaRPr>
          </a:p>
        </p:txBody>
      </p:sp>
      <p:sp>
        <p:nvSpPr>
          <p:cNvPr id="8" name="7 Sağ Ok"/>
          <p:cNvSpPr/>
          <p:nvPr/>
        </p:nvSpPr>
        <p:spPr>
          <a:xfrm>
            <a:off x="4143372" y="1357298"/>
            <a:ext cx="978408" cy="698946"/>
          </a:xfrm>
          <a:prstGeom prst="rightArrow">
            <a:avLst/>
          </a:prstGeom>
          <a:solidFill>
            <a:srgbClr val="18DFF4"/>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7"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900" decel="100000" fill="hold"/>
                                        <p:tgtEl>
                                          <p:spTgt spid="8"/>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0"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edge">
                                      <p:cBhvr>
                                        <p:cTn id="25" dur="20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down)">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down)">
                                      <p:cBhvr>
                                        <p:cTn id="35" dur="500"/>
                                        <p:tgtEl>
                                          <p:spTgt spid="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down)">
                                      <p:cBhvr>
                                        <p:cTn id="4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uvarlatılmış Dikdörtgen"/>
          <p:cNvSpPr/>
          <p:nvPr/>
        </p:nvSpPr>
        <p:spPr>
          <a:xfrm>
            <a:off x="4286248" y="285728"/>
            <a:ext cx="3286148" cy="2786082"/>
          </a:xfrm>
          <a:prstGeom prst="roundRect">
            <a:avLst/>
          </a:prstGeom>
          <a:solidFill>
            <a:srgbClr val="FC10E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tr-TR" sz="2400" b="1" dirty="0" smtClean="0">
              <a:solidFill>
                <a:schemeClr val="tx1"/>
              </a:solidFill>
              <a:latin typeface="Comic Sans MS" pitchFamily="66" charset="0"/>
            </a:endParaRPr>
          </a:p>
          <a:p>
            <a:pPr lvl="0" algn="ctr"/>
            <a:r>
              <a:rPr lang="tr-TR" sz="2400" b="1" dirty="0" smtClean="0">
                <a:solidFill>
                  <a:schemeClr val="tx1"/>
                </a:solidFill>
                <a:latin typeface="Comic Sans MS" pitchFamily="66" charset="0"/>
              </a:rPr>
              <a:t>Sırbistan'da ilk ayaklanma, 1804’te Kara </a:t>
            </a:r>
            <a:r>
              <a:rPr lang="tr-TR" sz="2400" b="1" dirty="0" err="1" smtClean="0">
                <a:solidFill>
                  <a:schemeClr val="tx1"/>
                </a:solidFill>
                <a:latin typeface="Comic Sans MS" pitchFamily="66" charset="0"/>
              </a:rPr>
              <a:t>Yorgi</a:t>
            </a:r>
            <a:r>
              <a:rPr lang="tr-TR" sz="2400" b="1" dirty="0" smtClean="0">
                <a:solidFill>
                  <a:schemeClr val="tx1"/>
                </a:solidFill>
                <a:latin typeface="Comic Sans MS" pitchFamily="66" charset="0"/>
              </a:rPr>
              <a:t> önderliğinde çıktı ve aralıklarla 1878’e kadar sürdü. </a:t>
            </a:r>
          </a:p>
          <a:p>
            <a:pPr algn="ctr"/>
            <a:endParaRPr lang="tr-TR" sz="2400" b="1" dirty="0">
              <a:solidFill>
                <a:schemeClr val="tx1"/>
              </a:solidFill>
              <a:latin typeface="Comic Sans MS" pitchFamily="66" charset="0"/>
            </a:endParaRPr>
          </a:p>
        </p:txBody>
      </p:sp>
      <p:sp>
        <p:nvSpPr>
          <p:cNvPr id="3" name="2 Yuvarlatılmış Dikdörtgen"/>
          <p:cNvSpPr/>
          <p:nvPr/>
        </p:nvSpPr>
        <p:spPr>
          <a:xfrm>
            <a:off x="1214414" y="3500438"/>
            <a:ext cx="6572296" cy="3143272"/>
          </a:xfrm>
          <a:prstGeom prst="roundRect">
            <a:avLst/>
          </a:prstGeom>
          <a:solidFill>
            <a:srgbClr val="99FF9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tr-TR" sz="2400" b="1" dirty="0" smtClean="0">
                <a:solidFill>
                  <a:schemeClr val="tx1"/>
                </a:solidFill>
                <a:latin typeface="Comic Sans MS" pitchFamily="66" charset="0"/>
              </a:rPr>
              <a:t>Bükreş Antlaşması </a:t>
            </a:r>
            <a:r>
              <a:rPr lang="tr-TR" sz="2400" dirty="0" smtClean="0">
                <a:solidFill>
                  <a:schemeClr val="tx1"/>
                </a:solidFill>
                <a:latin typeface="Comic Sans MS" pitchFamily="66" charset="0"/>
              </a:rPr>
              <a:t>(1812) ile bazı ayrıcalıklar elde etti. </a:t>
            </a:r>
          </a:p>
          <a:p>
            <a:pPr lvl="0"/>
            <a:r>
              <a:rPr lang="tr-TR" sz="2400" b="1" dirty="0" smtClean="0">
                <a:solidFill>
                  <a:schemeClr val="tx1"/>
                </a:solidFill>
                <a:latin typeface="Comic Sans MS" pitchFamily="66" charset="0"/>
              </a:rPr>
              <a:t>Edirne Antlaşması </a:t>
            </a:r>
            <a:r>
              <a:rPr lang="tr-TR" sz="2400" dirty="0" smtClean="0">
                <a:solidFill>
                  <a:schemeClr val="tx1"/>
                </a:solidFill>
                <a:latin typeface="Comic Sans MS" pitchFamily="66" charset="0"/>
              </a:rPr>
              <a:t> (1829) ile özerklik kazandılar </a:t>
            </a:r>
          </a:p>
          <a:p>
            <a:r>
              <a:rPr lang="tr-TR" sz="2400" b="1" dirty="0" smtClean="0">
                <a:solidFill>
                  <a:schemeClr val="tx1"/>
                </a:solidFill>
                <a:latin typeface="Comic Sans MS" pitchFamily="66" charset="0"/>
              </a:rPr>
              <a:t>Berlin Antlaşması </a:t>
            </a:r>
            <a:r>
              <a:rPr lang="tr-TR" sz="2400" dirty="0" smtClean="0">
                <a:solidFill>
                  <a:schemeClr val="tx1"/>
                </a:solidFill>
                <a:latin typeface="Comic Sans MS" pitchFamily="66" charset="0"/>
              </a:rPr>
              <a:t>(1878) ile de tam bağımsız oldular.</a:t>
            </a:r>
            <a:endParaRPr lang="tr-TR" sz="2400" dirty="0">
              <a:solidFill>
                <a:schemeClr val="tx1"/>
              </a:solidFill>
              <a:latin typeface="Comic Sans MS" pitchFamily="66" charset="0"/>
            </a:endParaRPr>
          </a:p>
        </p:txBody>
      </p:sp>
      <p:pic>
        <p:nvPicPr>
          <p:cNvPr id="1026" name="Picture 2" descr="C:\Users\Uzeyr\Desktop\KARA YORGİ.jpg"/>
          <p:cNvPicPr>
            <a:picLocks noChangeAspect="1" noChangeArrowheads="1"/>
          </p:cNvPicPr>
          <p:nvPr/>
        </p:nvPicPr>
        <p:blipFill>
          <a:blip r:embed="rId2" cstate="print"/>
          <a:srcRect/>
          <a:stretch>
            <a:fillRect/>
          </a:stretch>
        </p:blipFill>
        <p:spPr bwMode="auto">
          <a:xfrm>
            <a:off x="857224" y="357166"/>
            <a:ext cx="2286016" cy="2786082"/>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anim calcmode="lin" valueType="num">
                                      <p:cBhvr>
                                        <p:cTn id="15" dur="500" fill="hold"/>
                                        <p:tgtEl>
                                          <p:spTgt spid="1026"/>
                                        </p:tgtEl>
                                        <p:attrNameLst>
                                          <p:attrName>ppt_w</p:attrName>
                                        </p:attrNameLst>
                                      </p:cBhvr>
                                      <p:tavLst>
                                        <p:tav tm="0">
                                          <p:val>
                                            <p:fltVal val="0"/>
                                          </p:val>
                                        </p:tav>
                                        <p:tav tm="100000">
                                          <p:val>
                                            <p:strVal val="#ppt_w"/>
                                          </p:val>
                                        </p:tav>
                                      </p:tavLst>
                                    </p:anim>
                                    <p:anim calcmode="lin" valueType="num">
                                      <p:cBhvr>
                                        <p:cTn id="16" dur="500" fill="hold"/>
                                        <p:tgtEl>
                                          <p:spTgt spid="1026"/>
                                        </p:tgtEl>
                                        <p:attrNameLst>
                                          <p:attrName>ppt_h</p:attrName>
                                        </p:attrNameLst>
                                      </p:cBhvr>
                                      <p:tavLst>
                                        <p:tav tm="0">
                                          <p:val>
                                            <p:fltVal val="0"/>
                                          </p:val>
                                        </p:tav>
                                        <p:tav tm="100000">
                                          <p:val>
                                            <p:strVal val="#ppt_h"/>
                                          </p:val>
                                        </p:tav>
                                      </p:tavLst>
                                    </p:anim>
                                    <p:anim calcmode="lin" valueType="num">
                                      <p:cBhvr>
                                        <p:cTn id="17" dur="500" fill="hold"/>
                                        <p:tgtEl>
                                          <p:spTgt spid="1026"/>
                                        </p:tgtEl>
                                        <p:attrNameLst>
                                          <p:attrName>style.rotation</p:attrName>
                                        </p:attrNameLst>
                                      </p:cBhvr>
                                      <p:tavLst>
                                        <p:tav tm="0">
                                          <p:val>
                                            <p:fltVal val="360"/>
                                          </p:val>
                                        </p:tav>
                                        <p:tav tm="100000">
                                          <p:val>
                                            <p:fltVal val="0"/>
                                          </p:val>
                                        </p:tav>
                                      </p:tavLst>
                                    </p:anim>
                                    <p:animEffect transition="in" filter="fade">
                                      <p:cBhvr>
                                        <p:cTn id="18" dur="500"/>
                                        <p:tgtEl>
                                          <p:spTgt spid="1026"/>
                                        </p:tgtEl>
                                      </p:cBhvr>
                                    </p:animEffect>
                                  </p:childTnLst>
                                </p:cTn>
                              </p:par>
                            </p:childTnLst>
                          </p:cTn>
                        </p:par>
                      </p:childTnLst>
                    </p:cTn>
                  </p:par>
                  <p:par>
                    <p:cTn id="19" fill="hold">
                      <p:stCondLst>
                        <p:cond delay="indefinite"/>
                      </p:stCondLst>
                      <p:childTnLst>
                        <p:par>
                          <p:cTn id="20" fill="hold">
                            <p:stCondLst>
                              <p:cond delay="0"/>
                            </p:stCondLst>
                            <p:childTnLst>
                              <p:par>
                                <p:cTn id="21" presetID="26"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down)">
                                      <p:cBhvr>
                                        <p:cTn id="23" dur="580">
                                          <p:stCondLst>
                                            <p:cond delay="0"/>
                                          </p:stCondLst>
                                        </p:cTn>
                                        <p:tgtEl>
                                          <p:spTgt spid="3"/>
                                        </p:tgtEl>
                                      </p:cBhvr>
                                    </p:animEffect>
                                    <p:anim calcmode="lin" valueType="num">
                                      <p:cBhvr>
                                        <p:cTn id="24"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29" dur="26">
                                          <p:stCondLst>
                                            <p:cond delay="650"/>
                                          </p:stCondLst>
                                        </p:cTn>
                                        <p:tgtEl>
                                          <p:spTgt spid="3"/>
                                        </p:tgtEl>
                                      </p:cBhvr>
                                      <p:to x="100000" y="60000"/>
                                    </p:animScale>
                                    <p:animScale>
                                      <p:cBhvr>
                                        <p:cTn id="30" dur="166" decel="50000">
                                          <p:stCondLst>
                                            <p:cond delay="676"/>
                                          </p:stCondLst>
                                        </p:cTn>
                                        <p:tgtEl>
                                          <p:spTgt spid="3"/>
                                        </p:tgtEl>
                                      </p:cBhvr>
                                      <p:to x="100000" y="100000"/>
                                    </p:animScale>
                                    <p:animScale>
                                      <p:cBhvr>
                                        <p:cTn id="31" dur="26">
                                          <p:stCondLst>
                                            <p:cond delay="1312"/>
                                          </p:stCondLst>
                                        </p:cTn>
                                        <p:tgtEl>
                                          <p:spTgt spid="3"/>
                                        </p:tgtEl>
                                      </p:cBhvr>
                                      <p:to x="100000" y="80000"/>
                                    </p:animScale>
                                    <p:animScale>
                                      <p:cBhvr>
                                        <p:cTn id="32" dur="166" decel="50000">
                                          <p:stCondLst>
                                            <p:cond delay="1338"/>
                                          </p:stCondLst>
                                        </p:cTn>
                                        <p:tgtEl>
                                          <p:spTgt spid="3"/>
                                        </p:tgtEl>
                                      </p:cBhvr>
                                      <p:to x="100000" y="100000"/>
                                    </p:animScale>
                                    <p:animScale>
                                      <p:cBhvr>
                                        <p:cTn id="33" dur="26">
                                          <p:stCondLst>
                                            <p:cond delay="1642"/>
                                          </p:stCondLst>
                                        </p:cTn>
                                        <p:tgtEl>
                                          <p:spTgt spid="3"/>
                                        </p:tgtEl>
                                      </p:cBhvr>
                                      <p:to x="100000" y="90000"/>
                                    </p:animScale>
                                    <p:animScale>
                                      <p:cBhvr>
                                        <p:cTn id="34" dur="166" decel="50000">
                                          <p:stCondLst>
                                            <p:cond delay="1668"/>
                                          </p:stCondLst>
                                        </p:cTn>
                                        <p:tgtEl>
                                          <p:spTgt spid="3"/>
                                        </p:tgtEl>
                                      </p:cBhvr>
                                      <p:to x="100000" y="100000"/>
                                    </p:animScale>
                                    <p:animScale>
                                      <p:cBhvr>
                                        <p:cTn id="35" dur="26">
                                          <p:stCondLst>
                                            <p:cond delay="1808"/>
                                          </p:stCondLst>
                                        </p:cTn>
                                        <p:tgtEl>
                                          <p:spTgt spid="3"/>
                                        </p:tgtEl>
                                      </p:cBhvr>
                                      <p:to x="100000" y="95000"/>
                                    </p:animScale>
                                    <p:animScale>
                                      <p:cBhvr>
                                        <p:cTn id="36"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57158" y="0"/>
            <a:ext cx="8643998" cy="857256"/>
          </a:xfrm>
          <a:prstGeom prst="rect">
            <a:avLst/>
          </a:prstGeom>
          <a:solidFill>
            <a:srgbClr val="18DFF4"/>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solidFill>
                  <a:schemeClr val="tx1"/>
                </a:solidFill>
                <a:latin typeface="Comic Sans MS" pitchFamily="66" charset="0"/>
              </a:rPr>
              <a:t>YUNAN İSYANI –MEGOLA İDEA</a:t>
            </a:r>
            <a:endParaRPr lang="tr-TR" sz="4000" b="1" dirty="0">
              <a:solidFill>
                <a:schemeClr val="tx1"/>
              </a:solidFill>
              <a:latin typeface="Comic Sans MS" pitchFamily="66" charset="0"/>
            </a:endParaRPr>
          </a:p>
        </p:txBody>
      </p:sp>
      <p:sp>
        <p:nvSpPr>
          <p:cNvPr id="3" name="2 Dikdörtgen"/>
          <p:cNvSpPr/>
          <p:nvPr/>
        </p:nvSpPr>
        <p:spPr>
          <a:xfrm>
            <a:off x="2714612" y="1071546"/>
            <a:ext cx="3357586" cy="914400"/>
          </a:xfrm>
          <a:prstGeom prst="rect">
            <a:avLst/>
          </a:prstGeom>
          <a:solidFill>
            <a:srgbClr val="F517CB"/>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solidFill>
                  <a:schemeClr val="tx1"/>
                </a:solidFill>
                <a:latin typeface="Comic Sans MS" pitchFamily="66" charset="0"/>
              </a:rPr>
              <a:t>NEDENLERİ</a:t>
            </a:r>
            <a:endParaRPr lang="tr-TR" sz="4000" b="1" dirty="0">
              <a:solidFill>
                <a:schemeClr val="tx1"/>
              </a:solidFill>
              <a:latin typeface="Comic Sans MS" pitchFamily="66" charset="0"/>
            </a:endParaRPr>
          </a:p>
        </p:txBody>
      </p:sp>
      <p:sp>
        <p:nvSpPr>
          <p:cNvPr id="5" name="4 Yuvarlatılmış Dikdörtgen"/>
          <p:cNvSpPr/>
          <p:nvPr/>
        </p:nvSpPr>
        <p:spPr>
          <a:xfrm>
            <a:off x="357158" y="6143596"/>
            <a:ext cx="8358278" cy="714404"/>
          </a:xfrm>
          <a:prstGeom prst="roundRect">
            <a:avLst/>
          </a:prstGeom>
          <a:solidFill>
            <a:srgbClr val="FFFF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tr-TR" sz="2400" dirty="0" smtClean="0">
              <a:latin typeface="Comic Sans MS" pitchFamily="66" charset="0"/>
            </a:endParaRPr>
          </a:p>
          <a:p>
            <a:pPr lvl="0"/>
            <a:r>
              <a:rPr lang="tr-TR" sz="2400" b="1" dirty="0" err="1" smtClean="0">
                <a:solidFill>
                  <a:schemeClr val="tx1"/>
                </a:solidFill>
                <a:latin typeface="Comic Sans MS" pitchFamily="66" charset="0"/>
              </a:rPr>
              <a:t>Yanya</a:t>
            </a:r>
            <a:r>
              <a:rPr lang="tr-TR" sz="2400" b="1" dirty="0" smtClean="0">
                <a:solidFill>
                  <a:schemeClr val="tx1"/>
                </a:solidFill>
                <a:latin typeface="Comic Sans MS" pitchFamily="66" charset="0"/>
              </a:rPr>
              <a:t> valisi </a:t>
            </a:r>
            <a:r>
              <a:rPr lang="tr-TR" sz="2400" b="1" dirty="0" err="1" smtClean="0">
                <a:solidFill>
                  <a:schemeClr val="tx1"/>
                </a:solidFill>
                <a:latin typeface="Comic Sans MS" pitchFamily="66" charset="0"/>
              </a:rPr>
              <a:t>Tepedelenli</a:t>
            </a:r>
            <a:r>
              <a:rPr lang="tr-TR" sz="2400" b="1" dirty="0" smtClean="0">
                <a:solidFill>
                  <a:schemeClr val="tx1"/>
                </a:solidFill>
                <a:latin typeface="Comic Sans MS" pitchFamily="66" charset="0"/>
              </a:rPr>
              <a:t> Ali Paşa'nın isyanıdır.</a:t>
            </a:r>
          </a:p>
          <a:p>
            <a:pPr algn="ctr"/>
            <a:endParaRPr lang="tr-TR" sz="2400" dirty="0">
              <a:latin typeface="Comic Sans MS" pitchFamily="66" charset="0"/>
            </a:endParaRPr>
          </a:p>
        </p:txBody>
      </p:sp>
      <p:sp>
        <p:nvSpPr>
          <p:cNvPr id="6" name="5 Dikdörtgen"/>
          <p:cNvSpPr/>
          <p:nvPr/>
        </p:nvSpPr>
        <p:spPr>
          <a:xfrm>
            <a:off x="428596" y="2143116"/>
            <a:ext cx="8286808" cy="1357322"/>
          </a:xfrm>
          <a:prstGeom prst="rect">
            <a:avLst/>
          </a:prstGeom>
          <a:solidFill>
            <a:srgbClr val="FFFF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tr-TR" sz="2400" b="1" dirty="0" smtClean="0">
                <a:solidFill>
                  <a:schemeClr val="tx1"/>
                </a:solidFill>
                <a:latin typeface="Comic Sans MS" pitchFamily="66" charset="0"/>
              </a:rPr>
              <a:t>Fransız </a:t>
            </a:r>
            <a:r>
              <a:rPr lang="tr-TR" sz="2400" b="1" dirty="0" err="1" smtClean="0">
                <a:solidFill>
                  <a:schemeClr val="tx1"/>
                </a:solidFill>
                <a:latin typeface="Comic Sans MS" pitchFamily="66" charset="0"/>
              </a:rPr>
              <a:t>İhtilali'nin</a:t>
            </a:r>
            <a:r>
              <a:rPr lang="tr-TR" sz="2400" b="1" dirty="0" smtClean="0">
                <a:solidFill>
                  <a:schemeClr val="tx1"/>
                </a:solidFill>
                <a:latin typeface="Comic Sans MS" pitchFamily="66" charset="0"/>
              </a:rPr>
              <a:t> getirdiği milliyetçilik akımı,</a:t>
            </a:r>
          </a:p>
          <a:p>
            <a:pPr lvl="0"/>
            <a:r>
              <a:rPr lang="tr-TR" sz="2400" b="1" dirty="0" smtClean="0">
                <a:solidFill>
                  <a:schemeClr val="tx1"/>
                </a:solidFill>
                <a:latin typeface="Comic Sans MS" pitchFamily="66" charset="0"/>
              </a:rPr>
              <a:t>Ruslar ve Yunanlıların eski Bizans İmparatorluğu'nu yeniden kurmak istemeleri (</a:t>
            </a:r>
            <a:r>
              <a:rPr lang="tr-TR" sz="2400" b="1" dirty="0" err="1" smtClean="0">
                <a:solidFill>
                  <a:schemeClr val="tx1"/>
                </a:solidFill>
                <a:latin typeface="Comic Sans MS" pitchFamily="66" charset="0"/>
              </a:rPr>
              <a:t>megali</a:t>
            </a:r>
            <a:r>
              <a:rPr lang="tr-TR" sz="2400" b="1" dirty="0" smtClean="0">
                <a:solidFill>
                  <a:schemeClr val="tx1"/>
                </a:solidFill>
                <a:latin typeface="Comic Sans MS" pitchFamily="66" charset="0"/>
              </a:rPr>
              <a:t> idea),</a:t>
            </a:r>
          </a:p>
          <a:p>
            <a:pPr algn="ctr"/>
            <a:endParaRPr lang="tr-TR" dirty="0"/>
          </a:p>
        </p:txBody>
      </p:sp>
      <p:sp>
        <p:nvSpPr>
          <p:cNvPr id="7" name="6 Dikdörtgen"/>
          <p:cNvSpPr/>
          <p:nvPr/>
        </p:nvSpPr>
        <p:spPr>
          <a:xfrm>
            <a:off x="428596" y="4500570"/>
            <a:ext cx="3929090" cy="714380"/>
          </a:xfrm>
          <a:prstGeom prst="rect">
            <a:avLst/>
          </a:prstGeom>
          <a:solidFill>
            <a:srgbClr val="FFFF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latin typeface="Comic Sans MS" pitchFamily="66" charset="0"/>
              </a:rPr>
              <a:t>Avrupa devletlerinin kışkırtmaları</a:t>
            </a:r>
            <a:endParaRPr lang="tr-TR" sz="2400" dirty="0"/>
          </a:p>
        </p:txBody>
      </p:sp>
      <p:sp>
        <p:nvSpPr>
          <p:cNvPr id="8" name="7 Dikdörtgen"/>
          <p:cNvSpPr/>
          <p:nvPr/>
        </p:nvSpPr>
        <p:spPr>
          <a:xfrm>
            <a:off x="4500562" y="4500570"/>
            <a:ext cx="4214842" cy="700086"/>
          </a:xfrm>
          <a:prstGeom prst="rect">
            <a:avLst/>
          </a:prstGeom>
          <a:solidFill>
            <a:srgbClr val="FFFF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latin typeface="Comic Sans MS" pitchFamily="66" charset="0"/>
              </a:rPr>
              <a:t>Rum aydınlarının çalışmaları</a:t>
            </a:r>
            <a:endParaRPr lang="tr-TR" sz="2400" dirty="0"/>
          </a:p>
        </p:txBody>
      </p:sp>
      <p:sp>
        <p:nvSpPr>
          <p:cNvPr id="9" name="8 Dikdörtgen"/>
          <p:cNvSpPr/>
          <p:nvPr/>
        </p:nvSpPr>
        <p:spPr>
          <a:xfrm>
            <a:off x="428596" y="3643314"/>
            <a:ext cx="8286808" cy="700086"/>
          </a:xfrm>
          <a:prstGeom prst="rect">
            <a:avLst/>
          </a:prstGeom>
          <a:solidFill>
            <a:srgbClr val="E6262B"/>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latin typeface="Comic Sans MS" pitchFamily="66" charset="0"/>
              </a:rPr>
              <a:t> </a:t>
            </a:r>
            <a:r>
              <a:rPr lang="tr-TR" sz="2400" b="1" dirty="0" smtClean="0">
                <a:solidFill>
                  <a:schemeClr val="tx1"/>
                </a:solidFill>
                <a:latin typeface="Comic Sans MS" pitchFamily="66" charset="0"/>
              </a:rPr>
              <a:t>Rus çarı tarafından kurdurulan Etnik-i </a:t>
            </a:r>
            <a:r>
              <a:rPr lang="tr-TR" sz="2400" b="1" dirty="0" err="1" smtClean="0">
                <a:solidFill>
                  <a:schemeClr val="tx1"/>
                </a:solidFill>
                <a:latin typeface="Comic Sans MS" pitchFamily="66" charset="0"/>
              </a:rPr>
              <a:t>Eterya</a:t>
            </a:r>
            <a:r>
              <a:rPr lang="tr-TR" sz="2400" b="1" dirty="0" smtClean="0">
                <a:solidFill>
                  <a:schemeClr val="tx1"/>
                </a:solidFill>
                <a:latin typeface="Comic Sans MS" pitchFamily="66" charset="0"/>
              </a:rPr>
              <a:t> cemiyetinin çalışmaları</a:t>
            </a:r>
            <a:endParaRPr lang="tr-TR" sz="2400" dirty="0"/>
          </a:p>
        </p:txBody>
      </p:sp>
      <p:sp>
        <p:nvSpPr>
          <p:cNvPr id="10" name="9 Dikdörtgen"/>
          <p:cNvSpPr/>
          <p:nvPr/>
        </p:nvSpPr>
        <p:spPr>
          <a:xfrm>
            <a:off x="428596" y="5357826"/>
            <a:ext cx="8286808" cy="700086"/>
          </a:xfrm>
          <a:prstGeom prst="rect">
            <a:avLst/>
          </a:prstGeom>
          <a:solidFill>
            <a:srgbClr val="E6262B"/>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latin typeface="Comic Sans MS" pitchFamily="66" charset="0"/>
              </a:rPr>
              <a:t> </a:t>
            </a:r>
            <a:r>
              <a:rPr lang="tr-TR" sz="2400" b="1" dirty="0" smtClean="0">
                <a:solidFill>
                  <a:schemeClr val="tx1"/>
                </a:solidFill>
                <a:latin typeface="Comic Sans MS" pitchFamily="66" charset="0"/>
              </a:rPr>
              <a:t>Fener Rum Patrikhanesi'nin Rumları isyana teşvik etmesi</a:t>
            </a:r>
            <a:endParaRPr lang="tr-T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56" presetClass="entr" presetSubtype="0" fill="hold" grpId="1" nodeType="clickEffect">
                                  <p:stCondLst>
                                    <p:cond delay="0"/>
                                  </p:stCondLst>
                                  <p:iterate type="lt">
                                    <p:tmPct val="10000"/>
                                  </p:iterate>
                                  <p:childTnLst>
                                    <p:set>
                                      <p:cBhvr>
                                        <p:cTn id="24" dur="1" fill="hold">
                                          <p:stCondLst>
                                            <p:cond delay="0"/>
                                          </p:stCondLst>
                                        </p:cTn>
                                        <p:tgtEl>
                                          <p:spTgt spid="3"/>
                                        </p:tgtEl>
                                        <p:attrNameLst>
                                          <p:attrName>style.visibility</p:attrName>
                                        </p:attrNameLst>
                                      </p:cBhvr>
                                      <p:to>
                                        <p:strVal val="visible"/>
                                      </p:to>
                                    </p:set>
                                    <p:anim by="(-#ppt_w*2)" calcmode="lin" valueType="num">
                                      <p:cBhvr rctx="PPT">
                                        <p:cTn id="25" dur="500" autoRev="1" fill="hold">
                                          <p:stCondLst>
                                            <p:cond delay="0"/>
                                          </p:stCondLst>
                                        </p:cTn>
                                        <p:tgtEl>
                                          <p:spTgt spid="3"/>
                                        </p:tgtEl>
                                        <p:attrNameLst>
                                          <p:attrName>ppt_w</p:attrName>
                                        </p:attrNameLst>
                                      </p:cBhvr>
                                    </p:anim>
                                    <p:anim by="(#ppt_w*0.50)" calcmode="lin" valueType="num">
                                      <p:cBhvr>
                                        <p:cTn id="26" dur="500" decel="50000" autoRev="1" fill="hold">
                                          <p:stCondLst>
                                            <p:cond delay="0"/>
                                          </p:stCondLst>
                                        </p:cTn>
                                        <p:tgtEl>
                                          <p:spTgt spid="3"/>
                                        </p:tgtEl>
                                        <p:attrNameLst>
                                          <p:attrName>ppt_x</p:attrName>
                                        </p:attrNameLst>
                                      </p:cBhvr>
                                    </p:anim>
                                    <p:anim from="(-#ppt_h/2)" to="(#ppt_y)" calcmode="lin" valueType="num">
                                      <p:cBhvr>
                                        <p:cTn id="27" dur="1000" fill="hold">
                                          <p:stCondLst>
                                            <p:cond delay="0"/>
                                          </p:stCondLst>
                                        </p:cTn>
                                        <p:tgtEl>
                                          <p:spTgt spid="3"/>
                                        </p:tgtEl>
                                        <p:attrNameLst>
                                          <p:attrName>ppt_y</p:attrName>
                                        </p:attrNameLst>
                                      </p:cBhvr>
                                    </p:anim>
                                    <p:animRot by="21600000">
                                      <p:cBhvr>
                                        <p:cTn id="28" dur="1000" fill="hold">
                                          <p:stCondLst>
                                            <p:cond delay="0"/>
                                          </p:stCondLst>
                                        </p:cTn>
                                        <p:tgtEl>
                                          <p:spTgt spid="3"/>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down)">
                                      <p:cBhvr>
                                        <p:cTn id="33" dur="5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down)">
                                      <p:cBhvr>
                                        <p:cTn id="38" dur="500"/>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down)">
                                      <p:cBhvr>
                                        <p:cTn id="43" dur="500"/>
                                        <p:tgtEl>
                                          <p:spTgt spid="7"/>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ipe(down)">
                                      <p:cBhvr>
                                        <p:cTn id="48" dur="500"/>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grpId="0" nodeType="click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wipe(down)">
                                      <p:cBhvr>
                                        <p:cTn id="53" dur="500"/>
                                        <p:tgtEl>
                                          <p:spTgt spid="10"/>
                                        </p:tgtEl>
                                      </p:cBhvr>
                                    </p:animEffect>
                                  </p:childTnLst>
                                </p:cTn>
                              </p:par>
                            </p:childTnLst>
                          </p:cTn>
                        </p:par>
                      </p:childTnLst>
                    </p:cTn>
                  </p:par>
                  <p:par>
                    <p:cTn id="54" fill="hold">
                      <p:stCondLst>
                        <p:cond delay="indefinite"/>
                      </p:stCondLst>
                      <p:childTnLst>
                        <p:par>
                          <p:cTn id="55" fill="hold">
                            <p:stCondLst>
                              <p:cond delay="0"/>
                            </p:stCondLst>
                            <p:childTnLst>
                              <p:par>
                                <p:cTn id="56" presetID="12" presetClass="entr" presetSubtype="4" fill="hold" grpId="0" nodeType="clickEffect">
                                  <p:stCondLst>
                                    <p:cond delay="0"/>
                                  </p:stCondLst>
                                  <p:childTnLst>
                                    <p:set>
                                      <p:cBhvr>
                                        <p:cTn id="57" dur="1" fill="hold">
                                          <p:stCondLst>
                                            <p:cond delay="0"/>
                                          </p:stCondLst>
                                        </p:cTn>
                                        <p:tgtEl>
                                          <p:spTgt spid="5"/>
                                        </p:tgtEl>
                                        <p:attrNameLst>
                                          <p:attrName>style.visibility</p:attrName>
                                        </p:attrNameLst>
                                      </p:cBhvr>
                                      <p:to>
                                        <p:strVal val="visible"/>
                                      </p:to>
                                    </p:set>
                                    <p:animEffect transition="in" filter="slide(fromBottom)">
                                      <p:cBhvr>
                                        <p:cTn id="5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1" animBg="1"/>
      <p:bldP spid="5" grpId="0" animBg="1"/>
      <p:bldP spid="6" grpId="0" animBg="1"/>
      <p:bldP spid="7" grpId="0" animBg="1"/>
      <p:bldP spid="8" grpId="0" animBg="1"/>
      <p:bldP spid="9" grpId="0" animBg="1"/>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642910" y="428604"/>
            <a:ext cx="2786082" cy="2500330"/>
          </a:xfrm>
          <a:prstGeom prst="rect">
            <a:avLst/>
          </a:prstGeom>
          <a:solidFill>
            <a:schemeClr val="accent6">
              <a:lumMod val="40000"/>
              <a:lumOff val="60000"/>
            </a:schemeClr>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tr-TR" sz="2400" dirty="0" smtClean="0">
                <a:solidFill>
                  <a:schemeClr val="tx1"/>
                </a:solidFill>
                <a:latin typeface="Comic Sans MS" pitchFamily="66" charset="0"/>
              </a:rPr>
              <a:t>Rusların yardımıyla Rumlar </a:t>
            </a:r>
            <a:r>
              <a:rPr lang="tr-TR" sz="2400" b="1" dirty="0" smtClean="0">
                <a:solidFill>
                  <a:schemeClr val="tx1"/>
                </a:solidFill>
                <a:latin typeface="Comic Sans MS" pitchFamily="66" charset="0"/>
              </a:rPr>
              <a:t>ilk isyanı 1820'de Eflâk'ta</a:t>
            </a:r>
            <a:r>
              <a:rPr lang="tr-TR" sz="2400" dirty="0" smtClean="0">
                <a:solidFill>
                  <a:schemeClr val="tx1"/>
                </a:solidFill>
                <a:latin typeface="Comic Sans MS" pitchFamily="66" charset="0"/>
              </a:rPr>
              <a:t> başlattılar. </a:t>
            </a:r>
          </a:p>
          <a:p>
            <a:pPr algn="ctr"/>
            <a:endParaRPr lang="tr-TR" sz="2400" dirty="0">
              <a:solidFill>
                <a:schemeClr val="tx1"/>
              </a:solidFill>
              <a:latin typeface="Comic Sans MS" pitchFamily="66" charset="0"/>
            </a:endParaRPr>
          </a:p>
        </p:txBody>
      </p:sp>
      <p:sp>
        <p:nvSpPr>
          <p:cNvPr id="3" name="2 Dikdörtgen"/>
          <p:cNvSpPr/>
          <p:nvPr/>
        </p:nvSpPr>
        <p:spPr>
          <a:xfrm>
            <a:off x="3786182" y="428604"/>
            <a:ext cx="1785950" cy="2500330"/>
          </a:xfrm>
          <a:prstGeom prst="rect">
            <a:avLst/>
          </a:prstGeom>
          <a:solidFill>
            <a:schemeClr val="accent4">
              <a:lumMod val="40000"/>
              <a:lumOff val="60000"/>
            </a:schemeClr>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latin typeface="Comic Sans MS" pitchFamily="66" charset="0"/>
              </a:rPr>
              <a:t>1821'de </a:t>
            </a:r>
            <a:r>
              <a:rPr lang="tr-TR" sz="2400" b="1" dirty="0" err="1" smtClean="0">
                <a:solidFill>
                  <a:schemeClr val="tx1"/>
                </a:solidFill>
                <a:latin typeface="Comic Sans MS" pitchFamily="66" charset="0"/>
              </a:rPr>
              <a:t>Mora'da</a:t>
            </a:r>
            <a:r>
              <a:rPr lang="tr-TR" sz="2400" b="1" dirty="0" smtClean="0">
                <a:solidFill>
                  <a:schemeClr val="tx1"/>
                </a:solidFill>
                <a:latin typeface="Comic Sans MS" pitchFamily="66" charset="0"/>
              </a:rPr>
              <a:t> yeniden isyan ettiler</a:t>
            </a:r>
            <a:r>
              <a:rPr lang="tr-TR" dirty="0" smtClean="0"/>
              <a:t>. </a:t>
            </a:r>
            <a:endParaRPr lang="tr-TR" dirty="0"/>
          </a:p>
        </p:txBody>
      </p:sp>
      <p:sp>
        <p:nvSpPr>
          <p:cNvPr id="4" name="3 Dikdörtgen"/>
          <p:cNvSpPr/>
          <p:nvPr/>
        </p:nvSpPr>
        <p:spPr>
          <a:xfrm>
            <a:off x="5786446" y="428604"/>
            <a:ext cx="3214710" cy="1214446"/>
          </a:xfrm>
          <a:prstGeom prst="rect">
            <a:avLst/>
          </a:prstGeom>
          <a:solidFill>
            <a:schemeClr val="accent6">
              <a:lumMod val="20000"/>
              <a:lumOff val="80000"/>
            </a:schemeClr>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latin typeface="Comic Sans MS" pitchFamily="66" charset="0"/>
              </a:rPr>
              <a:t>Yunan isyanını kendi çabaları ile bastıramayan II. Mahmut</a:t>
            </a:r>
            <a:endParaRPr lang="tr-TR" sz="2000" b="1" dirty="0">
              <a:solidFill>
                <a:schemeClr val="tx1"/>
              </a:solidFill>
              <a:latin typeface="Comic Sans MS" pitchFamily="66" charset="0"/>
            </a:endParaRPr>
          </a:p>
        </p:txBody>
      </p:sp>
      <p:sp>
        <p:nvSpPr>
          <p:cNvPr id="5" name="4 Aşağı Ok"/>
          <p:cNvSpPr/>
          <p:nvPr/>
        </p:nvSpPr>
        <p:spPr>
          <a:xfrm>
            <a:off x="7072330" y="1714488"/>
            <a:ext cx="484632" cy="714380"/>
          </a:xfrm>
          <a:prstGeom prst="downArrow">
            <a:avLst/>
          </a:prstGeom>
          <a:solidFill>
            <a:schemeClr val="accent1">
              <a:lumMod val="20000"/>
              <a:lumOff val="80000"/>
            </a:schemeClr>
          </a:solidFill>
          <a:ln w="762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5 Dikdörtgen"/>
          <p:cNvSpPr/>
          <p:nvPr/>
        </p:nvSpPr>
        <p:spPr>
          <a:xfrm>
            <a:off x="5857884" y="2500306"/>
            <a:ext cx="2857520" cy="1428760"/>
          </a:xfrm>
          <a:prstGeom prst="rect">
            <a:avLst/>
          </a:prstGeom>
          <a:solidFill>
            <a:schemeClr val="accent2">
              <a:lumMod val="20000"/>
              <a:lumOff val="80000"/>
            </a:schemeClr>
          </a:solid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rgbClr val="C00000"/>
                </a:solidFill>
                <a:latin typeface="Comic Sans MS" pitchFamily="66" charset="0"/>
              </a:rPr>
              <a:t>MISIR VALİSİ MEHMET ALİ PAŞA</a:t>
            </a:r>
            <a:endParaRPr lang="tr-TR" sz="2800" b="1" dirty="0">
              <a:solidFill>
                <a:srgbClr val="C00000"/>
              </a:solidFill>
              <a:latin typeface="Comic Sans MS" pitchFamily="66" charset="0"/>
            </a:endParaRPr>
          </a:p>
        </p:txBody>
      </p:sp>
      <p:sp>
        <p:nvSpPr>
          <p:cNvPr id="7" name="6 Yukarı Ok Belirtme Çizgisi"/>
          <p:cNvSpPr/>
          <p:nvPr/>
        </p:nvSpPr>
        <p:spPr>
          <a:xfrm>
            <a:off x="0" y="3000372"/>
            <a:ext cx="9144000" cy="3857628"/>
          </a:xfrm>
          <a:prstGeom prst="upArrowCallout">
            <a:avLst/>
          </a:prstGeom>
          <a:solidFill>
            <a:srgbClr val="FC10E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tr-TR" sz="2400" b="1" dirty="0" smtClean="0">
                <a:solidFill>
                  <a:schemeClr val="tx1"/>
                </a:solidFill>
                <a:latin typeface="Comic Sans MS" pitchFamily="66" charset="0"/>
              </a:rPr>
              <a:t>Girit ve Mora valiliklerinin kendisine verilmesi karşılığında Mehmet Ali Paşa yardım isteğini kabul etti. </a:t>
            </a:r>
          </a:p>
          <a:p>
            <a:pPr lvl="0"/>
            <a:r>
              <a:rPr lang="tr-TR" sz="2400" b="1" dirty="0" smtClean="0">
                <a:solidFill>
                  <a:schemeClr val="tx1"/>
                </a:solidFill>
                <a:latin typeface="Comic Sans MS" pitchFamily="66" charset="0"/>
              </a:rPr>
              <a:t>Oğlu İbrahim Paşa komutasındaki donanma </a:t>
            </a:r>
            <a:r>
              <a:rPr lang="tr-TR" sz="2400" b="1" dirty="0" err="1" smtClean="0">
                <a:solidFill>
                  <a:schemeClr val="tx1"/>
                </a:solidFill>
                <a:latin typeface="Comic Sans MS" pitchFamily="66" charset="0"/>
              </a:rPr>
              <a:t>Mora'ya</a:t>
            </a:r>
            <a:r>
              <a:rPr lang="tr-TR" sz="2400" b="1" dirty="0" smtClean="0">
                <a:solidFill>
                  <a:schemeClr val="tx1"/>
                </a:solidFill>
                <a:latin typeface="Comic Sans MS" pitchFamily="66" charset="0"/>
              </a:rPr>
              <a:t> gelerek isyanı bastırdı. Fakat Yunan sorunu bitmedi</a:t>
            </a:r>
            <a:r>
              <a:rPr lang="tr-TR" sz="2800" b="1" dirty="0" smtClean="0">
                <a:solidFill>
                  <a:schemeClr val="tx1"/>
                </a:solidFill>
                <a:latin typeface="Comic Sans MS" pitchFamily="66" charset="0"/>
              </a:rPr>
              <a:t>.</a:t>
            </a:r>
          </a:p>
          <a:p>
            <a:pPr algn="ct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57158" y="285728"/>
            <a:ext cx="8501122" cy="2143140"/>
          </a:xfrm>
          <a:prstGeom prst="rect">
            <a:avLst/>
          </a:prstGeom>
          <a:solidFill>
            <a:schemeClr val="accent4">
              <a:lumMod val="40000"/>
              <a:lumOff val="60000"/>
            </a:schemeClr>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tr-TR" sz="2000" b="1" dirty="0" smtClean="0">
                <a:solidFill>
                  <a:schemeClr val="tx1"/>
                </a:solidFill>
                <a:latin typeface="Comic Sans MS" pitchFamily="66" charset="0"/>
              </a:rPr>
              <a:t>İngiltere, Fransa, Rusya kendi çıkarlarını dikkate alarak Osmanlı Devleti'nden Yunanistan'a özerklik verilmesini istediler. Osmanlı Devleti bu isteği kendi iç işlerine karışmak olarak değerlendirip kabul etmedi.</a:t>
            </a:r>
          </a:p>
          <a:p>
            <a:r>
              <a:rPr lang="tr-TR" sz="2000" b="1" dirty="0" smtClean="0">
                <a:solidFill>
                  <a:schemeClr val="tx1"/>
                </a:solidFill>
                <a:latin typeface="Comic Sans MS" pitchFamily="66" charset="0"/>
              </a:rPr>
              <a:t>İngiltere, Fransa ve Rusya isteklerini zorla kabul ettirebilmek için Osmanlı Devleti’ne savaş açtılar</a:t>
            </a:r>
            <a:endParaRPr lang="tr-TR" sz="2000" b="1" dirty="0">
              <a:solidFill>
                <a:schemeClr val="tx1"/>
              </a:solidFill>
              <a:latin typeface="Comic Sans MS" pitchFamily="66" charset="0"/>
            </a:endParaRPr>
          </a:p>
        </p:txBody>
      </p:sp>
      <p:sp>
        <p:nvSpPr>
          <p:cNvPr id="3" name="2 Dikdörtgen"/>
          <p:cNvSpPr/>
          <p:nvPr/>
        </p:nvSpPr>
        <p:spPr>
          <a:xfrm>
            <a:off x="357158" y="2643182"/>
            <a:ext cx="2357454" cy="914400"/>
          </a:xfrm>
          <a:prstGeom prst="rect">
            <a:avLst/>
          </a:prstGeom>
          <a:solidFill>
            <a:srgbClr val="18DFF4"/>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400" b="1" dirty="0" smtClean="0">
                <a:solidFill>
                  <a:schemeClr val="tx1"/>
                </a:solidFill>
                <a:latin typeface="Comic Sans MS" pitchFamily="66" charset="0"/>
              </a:rPr>
              <a:t>RUSYA</a:t>
            </a:r>
            <a:endParaRPr lang="tr-TR" sz="4400" b="1" dirty="0">
              <a:solidFill>
                <a:schemeClr val="tx1"/>
              </a:solidFill>
              <a:latin typeface="Comic Sans MS" pitchFamily="66" charset="0"/>
            </a:endParaRPr>
          </a:p>
        </p:txBody>
      </p:sp>
      <p:sp>
        <p:nvSpPr>
          <p:cNvPr id="4" name="3 Sağ Ok"/>
          <p:cNvSpPr/>
          <p:nvPr/>
        </p:nvSpPr>
        <p:spPr>
          <a:xfrm>
            <a:off x="2857488" y="2786058"/>
            <a:ext cx="978408" cy="484632"/>
          </a:xfrm>
          <a:prstGeom prst="rightArrow">
            <a:avLst/>
          </a:prstGeom>
          <a:solidFill>
            <a:srgbClr val="CC00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4 Dikdörtgen"/>
          <p:cNvSpPr/>
          <p:nvPr/>
        </p:nvSpPr>
        <p:spPr>
          <a:xfrm>
            <a:off x="4000496" y="2643182"/>
            <a:ext cx="4857784" cy="914400"/>
          </a:xfrm>
          <a:prstGeom prst="rect">
            <a:avLst/>
          </a:prstGeom>
          <a:solidFill>
            <a:srgbClr val="D3FA12"/>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tx1"/>
                </a:solidFill>
                <a:latin typeface="Comic Sans MS" pitchFamily="66" charset="0"/>
              </a:rPr>
              <a:t>NAVARİN’DE OSMANLI DONANMASINI YAKTI</a:t>
            </a:r>
            <a:endParaRPr lang="tr-TR" sz="2800" b="1" dirty="0">
              <a:solidFill>
                <a:schemeClr val="tx1"/>
              </a:solidFill>
              <a:latin typeface="Comic Sans MS" pitchFamily="66" charset="0"/>
            </a:endParaRPr>
          </a:p>
        </p:txBody>
      </p:sp>
      <p:sp>
        <p:nvSpPr>
          <p:cNvPr id="6" name="5 Dikdörtgen"/>
          <p:cNvSpPr/>
          <p:nvPr/>
        </p:nvSpPr>
        <p:spPr>
          <a:xfrm>
            <a:off x="357158" y="3714752"/>
            <a:ext cx="8501122" cy="1214446"/>
          </a:xfrm>
          <a:prstGeom prst="rect">
            <a:avLst/>
          </a:prstGeom>
          <a:solidFill>
            <a:schemeClr val="accent6">
              <a:lumMod val="60000"/>
              <a:lumOff val="40000"/>
            </a:schemeClr>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2400" dirty="0" smtClean="0">
              <a:solidFill>
                <a:schemeClr val="tx1"/>
              </a:solidFill>
              <a:latin typeface="Comic Sans MS" pitchFamily="66" charset="0"/>
            </a:endParaRPr>
          </a:p>
          <a:p>
            <a:pPr algn="ctr"/>
            <a:r>
              <a:rPr lang="tr-TR" sz="2400" dirty="0" smtClean="0">
                <a:solidFill>
                  <a:schemeClr val="tx1"/>
                </a:solidFill>
                <a:latin typeface="Comic Sans MS" pitchFamily="66" charset="0"/>
              </a:rPr>
              <a:t>Prusya'nın aracılığı ile zor durumda kalan Osmanlı Devleti, Ruslarla </a:t>
            </a:r>
            <a:r>
              <a:rPr lang="tr-TR" sz="2400" b="1" dirty="0" smtClean="0">
                <a:solidFill>
                  <a:schemeClr val="tx1"/>
                </a:solidFill>
                <a:latin typeface="Comic Sans MS" pitchFamily="66" charset="0"/>
              </a:rPr>
              <a:t>1829'da Edirne Antlaşması'nı </a:t>
            </a:r>
            <a:r>
              <a:rPr lang="tr-TR" sz="2400" dirty="0" smtClean="0">
                <a:solidFill>
                  <a:schemeClr val="tx1"/>
                </a:solidFill>
                <a:latin typeface="Comic Sans MS" pitchFamily="66" charset="0"/>
              </a:rPr>
              <a:t>imzaladı.Buna göre;</a:t>
            </a:r>
          </a:p>
          <a:p>
            <a:pPr algn="ctr"/>
            <a:endParaRPr lang="tr-TR" dirty="0">
              <a:solidFill>
                <a:schemeClr val="tx1"/>
              </a:solidFill>
            </a:endParaRPr>
          </a:p>
        </p:txBody>
      </p:sp>
      <p:sp>
        <p:nvSpPr>
          <p:cNvPr id="7" name="6 Dikdörtgen"/>
          <p:cNvSpPr/>
          <p:nvPr/>
        </p:nvSpPr>
        <p:spPr>
          <a:xfrm>
            <a:off x="357158" y="5072074"/>
            <a:ext cx="2143140" cy="1785926"/>
          </a:xfrm>
          <a:prstGeom prst="rect">
            <a:avLst/>
          </a:prstGeom>
          <a:solidFill>
            <a:schemeClr val="accent2">
              <a:lumMod val="60000"/>
              <a:lumOff val="40000"/>
            </a:schemeClr>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tr-TR" sz="3200" b="1" dirty="0" smtClean="0">
              <a:solidFill>
                <a:schemeClr val="tx1"/>
              </a:solidFill>
              <a:latin typeface="Comic Sans MS" pitchFamily="66" charset="0"/>
            </a:endParaRPr>
          </a:p>
          <a:p>
            <a:pPr lvl="0" algn="ctr"/>
            <a:r>
              <a:rPr lang="tr-TR" sz="2800" b="1" dirty="0" smtClean="0">
                <a:solidFill>
                  <a:schemeClr val="tx1"/>
                </a:solidFill>
                <a:latin typeface="Comic Sans MS" pitchFamily="66" charset="0"/>
              </a:rPr>
              <a:t>Yunanistan bağımsız olacaktı</a:t>
            </a:r>
            <a:r>
              <a:rPr lang="tr-TR" sz="3200" b="1" dirty="0" smtClean="0">
                <a:solidFill>
                  <a:schemeClr val="tx1"/>
                </a:solidFill>
                <a:latin typeface="Comic Sans MS" pitchFamily="66" charset="0"/>
              </a:rPr>
              <a:t>.</a:t>
            </a:r>
          </a:p>
          <a:p>
            <a:pPr algn="ctr"/>
            <a:endParaRPr lang="tr-TR" sz="3200" dirty="0">
              <a:solidFill>
                <a:schemeClr val="tx1"/>
              </a:solidFill>
              <a:latin typeface="Comic Sans MS" pitchFamily="66" charset="0"/>
            </a:endParaRPr>
          </a:p>
        </p:txBody>
      </p:sp>
      <p:sp>
        <p:nvSpPr>
          <p:cNvPr id="8" name="7 Dikdörtgen"/>
          <p:cNvSpPr/>
          <p:nvPr/>
        </p:nvSpPr>
        <p:spPr>
          <a:xfrm>
            <a:off x="2643174" y="5072074"/>
            <a:ext cx="2643206" cy="1785926"/>
          </a:xfrm>
          <a:prstGeom prst="rect">
            <a:avLst/>
          </a:prstGeom>
          <a:solidFill>
            <a:srgbClr val="FFFF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tr-TR" b="1" dirty="0" err="1" smtClean="0">
                <a:solidFill>
                  <a:schemeClr val="tx1"/>
                </a:solidFill>
                <a:latin typeface="Comic Sans MS" pitchFamily="66" charset="0"/>
              </a:rPr>
              <a:t>Prut</a:t>
            </a:r>
            <a:r>
              <a:rPr lang="tr-TR" b="1" dirty="0" smtClean="0">
                <a:solidFill>
                  <a:schemeClr val="tx1"/>
                </a:solidFill>
                <a:latin typeface="Comic Sans MS" pitchFamily="66" charset="0"/>
              </a:rPr>
              <a:t> Nehri Osmanlı-Rusya arasında sınır olacak ve Rus ticaret gemileri Boğazlardan serbestçe geçecekti.</a:t>
            </a:r>
          </a:p>
          <a:p>
            <a:pPr algn="ctr"/>
            <a:endParaRPr lang="tr-TR" dirty="0"/>
          </a:p>
        </p:txBody>
      </p:sp>
      <p:sp>
        <p:nvSpPr>
          <p:cNvPr id="9" name="8 Dikdörtgen"/>
          <p:cNvSpPr/>
          <p:nvPr/>
        </p:nvSpPr>
        <p:spPr>
          <a:xfrm>
            <a:off x="5429256" y="5072074"/>
            <a:ext cx="1643074" cy="1785926"/>
          </a:xfrm>
          <a:prstGeom prst="rect">
            <a:avLst/>
          </a:prstGeom>
          <a:solidFill>
            <a:schemeClr val="accent2">
              <a:lumMod val="60000"/>
              <a:lumOff val="40000"/>
            </a:schemeClr>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latin typeface="Comic Sans MS" pitchFamily="66" charset="0"/>
              </a:rPr>
              <a:t>Eflâk, </a:t>
            </a:r>
            <a:r>
              <a:rPr lang="tr-TR" b="1" dirty="0" err="1" smtClean="0">
                <a:solidFill>
                  <a:schemeClr val="tx1"/>
                </a:solidFill>
                <a:latin typeface="Comic Sans MS" pitchFamily="66" charset="0"/>
              </a:rPr>
              <a:t>Boğdan</a:t>
            </a:r>
            <a:r>
              <a:rPr lang="tr-TR" b="1" dirty="0" smtClean="0">
                <a:solidFill>
                  <a:schemeClr val="tx1"/>
                </a:solidFill>
                <a:latin typeface="Comic Sans MS" pitchFamily="66" charset="0"/>
              </a:rPr>
              <a:t> ve Sırbistan özerk hâle getirilecekti</a:t>
            </a:r>
            <a:r>
              <a:rPr lang="tr-TR" dirty="0" smtClean="0"/>
              <a:t>.</a:t>
            </a:r>
            <a:endParaRPr lang="tr-TR" dirty="0">
              <a:latin typeface="Comic Sans MS" pitchFamily="66" charset="0"/>
            </a:endParaRPr>
          </a:p>
        </p:txBody>
      </p:sp>
      <p:sp>
        <p:nvSpPr>
          <p:cNvPr id="10" name="9 Dikdörtgen"/>
          <p:cNvSpPr/>
          <p:nvPr/>
        </p:nvSpPr>
        <p:spPr>
          <a:xfrm>
            <a:off x="7215206" y="5072074"/>
            <a:ext cx="1714512" cy="1785926"/>
          </a:xfrm>
          <a:prstGeom prst="rect">
            <a:avLst/>
          </a:prstGeom>
          <a:solidFill>
            <a:srgbClr val="FFC0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tr-TR" sz="2000" b="1" dirty="0" smtClean="0">
              <a:solidFill>
                <a:schemeClr val="tx1"/>
              </a:solidFill>
              <a:latin typeface="Comic Sans MS" pitchFamily="66" charset="0"/>
            </a:endParaRPr>
          </a:p>
          <a:p>
            <a:pPr lvl="0" algn="ctr"/>
            <a:r>
              <a:rPr lang="tr-TR" sz="2000" b="1" dirty="0" smtClean="0">
                <a:solidFill>
                  <a:schemeClr val="tx1"/>
                </a:solidFill>
                <a:latin typeface="Comic Sans MS" pitchFamily="66" charset="0"/>
              </a:rPr>
              <a:t>Osmanlı Rusya’ya savaş tazminatı ödeyecek.</a:t>
            </a:r>
          </a:p>
          <a:p>
            <a:pPr algn="ctr"/>
            <a:endParaRPr lang="tr-TR" dirty="0"/>
          </a:p>
        </p:txBody>
      </p:sp>
      <p:sp>
        <p:nvSpPr>
          <p:cNvPr id="11" name="10 Dikdörtgen"/>
          <p:cNvSpPr/>
          <p:nvPr/>
        </p:nvSpPr>
        <p:spPr>
          <a:xfrm>
            <a:off x="142844" y="3571876"/>
            <a:ext cx="8643998" cy="3071810"/>
          </a:xfrm>
          <a:prstGeom prst="rect">
            <a:avLst/>
          </a:prstGeom>
          <a:solidFill>
            <a:srgbClr val="FF66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800" b="1" dirty="0" smtClean="0">
                <a:solidFill>
                  <a:schemeClr val="tx1"/>
                </a:solidFill>
                <a:latin typeface="Comic Sans MS" pitchFamily="66" charset="0"/>
              </a:rPr>
              <a:t>Yunanistan Osmanlı’dan bağımsızlık kazanan ilk azınlıktır. Edirne Antlaşması, Küçük Kaynarca Antlaşması'ndan sonra imzalanan en ağır şartlı antlaşmadır. Ayrıca </a:t>
            </a:r>
            <a:r>
              <a:rPr lang="tr-TR" sz="2800" b="1" dirty="0" err="1" smtClean="0">
                <a:solidFill>
                  <a:schemeClr val="tx1"/>
                </a:solidFill>
                <a:latin typeface="Comic Sans MS" pitchFamily="66" charset="0"/>
              </a:rPr>
              <a:t>Mora'nın</a:t>
            </a:r>
            <a:r>
              <a:rPr lang="tr-TR" sz="2800" b="1" dirty="0" smtClean="0">
                <a:solidFill>
                  <a:schemeClr val="tx1"/>
                </a:solidFill>
                <a:latin typeface="Comic Sans MS" pitchFamily="66" charset="0"/>
              </a:rPr>
              <a:t> elden çıkması, Osmanlı Devleti'nde Mehmet Ali Paşa sorununu çıkardı.</a:t>
            </a:r>
            <a:endParaRPr lang="tr-TR" sz="2800" b="1" dirty="0">
              <a:solidFill>
                <a:schemeClr val="tx1"/>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4"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from="(-#ppt_w/2)" to="(#ppt_x)" calcmode="lin" valueType="num">
                                      <p:cBhvr>
                                        <p:cTn id="17" dur="600" fill="hold">
                                          <p:stCondLst>
                                            <p:cond delay="0"/>
                                          </p:stCondLst>
                                        </p:cTn>
                                        <p:tgtEl>
                                          <p:spTgt spid="4"/>
                                        </p:tgtEl>
                                        <p:attrNameLst>
                                          <p:attrName>ppt_x</p:attrName>
                                        </p:attrNameLst>
                                      </p:cBhvr>
                                    </p:anim>
                                    <p:anim from="0" to="-1.0" calcmode="lin" valueType="num">
                                      <p:cBhvr>
                                        <p:cTn id="18" dur="200" decel="50000" autoRev="1" fill="hold">
                                          <p:stCondLst>
                                            <p:cond delay="600"/>
                                          </p:stCondLst>
                                        </p:cTn>
                                        <p:tgtEl>
                                          <p:spTgt spid="4"/>
                                        </p:tgtEl>
                                        <p:attrNameLst>
                                          <p:attrName>xshear</p:attrName>
                                        </p:attrNameLst>
                                      </p:cBhvr>
                                    </p:anim>
                                    <p:animScale>
                                      <p:cBhvr>
                                        <p:cTn id="19" dur="200" decel="100000" autoRev="1" fill="hold">
                                          <p:stCondLst>
                                            <p:cond delay="600"/>
                                          </p:stCondLst>
                                        </p:cTn>
                                        <p:tgtEl>
                                          <p:spTgt spid="4"/>
                                        </p:tgtEl>
                                      </p:cBhvr>
                                      <p:from x="100000" y="100000"/>
                                      <p:to x="80000" y="100000"/>
                                    </p:animScale>
                                    <p:anim by="(#ppt_h/3+#ppt_w*0.1)" calcmode="lin" valueType="num">
                                      <p:cBhvr additive="sum">
                                        <p:cTn id="20" dur="200" decel="100000" autoRev="1" fill="hold">
                                          <p:stCondLst>
                                            <p:cond delay="600"/>
                                          </p:stCondLst>
                                        </p:cTn>
                                        <p:tgtEl>
                                          <p:spTgt spid="4"/>
                                        </p:tgtEl>
                                        <p:attrNameLst>
                                          <p:attrName>ppt_x</p:attrName>
                                        </p:attrNameLst>
                                      </p:cBhvr>
                                    </p:anim>
                                  </p:childTnLst>
                                </p:cTn>
                              </p:par>
                            </p:childTnLst>
                          </p:cTn>
                        </p:par>
                      </p:childTnLst>
                    </p:cTn>
                  </p:par>
                  <p:par>
                    <p:cTn id="21" fill="hold">
                      <p:stCondLst>
                        <p:cond delay="indefinite"/>
                      </p:stCondLst>
                      <p:childTnLst>
                        <p:par>
                          <p:cTn id="22" fill="hold">
                            <p:stCondLst>
                              <p:cond delay="0"/>
                            </p:stCondLst>
                            <p:childTnLst>
                              <p:par>
                                <p:cTn id="23" presetID="34"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from="(-#ppt_w/2)" to="(#ppt_x)" calcmode="lin" valueType="num">
                                      <p:cBhvr>
                                        <p:cTn id="25" dur="600" fill="hold">
                                          <p:stCondLst>
                                            <p:cond delay="0"/>
                                          </p:stCondLst>
                                        </p:cTn>
                                        <p:tgtEl>
                                          <p:spTgt spid="5"/>
                                        </p:tgtEl>
                                        <p:attrNameLst>
                                          <p:attrName>ppt_x</p:attrName>
                                        </p:attrNameLst>
                                      </p:cBhvr>
                                    </p:anim>
                                    <p:anim from="0" to="-1.0" calcmode="lin" valueType="num">
                                      <p:cBhvr>
                                        <p:cTn id="26" dur="200" decel="50000" autoRev="1" fill="hold">
                                          <p:stCondLst>
                                            <p:cond delay="600"/>
                                          </p:stCondLst>
                                        </p:cTn>
                                        <p:tgtEl>
                                          <p:spTgt spid="5"/>
                                        </p:tgtEl>
                                        <p:attrNameLst>
                                          <p:attrName>xshear</p:attrName>
                                        </p:attrNameLst>
                                      </p:cBhvr>
                                    </p:anim>
                                    <p:animScale>
                                      <p:cBhvr>
                                        <p:cTn id="27" dur="200" decel="100000" autoRev="1" fill="hold">
                                          <p:stCondLst>
                                            <p:cond delay="600"/>
                                          </p:stCondLst>
                                        </p:cTn>
                                        <p:tgtEl>
                                          <p:spTgt spid="5"/>
                                        </p:tgtEl>
                                      </p:cBhvr>
                                      <p:from x="100000" y="100000"/>
                                      <p:to x="80000" y="100000"/>
                                    </p:animScale>
                                    <p:anim by="(#ppt_h/3+#ppt_w*0.1)" calcmode="lin" valueType="num">
                                      <p:cBhvr additive="sum">
                                        <p:cTn id="28" dur="200" decel="100000" autoRev="1" fill="hold">
                                          <p:stCondLst>
                                            <p:cond delay="600"/>
                                          </p:stCondLst>
                                        </p:cTn>
                                        <p:tgtEl>
                                          <p:spTgt spid="5"/>
                                        </p:tgtEl>
                                        <p:attrNameLst>
                                          <p:attrName>ppt_x</p:attrName>
                                        </p:attrNameLst>
                                      </p:cBhvr>
                                    </p:anim>
                                  </p:childTnLst>
                                </p:cTn>
                              </p:par>
                            </p:childTnLst>
                          </p:cTn>
                        </p:par>
                      </p:childTnLst>
                    </p:cTn>
                  </p:par>
                  <p:par>
                    <p:cTn id="29" fill="hold">
                      <p:stCondLst>
                        <p:cond delay="indefinite"/>
                      </p:stCondLst>
                      <p:childTnLst>
                        <p:par>
                          <p:cTn id="30" fill="hold">
                            <p:stCondLst>
                              <p:cond delay="0"/>
                            </p:stCondLst>
                            <p:childTnLst>
                              <p:par>
                                <p:cTn id="31" presetID="34" presetClass="entr" presetSubtype="0"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 from="(-#ppt_w/2)" to="(#ppt_x)" calcmode="lin" valueType="num">
                                      <p:cBhvr>
                                        <p:cTn id="33" dur="600" fill="hold">
                                          <p:stCondLst>
                                            <p:cond delay="0"/>
                                          </p:stCondLst>
                                        </p:cTn>
                                        <p:tgtEl>
                                          <p:spTgt spid="6"/>
                                        </p:tgtEl>
                                        <p:attrNameLst>
                                          <p:attrName>ppt_x</p:attrName>
                                        </p:attrNameLst>
                                      </p:cBhvr>
                                    </p:anim>
                                    <p:anim from="0" to="-1.0" calcmode="lin" valueType="num">
                                      <p:cBhvr>
                                        <p:cTn id="34" dur="200" decel="50000" autoRev="1" fill="hold">
                                          <p:stCondLst>
                                            <p:cond delay="600"/>
                                          </p:stCondLst>
                                        </p:cTn>
                                        <p:tgtEl>
                                          <p:spTgt spid="6"/>
                                        </p:tgtEl>
                                        <p:attrNameLst>
                                          <p:attrName>xshear</p:attrName>
                                        </p:attrNameLst>
                                      </p:cBhvr>
                                    </p:anim>
                                    <p:animScale>
                                      <p:cBhvr>
                                        <p:cTn id="35" dur="200" decel="100000" autoRev="1" fill="hold">
                                          <p:stCondLst>
                                            <p:cond delay="600"/>
                                          </p:stCondLst>
                                        </p:cTn>
                                        <p:tgtEl>
                                          <p:spTgt spid="6"/>
                                        </p:tgtEl>
                                      </p:cBhvr>
                                      <p:from x="100000" y="100000"/>
                                      <p:to x="80000" y="100000"/>
                                    </p:animScale>
                                    <p:anim by="(#ppt_h/3+#ppt_w*0.1)" calcmode="lin" valueType="num">
                                      <p:cBhvr additive="sum">
                                        <p:cTn id="36" dur="200" decel="100000" autoRev="1" fill="hold">
                                          <p:stCondLst>
                                            <p:cond delay="600"/>
                                          </p:stCondLst>
                                        </p:cTn>
                                        <p:tgtEl>
                                          <p:spTgt spid="6"/>
                                        </p:tgtEl>
                                        <p:attrNameLst>
                                          <p:attrName>ppt_x</p:attrName>
                                        </p:attrNameLst>
                                      </p:cBhvr>
                                    </p:anim>
                                  </p:childTnLst>
                                </p:cTn>
                              </p:par>
                            </p:childTnLst>
                          </p:cTn>
                        </p:par>
                      </p:childTnLst>
                    </p:cTn>
                  </p:par>
                  <p:par>
                    <p:cTn id="37" fill="hold">
                      <p:stCondLst>
                        <p:cond delay="indefinite"/>
                      </p:stCondLst>
                      <p:childTnLst>
                        <p:par>
                          <p:cTn id="38" fill="hold">
                            <p:stCondLst>
                              <p:cond delay="0"/>
                            </p:stCondLst>
                            <p:childTnLst>
                              <p:par>
                                <p:cTn id="39" presetID="34"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anim from="(-#ppt_w/2)" to="(#ppt_x)" calcmode="lin" valueType="num">
                                      <p:cBhvr>
                                        <p:cTn id="41" dur="600" fill="hold">
                                          <p:stCondLst>
                                            <p:cond delay="0"/>
                                          </p:stCondLst>
                                        </p:cTn>
                                        <p:tgtEl>
                                          <p:spTgt spid="7"/>
                                        </p:tgtEl>
                                        <p:attrNameLst>
                                          <p:attrName>ppt_x</p:attrName>
                                        </p:attrNameLst>
                                      </p:cBhvr>
                                    </p:anim>
                                    <p:anim from="0" to="-1.0" calcmode="lin" valueType="num">
                                      <p:cBhvr>
                                        <p:cTn id="42" dur="200" decel="50000" autoRev="1" fill="hold">
                                          <p:stCondLst>
                                            <p:cond delay="600"/>
                                          </p:stCondLst>
                                        </p:cTn>
                                        <p:tgtEl>
                                          <p:spTgt spid="7"/>
                                        </p:tgtEl>
                                        <p:attrNameLst>
                                          <p:attrName>xshear</p:attrName>
                                        </p:attrNameLst>
                                      </p:cBhvr>
                                    </p:anim>
                                    <p:animScale>
                                      <p:cBhvr>
                                        <p:cTn id="43" dur="200" decel="100000" autoRev="1" fill="hold">
                                          <p:stCondLst>
                                            <p:cond delay="600"/>
                                          </p:stCondLst>
                                        </p:cTn>
                                        <p:tgtEl>
                                          <p:spTgt spid="7"/>
                                        </p:tgtEl>
                                      </p:cBhvr>
                                      <p:from x="100000" y="100000"/>
                                      <p:to x="80000" y="100000"/>
                                    </p:animScale>
                                    <p:anim by="(#ppt_h/3+#ppt_w*0.1)" calcmode="lin" valueType="num">
                                      <p:cBhvr additive="sum">
                                        <p:cTn id="44" dur="200" decel="100000" autoRev="1" fill="hold">
                                          <p:stCondLst>
                                            <p:cond delay="600"/>
                                          </p:stCondLst>
                                        </p:cTn>
                                        <p:tgtEl>
                                          <p:spTgt spid="7"/>
                                        </p:tgtEl>
                                        <p:attrNameLst>
                                          <p:attrName>ppt_x</p:attrName>
                                        </p:attrNameLst>
                                      </p:cBhvr>
                                    </p:anim>
                                  </p:childTnLst>
                                </p:cTn>
                              </p:par>
                            </p:childTnLst>
                          </p:cTn>
                        </p:par>
                      </p:childTnLst>
                    </p:cTn>
                  </p:par>
                  <p:par>
                    <p:cTn id="45" fill="hold">
                      <p:stCondLst>
                        <p:cond delay="indefinite"/>
                      </p:stCondLst>
                      <p:childTnLst>
                        <p:par>
                          <p:cTn id="46" fill="hold">
                            <p:stCondLst>
                              <p:cond delay="0"/>
                            </p:stCondLst>
                            <p:childTnLst>
                              <p:par>
                                <p:cTn id="47" presetID="34" presetClass="entr" presetSubtype="0" fill="hold" grpId="0" nodeType="clickEffect">
                                  <p:stCondLst>
                                    <p:cond delay="0"/>
                                  </p:stCondLst>
                                  <p:childTnLst>
                                    <p:set>
                                      <p:cBhvr>
                                        <p:cTn id="48" dur="1" fill="hold">
                                          <p:stCondLst>
                                            <p:cond delay="0"/>
                                          </p:stCondLst>
                                        </p:cTn>
                                        <p:tgtEl>
                                          <p:spTgt spid="8"/>
                                        </p:tgtEl>
                                        <p:attrNameLst>
                                          <p:attrName>style.visibility</p:attrName>
                                        </p:attrNameLst>
                                      </p:cBhvr>
                                      <p:to>
                                        <p:strVal val="visible"/>
                                      </p:to>
                                    </p:set>
                                    <p:anim from="(-#ppt_w/2)" to="(#ppt_x)" calcmode="lin" valueType="num">
                                      <p:cBhvr>
                                        <p:cTn id="49" dur="600" fill="hold">
                                          <p:stCondLst>
                                            <p:cond delay="0"/>
                                          </p:stCondLst>
                                        </p:cTn>
                                        <p:tgtEl>
                                          <p:spTgt spid="8"/>
                                        </p:tgtEl>
                                        <p:attrNameLst>
                                          <p:attrName>ppt_x</p:attrName>
                                        </p:attrNameLst>
                                      </p:cBhvr>
                                    </p:anim>
                                    <p:anim from="0" to="-1.0" calcmode="lin" valueType="num">
                                      <p:cBhvr>
                                        <p:cTn id="50" dur="200" decel="50000" autoRev="1" fill="hold">
                                          <p:stCondLst>
                                            <p:cond delay="600"/>
                                          </p:stCondLst>
                                        </p:cTn>
                                        <p:tgtEl>
                                          <p:spTgt spid="8"/>
                                        </p:tgtEl>
                                        <p:attrNameLst>
                                          <p:attrName>xshear</p:attrName>
                                        </p:attrNameLst>
                                      </p:cBhvr>
                                    </p:anim>
                                    <p:animScale>
                                      <p:cBhvr>
                                        <p:cTn id="51" dur="200" decel="100000" autoRev="1" fill="hold">
                                          <p:stCondLst>
                                            <p:cond delay="600"/>
                                          </p:stCondLst>
                                        </p:cTn>
                                        <p:tgtEl>
                                          <p:spTgt spid="8"/>
                                        </p:tgtEl>
                                      </p:cBhvr>
                                      <p:from x="100000" y="100000"/>
                                      <p:to x="80000" y="100000"/>
                                    </p:animScale>
                                    <p:anim by="(#ppt_h/3+#ppt_w*0.1)" calcmode="lin" valueType="num">
                                      <p:cBhvr additive="sum">
                                        <p:cTn id="52" dur="200" decel="100000" autoRev="1" fill="hold">
                                          <p:stCondLst>
                                            <p:cond delay="600"/>
                                          </p:stCondLst>
                                        </p:cTn>
                                        <p:tgtEl>
                                          <p:spTgt spid="8"/>
                                        </p:tgtEl>
                                        <p:attrNameLst>
                                          <p:attrName>ppt_x</p:attrName>
                                        </p:attrNameLst>
                                      </p:cBhvr>
                                    </p:anim>
                                  </p:childTnLst>
                                </p:cTn>
                              </p:par>
                            </p:childTnLst>
                          </p:cTn>
                        </p:par>
                      </p:childTnLst>
                    </p:cTn>
                  </p:par>
                  <p:par>
                    <p:cTn id="53" fill="hold">
                      <p:stCondLst>
                        <p:cond delay="indefinite"/>
                      </p:stCondLst>
                      <p:childTnLst>
                        <p:par>
                          <p:cTn id="54" fill="hold">
                            <p:stCondLst>
                              <p:cond delay="0"/>
                            </p:stCondLst>
                            <p:childTnLst>
                              <p:par>
                                <p:cTn id="55" presetID="34" presetClass="entr" presetSubtype="0" fill="hold" grpId="0" nodeType="clickEffect">
                                  <p:stCondLst>
                                    <p:cond delay="0"/>
                                  </p:stCondLst>
                                  <p:childTnLst>
                                    <p:set>
                                      <p:cBhvr>
                                        <p:cTn id="56" dur="1" fill="hold">
                                          <p:stCondLst>
                                            <p:cond delay="0"/>
                                          </p:stCondLst>
                                        </p:cTn>
                                        <p:tgtEl>
                                          <p:spTgt spid="9"/>
                                        </p:tgtEl>
                                        <p:attrNameLst>
                                          <p:attrName>style.visibility</p:attrName>
                                        </p:attrNameLst>
                                      </p:cBhvr>
                                      <p:to>
                                        <p:strVal val="visible"/>
                                      </p:to>
                                    </p:set>
                                    <p:anim from="(-#ppt_w/2)" to="(#ppt_x)" calcmode="lin" valueType="num">
                                      <p:cBhvr>
                                        <p:cTn id="57" dur="600" fill="hold">
                                          <p:stCondLst>
                                            <p:cond delay="0"/>
                                          </p:stCondLst>
                                        </p:cTn>
                                        <p:tgtEl>
                                          <p:spTgt spid="9"/>
                                        </p:tgtEl>
                                        <p:attrNameLst>
                                          <p:attrName>ppt_x</p:attrName>
                                        </p:attrNameLst>
                                      </p:cBhvr>
                                    </p:anim>
                                    <p:anim from="0" to="-1.0" calcmode="lin" valueType="num">
                                      <p:cBhvr>
                                        <p:cTn id="58" dur="200" decel="50000" autoRev="1" fill="hold">
                                          <p:stCondLst>
                                            <p:cond delay="600"/>
                                          </p:stCondLst>
                                        </p:cTn>
                                        <p:tgtEl>
                                          <p:spTgt spid="9"/>
                                        </p:tgtEl>
                                        <p:attrNameLst>
                                          <p:attrName>xshear</p:attrName>
                                        </p:attrNameLst>
                                      </p:cBhvr>
                                    </p:anim>
                                    <p:animScale>
                                      <p:cBhvr>
                                        <p:cTn id="59" dur="200" decel="100000" autoRev="1" fill="hold">
                                          <p:stCondLst>
                                            <p:cond delay="600"/>
                                          </p:stCondLst>
                                        </p:cTn>
                                        <p:tgtEl>
                                          <p:spTgt spid="9"/>
                                        </p:tgtEl>
                                      </p:cBhvr>
                                      <p:from x="100000" y="100000"/>
                                      <p:to x="80000" y="100000"/>
                                    </p:animScale>
                                    <p:anim by="(#ppt_h/3+#ppt_w*0.1)" calcmode="lin" valueType="num">
                                      <p:cBhvr additive="sum">
                                        <p:cTn id="60" dur="200" decel="100000" autoRev="1" fill="hold">
                                          <p:stCondLst>
                                            <p:cond delay="600"/>
                                          </p:stCondLst>
                                        </p:cTn>
                                        <p:tgtEl>
                                          <p:spTgt spid="9"/>
                                        </p:tgtEl>
                                        <p:attrNameLst>
                                          <p:attrName>ppt_x</p:attrName>
                                        </p:attrNameLst>
                                      </p:cBhvr>
                                    </p:anim>
                                  </p:childTnLst>
                                </p:cTn>
                              </p:par>
                            </p:childTnLst>
                          </p:cTn>
                        </p:par>
                      </p:childTnLst>
                    </p:cTn>
                  </p:par>
                  <p:par>
                    <p:cTn id="61" fill="hold">
                      <p:stCondLst>
                        <p:cond delay="indefinite"/>
                      </p:stCondLst>
                      <p:childTnLst>
                        <p:par>
                          <p:cTn id="62" fill="hold">
                            <p:stCondLst>
                              <p:cond delay="0"/>
                            </p:stCondLst>
                            <p:childTnLst>
                              <p:par>
                                <p:cTn id="63" presetID="34" presetClass="entr" presetSubtype="0" fill="hold" grpId="0" nodeType="clickEffect">
                                  <p:stCondLst>
                                    <p:cond delay="0"/>
                                  </p:stCondLst>
                                  <p:childTnLst>
                                    <p:set>
                                      <p:cBhvr>
                                        <p:cTn id="64" dur="1" fill="hold">
                                          <p:stCondLst>
                                            <p:cond delay="0"/>
                                          </p:stCondLst>
                                        </p:cTn>
                                        <p:tgtEl>
                                          <p:spTgt spid="10"/>
                                        </p:tgtEl>
                                        <p:attrNameLst>
                                          <p:attrName>style.visibility</p:attrName>
                                        </p:attrNameLst>
                                      </p:cBhvr>
                                      <p:to>
                                        <p:strVal val="visible"/>
                                      </p:to>
                                    </p:set>
                                    <p:anim from="(-#ppt_w/2)" to="(#ppt_x)" calcmode="lin" valueType="num">
                                      <p:cBhvr>
                                        <p:cTn id="65" dur="600" fill="hold">
                                          <p:stCondLst>
                                            <p:cond delay="0"/>
                                          </p:stCondLst>
                                        </p:cTn>
                                        <p:tgtEl>
                                          <p:spTgt spid="10"/>
                                        </p:tgtEl>
                                        <p:attrNameLst>
                                          <p:attrName>ppt_x</p:attrName>
                                        </p:attrNameLst>
                                      </p:cBhvr>
                                    </p:anim>
                                    <p:anim from="0" to="-1.0" calcmode="lin" valueType="num">
                                      <p:cBhvr>
                                        <p:cTn id="66" dur="200" decel="50000" autoRev="1" fill="hold">
                                          <p:stCondLst>
                                            <p:cond delay="600"/>
                                          </p:stCondLst>
                                        </p:cTn>
                                        <p:tgtEl>
                                          <p:spTgt spid="10"/>
                                        </p:tgtEl>
                                        <p:attrNameLst>
                                          <p:attrName>xshear</p:attrName>
                                        </p:attrNameLst>
                                      </p:cBhvr>
                                    </p:anim>
                                    <p:animScale>
                                      <p:cBhvr>
                                        <p:cTn id="67" dur="200" decel="100000" autoRev="1" fill="hold">
                                          <p:stCondLst>
                                            <p:cond delay="600"/>
                                          </p:stCondLst>
                                        </p:cTn>
                                        <p:tgtEl>
                                          <p:spTgt spid="10"/>
                                        </p:tgtEl>
                                      </p:cBhvr>
                                      <p:from x="100000" y="100000"/>
                                      <p:to x="80000" y="100000"/>
                                    </p:animScale>
                                    <p:anim by="(#ppt_h/3+#ppt_w*0.1)" calcmode="lin" valueType="num">
                                      <p:cBhvr additive="sum">
                                        <p:cTn id="68" dur="200" decel="100000" autoRev="1" fill="hold">
                                          <p:stCondLst>
                                            <p:cond delay="600"/>
                                          </p:stCondLst>
                                        </p:cTn>
                                        <p:tgtEl>
                                          <p:spTgt spid="10"/>
                                        </p:tgtEl>
                                        <p:attrNameLst>
                                          <p:attrName>ppt_x</p:attrName>
                                        </p:attrNameLst>
                                      </p:cBhvr>
                                    </p:anim>
                                  </p:childTnLst>
                                </p:cTn>
                              </p:par>
                            </p:childTnLst>
                          </p:cTn>
                        </p:par>
                      </p:childTnLst>
                    </p:cTn>
                  </p:par>
                  <p:par>
                    <p:cTn id="69" fill="hold">
                      <p:stCondLst>
                        <p:cond delay="indefinite"/>
                      </p:stCondLst>
                      <p:childTnLst>
                        <p:par>
                          <p:cTn id="70" fill="hold">
                            <p:stCondLst>
                              <p:cond delay="0"/>
                            </p:stCondLst>
                            <p:childTnLst>
                              <p:par>
                                <p:cTn id="71" presetID="34" presetClass="entr" presetSubtype="0" fill="hold" grpId="0" nodeType="clickEffect">
                                  <p:stCondLst>
                                    <p:cond delay="0"/>
                                  </p:stCondLst>
                                  <p:childTnLst>
                                    <p:set>
                                      <p:cBhvr>
                                        <p:cTn id="72" dur="1" fill="hold">
                                          <p:stCondLst>
                                            <p:cond delay="0"/>
                                          </p:stCondLst>
                                        </p:cTn>
                                        <p:tgtEl>
                                          <p:spTgt spid="11"/>
                                        </p:tgtEl>
                                        <p:attrNameLst>
                                          <p:attrName>style.visibility</p:attrName>
                                        </p:attrNameLst>
                                      </p:cBhvr>
                                      <p:to>
                                        <p:strVal val="visible"/>
                                      </p:to>
                                    </p:set>
                                    <p:anim from="(-#ppt_w/2)" to="(#ppt_x)" calcmode="lin" valueType="num">
                                      <p:cBhvr>
                                        <p:cTn id="73" dur="600" fill="hold">
                                          <p:stCondLst>
                                            <p:cond delay="0"/>
                                          </p:stCondLst>
                                        </p:cTn>
                                        <p:tgtEl>
                                          <p:spTgt spid="11"/>
                                        </p:tgtEl>
                                        <p:attrNameLst>
                                          <p:attrName>ppt_x</p:attrName>
                                        </p:attrNameLst>
                                      </p:cBhvr>
                                    </p:anim>
                                    <p:anim from="0" to="-1.0" calcmode="lin" valueType="num">
                                      <p:cBhvr>
                                        <p:cTn id="74" dur="200" decel="50000" autoRev="1" fill="hold">
                                          <p:stCondLst>
                                            <p:cond delay="600"/>
                                          </p:stCondLst>
                                        </p:cTn>
                                        <p:tgtEl>
                                          <p:spTgt spid="11"/>
                                        </p:tgtEl>
                                        <p:attrNameLst>
                                          <p:attrName>xshear</p:attrName>
                                        </p:attrNameLst>
                                      </p:cBhvr>
                                    </p:anim>
                                    <p:animScale>
                                      <p:cBhvr>
                                        <p:cTn id="75" dur="200" decel="100000" autoRev="1" fill="hold">
                                          <p:stCondLst>
                                            <p:cond delay="600"/>
                                          </p:stCondLst>
                                        </p:cTn>
                                        <p:tgtEl>
                                          <p:spTgt spid="11"/>
                                        </p:tgtEl>
                                      </p:cBhvr>
                                      <p:from x="100000" y="100000"/>
                                      <p:to x="80000" y="100000"/>
                                    </p:animScale>
                                    <p:anim by="(#ppt_h/3+#ppt_w*0.1)" calcmode="lin" valueType="num">
                                      <p:cBhvr additive="sum">
                                        <p:cTn id="76" dur="200" decel="100000" autoRev="1" fill="hold">
                                          <p:stCondLst>
                                            <p:cond delay="600"/>
                                          </p:stCondLst>
                                        </p:cTn>
                                        <p:tgtEl>
                                          <p:spTgt spid="11"/>
                                        </p:tgtEl>
                                        <p:attrNameLst>
                                          <p:attrName>ppt_x</p:attrName>
                                        </p:attrNameLst>
                                      </p:cBhvr>
                                    </p:anim>
                                  </p:childTnLst>
                                </p:cTn>
                              </p:par>
                            </p:childTnLst>
                          </p:cTn>
                        </p:par>
                      </p:childTnLst>
                    </p:cTn>
                  </p:par>
                  <p:par>
                    <p:cTn id="77" fill="hold">
                      <p:stCondLst>
                        <p:cond delay="indefinite"/>
                      </p:stCondLst>
                      <p:childTnLst>
                        <p:par>
                          <p:cTn id="78" fill="hold">
                            <p:stCondLst>
                              <p:cond delay="0"/>
                            </p:stCondLst>
                            <p:childTnLst>
                              <p:par>
                                <p:cTn id="79" presetID="4" presetClass="exit" presetSubtype="16" fill="hold" grpId="1" nodeType="clickEffect">
                                  <p:stCondLst>
                                    <p:cond delay="0"/>
                                  </p:stCondLst>
                                  <p:childTnLst>
                                    <p:animEffect transition="out" filter="box(in)">
                                      <p:cBhvr>
                                        <p:cTn id="80" dur="500"/>
                                        <p:tgtEl>
                                          <p:spTgt spid="11"/>
                                        </p:tgtEl>
                                      </p:cBhvr>
                                    </p:animEffect>
                                    <p:set>
                                      <p:cBhvr>
                                        <p:cTn id="81"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1"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uvarlatılmış Dikdörtgen"/>
          <p:cNvSpPr/>
          <p:nvPr/>
        </p:nvSpPr>
        <p:spPr>
          <a:xfrm>
            <a:off x="1000100" y="285728"/>
            <a:ext cx="7286676" cy="914400"/>
          </a:xfrm>
          <a:prstGeom prst="roundRect">
            <a:avLst/>
          </a:prstGeom>
          <a:solidFill>
            <a:schemeClr val="accent6">
              <a:lumMod val="75000"/>
            </a:schemeClr>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800" b="1" dirty="0" smtClean="0">
                <a:latin typeface="Comic Sans MS" pitchFamily="66" charset="0"/>
              </a:rPr>
              <a:t>VİYANA KONGRESİ</a:t>
            </a:r>
            <a:endParaRPr lang="tr-TR" sz="4800" b="1" dirty="0">
              <a:latin typeface="Comic Sans MS" pitchFamily="66" charset="0"/>
            </a:endParaRPr>
          </a:p>
        </p:txBody>
      </p:sp>
      <p:sp>
        <p:nvSpPr>
          <p:cNvPr id="3" name="2 Yuvarlatılmış Dikdörtgen"/>
          <p:cNvSpPr/>
          <p:nvPr/>
        </p:nvSpPr>
        <p:spPr>
          <a:xfrm>
            <a:off x="357158" y="1428736"/>
            <a:ext cx="4143404" cy="3071834"/>
          </a:xfrm>
          <a:prstGeom prst="roundRect">
            <a:avLst/>
          </a:prstGeom>
          <a:solidFill>
            <a:srgbClr val="FF66FF"/>
          </a:solid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latin typeface="Comic Sans MS" pitchFamily="66" charset="0"/>
              </a:rPr>
              <a:t>1804'te Fransa'da kendini imparator ilan ettiren Napolyon, Avrupa'nın en güçlü devleti olabilmek için Avusturya, İngiltere ve Rusya ile savaştı.</a:t>
            </a:r>
            <a:endParaRPr lang="tr-TR" sz="2400" b="1" dirty="0">
              <a:solidFill>
                <a:schemeClr val="tx1"/>
              </a:solidFill>
              <a:latin typeface="Comic Sans MS" pitchFamily="66" charset="0"/>
            </a:endParaRPr>
          </a:p>
        </p:txBody>
      </p:sp>
      <p:sp>
        <p:nvSpPr>
          <p:cNvPr id="4" name="3 Yuvarlatılmış Dikdörtgen"/>
          <p:cNvSpPr/>
          <p:nvPr/>
        </p:nvSpPr>
        <p:spPr>
          <a:xfrm>
            <a:off x="4929190" y="1500174"/>
            <a:ext cx="3643338" cy="2928958"/>
          </a:xfrm>
          <a:prstGeom prst="roundRect">
            <a:avLst/>
          </a:prstGeom>
          <a:solidFill>
            <a:srgbClr val="92D050"/>
          </a:solid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tr-TR" sz="2400" b="1" dirty="0" smtClean="0">
                <a:solidFill>
                  <a:schemeClr val="tx1"/>
                </a:solidFill>
                <a:latin typeface="Comic Sans MS" pitchFamily="66" charset="0"/>
              </a:rPr>
              <a:t>Önceleri topraklarını hayli genişleten Napolyon </a:t>
            </a:r>
            <a:r>
              <a:rPr lang="tr-TR" sz="2400" b="1" dirty="0" err="1" smtClean="0">
                <a:solidFill>
                  <a:schemeClr val="tx1"/>
                </a:solidFill>
                <a:latin typeface="Comic Sans MS" pitchFamily="66" charset="0"/>
              </a:rPr>
              <a:t>Waterloo</a:t>
            </a:r>
            <a:r>
              <a:rPr lang="tr-TR" sz="2400" b="1" dirty="0" smtClean="0">
                <a:solidFill>
                  <a:schemeClr val="tx1"/>
                </a:solidFill>
                <a:latin typeface="Comic Sans MS" pitchFamily="66" charset="0"/>
              </a:rPr>
              <a:t> Bozgunu'ndan sonra yenilgiyi kabul etti.</a:t>
            </a:r>
          </a:p>
          <a:p>
            <a:pPr algn="ctr"/>
            <a:endParaRPr lang="tr-TR" sz="2400" b="1" dirty="0">
              <a:latin typeface="Comic Sans MS" pitchFamily="66" charset="0"/>
            </a:endParaRPr>
          </a:p>
        </p:txBody>
      </p:sp>
      <p:sp>
        <p:nvSpPr>
          <p:cNvPr id="5" name="4 Yuvarlatılmış Dikdörtgen"/>
          <p:cNvSpPr/>
          <p:nvPr/>
        </p:nvSpPr>
        <p:spPr>
          <a:xfrm>
            <a:off x="428596" y="4643446"/>
            <a:ext cx="8072494" cy="2000264"/>
          </a:xfrm>
          <a:prstGeom prst="roundRect">
            <a:avLst/>
          </a:prstGeom>
          <a:solidFill>
            <a:srgbClr val="FFFF00"/>
          </a:solid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tr-TR" sz="2800" b="1" dirty="0" smtClean="0">
              <a:solidFill>
                <a:schemeClr val="tx1"/>
              </a:solidFill>
              <a:latin typeface="Comic Sans MS" pitchFamily="66" charset="0"/>
            </a:endParaRPr>
          </a:p>
          <a:p>
            <a:pPr lvl="0" algn="ctr"/>
            <a:r>
              <a:rPr lang="tr-TR" sz="2800" b="1" dirty="0" smtClean="0">
                <a:solidFill>
                  <a:schemeClr val="tx1"/>
                </a:solidFill>
                <a:latin typeface="Comic Sans MS" pitchFamily="66" charset="0"/>
              </a:rPr>
              <a:t>Napolyon'un değiştirdiği Avrupa </a:t>
            </a:r>
            <a:r>
              <a:rPr lang="tr-TR" sz="2800" b="1" dirty="0" err="1" smtClean="0">
                <a:solidFill>
                  <a:schemeClr val="tx1"/>
                </a:solidFill>
                <a:latin typeface="Comic Sans MS" pitchFamily="66" charset="0"/>
              </a:rPr>
              <a:t>haritasınıyeniden</a:t>
            </a:r>
            <a:r>
              <a:rPr lang="tr-TR" sz="2800" b="1" dirty="0" smtClean="0">
                <a:solidFill>
                  <a:schemeClr val="tx1"/>
                </a:solidFill>
                <a:latin typeface="Comic Sans MS" pitchFamily="66" charset="0"/>
              </a:rPr>
              <a:t> çizmek ve Avrupa'nın geleceğini belirlemek amacıyla Viyana'da bir kongre toplandı. </a:t>
            </a:r>
          </a:p>
          <a:p>
            <a:pPr algn="ct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52"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Scale>
                                      <p:cBhvr>
                                        <p:cTn id="16"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3"/>
                                        </p:tgtEl>
                                        <p:attrNameLst>
                                          <p:attrName>ppt_x</p:attrName>
                                          <p:attrName>ppt_y</p:attrName>
                                        </p:attrNameLst>
                                      </p:cBhvr>
                                    </p:animMotion>
                                    <p:animEffect transition="in" filter="fade">
                                      <p:cBhvr>
                                        <p:cTn id="18" dur="10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52"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Scale>
                                      <p:cBhvr>
                                        <p:cTn id="23"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4"/>
                                        </p:tgtEl>
                                        <p:attrNameLst>
                                          <p:attrName>ppt_x</p:attrName>
                                          <p:attrName>ppt_y</p:attrName>
                                        </p:attrNameLst>
                                      </p:cBhvr>
                                    </p:animMotion>
                                    <p:animEffect transition="in" filter="fade">
                                      <p:cBhvr>
                                        <p:cTn id="25" dur="10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52" presetClass="entr" presetSubtype="0"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Scale>
                                      <p:cBhvr>
                                        <p:cTn id="30"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5"/>
                                        </p:tgtEl>
                                        <p:attrNameLst>
                                          <p:attrName>ppt_x</p:attrName>
                                          <p:attrName>ppt_y</p:attrName>
                                        </p:attrNameLst>
                                      </p:cBhvr>
                                    </p:animMotion>
                                    <p:animEffect transition="in" filter="fade">
                                      <p:cBhvr>
                                        <p:cTn id="3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uvarlatılmış Dikdörtgen"/>
          <p:cNvSpPr/>
          <p:nvPr/>
        </p:nvSpPr>
        <p:spPr>
          <a:xfrm>
            <a:off x="357158" y="357166"/>
            <a:ext cx="8572560" cy="1285884"/>
          </a:xfrm>
          <a:prstGeom prst="roundRect">
            <a:avLst/>
          </a:prstGeom>
          <a:solidFill>
            <a:srgbClr val="18DFF4"/>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tr-TR" sz="2400" dirty="0" smtClean="0">
              <a:solidFill>
                <a:schemeClr val="tx1"/>
              </a:solidFill>
              <a:latin typeface="Comic Sans MS" pitchFamily="66" charset="0"/>
            </a:endParaRPr>
          </a:p>
          <a:p>
            <a:pPr lvl="0" algn="ctr"/>
            <a:r>
              <a:rPr lang="tr-TR" sz="2400" dirty="0" smtClean="0">
                <a:solidFill>
                  <a:schemeClr val="tx1"/>
                </a:solidFill>
                <a:latin typeface="Comic Sans MS" pitchFamily="66" charset="0"/>
              </a:rPr>
              <a:t>İngiltere, Rusya,Avusturya, Prusya ve Fransa'nın katıldığı konferansa Avusturya başbakanı </a:t>
            </a:r>
            <a:r>
              <a:rPr lang="tr-TR" sz="2400" b="1" dirty="0" err="1" smtClean="0">
                <a:solidFill>
                  <a:schemeClr val="tx1"/>
                </a:solidFill>
                <a:latin typeface="Comic Sans MS" pitchFamily="66" charset="0"/>
              </a:rPr>
              <a:t>Meternik</a:t>
            </a:r>
            <a:r>
              <a:rPr lang="tr-TR" sz="2400" dirty="0" smtClean="0">
                <a:solidFill>
                  <a:schemeClr val="tx1"/>
                </a:solidFill>
                <a:latin typeface="Comic Sans MS" pitchFamily="66" charset="0"/>
              </a:rPr>
              <a:t> başkanlık etti. </a:t>
            </a:r>
          </a:p>
          <a:p>
            <a:pPr algn="ctr"/>
            <a:endParaRPr lang="tr-TR" sz="2400" dirty="0">
              <a:solidFill>
                <a:schemeClr val="tx1"/>
              </a:solidFill>
              <a:latin typeface="Comic Sans MS" pitchFamily="66" charset="0"/>
            </a:endParaRPr>
          </a:p>
        </p:txBody>
      </p:sp>
      <p:sp>
        <p:nvSpPr>
          <p:cNvPr id="3" name="2 Yuvarlatılmış Dikdörtgen"/>
          <p:cNvSpPr/>
          <p:nvPr/>
        </p:nvSpPr>
        <p:spPr>
          <a:xfrm>
            <a:off x="428596" y="1928802"/>
            <a:ext cx="8429684" cy="1500198"/>
          </a:xfrm>
          <a:prstGeom prst="roundRect">
            <a:avLst/>
          </a:prstGeom>
          <a:solidFill>
            <a:srgbClr val="FF66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tr-TR" sz="2800" dirty="0" smtClean="0">
              <a:latin typeface="Comic Sans MS" pitchFamily="66" charset="0"/>
            </a:endParaRPr>
          </a:p>
          <a:p>
            <a:pPr lvl="0" algn="ctr"/>
            <a:r>
              <a:rPr lang="tr-TR" sz="2800" dirty="0" smtClean="0">
                <a:solidFill>
                  <a:schemeClr val="tx1"/>
                </a:solidFill>
                <a:latin typeface="Comic Sans MS" pitchFamily="66" charset="0"/>
              </a:rPr>
              <a:t>Bu konferansta Rusya, İngiltere, Avusturya ve Prusya aralarında anlaşarak</a:t>
            </a:r>
            <a:r>
              <a:rPr lang="tr-TR" sz="2800" b="1" dirty="0" smtClean="0">
                <a:solidFill>
                  <a:schemeClr val="tx1"/>
                </a:solidFill>
                <a:latin typeface="Comic Sans MS" pitchFamily="66" charset="0"/>
              </a:rPr>
              <a:t> Dörtlü İttifak Grubunu </a:t>
            </a:r>
            <a:r>
              <a:rPr lang="tr-TR" sz="2800" dirty="0" smtClean="0">
                <a:solidFill>
                  <a:schemeClr val="tx1"/>
                </a:solidFill>
                <a:latin typeface="Comic Sans MS" pitchFamily="66" charset="0"/>
              </a:rPr>
              <a:t>kurdular.</a:t>
            </a:r>
          </a:p>
          <a:p>
            <a:pPr algn="ctr"/>
            <a:endParaRPr lang="tr-TR" dirty="0"/>
          </a:p>
        </p:txBody>
      </p:sp>
      <p:sp>
        <p:nvSpPr>
          <p:cNvPr id="4" name="3 Yuvarlatılmış Dikdörtgen"/>
          <p:cNvSpPr/>
          <p:nvPr/>
        </p:nvSpPr>
        <p:spPr>
          <a:xfrm>
            <a:off x="428596" y="3786190"/>
            <a:ext cx="8429684" cy="2643206"/>
          </a:xfrm>
          <a:prstGeom prst="roundRect">
            <a:avLst/>
          </a:prstGeom>
          <a:solidFill>
            <a:srgbClr val="66FF66"/>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tr-TR" sz="2400" dirty="0" smtClean="0">
                <a:solidFill>
                  <a:schemeClr val="tx1"/>
                </a:solidFill>
                <a:latin typeface="Comic Sans MS" pitchFamily="66" charset="0"/>
              </a:rPr>
              <a:t>Avrupa devletlerinin sınırları yeniden çizildi. Ancak sınırlar çizilirken ırk, dil, din unsurları göze alınmadığı için istenen barış ortamı uzun sürmedi. </a:t>
            </a:r>
          </a:p>
          <a:p>
            <a:r>
              <a:rPr lang="tr-TR" sz="2400" dirty="0" smtClean="0">
                <a:solidFill>
                  <a:schemeClr val="tx1"/>
                </a:solidFill>
                <a:latin typeface="Comic Sans MS" pitchFamily="66" charset="0"/>
              </a:rPr>
              <a:t>Bu nedenle 1815'ten 1827'ye kadar geçen süre, Avrupa'da yeniden düzenlemek anlamına gelen </a:t>
            </a:r>
            <a:r>
              <a:rPr lang="tr-TR" sz="2400" b="1" dirty="0" smtClean="0">
                <a:solidFill>
                  <a:schemeClr val="tx1"/>
                </a:solidFill>
                <a:latin typeface="Comic Sans MS" pitchFamily="66" charset="0"/>
              </a:rPr>
              <a:t>Restorasyon Dönemi </a:t>
            </a:r>
            <a:r>
              <a:rPr lang="tr-TR" sz="2400" dirty="0" smtClean="0">
                <a:solidFill>
                  <a:schemeClr val="tx1"/>
                </a:solidFill>
                <a:latin typeface="Comic Sans MS" pitchFamily="66" charset="0"/>
              </a:rPr>
              <a:t>olarak adlandırıldı</a:t>
            </a:r>
            <a:endParaRPr lang="tr-TR" sz="2400" dirty="0">
              <a:solidFill>
                <a:schemeClr val="tx1"/>
              </a:solidFill>
              <a:latin typeface="Comic Sans MS" pitchFamily="66" charset="0"/>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down)">
                                      <p:cBhvr>
                                        <p:cTn id="25" dur="580">
                                          <p:stCondLst>
                                            <p:cond delay="0"/>
                                          </p:stCondLst>
                                        </p:cTn>
                                        <p:tgtEl>
                                          <p:spTgt spid="3"/>
                                        </p:tgtEl>
                                      </p:cBhvr>
                                    </p:animEffect>
                                    <p:anim calcmode="lin" valueType="num">
                                      <p:cBhvr>
                                        <p:cTn id="26"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gtEl>
                                      </p:cBhvr>
                                      <p:to x="100000" y="60000"/>
                                    </p:animScale>
                                    <p:animScale>
                                      <p:cBhvr>
                                        <p:cTn id="32" dur="166" decel="50000">
                                          <p:stCondLst>
                                            <p:cond delay="676"/>
                                          </p:stCondLst>
                                        </p:cTn>
                                        <p:tgtEl>
                                          <p:spTgt spid="3"/>
                                        </p:tgtEl>
                                      </p:cBhvr>
                                      <p:to x="100000" y="100000"/>
                                    </p:animScale>
                                    <p:animScale>
                                      <p:cBhvr>
                                        <p:cTn id="33" dur="26">
                                          <p:stCondLst>
                                            <p:cond delay="1312"/>
                                          </p:stCondLst>
                                        </p:cTn>
                                        <p:tgtEl>
                                          <p:spTgt spid="3"/>
                                        </p:tgtEl>
                                      </p:cBhvr>
                                      <p:to x="100000" y="80000"/>
                                    </p:animScale>
                                    <p:animScale>
                                      <p:cBhvr>
                                        <p:cTn id="34" dur="166" decel="50000">
                                          <p:stCondLst>
                                            <p:cond delay="1338"/>
                                          </p:stCondLst>
                                        </p:cTn>
                                        <p:tgtEl>
                                          <p:spTgt spid="3"/>
                                        </p:tgtEl>
                                      </p:cBhvr>
                                      <p:to x="100000" y="100000"/>
                                    </p:animScale>
                                    <p:animScale>
                                      <p:cBhvr>
                                        <p:cTn id="35" dur="26">
                                          <p:stCondLst>
                                            <p:cond delay="1642"/>
                                          </p:stCondLst>
                                        </p:cTn>
                                        <p:tgtEl>
                                          <p:spTgt spid="3"/>
                                        </p:tgtEl>
                                      </p:cBhvr>
                                      <p:to x="100000" y="90000"/>
                                    </p:animScale>
                                    <p:animScale>
                                      <p:cBhvr>
                                        <p:cTn id="36" dur="166" decel="50000">
                                          <p:stCondLst>
                                            <p:cond delay="1668"/>
                                          </p:stCondLst>
                                        </p:cTn>
                                        <p:tgtEl>
                                          <p:spTgt spid="3"/>
                                        </p:tgtEl>
                                      </p:cBhvr>
                                      <p:to x="100000" y="100000"/>
                                    </p:animScale>
                                    <p:animScale>
                                      <p:cBhvr>
                                        <p:cTn id="37" dur="26">
                                          <p:stCondLst>
                                            <p:cond delay="1808"/>
                                          </p:stCondLst>
                                        </p:cTn>
                                        <p:tgtEl>
                                          <p:spTgt spid="3"/>
                                        </p:tgtEl>
                                      </p:cBhvr>
                                      <p:to x="100000" y="95000"/>
                                    </p:animScale>
                                    <p:animScale>
                                      <p:cBhvr>
                                        <p:cTn id="38" dur="166" decel="50000">
                                          <p:stCondLst>
                                            <p:cond delay="1834"/>
                                          </p:stCondLst>
                                        </p:cTn>
                                        <p:tgtEl>
                                          <p:spTgt spid="3"/>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wipe(down)">
                                      <p:cBhvr>
                                        <p:cTn id="43" dur="580">
                                          <p:stCondLst>
                                            <p:cond delay="0"/>
                                          </p:stCondLst>
                                        </p:cTn>
                                        <p:tgtEl>
                                          <p:spTgt spid="4"/>
                                        </p:tgtEl>
                                      </p:cBhvr>
                                    </p:animEffect>
                                    <p:anim calcmode="lin" valueType="num">
                                      <p:cBhvr>
                                        <p:cTn id="44"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49" dur="26">
                                          <p:stCondLst>
                                            <p:cond delay="650"/>
                                          </p:stCondLst>
                                        </p:cTn>
                                        <p:tgtEl>
                                          <p:spTgt spid="4"/>
                                        </p:tgtEl>
                                      </p:cBhvr>
                                      <p:to x="100000" y="60000"/>
                                    </p:animScale>
                                    <p:animScale>
                                      <p:cBhvr>
                                        <p:cTn id="50" dur="166" decel="50000">
                                          <p:stCondLst>
                                            <p:cond delay="676"/>
                                          </p:stCondLst>
                                        </p:cTn>
                                        <p:tgtEl>
                                          <p:spTgt spid="4"/>
                                        </p:tgtEl>
                                      </p:cBhvr>
                                      <p:to x="100000" y="100000"/>
                                    </p:animScale>
                                    <p:animScale>
                                      <p:cBhvr>
                                        <p:cTn id="51" dur="26">
                                          <p:stCondLst>
                                            <p:cond delay="1312"/>
                                          </p:stCondLst>
                                        </p:cTn>
                                        <p:tgtEl>
                                          <p:spTgt spid="4"/>
                                        </p:tgtEl>
                                      </p:cBhvr>
                                      <p:to x="100000" y="80000"/>
                                    </p:animScale>
                                    <p:animScale>
                                      <p:cBhvr>
                                        <p:cTn id="52" dur="166" decel="50000">
                                          <p:stCondLst>
                                            <p:cond delay="1338"/>
                                          </p:stCondLst>
                                        </p:cTn>
                                        <p:tgtEl>
                                          <p:spTgt spid="4"/>
                                        </p:tgtEl>
                                      </p:cBhvr>
                                      <p:to x="100000" y="100000"/>
                                    </p:animScale>
                                    <p:animScale>
                                      <p:cBhvr>
                                        <p:cTn id="53" dur="26">
                                          <p:stCondLst>
                                            <p:cond delay="1642"/>
                                          </p:stCondLst>
                                        </p:cTn>
                                        <p:tgtEl>
                                          <p:spTgt spid="4"/>
                                        </p:tgtEl>
                                      </p:cBhvr>
                                      <p:to x="100000" y="90000"/>
                                    </p:animScale>
                                    <p:animScale>
                                      <p:cBhvr>
                                        <p:cTn id="54" dur="166" decel="50000">
                                          <p:stCondLst>
                                            <p:cond delay="1668"/>
                                          </p:stCondLst>
                                        </p:cTn>
                                        <p:tgtEl>
                                          <p:spTgt spid="4"/>
                                        </p:tgtEl>
                                      </p:cBhvr>
                                      <p:to x="100000" y="100000"/>
                                    </p:animScale>
                                    <p:animScale>
                                      <p:cBhvr>
                                        <p:cTn id="55" dur="26">
                                          <p:stCondLst>
                                            <p:cond delay="1808"/>
                                          </p:stCondLst>
                                        </p:cTn>
                                        <p:tgtEl>
                                          <p:spTgt spid="4"/>
                                        </p:tgtEl>
                                      </p:cBhvr>
                                      <p:to x="100000" y="95000"/>
                                    </p:animScale>
                                    <p:animScale>
                                      <p:cBhvr>
                                        <p:cTn id="56"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uvarlatılmış Dikdörtgen"/>
          <p:cNvSpPr/>
          <p:nvPr/>
        </p:nvSpPr>
        <p:spPr>
          <a:xfrm>
            <a:off x="214282" y="285728"/>
            <a:ext cx="3429024" cy="1643074"/>
          </a:xfrm>
          <a:prstGeom prst="roundRect">
            <a:avLst/>
          </a:prstGeom>
          <a:solidFill>
            <a:schemeClr val="accent4">
              <a:lumMod val="60000"/>
              <a:lumOff val="40000"/>
            </a:schemeClr>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solidFill>
                  <a:schemeClr val="tx1"/>
                </a:solidFill>
                <a:latin typeface="Comic Sans MS" pitchFamily="66" charset="0"/>
              </a:rPr>
              <a:t>ŞARK MESELESİ</a:t>
            </a:r>
            <a:endParaRPr lang="tr-TR" sz="4000" b="1" dirty="0">
              <a:solidFill>
                <a:schemeClr val="tx1"/>
              </a:solidFill>
              <a:latin typeface="Comic Sans MS" pitchFamily="66" charset="0"/>
            </a:endParaRPr>
          </a:p>
        </p:txBody>
      </p:sp>
      <p:sp>
        <p:nvSpPr>
          <p:cNvPr id="3" name="2 Sağ Ok"/>
          <p:cNvSpPr/>
          <p:nvPr/>
        </p:nvSpPr>
        <p:spPr>
          <a:xfrm>
            <a:off x="3786182" y="714356"/>
            <a:ext cx="978408" cy="484632"/>
          </a:xfrm>
          <a:prstGeom prst="rightArrow">
            <a:avLst/>
          </a:prstGeom>
          <a:solidFill>
            <a:srgbClr val="FFFF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3 Yuvarlatılmış Dikdörtgen"/>
          <p:cNvSpPr/>
          <p:nvPr/>
        </p:nvSpPr>
        <p:spPr>
          <a:xfrm>
            <a:off x="4857752" y="214290"/>
            <a:ext cx="4071966" cy="2143140"/>
          </a:xfrm>
          <a:prstGeom prst="roundRect">
            <a:avLst/>
          </a:prstGeom>
          <a:solidFill>
            <a:schemeClr val="accent2">
              <a:lumMod val="40000"/>
              <a:lumOff val="60000"/>
            </a:schemeClr>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latin typeface="Comic Sans MS" pitchFamily="66" charset="0"/>
              </a:rPr>
              <a:t>İlk kez Viyana Kongresi'nde (1815) ifade edilen Şark Meselesi deyimi ile Avrupa devletlerinin Osmanlı Devleti ile olan ilişkileri anlatılmak istenmiştir</a:t>
            </a:r>
            <a:endParaRPr lang="tr-TR" sz="2000" b="1" dirty="0">
              <a:solidFill>
                <a:schemeClr val="tx1"/>
              </a:solidFill>
              <a:latin typeface="Comic Sans MS" pitchFamily="66" charset="0"/>
            </a:endParaRPr>
          </a:p>
        </p:txBody>
      </p:sp>
      <p:sp>
        <p:nvSpPr>
          <p:cNvPr id="5" name="4 Aşağı Ok"/>
          <p:cNvSpPr/>
          <p:nvPr/>
        </p:nvSpPr>
        <p:spPr>
          <a:xfrm>
            <a:off x="1428728" y="2071678"/>
            <a:ext cx="484632" cy="978408"/>
          </a:xfrm>
          <a:prstGeom prst="downArrow">
            <a:avLst/>
          </a:prstGeom>
          <a:solidFill>
            <a:srgbClr val="FFFF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6 Yuvarlatılmış Dikdörtgen"/>
          <p:cNvSpPr/>
          <p:nvPr/>
        </p:nvSpPr>
        <p:spPr>
          <a:xfrm>
            <a:off x="214282" y="3143248"/>
            <a:ext cx="3571900" cy="3357586"/>
          </a:xfrm>
          <a:prstGeom prst="roundRect">
            <a:avLst/>
          </a:prstGeom>
          <a:solidFill>
            <a:srgbClr val="FF66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latin typeface="Comic Sans MS" pitchFamily="66" charset="0"/>
              </a:rPr>
              <a:t>Şark meselesi, XIX. yüzyılın ikinci yarısından itibaren Osmanlı Devleti'nin Avrupa topraklarından çıkarılması ve buraların paylaşımı ile İstanbul'u alarak eski Bizans İmparatorluğu'nun canlandırılması şekline dönüştü.</a:t>
            </a:r>
            <a:endParaRPr lang="tr-TR" sz="2000" b="1" dirty="0">
              <a:solidFill>
                <a:schemeClr val="tx1"/>
              </a:solidFill>
              <a:latin typeface="Comic Sans MS" pitchFamily="66" charset="0"/>
            </a:endParaRPr>
          </a:p>
        </p:txBody>
      </p:sp>
      <p:sp>
        <p:nvSpPr>
          <p:cNvPr id="8" name="7 Yuvarlatılmış Dikdörtgen"/>
          <p:cNvSpPr/>
          <p:nvPr/>
        </p:nvSpPr>
        <p:spPr>
          <a:xfrm>
            <a:off x="4143372" y="3429000"/>
            <a:ext cx="4214842" cy="2500330"/>
          </a:xfrm>
          <a:prstGeom prst="roundRect">
            <a:avLst/>
          </a:prstGeom>
          <a:solidFill>
            <a:srgbClr val="2BFD0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tr-TR" sz="2800" b="1" dirty="0" smtClean="0">
              <a:solidFill>
                <a:schemeClr val="tx1"/>
              </a:solidFill>
              <a:latin typeface="Comic Sans MS" pitchFamily="66" charset="0"/>
            </a:endParaRPr>
          </a:p>
          <a:p>
            <a:pPr lvl="0"/>
            <a:r>
              <a:rPr lang="tr-TR" sz="2800" b="1" dirty="0" smtClean="0">
                <a:solidFill>
                  <a:schemeClr val="tx1"/>
                </a:solidFill>
                <a:latin typeface="Comic Sans MS" pitchFamily="66" charset="0"/>
              </a:rPr>
              <a:t>XX. yüzyılda ise Avrupa devletleri artık Osmanlı topraklarından pay alma yarışına girdiler.</a:t>
            </a:r>
          </a:p>
          <a:p>
            <a:r>
              <a:rPr lang="tr-TR" sz="2800" b="1" dirty="0" smtClean="0">
                <a:solidFill>
                  <a:schemeClr val="tx1"/>
                </a:solidFill>
                <a:latin typeface="Comic Sans MS" pitchFamily="66" charset="0"/>
              </a:rPr>
              <a:t> </a:t>
            </a:r>
          </a:p>
          <a:p>
            <a:pPr algn="ctr"/>
            <a:endParaRPr lang="tr-TR" dirty="0"/>
          </a:p>
        </p:txBody>
      </p:sp>
      <p:sp>
        <p:nvSpPr>
          <p:cNvPr id="9" name="8 Aşağı Ok"/>
          <p:cNvSpPr/>
          <p:nvPr/>
        </p:nvSpPr>
        <p:spPr>
          <a:xfrm rot="19762092">
            <a:off x="3883816" y="1788506"/>
            <a:ext cx="484632" cy="1436411"/>
          </a:xfrm>
          <a:prstGeom prst="downArrow">
            <a:avLst/>
          </a:prstGeom>
          <a:solidFill>
            <a:srgbClr val="FFFF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4"/>
                                        </p:tgtEl>
                                        <p:attrNameLst>
                                          <p:attrName>ppt_y</p:attrName>
                                        </p:attrNameLst>
                                      </p:cBhvr>
                                      <p:tavLst>
                                        <p:tav tm="0">
                                          <p:val>
                                            <p:strVal val="#ppt_y"/>
                                          </p:val>
                                        </p:tav>
                                        <p:tav tm="100000">
                                          <p:val>
                                            <p:strVal val="#ppt_y"/>
                                          </p:val>
                                        </p:tav>
                                      </p:tavLst>
                                    </p:anim>
                                    <p:anim calcmode="lin" valueType="num">
                                      <p:cBhvr>
                                        <p:cTn id="22"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par>
                    <p:cTn id="30" fill="hold">
                      <p:stCondLst>
                        <p:cond delay="indefinite"/>
                      </p:stCondLst>
                      <p:childTnLst>
                        <p:par>
                          <p:cTn id="31" fill="hold">
                            <p:stCondLst>
                              <p:cond delay="0"/>
                            </p:stCondLst>
                            <p:childTnLst>
                              <p:par>
                                <p:cTn id="32" presetID="52"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Scale>
                                      <p:cBhvr>
                                        <p:cTn id="34"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7"/>
                                        </p:tgtEl>
                                        <p:attrNameLst>
                                          <p:attrName>ppt_x</p:attrName>
                                          <p:attrName>ppt_y</p:attrName>
                                        </p:attrNameLst>
                                      </p:cBhvr>
                                    </p:animMotion>
                                    <p:animEffect transition="in" filter="fade">
                                      <p:cBhvr>
                                        <p:cTn id="36" dur="100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down)">
                                      <p:cBhvr>
                                        <p:cTn id="41" dur="500"/>
                                        <p:tgtEl>
                                          <p:spTgt spid="9"/>
                                        </p:tgtEl>
                                      </p:cBhvr>
                                    </p:animEffect>
                                  </p:childTnLst>
                                </p:cTn>
                              </p:par>
                            </p:childTnLst>
                          </p:cTn>
                        </p:par>
                      </p:childTnLst>
                    </p:cTn>
                  </p:par>
                  <p:par>
                    <p:cTn id="42" fill="hold">
                      <p:stCondLst>
                        <p:cond delay="indefinite"/>
                      </p:stCondLst>
                      <p:childTnLst>
                        <p:par>
                          <p:cTn id="43" fill="hold">
                            <p:stCondLst>
                              <p:cond delay="0"/>
                            </p:stCondLst>
                            <p:childTnLst>
                              <p:par>
                                <p:cTn id="44" presetID="52" presetClass="entr" presetSubtype="0"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Scale>
                                      <p:cBhvr>
                                        <p:cTn id="46"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8"/>
                                        </p:tgtEl>
                                        <p:attrNameLst>
                                          <p:attrName>ppt_x</p:attrName>
                                          <p:attrName>ppt_y</p:attrName>
                                        </p:attrNameLst>
                                      </p:cBhvr>
                                    </p:animMotion>
                                    <p:animEffect transition="in" filter="fade">
                                      <p:cBhvr>
                                        <p:cTn id="48"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7" grpId="0" animBg="1"/>
      <p:bldP spid="8" grpId="0" animBg="1"/>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uvarlatılmış Dikdörtgen"/>
          <p:cNvSpPr/>
          <p:nvPr/>
        </p:nvSpPr>
        <p:spPr>
          <a:xfrm>
            <a:off x="285720" y="214290"/>
            <a:ext cx="8572560" cy="1128714"/>
          </a:xfrm>
          <a:prstGeom prst="roundRect">
            <a:avLst/>
          </a:prstGeom>
          <a:solidFill>
            <a:srgbClr val="FFFF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smtClean="0">
                <a:solidFill>
                  <a:schemeClr val="tx1"/>
                </a:solidFill>
                <a:latin typeface="Comic Sans MS" pitchFamily="66" charset="0"/>
              </a:rPr>
              <a:t>MISIR SORUNU VE MEHMET ALİ PAŞA İSYANI</a:t>
            </a:r>
            <a:endParaRPr lang="tr-TR" sz="3600" b="1" dirty="0">
              <a:solidFill>
                <a:schemeClr val="tx1"/>
              </a:solidFill>
              <a:latin typeface="Comic Sans MS" pitchFamily="66" charset="0"/>
            </a:endParaRPr>
          </a:p>
        </p:txBody>
      </p:sp>
      <p:sp>
        <p:nvSpPr>
          <p:cNvPr id="3" name="2 Yuvarlatılmış Dikdörtgen"/>
          <p:cNvSpPr/>
          <p:nvPr/>
        </p:nvSpPr>
        <p:spPr>
          <a:xfrm>
            <a:off x="285720" y="2643182"/>
            <a:ext cx="2428892" cy="914400"/>
          </a:xfrm>
          <a:prstGeom prst="roundRect">
            <a:avLst/>
          </a:prstGeom>
          <a:solidFill>
            <a:srgbClr val="66FF66"/>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solidFill>
                  <a:schemeClr val="tx1"/>
                </a:solidFill>
                <a:latin typeface="Comic Sans MS" pitchFamily="66" charset="0"/>
              </a:rPr>
              <a:t>NEDENİ</a:t>
            </a:r>
            <a:endParaRPr lang="tr-TR" sz="4000" b="1" dirty="0">
              <a:solidFill>
                <a:schemeClr val="tx1"/>
              </a:solidFill>
              <a:latin typeface="Comic Sans MS" pitchFamily="66" charset="0"/>
            </a:endParaRPr>
          </a:p>
        </p:txBody>
      </p:sp>
      <p:sp>
        <p:nvSpPr>
          <p:cNvPr id="4" name="3 Sağ Ok"/>
          <p:cNvSpPr/>
          <p:nvPr/>
        </p:nvSpPr>
        <p:spPr>
          <a:xfrm>
            <a:off x="2928926" y="2714620"/>
            <a:ext cx="1285884" cy="857256"/>
          </a:xfrm>
          <a:prstGeom prst="rightArrow">
            <a:avLst/>
          </a:prstGeom>
          <a:solidFill>
            <a:srgbClr val="FF66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4 Yuvarlatılmış Dikdörtgen"/>
          <p:cNvSpPr/>
          <p:nvPr/>
        </p:nvSpPr>
        <p:spPr>
          <a:xfrm>
            <a:off x="4357686" y="1571612"/>
            <a:ext cx="4286280" cy="3929090"/>
          </a:xfrm>
          <a:prstGeom prst="roundRect">
            <a:avLst/>
          </a:prstGeom>
          <a:solidFill>
            <a:srgbClr val="FF505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tr-TR" sz="2000" b="1" dirty="0" smtClean="0">
                <a:solidFill>
                  <a:schemeClr val="tx1"/>
                </a:solidFill>
                <a:latin typeface="Comic Sans MS" pitchFamily="66" charset="0"/>
              </a:rPr>
              <a:t>Osmanlı Devleti Yunan isyanını bastırma karşılığında Mehmet Ali Paşa'ya Mora ve Girit valiliklerini vermeyi </a:t>
            </a:r>
            <a:r>
              <a:rPr lang="tr-TR" sz="2000" b="1" dirty="0" err="1" smtClean="0">
                <a:solidFill>
                  <a:schemeClr val="tx1"/>
                </a:solidFill>
                <a:latin typeface="Comic Sans MS" pitchFamily="66" charset="0"/>
              </a:rPr>
              <a:t>vadetmişti</a:t>
            </a:r>
            <a:r>
              <a:rPr lang="tr-TR" sz="2000" b="1" dirty="0" smtClean="0">
                <a:solidFill>
                  <a:schemeClr val="tx1"/>
                </a:solidFill>
                <a:latin typeface="Comic Sans MS" pitchFamily="66" charset="0"/>
              </a:rPr>
              <a:t>. </a:t>
            </a:r>
          </a:p>
          <a:p>
            <a:pPr lvl="0"/>
            <a:r>
              <a:rPr lang="tr-TR" sz="2000" b="1" dirty="0" smtClean="0">
                <a:solidFill>
                  <a:schemeClr val="tx1"/>
                </a:solidFill>
                <a:latin typeface="Comic Sans MS" pitchFamily="66" charset="0"/>
              </a:rPr>
              <a:t>Ancak Yunanistan'ın bağımsız olması ile Mora, Osmanlı Devleti'nin elinden çıkmıştı.</a:t>
            </a:r>
          </a:p>
          <a:p>
            <a:r>
              <a:rPr lang="tr-TR" sz="2000" b="1" dirty="0" smtClean="0">
                <a:solidFill>
                  <a:schemeClr val="tx1"/>
                </a:solidFill>
                <a:latin typeface="Comic Sans MS" pitchFamily="66" charset="0"/>
              </a:rPr>
              <a:t>Mehmet Ali Paşa, Osmanlı Devleti'nden </a:t>
            </a:r>
            <a:r>
              <a:rPr lang="tr-TR" sz="2000" b="1" dirty="0" err="1" smtClean="0">
                <a:solidFill>
                  <a:schemeClr val="tx1"/>
                </a:solidFill>
                <a:latin typeface="Comic Sans MS" pitchFamily="66" charset="0"/>
              </a:rPr>
              <a:t>Mora'nın</a:t>
            </a:r>
            <a:r>
              <a:rPr lang="tr-TR" sz="2000" b="1" dirty="0" smtClean="0">
                <a:solidFill>
                  <a:schemeClr val="tx1"/>
                </a:solidFill>
                <a:latin typeface="Comic Sans MS" pitchFamily="66" charset="0"/>
              </a:rPr>
              <a:t> yerine Girit ve Suriye valiliğini istedi ancak </a:t>
            </a:r>
            <a:r>
              <a:rPr lang="tr-TR" sz="2000" b="1" dirty="0" err="1" smtClean="0">
                <a:solidFill>
                  <a:schemeClr val="tx1"/>
                </a:solidFill>
                <a:latin typeface="Comic Sans MS" pitchFamily="66" charset="0"/>
              </a:rPr>
              <a:t>akabul</a:t>
            </a:r>
            <a:r>
              <a:rPr lang="tr-TR" sz="2000" b="1" dirty="0" smtClean="0">
                <a:solidFill>
                  <a:schemeClr val="tx1"/>
                </a:solidFill>
                <a:latin typeface="Comic Sans MS" pitchFamily="66" charset="0"/>
              </a:rPr>
              <a:t> edilmedi.</a:t>
            </a:r>
            <a:endParaRPr lang="tr-TR" dirty="0"/>
          </a:p>
        </p:txBody>
      </p:sp>
      <p:pic>
        <p:nvPicPr>
          <p:cNvPr id="1026" name="Picture 2" descr="C:\Users\Uzeyr\Desktop\M A P.jpg"/>
          <p:cNvPicPr>
            <a:picLocks noChangeAspect="1" noChangeArrowheads="1"/>
          </p:cNvPicPr>
          <p:nvPr/>
        </p:nvPicPr>
        <p:blipFill>
          <a:blip r:embed="rId2" cstate="print"/>
          <a:srcRect/>
          <a:stretch>
            <a:fillRect/>
          </a:stretch>
        </p:blipFill>
        <p:spPr bwMode="auto">
          <a:xfrm>
            <a:off x="428596" y="4071942"/>
            <a:ext cx="3386141" cy="2428892"/>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down)">
                                      <p:cBhvr>
                                        <p:cTn id="25" dur="5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slide(fromBottom)">
                                      <p:cBhvr>
                                        <p:cTn id="30" dur="500"/>
                                        <p:tgtEl>
                                          <p:spTgt spid="4"/>
                                        </p:tgtEl>
                                      </p:cBhvr>
                                    </p:animEffect>
                                  </p:childTnLst>
                                </p:cTn>
                              </p:par>
                            </p:childTnLst>
                          </p:cTn>
                        </p:par>
                      </p:childTnLst>
                    </p:cTn>
                  </p:par>
                  <p:par>
                    <p:cTn id="31" fill="hold">
                      <p:stCondLst>
                        <p:cond delay="indefinite"/>
                      </p:stCondLst>
                      <p:childTnLst>
                        <p:par>
                          <p:cTn id="32" fill="hold">
                            <p:stCondLst>
                              <p:cond delay="0"/>
                            </p:stCondLst>
                            <p:childTnLst>
                              <p:par>
                                <p:cTn id="33" presetID="52" presetClass="entr" presetSubtype="0"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animScale>
                                      <p:cBhvr>
                                        <p:cTn id="35"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5"/>
                                        </p:tgtEl>
                                        <p:attrNameLst>
                                          <p:attrName>ppt_x</p:attrName>
                                          <p:attrName>ppt_y</p:attrName>
                                        </p:attrNameLst>
                                      </p:cBhvr>
                                    </p:animMotion>
                                    <p:animEffect transition="in" filter="fade">
                                      <p:cBhvr>
                                        <p:cTn id="37" dur="1000"/>
                                        <p:tgtEl>
                                          <p:spTgt spid="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1026"/>
                                        </p:tgtEl>
                                        <p:attrNameLst>
                                          <p:attrName>style.visibility</p:attrName>
                                        </p:attrNameLst>
                                      </p:cBhvr>
                                      <p:to>
                                        <p:strVal val="visible"/>
                                      </p:to>
                                    </p:set>
                                    <p:animEffect transition="in" filter="wipe(down)">
                                      <p:cBhvr>
                                        <p:cTn id="42"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örtlü Ok Belirtme Çizgisi"/>
          <p:cNvSpPr/>
          <p:nvPr/>
        </p:nvSpPr>
        <p:spPr>
          <a:xfrm>
            <a:off x="2214546" y="1643050"/>
            <a:ext cx="4643470" cy="3000396"/>
          </a:xfrm>
          <a:prstGeom prst="quadArrowCallout">
            <a:avLst/>
          </a:prstGeom>
          <a:solidFill>
            <a:schemeClr val="tx1"/>
          </a:solidFill>
          <a:ln w="114300">
            <a:solidFill>
              <a:srgbClr val="FC10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solidFill>
                  <a:srgbClr val="FC10E0"/>
                </a:solidFill>
                <a:latin typeface="Comic Sans MS" pitchFamily="66" charset="0"/>
              </a:rPr>
              <a:t>MORA VALİLİĞİ</a:t>
            </a:r>
            <a:endParaRPr lang="tr-TR" sz="3200" b="1" dirty="0">
              <a:solidFill>
                <a:srgbClr val="FC10E0"/>
              </a:solidFill>
              <a:latin typeface="Comic Sans MS" pitchFamily="66" charset="0"/>
            </a:endParaRPr>
          </a:p>
        </p:txBody>
      </p:sp>
      <p:sp>
        <p:nvSpPr>
          <p:cNvPr id="5" name="4 Akış Çizelgesi: Öteki İşlem"/>
          <p:cNvSpPr/>
          <p:nvPr/>
        </p:nvSpPr>
        <p:spPr>
          <a:xfrm>
            <a:off x="142844" y="2571744"/>
            <a:ext cx="1857388" cy="1184152"/>
          </a:xfrm>
          <a:prstGeom prst="flowChartAlternateProcess">
            <a:avLst/>
          </a:prstGeom>
          <a:solidFill>
            <a:srgbClr val="2BFD0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latin typeface="Comic Sans MS" pitchFamily="66" charset="0"/>
              </a:rPr>
              <a:t>OSMANLI</a:t>
            </a:r>
            <a:endParaRPr lang="tr-TR" sz="2400" b="1" dirty="0">
              <a:solidFill>
                <a:schemeClr val="tx1"/>
              </a:solidFill>
              <a:latin typeface="Comic Sans MS" pitchFamily="66" charset="0"/>
            </a:endParaRPr>
          </a:p>
        </p:txBody>
      </p:sp>
      <p:sp>
        <p:nvSpPr>
          <p:cNvPr id="6" name="5 Akış Çizelgesi: Öteki İşlem"/>
          <p:cNvSpPr/>
          <p:nvPr/>
        </p:nvSpPr>
        <p:spPr>
          <a:xfrm>
            <a:off x="7000892" y="2643182"/>
            <a:ext cx="2143108" cy="1184152"/>
          </a:xfrm>
          <a:prstGeom prst="flowChartAlternateProcess">
            <a:avLst/>
          </a:prstGeom>
          <a:solidFill>
            <a:srgbClr val="2BFD0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latin typeface="Comic Sans MS" pitchFamily="66" charset="0"/>
              </a:rPr>
              <a:t>MEHMET ALİ PAŞA</a:t>
            </a:r>
            <a:endParaRPr lang="tr-TR" sz="2400" b="1" dirty="0">
              <a:solidFill>
                <a:schemeClr val="tx1"/>
              </a:solidFill>
              <a:latin typeface="Comic Sans MS" pitchFamily="66" charset="0"/>
            </a:endParaRPr>
          </a:p>
        </p:txBody>
      </p:sp>
      <p:sp>
        <p:nvSpPr>
          <p:cNvPr id="7" name="6 Akış Çizelgesi: Öteki İşlem"/>
          <p:cNvSpPr/>
          <p:nvPr/>
        </p:nvSpPr>
        <p:spPr>
          <a:xfrm>
            <a:off x="2428860" y="357166"/>
            <a:ext cx="3929090" cy="1184152"/>
          </a:xfrm>
          <a:prstGeom prst="flowChartAlternateProcess">
            <a:avLst/>
          </a:prstGeom>
          <a:solidFill>
            <a:srgbClr val="FC10E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latin typeface="Comic Sans MS" pitchFamily="66" charset="0"/>
              </a:rPr>
              <a:t>İNGİLTERE-FRANSA</a:t>
            </a:r>
            <a:endParaRPr lang="tr-TR" sz="2400" b="1" dirty="0">
              <a:solidFill>
                <a:schemeClr val="tx1"/>
              </a:solidFill>
              <a:latin typeface="Comic Sans MS" pitchFamily="66" charset="0"/>
            </a:endParaRPr>
          </a:p>
        </p:txBody>
      </p:sp>
      <p:sp>
        <p:nvSpPr>
          <p:cNvPr id="8" name="7 Akış Çizelgesi: Öteki İşlem"/>
          <p:cNvSpPr/>
          <p:nvPr/>
        </p:nvSpPr>
        <p:spPr>
          <a:xfrm>
            <a:off x="3571868" y="5000636"/>
            <a:ext cx="1643074" cy="1184152"/>
          </a:xfrm>
          <a:prstGeom prst="flowChartAlternateProcess">
            <a:avLst/>
          </a:prstGeom>
          <a:solidFill>
            <a:srgbClr val="FCBE1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tx1"/>
                </a:solidFill>
                <a:latin typeface="Comic Sans MS" pitchFamily="66" charset="0"/>
              </a:rPr>
              <a:t>RUSYA</a:t>
            </a:r>
            <a:endParaRPr lang="tr-TR" sz="2800" b="1" dirty="0">
              <a:solidFill>
                <a:schemeClr val="tx1"/>
              </a:solidFill>
              <a:latin typeface="Comic Sans MS" pitchFamily="66" charset="0"/>
            </a:endParaRPr>
          </a:p>
        </p:txBody>
      </p:sp>
      <p:sp>
        <p:nvSpPr>
          <p:cNvPr id="9" name="8 Dikey Kaydırma"/>
          <p:cNvSpPr/>
          <p:nvPr/>
        </p:nvSpPr>
        <p:spPr>
          <a:xfrm>
            <a:off x="142844" y="4000504"/>
            <a:ext cx="2857520" cy="2643206"/>
          </a:xfrm>
          <a:prstGeom prst="verticalScroll">
            <a:avLst/>
          </a:prstGeom>
          <a:solidFill>
            <a:schemeClr val="tx1"/>
          </a:solid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solidFill>
                  <a:srgbClr val="FFFF00"/>
                </a:solidFill>
                <a:latin typeface="Comic Sans MS" pitchFamily="66" charset="0"/>
              </a:rPr>
              <a:t>DENİZE DÜŞEN YILANA SARILIR</a:t>
            </a:r>
            <a:endParaRPr lang="tr-TR" sz="3200" b="1" dirty="0">
              <a:solidFill>
                <a:srgbClr val="FFFF00"/>
              </a:solidFill>
              <a:latin typeface="Comic Sans MS" pitchFamily="66" charset="0"/>
            </a:endParaRPr>
          </a:p>
        </p:txBody>
      </p:sp>
      <p:sp>
        <p:nvSpPr>
          <p:cNvPr id="10" name="9 Dikey Kaydırma"/>
          <p:cNvSpPr/>
          <p:nvPr/>
        </p:nvSpPr>
        <p:spPr>
          <a:xfrm>
            <a:off x="5357818" y="4000504"/>
            <a:ext cx="3500462" cy="2857496"/>
          </a:xfrm>
          <a:prstGeom prst="verticalScroll">
            <a:avLst/>
          </a:prstGeom>
          <a:solidFill>
            <a:schemeClr val="tx1"/>
          </a:solid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tr-TR" sz="2400" b="1" dirty="0" smtClean="0">
                <a:solidFill>
                  <a:srgbClr val="FFFF00"/>
                </a:solidFill>
                <a:latin typeface="Comic Sans MS" pitchFamily="66" charset="0"/>
              </a:rPr>
              <a:t>Rusya, yardım isteğini kabul ederek donanmasını İstanbul'a gönderdi. </a:t>
            </a:r>
            <a:endParaRPr lang="tr-TR" sz="2400" b="1" dirty="0">
              <a:solidFill>
                <a:srgbClr val="FFFF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from="(-#ppt_w/2)" to="(#ppt_x)" calcmode="lin" valueType="num">
                                      <p:cBhvr>
                                        <p:cTn id="7" dur="600" fill="hold">
                                          <p:stCondLst>
                                            <p:cond delay="0"/>
                                          </p:stCondLst>
                                        </p:cTn>
                                        <p:tgtEl>
                                          <p:spTgt spid="5"/>
                                        </p:tgtEl>
                                        <p:attrNameLst>
                                          <p:attrName>ppt_x</p:attrName>
                                        </p:attrNameLst>
                                      </p:cBhvr>
                                    </p:anim>
                                    <p:anim from="0" to="-1.0" calcmode="lin" valueType="num">
                                      <p:cBhvr>
                                        <p:cTn id="8" dur="200" decel="50000" autoRev="1" fill="hold">
                                          <p:stCondLst>
                                            <p:cond delay="600"/>
                                          </p:stCondLst>
                                        </p:cTn>
                                        <p:tgtEl>
                                          <p:spTgt spid="5"/>
                                        </p:tgtEl>
                                        <p:attrNameLst>
                                          <p:attrName>xshear</p:attrName>
                                        </p:attrNameLst>
                                      </p:cBhvr>
                                    </p:anim>
                                    <p:animScale>
                                      <p:cBhvr>
                                        <p:cTn id="9" dur="200" decel="100000" autoRev="1" fill="hold">
                                          <p:stCondLst>
                                            <p:cond delay="600"/>
                                          </p:stCondLst>
                                        </p:cTn>
                                        <p:tgtEl>
                                          <p:spTgt spid="5"/>
                                        </p:tgtEl>
                                      </p:cBhvr>
                                      <p:from x="100000" y="100000"/>
                                      <p:to x="80000" y="100000"/>
                                    </p:animScale>
                                    <p:anim by="(#ppt_h/3+#ppt_w*0.1)" calcmode="lin" valueType="num">
                                      <p:cBhvr additive="sum">
                                        <p:cTn id="10" dur="200" decel="100000" autoRev="1" fill="hold">
                                          <p:stCondLst>
                                            <p:cond delay="600"/>
                                          </p:stCondLst>
                                        </p:cTn>
                                        <p:tgtEl>
                                          <p:spTgt spid="5"/>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3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800" decel="100000"/>
                                        <p:tgtEl>
                                          <p:spTgt spid="6"/>
                                        </p:tgtEl>
                                      </p:cBhvr>
                                    </p:animEffect>
                                    <p:anim calcmode="lin" valueType="num">
                                      <p:cBhvr>
                                        <p:cTn id="16" dur="800" decel="100000" fill="hold"/>
                                        <p:tgtEl>
                                          <p:spTgt spid="6"/>
                                        </p:tgtEl>
                                        <p:attrNameLst>
                                          <p:attrName>style.rotation</p:attrName>
                                        </p:attrNameLst>
                                      </p:cBhvr>
                                      <p:tavLst>
                                        <p:tav tm="0">
                                          <p:val>
                                            <p:fltVal val="-90"/>
                                          </p:val>
                                        </p:tav>
                                        <p:tav tm="100000">
                                          <p:val>
                                            <p:fltVal val="0"/>
                                          </p:val>
                                        </p:tav>
                                      </p:tavLst>
                                    </p:anim>
                                    <p:anim calcmode="lin" valueType="num">
                                      <p:cBhvr>
                                        <p:cTn id="17" dur="800" decel="100000" fill="hold"/>
                                        <p:tgtEl>
                                          <p:spTgt spid="6"/>
                                        </p:tgtEl>
                                        <p:attrNameLst>
                                          <p:attrName>ppt_x</p:attrName>
                                        </p:attrNameLst>
                                      </p:cBhvr>
                                      <p:tavLst>
                                        <p:tav tm="0">
                                          <p:val>
                                            <p:strVal val="#ppt_x+0.4"/>
                                          </p:val>
                                        </p:tav>
                                        <p:tav tm="100000">
                                          <p:val>
                                            <p:strVal val="#ppt_x-0.05"/>
                                          </p:val>
                                        </p:tav>
                                      </p:tavLst>
                                    </p:anim>
                                    <p:anim calcmode="lin" valueType="num">
                                      <p:cBhvr>
                                        <p:cTn id="18" dur="800" decel="100000" fill="hold"/>
                                        <p:tgtEl>
                                          <p:spTgt spid="6"/>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down)">
                                      <p:cBhvr>
                                        <p:cTn id="25" dur="580">
                                          <p:stCondLst>
                                            <p:cond delay="0"/>
                                          </p:stCondLst>
                                        </p:cTn>
                                        <p:tgtEl>
                                          <p:spTgt spid="4"/>
                                        </p:tgtEl>
                                      </p:cBhvr>
                                    </p:animEffect>
                                    <p:anim calcmode="lin" valueType="num">
                                      <p:cBhvr>
                                        <p:cTn id="26"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31" dur="26">
                                          <p:stCondLst>
                                            <p:cond delay="650"/>
                                          </p:stCondLst>
                                        </p:cTn>
                                        <p:tgtEl>
                                          <p:spTgt spid="4"/>
                                        </p:tgtEl>
                                      </p:cBhvr>
                                      <p:to x="100000" y="60000"/>
                                    </p:animScale>
                                    <p:animScale>
                                      <p:cBhvr>
                                        <p:cTn id="32" dur="166" decel="50000">
                                          <p:stCondLst>
                                            <p:cond delay="676"/>
                                          </p:stCondLst>
                                        </p:cTn>
                                        <p:tgtEl>
                                          <p:spTgt spid="4"/>
                                        </p:tgtEl>
                                      </p:cBhvr>
                                      <p:to x="100000" y="100000"/>
                                    </p:animScale>
                                    <p:animScale>
                                      <p:cBhvr>
                                        <p:cTn id="33" dur="26">
                                          <p:stCondLst>
                                            <p:cond delay="1312"/>
                                          </p:stCondLst>
                                        </p:cTn>
                                        <p:tgtEl>
                                          <p:spTgt spid="4"/>
                                        </p:tgtEl>
                                      </p:cBhvr>
                                      <p:to x="100000" y="80000"/>
                                    </p:animScale>
                                    <p:animScale>
                                      <p:cBhvr>
                                        <p:cTn id="34" dur="166" decel="50000">
                                          <p:stCondLst>
                                            <p:cond delay="1338"/>
                                          </p:stCondLst>
                                        </p:cTn>
                                        <p:tgtEl>
                                          <p:spTgt spid="4"/>
                                        </p:tgtEl>
                                      </p:cBhvr>
                                      <p:to x="100000" y="100000"/>
                                    </p:animScale>
                                    <p:animScale>
                                      <p:cBhvr>
                                        <p:cTn id="35" dur="26">
                                          <p:stCondLst>
                                            <p:cond delay="1642"/>
                                          </p:stCondLst>
                                        </p:cTn>
                                        <p:tgtEl>
                                          <p:spTgt spid="4"/>
                                        </p:tgtEl>
                                      </p:cBhvr>
                                      <p:to x="100000" y="90000"/>
                                    </p:animScale>
                                    <p:animScale>
                                      <p:cBhvr>
                                        <p:cTn id="36" dur="166" decel="50000">
                                          <p:stCondLst>
                                            <p:cond delay="1668"/>
                                          </p:stCondLst>
                                        </p:cTn>
                                        <p:tgtEl>
                                          <p:spTgt spid="4"/>
                                        </p:tgtEl>
                                      </p:cBhvr>
                                      <p:to x="100000" y="100000"/>
                                    </p:animScale>
                                    <p:animScale>
                                      <p:cBhvr>
                                        <p:cTn id="37" dur="26">
                                          <p:stCondLst>
                                            <p:cond delay="1808"/>
                                          </p:stCondLst>
                                        </p:cTn>
                                        <p:tgtEl>
                                          <p:spTgt spid="4"/>
                                        </p:tgtEl>
                                      </p:cBhvr>
                                      <p:to x="100000" y="95000"/>
                                    </p:animScale>
                                    <p:animScale>
                                      <p:cBhvr>
                                        <p:cTn id="38" dur="166" decel="50000">
                                          <p:stCondLst>
                                            <p:cond delay="1834"/>
                                          </p:stCondLst>
                                        </p:cTn>
                                        <p:tgtEl>
                                          <p:spTgt spid="4"/>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52" presetClass="entr" presetSubtype="0"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Scale>
                                      <p:cBhvr>
                                        <p:cTn id="43"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1000" decel="50000" fill="hold">
                                          <p:stCondLst>
                                            <p:cond delay="0"/>
                                          </p:stCondLst>
                                        </p:cTn>
                                        <p:tgtEl>
                                          <p:spTgt spid="7"/>
                                        </p:tgtEl>
                                        <p:attrNameLst>
                                          <p:attrName>ppt_x</p:attrName>
                                          <p:attrName>ppt_y</p:attrName>
                                        </p:attrNameLst>
                                      </p:cBhvr>
                                    </p:animMotion>
                                    <p:animEffect transition="in" filter="fade">
                                      <p:cBhvr>
                                        <p:cTn id="45" dur="1000"/>
                                        <p:tgtEl>
                                          <p:spTgt spid="7"/>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grpId="0" nodeType="click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childTnLst>
                    </p:cTn>
                  </p:par>
                  <p:par>
                    <p:cTn id="51" fill="hold">
                      <p:stCondLst>
                        <p:cond delay="indefinite"/>
                      </p:stCondLst>
                      <p:childTnLst>
                        <p:par>
                          <p:cTn id="52" fill="hold">
                            <p:stCondLst>
                              <p:cond delay="0"/>
                            </p:stCondLst>
                            <p:childTnLst>
                              <p:par>
                                <p:cTn id="53" presetID="26" presetClass="entr" presetSubtype="0" fill="hold" grpId="0" nodeType="click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wipe(down)">
                                      <p:cBhvr>
                                        <p:cTn id="55" dur="580">
                                          <p:stCondLst>
                                            <p:cond delay="0"/>
                                          </p:stCondLst>
                                        </p:cTn>
                                        <p:tgtEl>
                                          <p:spTgt spid="8"/>
                                        </p:tgtEl>
                                      </p:cBhvr>
                                    </p:animEffect>
                                    <p:anim calcmode="lin" valueType="num">
                                      <p:cBhvr>
                                        <p:cTn id="56"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61" dur="26">
                                          <p:stCondLst>
                                            <p:cond delay="650"/>
                                          </p:stCondLst>
                                        </p:cTn>
                                        <p:tgtEl>
                                          <p:spTgt spid="8"/>
                                        </p:tgtEl>
                                      </p:cBhvr>
                                      <p:to x="100000" y="60000"/>
                                    </p:animScale>
                                    <p:animScale>
                                      <p:cBhvr>
                                        <p:cTn id="62" dur="166" decel="50000">
                                          <p:stCondLst>
                                            <p:cond delay="676"/>
                                          </p:stCondLst>
                                        </p:cTn>
                                        <p:tgtEl>
                                          <p:spTgt spid="8"/>
                                        </p:tgtEl>
                                      </p:cBhvr>
                                      <p:to x="100000" y="100000"/>
                                    </p:animScale>
                                    <p:animScale>
                                      <p:cBhvr>
                                        <p:cTn id="63" dur="26">
                                          <p:stCondLst>
                                            <p:cond delay="1312"/>
                                          </p:stCondLst>
                                        </p:cTn>
                                        <p:tgtEl>
                                          <p:spTgt spid="8"/>
                                        </p:tgtEl>
                                      </p:cBhvr>
                                      <p:to x="100000" y="80000"/>
                                    </p:animScale>
                                    <p:animScale>
                                      <p:cBhvr>
                                        <p:cTn id="64" dur="166" decel="50000">
                                          <p:stCondLst>
                                            <p:cond delay="1338"/>
                                          </p:stCondLst>
                                        </p:cTn>
                                        <p:tgtEl>
                                          <p:spTgt spid="8"/>
                                        </p:tgtEl>
                                      </p:cBhvr>
                                      <p:to x="100000" y="100000"/>
                                    </p:animScale>
                                    <p:animScale>
                                      <p:cBhvr>
                                        <p:cTn id="65" dur="26">
                                          <p:stCondLst>
                                            <p:cond delay="1642"/>
                                          </p:stCondLst>
                                        </p:cTn>
                                        <p:tgtEl>
                                          <p:spTgt spid="8"/>
                                        </p:tgtEl>
                                      </p:cBhvr>
                                      <p:to x="100000" y="90000"/>
                                    </p:animScale>
                                    <p:animScale>
                                      <p:cBhvr>
                                        <p:cTn id="66" dur="166" decel="50000">
                                          <p:stCondLst>
                                            <p:cond delay="1668"/>
                                          </p:stCondLst>
                                        </p:cTn>
                                        <p:tgtEl>
                                          <p:spTgt spid="8"/>
                                        </p:tgtEl>
                                      </p:cBhvr>
                                      <p:to x="100000" y="100000"/>
                                    </p:animScale>
                                    <p:animScale>
                                      <p:cBhvr>
                                        <p:cTn id="67" dur="26">
                                          <p:stCondLst>
                                            <p:cond delay="1808"/>
                                          </p:stCondLst>
                                        </p:cTn>
                                        <p:tgtEl>
                                          <p:spTgt spid="8"/>
                                        </p:tgtEl>
                                      </p:cBhvr>
                                      <p:to x="100000" y="95000"/>
                                    </p:animScale>
                                    <p:animScale>
                                      <p:cBhvr>
                                        <p:cTn id="68" dur="166" decel="50000">
                                          <p:stCondLst>
                                            <p:cond delay="1834"/>
                                          </p:stCondLst>
                                        </p:cTn>
                                        <p:tgtEl>
                                          <p:spTgt spid="8"/>
                                        </p:tgtEl>
                                      </p:cBhvr>
                                      <p:to x="100000" y="100000"/>
                                    </p:animScale>
                                  </p:childTnLst>
                                </p:cTn>
                              </p:par>
                            </p:childTnLst>
                          </p:cTn>
                        </p:par>
                      </p:childTnLst>
                    </p:cTn>
                  </p:par>
                  <p:par>
                    <p:cTn id="69" fill="hold">
                      <p:stCondLst>
                        <p:cond delay="indefinite"/>
                      </p:stCondLst>
                      <p:childTnLst>
                        <p:par>
                          <p:cTn id="70" fill="hold">
                            <p:stCondLst>
                              <p:cond delay="0"/>
                            </p:stCondLst>
                            <p:childTnLst>
                              <p:par>
                                <p:cTn id="71" presetID="52" presetClass="entr" presetSubtype="0" fill="hold" grpId="0" nodeType="clickEffect">
                                  <p:stCondLst>
                                    <p:cond delay="0"/>
                                  </p:stCondLst>
                                  <p:childTnLst>
                                    <p:set>
                                      <p:cBhvr>
                                        <p:cTn id="72" dur="1" fill="hold">
                                          <p:stCondLst>
                                            <p:cond delay="0"/>
                                          </p:stCondLst>
                                        </p:cTn>
                                        <p:tgtEl>
                                          <p:spTgt spid="10"/>
                                        </p:tgtEl>
                                        <p:attrNameLst>
                                          <p:attrName>style.visibility</p:attrName>
                                        </p:attrNameLst>
                                      </p:cBhvr>
                                      <p:to>
                                        <p:strVal val="visible"/>
                                      </p:to>
                                    </p:set>
                                    <p:animScale>
                                      <p:cBhvr>
                                        <p:cTn id="73"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1000" decel="50000" fill="hold">
                                          <p:stCondLst>
                                            <p:cond delay="0"/>
                                          </p:stCondLst>
                                        </p:cTn>
                                        <p:tgtEl>
                                          <p:spTgt spid="10"/>
                                        </p:tgtEl>
                                        <p:attrNameLst>
                                          <p:attrName>ppt_x</p:attrName>
                                          <p:attrName>ppt_y</p:attrName>
                                        </p:attrNameLst>
                                      </p:cBhvr>
                                    </p:animMotion>
                                    <p:animEffect transition="in" filter="fade">
                                      <p:cBhvr>
                                        <p:cTn id="75"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C:\Users\Uzeyr\Desktop\p31.jpg"/>
          <p:cNvPicPr>
            <a:picLocks noChangeAspect="1" noChangeArrowheads="1"/>
          </p:cNvPicPr>
          <p:nvPr/>
        </p:nvPicPr>
        <p:blipFill>
          <a:blip r:embed="rId2" cstate="print"/>
          <a:srcRect/>
          <a:stretch>
            <a:fillRect/>
          </a:stretch>
        </p:blipFill>
        <p:spPr bwMode="auto">
          <a:xfrm>
            <a:off x="357158" y="285728"/>
            <a:ext cx="8501122" cy="6072230"/>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fade">
                                      <p:cBhvr>
                                        <p:cTn id="7" dur="770" decel="100000"/>
                                        <p:tgtEl>
                                          <p:spTgt spid="25602"/>
                                        </p:tgtEl>
                                      </p:cBhvr>
                                    </p:animEffect>
                                    <p:animScale>
                                      <p:cBhvr>
                                        <p:cTn id="8" dur="770" decel="100000"/>
                                        <p:tgtEl>
                                          <p:spTgt spid="25602"/>
                                        </p:tgtEl>
                                      </p:cBhvr>
                                      <p:from x="10000" y="10000"/>
                                      <p:to x="200000" y="450000"/>
                                    </p:animScale>
                                    <p:animScale>
                                      <p:cBhvr>
                                        <p:cTn id="9" dur="1230" accel="100000" fill="hold">
                                          <p:stCondLst>
                                            <p:cond delay="770"/>
                                          </p:stCondLst>
                                        </p:cTn>
                                        <p:tgtEl>
                                          <p:spTgt spid="25602"/>
                                        </p:tgtEl>
                                      </p:cBhvr>
                                      <p:from x="200000" y="450000"/>
                                      <p:to x="100000" y="100000"/>
                                    </p:animScale>
                                    <p:set>
                                      <p:cBhvr>
                                        <p:cTn id="10" dur="770" fill="hold"/>
                                        <p:tgtEl>
                                          <p:spTgt spid="25602"/>
                                        </p:tgtEl>
                                        <p:attrNameLst>
                                          <p:attrName>ppt_x</p:attrName>
                                        </p:attrNameLst>
                                      </p:cBhvr>
                                      <p:to>
                                        <p:strVal val="(0.5)"/>
                                      </p:to>
                                    </p:set>
                                    <p:anim from="(0.5)" to="(#ppt_x)" calcmode="lin" valueType="num">
                                      <p:cBhvr>
                                        <p:cTn id="11" dur="1230" accel="100000" fill="hold">
                                          <p:stCondLst>
                                            <p:cond delay="770"/>
                                          </p:stCondLst>
                                        </p:cTn>
                                        <p:tgtEl>
                                          <p:spTgt spid="25602"/>
                                        </p:tgtEl>
                                        <p:attrNameLst>
                                          <p:attrName>ppt_x</p:attrName>
                                        </p:attrNameLst>
                                      </p:cBhvr>
                                    </p:anim>
                                    <p:set>
                                      <p:cBhvr>
                                        <p:cTn id="12" dur="770" fill="hold"/>
                                        <p:tgtEl>
                                          <p:spTgt spid="25602"/>
                                        </p:tgtEl>
                                        <p:attrNameLst>
                                          <p:attrName>ppt_y</p:attrName>
                                        </p:attrNameLst>
                                      </p:cBhvr>
                                      <p:to>
                                        <p:strVal val="(#ppt_y+0.4)"/>
                                      </p:to>
                                    </p:set>
                                    <p:anim from="(#ppt_y+0.4)" to="(#ppt_y)" calcmode="lin" valueType="num">
                                      <p:cBhvr>
                                        <p:cTn id="13" dur="1230" accel="100000" fill="hold">
                                          <p:stCondLst>
                                            <p:cond delay="770"/>
                                          </p:stCondLst>
                                        </p:cTn>
                                        <p:tgtEl>
                                          <p:spTgt spid="25602"/>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Uzeyr\Desktop\MORA.png"/>
          <p:cNvPicPr>
            <a:picLocks noChangeAspect="1" noChangeArrowheads="1"/>
          </p:cNvPicPr>
          <p:nvPr/>
        </p:nvPicPr>
        <p:blipFill>
          <a:blip r:embed="rId2" cstate="print"/>
          <a:srcRect/>
          <a:stretch>
            <a:fillRect/>
          </a:stretch>
        </p:blipFill>
        <p:spPr bwMode="auto">
          <a:xfrm>
            <a:off x="214282" y="214290"/>
            <a:ext cx="8643998" cy="6357982"/>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ey Kaydırma"/>
          <p:cNvSpPr/>
          <p:nvPr/>
        </p:nvSpPr>
        <p:spPr>
          <a:xfrm>
            <a:off x="0" y="285728"/>
            <a:ext cx="4786346" cy="5429288"/>
          </a:xfrm>
          <a:prstGeom prst="verticalScroll">
            <a:avLst/>
          </a:prstGeom>
          <a:solidFill>
            <a:srgbClr val="E6262B"/>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tr-TR" sz="2000" dirty="0" smtClean="0">
              <a:latin typeface="Comic Sans MS" pitchFamily="66" charset="0"/>
            </a:endParaRPr>
          </a:p>
          <a:p>
            <a:pPr lvl="0"/>
            <a:r>
              <a:rPr lang="tr-TR" sz="2000" b="1" dirty="0" smtClean="0">
                <a:solidFill>
                  <a:schemeClr val="bg1"/>
                </a:solidFill>
                <a:latin typeface="Comic Sans MS" pitchFamily="66" charset="0"/>
              </a:rPr>
              <a:t>Rus donanmasının İstanbul'a gelmesi İngiltere ve Fransa'yı kaygılandırdı. </a:t>
            </a:r>
          </a:p>
          <a:p>
            <a:pPr lvl="0"/>
            <a:r>
              <a:rPr lang="tr-TR" sz="2000" b="1" dirty="0" smtClean="0">
                <a:solidFill>
                  <a:schemeClr val="bg1"/>
                </a:solidFill>
                <a:latin typeface="Comic Sans MS" pitchFamily="66" charset="0"/>
              </a:rPr>
              <a:t>Durumun önemini kavrayan İngiltere, Fransa ve Avusturya’yı da yanına alarak Osmanlı Devleti’ne yardım etmeye karar verdiler. </a:t>
            </a:r>
          </a:p>
          <a:p>
            <a:pPr lvl="0"/>
            <a:r>
              <a:rPr lang="tr-TR" sz="2000" b="1" dirty="0" smtClean="0">
                <a:solidFill>
                  <a:schemeClr val="bg1"/>
                </a:solidFill>
                <a:latin typeface="Comic Sans MS" pitchFamily="66" charset="0"/>
              </a:rPr>
              <a:t>Rusya’nın sıcak denizlere inmesine engel olabilmek için Rusya’ya karşı Osmanlı Devleti'ni desteklediler. </a:t>
            </a:r>
          </a:p>
          <a:p>
            <a:pPr algn="ctr"/>
            <a:endParaRPr lang="tr-TR" dirty="0"/>
          </a:p>
        </p:txBody>
      </p:sp>
      <p:sp>
        <p:nvSpPr>
          <p:cNvPr id="4" name="3 Dikdörtgen"/>
          <p:cNvSpPr/>
          <p:nvPr/>
        </p:nvSpPr>
        <p:spPr>
          <a:xfrm>
            <a:off x="5072066" y="428604"/>
            <a:ext cx="3714776" cy="2357454"/>
          </a:xfrm>
          <a:prstGeom prst="rect">
            <a:avLst/>
          </a:prstGeom>
          <a:solidFill>
            <a:schemeClr val="accent1">
              <a:lumMod val="20000"/>
              <a:lumOff val="80000"/>
            </a:schemeClr>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tr-TR" sz="2000" b="1" dirty="0" smtClean="0">
                <a:solidFill>
                  <a:schemeClr val="tx1"/>
                </a:solidFill>
                <a:latin typeface="Comic Sans MS" pitchFamily="66" charset="0"/>
              </a:rPr>
              <a:t>Mehmet Ali Paşa’ya baskı yaparak Osmanlı Devleti ile 1833’te KÜTAHYA ANTLAŞMASININ yapılmasını sağladılar.</a:t>
            </a:r>
          </a:p>
          <a:p>
            <a:pPr algn="ctr"/>
            <a:endParaRPr lang="tr-TR" dirty="0"/>
          </a:p>
        </p:txBody>
      </p:sp>
      <p:sp>
        <p:nvSpPr>
          <p:cNvPr id="5" name="4 Dikdörtgen"/>
          <p:cNvSpPr/>
          <p:nvPr/>
        </p:nvSpPr>
        <p:spPr>
          <a:xfrm>
            <a:off x="5143504" y="4000504"/>
            <a:ext cx="3714776" cy="1071570"/>
          </a:xfrm>
          <a:prstGeom prst="rect">
            <a:avLst/>
          </a:prstGeom>
          <a:solidFill>
            <a:srgbClr val="FF66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tr-TR" dirty="0" err="1" smtClean="0"/>
          </a:p>
          <a:p>
            <a:pPr lvl="0" algn="ctr"/>
            <a:r>
              <a:rPr lang="tr-TR" sz="2000" b="1" dirty="0" smtClean="0">
                <a:solidFill>
                  <a:schemeClr val="tx1"/>
                </a:solidFill>
                <a:latin typeface="Comic Sans MS" pitchFamily="66" charset="0"/>
              </a:rPr>
              <a:t>Mehmet Ali Paşa’ya Girit ve Mısır valiliklerinin yanı sıra Şam valiliği verildi.</a:t>
            </a:r>
          </a:p>
          <a:p>
            <a:pPr algn="ctr"/>
            <a:endParaRPr lang="tr-TR" dirty="0"/>
          </a:p>
        </p:txBody>
      </p:sp>
      <p:sp>
        <p:nvSpPr>
          <p:cNvPr id="6" name="5 Dikdörtgen"/>
          <p:cNvSpPr/>
          <p:nvPr/>
        </p:nvSpPr>
        <p:spPr>
          <a:xfrm>
            <a:off x="5143504" y="5214950"/>
            <a:ext cx="3714776" cy="1071570"/>
          </a:xfrm>
          <a:prstGeom prst="rect">
            <a:avLst/>
          </a:prstGeom>
          <a:solidFill>
            <a:srgbClr val="FF66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tr-TR" dirty="0" err="1" smtClean="0"/>
          </a:p>
          <a:p>
            <a:pPr lvl="0"/>
            <a:r>
              <a:rPr lang="tr-TR" sz="2000" b="1" dirty="0" smtClean="0">
                <a:solidFill>
                  <a:schemeClr val="tx1"/>
                </a:solidFill>
                <a:latin typeface="Comic Sans MS" pitchFamily="66" charset="0"/>
              </a:rPr>
              <a:t>Oğlu İbrahim Paşa’ya Cidde valiliği ile Adana valiliği verildi.</a:t>
            </a:r>
          </a:p>
          <a:p>
            <a:pPr algn="ctr"/>
            <a:endParaRPr lang="tr-TR" dirty="0">
              <a:latin typeface="Comic Sans MS" pitchFamily="66" charset="0"/>
            </a:endParaRPr>
          </a:p>
        </p:txBody>
      </p:sp>
      <p:sp>
        <p:nvSpPr>
          <p:cNvPr id="7" name="6 Sağa Bükülü Ok"/>
          <p:cNvSpPr/>
          <p:nvPr/>
        </p:nvSpPr>
        <p:spPr>
          <a:xfrm>
            <a:off x="4643438" y="2786058"/>
            <a:ext cx="731520" cy="1216152"/>
          </a:xfrm>
          <a:prstGeom prst="curvedRightArrow">
            <a:avLst/>
          </a:prstGeom>
          <a:solidFill>
            <a:srgbClr val="FFFF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8" name="7 Sola Bükülü Ok"/>
          <p:cNvSpPr/>
          <p:nvPr/>
        </p:nvSpPr>
        <p:spPr>
          <a:xfrm>
            <a:off x="8412480" y="2786058"/>
            <a:ext cx="731520" cy="1216152"/>
          </a:xfrm>
          <a:prstGeom prst="curvedLeftArrow">
            <a:avLst/>
          </a:prstGeom>
          <a:solidFill>
            <a:srgbClr val="FFFF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Bottom)">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80">
                                          <p:stCondLst>
                                            <p:cond delay="0"/>
                                          </p:stCondLst>
                                        </p:cTn>
                                        <p:tgtEl>
                                          <p:spTgt spid="4"/>
                                        </p:tgtEl>
                                      </p:cBhvr>
                                    </p:animEffect>
                                    <p:anim calcmode="lin" valueType="num">
                                      <p:cBhvr>
                                        <p:cTn id="13"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8" dur="26">
                                          <p:stCondLst>
                                            <p:cond delay="650"/>
                                          </p:stCondLst>
                                        </p:cTn>
                                        <p:tgtEl>
                                          <p:spTgt spid="4"/>
                                        </p:tgtEl>
                                      </p:cBhvr>
                                      <p:to x="100000" y="60000"/>
                                    </p:animScale>
                                    <p:animScale>
                                      <p:cBhvr>
                                        <p:cTn id="19" dur="166" decel="50000">
                                          <p:stCondLst>
                                            <p:cond delay="676"/>
                                          </p:stCondLst>
                                        </p:cTn>
                                        <p:tgtEl>
                                          <p:spTgt spid="4"/>
                                        </p:tgtEl>
                                      </p:cBhvr>
                                      <p:to x="100000" y="100000"/>
                                    </p:animScale>
                                    <p:animScale>
                                      <p:cBhvr>
                                        <p:cTn id="20" dur="26">
                                          <p:stCondLst>
                                            <p:cond delay="1312"/>
                                          </p:stCondLst>
                                        </p:cTn>
                                        <p:tgtEl>
                                          <p:spTgt spid="4"/>
                                        </p:tgtEl>
                                      </p:cBhvr>
                                      <p:to x="100000" y="80000"/>
                                    </p:animScale>
                                    <p:animScale>
                                      <p:cBhvr>
                                        <p:cTn id="21" dur="166" decel="50000">
                                          <p:stCondLst>
                                            <p:cond delay="1338"/>
                                          </p:stCondLst>
                                        </p:cTn>
                                        <p:tgtEl>
                                          <p:spTgt spid="4"/>
                                        </p:tgtEl>
                                      </p:cBhvr>
                                      <p:to x="100000" y="100000"/>
                                    </p:animScale>
                                    <p:animScale>
                                      <p:cBhvr>
                                        <p:cTn id="22" dur="26">
                                          <p:stCondLst>
                                            <p:cond delay="1642"/>
                                          </p:stCondLst>
                                        </p:cTn>
                                        <p:tgtEl>
                                          <p:spTgt spid="4"/>
                                        </p:tgtEl>
                                      </p:cBhvr>
                                      <p:to x="100000" y="90000"/>
                                    </p:animScale>
                                    <p:animScale>
                                      <p:cBhvr>
                                        <p:cTn id="23" dur="166" decel="50000">
                                          <p:stCondLst>
                                            <p:cond delay="1668"/>
                                          </p:stCondLst>
                                        </p:cTn>
                                        <p:tgtEl>
                                          <p:spTgt spid="4"/>
                                        </p:tgtEl>
                                      </p:cBhvr>
                                      <p:to x="100000" y="100000"/>
                                    </p:animScale>
                                    <p:animScale>
                                      <p:cBhvr>
                                        <p:cTn id="24" dur="26">
                                          <p:stCondLst>
                                            <p:cond delay="1808"/>
                                          </p:stCondLst>
                                        </p:cTn>
                                        <p:tgtEl>
                                          <p:spTgt spid="4"/>
                                        </p:tgtEl>
                                      </p:cBhvr>
                                      <p:to x="100000" y="95000"/>
                                    </p:animScale>
                                    <p:animScale>
                                      <p:cBhvr>
                                        <p:cTn id="25" dur="166" decel="50000">
                                          <p:stCondLst>
                                            <p:cond delay="1834"/>
                                          </p:stCondLst>
                                        </p:cTn>
                                        <p:tgtEl>
                                          <p:spTgt spid="4"/>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49" presetClass="entr" presetSubtype="0" decel="100000"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ppt_w</p:attrName>
                                        </p:attrNameLst>
                                      </p:cBhvr>
                                      <p:tavLst>
                                        <p:tav tm="0">
                                          <p:val>
                                            <p:fltVal val="0"/>
                                          </p:val>
                                        </p:tav>
                                        <p:tav tm="100000">
                                          <p:val>
                                            <p:strVal val="#ppt_w"/>
                                          </p:val>
                                        </p:tav>
                                      </p:tavLst>
                                    </p:anim>
                                    <p:anim calcmode="lin" valueType="num">
                                      <p:cBhvr>
                                        <p:cTn id="31" dur="500" fill="hold"/>
                                        <p:tgtEl>
                                          <p:spTgt spid="7"/>
                                        </p:tgtEl>
                                        <p:attrNameLst>
                                          <p:attrName>ppt_h</p:attrName>
                                        </p:attrNameLst>
                                      </p:cBhvr>
                                      <p:tavLst>
                                        <p:tav tm="0">
                                          <p:val>
                                            <p:fltVal val="0"/>
                                          </p:val>
                                        </p:tav>
                                        <p:tav tm="100000">
                                          <p:val>
                                            <p:strVal val="#ppt_h"/>
                                          </p:val>
                                        </p:tav>
                                      </p:tavLst>
                                    </p:anim>
                                    <p:anim calcmode="lin" valueType="num">
                                      <p:cBhvr>
                                        <p:cTn id="32" dur="500" fill="hold"/>
                                        <p:tgtEl>
                                          <p:spTgt spid="7"/>
                                        </p:tgtEl>
                                        <p:attrNameLst>
                                          <p:attrName>style.rotation</p:attrName>
                                        </p:attrNameLst>
                                      </p:cBhvr>
                                      <p:tavLst>
                                        <p:tav tm="0">
                                          <p:val>
                                            <p:fltVal val="360"/>
                                          </p:val>
                                        </p:tav>
                                        <p:tav tm="100000">
                                          <p:val>
                                            <p:fltVal val="0"/>
                                          </p:val>
                                        </p:tav>
                                      </p:tavLst>
                                    </p:anim>
                                    <p:animEffect transition="in" filter="fade">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49" presetClass="entr" presetSubtype="0" decel="100000"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ppt_w</p:attrName>
                                        </p:attrNameLst>
                                      </p:cBhvr>
                                      <p:tavLst>
                                        <p:tav tm="0">
                                          <p:val>
                                            <p:fltVal val="0"/>
                                          </p:val>
                                        </p:tav>
                                        <p:tav tm="100000">
                                          <p:val>
                                            <p:strVal val="#ppt_w"/>
                                          </p:val>
                                        </p:tav>
                                      </p:tavLst>
                                    </p:anim>
                                    <p:anim calcmode="lin" valueType="num">
                                      <p:cBhvr>
                                        <p:cTn id="39" dur="500" fill="hold"/>
                                        <p:tgtEl>
                                          <p:spTgt spid="8"/>
                                        </p:tgtEl>
                                        <p:attrNameLst>
                                          <p:attrName>ppt_h</p:attrName>
                                        </p:attrNameLst>
                                      </p:cBhvr>
                                      <p:tavLst>
                                        <p:tav tm="0">
                                          <p:val>
                                            <p:fltVal val="0"/>
                                          </p:val>
                                        </p:tav>
                                        <p:tav tm="100000">
                                          <p:val>
                                            <p:strVal val="#ppt_h"/>
                                          </p:val>
                                        </p:tav>
                                      </p:tavLst>
                                    </p:anim>
                                    <p:anim calcmode="lin" valueType="num">
                                      <p:cBhvr>
                                        <p:cTn id="40" dur="500" fill="hold"/>
                                        <p:tgtEl>
                                          <p:spTgt spid="8"/>
                                        </p:tgtEl>
                                        <p:attrNameLst>
                                          <p:attrName>style.rotation</p:attrName>
                                        </p:attrNameLst>
                                      </p:cBhvr>
                                      <p:tavLst>
                                        <p:tav tm="0">
                                          <p:val>
                                            <p:fltVal val="360"/>
                                          </p:val>
                                        </p:tav>
                                        <p:tav tm="100000">
                                          <p:val>
                                            <p:fltVal val="0"/>
                                          </p:val>
                                        </p:tav>
                                      </p:tavLst>
                                    </p:anim>
                                    <p:animEffect transition="in" filter="fade">
                                      <p:cBhvr>
                                        <p:cTn id="41" dur="500"/>
                                        <p:tgtEl>
                                          <p:spTgt spid="8"/>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wipe(down)">
                                      <p:cBhvr>
                                        <p:cTn id="46" dur="500"/>
                                        <p:tgtEl>
                                          <p:spTgt spid="5"/>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ipe(down)">
                                      <p:cBhvr>
                                        <p:cTn id="5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uvarlatılmış Dikdörtgen"/>
          <p:cNvSpPr/>
          <p:nvPr/>
        </p:nvSpPr>
        <p:spPr>
          <a:xfrm>
            <a:off x="642910" y="285728"/>
            <a:ext cx="8143932" cy="1857388"/>
          </a:xfrm>
          <a:prstGeom prst="roundRect">
            <a:avLst/>
          </a:prstGeom>
          <a:solidFill>
            <a:schemeClr val="accent4">
              <a:lumMod val="40000"/>
              <a:lumOff val="60000"/>
            </a:schemeClr>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tr-TR" sz="2400" dirty="0" smtClean="0">
              <a:solidFill>
                <a:schemeClr val="tx1"/>
              </a:solidFill>
              <a:latin typeface="Comic Sans MS" pitchFamily="66" charset="0"/>
            </a:endParaRPr>
          </a:p>
          <a:p>
            <a:pPr lvl="0" algn="ctr"/>
            <a:r>
              <a:rPr lang="tr-TR" sz="2400" dirty="0" smtClean="0">
                <a:solidFill>
                  <a:schemeClr val="tx1"/>
                </a:solidFill>
                <a:latin typeface="Comic Sans MS" pitchFamily="66" charset="0"/>
              </a:rPr>
              <a:t>Osmanlı Devleti, İngiltere ve Fransa’ya da güvenemediği için Rusya'nın desteğinin devam etmesini sağlayabilmek amacıyla Ruslar ile</a:t>
            </a:r>
            <a:r>
              <a:rPr lang="tr-TR" sz="2400" b="1" dirty="0" smtClean="0">
                <a:solidFill>
                  <a:schemeClr val="tx1"/>
                </a:solidFill>
                <a:latin typeface="Comic Sans MS" pitchFamily="66" charset="0"/>
              </a:rPr>
              <a:t> Hünkar İskelesi Antlaşması</a:t>
            </a:r>
            <a:r>
              <a:rPr lang="tr-TR" sz="2400" dirty="0" smtClean="0">
                <a:solidFill>
                  <a:schemeClr val="tx1"/>
                </a:solidFill>
                <a:latin typeface="Comic Sans MS" pitchFamily="66" charset="0"/>
              </a:rPr>
              <a:t>’nı imzaladı </a:t>
            </a:r>
            <a:r>
              <a:rPr lang="tr-TR" sz="2400" b="1" dirty="0" smtClean="0">
                <a:solidFill>
                  <a:schemeClr val="tx1"/>
                </a:solidFill>
                <a:latin typeface="Comic Sans MS" pitchFamily="66" charset="0"/>
              </a:rPr>
              <a:t>(1833).</a:t>
            </a:r>
            <a:endParaRPr lang="tr-TR" sz="2400" dirty="0" smtClean="0">
              <a:solidFill>
                <a:schemeClr val="tx1"/>
              </a:solidFill>
              <a:latin typeface="Comic Sans MS" pitchFamily="66" charset="0"/>
            </a:endParaRPr>
          </a:p>
          <a:p>
            <a:pPr algn="ctr"/>
            <a:endParaRPr lang="tr-TR" dirty="0"/>
          </a:p>
        </p:txBody>
      </p:sp>
      <p:sp>
        <p:nvSpPr>
          <p:cNvPr id="3" name="2 Dikdörtgen"/>
          <p:cNvSpPr/>
          <p:nvPr/>
        </p:nvSpPr>
        <p:spPr>
          <a:xfrm>
            <a:off x="714348" y="3429000"/>
            <a:ext cx="7715304" cy="1271590"/>
          </a:xfrm>
          <a:prstGeom prst="rect">
            <a:avLst/>
          </a:prstGeom>
          <a:solidFill>
            <a:srgbClr val="C000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tr-TR" sz="2400" dirty="0" smtClean="0">
              <a:latin typeface="Comic Sans MS" pitchFamily="66" charset="0"/>
            </a:endParaRPr>
          </a:p>
          <a:p>
            <a:pPr lvl="0" algn="ctr"/>
            <a:r>
              <a:rPr lang="tr-TR" sz="2400" b="1" dirty="0" smtClean="0">
                <a:latin typeface="Comic Sans MS" pitchFamily="66" charset="0"/>
              </a:rPr>
              <a:t>Osmanlı Devleti bir saldırıya uğrarsa masrafları karşılanmak şartıyla Rusya, Osmanlı Devleti'ne yardım edecekti.</a:t>
            </a:r>
          </a:p>
          <a:p>
            <a:pPr algn="ctr"/>
            <a:endParaRPr lang="tr-TR" b="1" dirty="0"/>
          </a:p>
        </p:txBody>
      </p:sp>
      <p:sp>
        <p:nvSpPr>
          <p:cNvPr id="4" name="3 Sağa Bükülü Ok"/>
          <p:cNvSpPr/>
          <p:nvPr/>
        </p:nvSpPr>
        <p:spPr>
          <a:xfrm>
            <a:off x="571472" y="2143116"/>
            <a:ext cx="731520" cy="1216152"/>
          </a:xfrm>
          <a:prstGeom prst="curvedRightArrow">
            <a:avLst/>
          </a:prstGeom>
          <a:solidFill>
            <a:schemeClr val="tx1"/>
          </a:solidFill>
          <a:ln w="76200">
            <a:solidFill>
              <a:srgbClr val="FC10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5" name="4 Sola Bükülü Ok"/>
          <p:cNvSpPr/>
          <p:nvPr/>
        </p:nvSpPr>
        <p:spPr>
          <a:xfrm>
            <a:off x="8215338" y="2143116"/>
            <a:ext cx="731520" cy="1216152"/>
          </a:xfrm>
          <a:prstGeom prst="curvedLeftArrow">
            <a:avLst/>
          </a:prstGeom>
          <a:solidFill>
            <a:schemeClr val="tx1"/>
          </a:solidFill>
          <a:ln w="76200">
            <a:solidFill>
              <a:srgbClr val="FC10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6" name="5 Dikdörtgen"/>
          <p:cNvSpPr/>
          <p:nvPr/>
        </p:nvSpPr>
        <p:spPr>
          <a:xfrm>
            <a:off x="714348" y="5000636"/>
            <a:ext cx="7715304" cy="1643074"/>
          </a:xfrm>
          <a:prstGeom prst="rect">
            <a:avLst/>
          </a:prstGeom>
          <a:solidFill>
            <a:srgbClr val="2BFD0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tr-TR" sz="2400" dirty="0" smtClean="0">
              <a:latin typeface="Comic Sans MS" pitchFamily="66" charset="0"/>
            </a:endParaRPr>
          </a:p>
          <a:p>
            <a:pPr algn="ctr"/>
            <a:endParaRPr lang="tr-TR" sz="2400" b="1" dirty="0" smtClean="0">
              <a:latin typeface="Comic Sans MS" pitchFamily="66" charset="0"/>
            </a:endParaRPr>
          </a:p>
          <a:p>
            <a:pPr algn="ctr"/>
            <a:r>
              <a:rPr lang="tr-TR" sz="2400" b="1" dirty="0" smtClean="0">
                <a:latin typeface="Comic Sans MS" pitchFamily="66" charset="0"/>
              </a:rPr>
              <a:t>Rusya, bir saldırıya uğrarsa Osmanlı Devleti, Boğazları Rusya'nın savaştığı devlete kapatacak; Rus gemilerinin Boğazlardan geçişine izin verecekti.</a:t>
            </a:r>
          </a:p>
          <a:p>
            <a:pPr lvl="0" algn="ctr"/>
            <a:r>
              <a:rPr lang="tr-TR" sz="2400" b="1" dirty="0" smtClean="0">
                <a:latin typeface="Comic Sans MS" pitchFamily="66" charset="0"/>
              </a:rPr>
              <a:t>.</a:t>
            </a:r>
          </a:p>
          <a:p>
            <a:pPr algn="ctr"/>
            <a:endParaRPr lang="tr-TR" b="1" dirty="0"/>
          </a:p>
        </p:txBody>
      </p:sp>
      <p:sp>
        <p:nvSpPr>
          <p:cNvPr id="7" name="6 Dikdörtgen"/>
          <p:cNvSpPr/>
          <p:nvPr/>
        </p:nvSpPr>
        <p:spPr>
          <a:xfrm>
            <a:off x="1643042" y="2285992"/>
            <a:ext cx="6000792" cy="914400"/>
          </a:xfrm>
          <a:prstGeom prst="rect">
            <a:avLst/>
          </a:prstGeom>
          <a:solidFill>
            <a:srgbClr val="2BFD0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tr-TR" sz="2400" b="1" dirty="0" smtClean="0">
                <a:latin typeface="Comic Sans MS" pitchFamily="66" charset="0"/>
              </a:rPr>
              <a:t>Antlaşma sekiz yıl geçerli olacaktı.</a:t>
            </a:r>
          </a:p>
          <a:p>
            <a:pPr algn="ctr"/>
            <a:endParaRPr lang="tr-TR" dirty="0"/>
          </a:p>
        </p:txBody>
      </p:sp>
      <p:sp>
        <p:nvSpPr>
          <p:cNvPr id="8" name="7 Yukarı Şerit"/>
          <p:cNvSpPr/>
          <p:nvPr/>
        </p:nvSpPr>
        <p:spPr>
          <a:xfrm>
            <a:off x="357158" y="1571612"/>
            <a:ext cx="8786842" cy="4429156"/>
          </a:xfrm>
          <a:prstGeom prst="ribbon2">
            <a:avLst/>
          </a:prstGeom>
          <a:solidFill>
            <a:srgbClr val="BD4FA5"/>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latin typeface="Comic Sans MS" pitchFamily="66" charset="0"/>
              </a:rPr>
              <a:t>Bu antlaşma ile Rusya’nın Karadeniz’deki güvenliği sağlanmış oldu.Bu antlaşma Osmanlı Devleti’nin Boğazlar konusunda son kez tek başına karar verdiği antlaşma olmuştur.</a:t>
            </a:r>
          </a:p>
          <a:p>
            <a:pPr algn="ctr"/>
            <a:endParaRPr lang="tr-TR" sz="2400" b="1" dirty="0">
              <a:solidFill>
                <a:schemeClr val="tx1"/>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 calcmode="lin" valueType="num">
                                      <p:cBhvr>
                                        <p:cTn id="14" dur="500" fill="hold"/>
                                        <p:tgtEl>
                                          <p:spTgt spid="4"/>
                                        </p:tgtEl>
                                        <p:attrNameLst>
                                          <p:attrName>style.rotation</p:attrName>
                                        </p:attrNameLst>
                                      </p:cBhvr>
                                      <p:tavLst>
                                        <p:tav tm="0">
                                          <p:val>
                                            <p:fltVal val="360"/>
                                          </p:val>
                                        </p:tav>
                                        <p:tav tm="100000">
                                          <p:val>
                                            <p:fltVal val="0"/>
                                          </p:val>
                                        </p:tav>
                                      </p:tavLst>
                                    </p:anim>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49" presetClass="entr" presetSubtype="0" decel="10000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 calcmode="lin" valueType="num">
                                      <p:cBhvr>
                                        <p:cTn id="22" dur="500" fill="hold"/>
                                        <p:tgtEl>
                                          <p:spTgt spid="5"/>
                                        </p:tgtEl>
                                        <p:attrNameLst>
                                          <p:attrName>style.rotation</p:attrName>
                                        </p:attrNameLst>
                                      </p:cBhvr>
                                      <p:tavLst>
                                        <p:tav tm="0">
                                          <p:val>
                                            <p:fltVal val="360"/>
                                          </p:val>
                                        </p:tav>
                                        <p:tav tm="100000">
                                          <p:val>
                                            <p:fltVal val="0"/>
                                          </p:val>
                                        </p:tav>
                                      </p:tavLst>
                                    </p:anim>
                                    <p:animEffect transition="in" filter="fade">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34"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 from="(-#ppt_w/2)" to="(#ppt_x)" calcmode="lin" valueType="num">
                                      <p:cBhvr>
                                        <p:cTn id="28" dur="600" fill="hold">
                                          <p:stCondLst>
                                            <p:cond delay="0"/>
                                          </p:stCondLst>
                                        </p:cTn>
                                        <p:tgtEl>
                                          <p:spTgt spid="7"/>
                                        </p:tgtEl>
                                        <p:attrNameLst>
                                          <p:attrName>ppt_x</p:attrName>
                                        </p:attrNameLst>
                                      </p:cBhvr>
                                    </p:anim>
                                    <p:anim from="0" to="-1.0" calcmode="lin" valueType="num">
                                      <p:cBhvr>
                                        <p:cTn id="29" dur="200" decel="50000" autoRev="1" fill="hold">
                                          <p:stCondLst>
                                            <p:cond delay="600"/>
                                          </p:stCondLst>
                                        </p:cTn>
                                        <p:tgtEl>
                                          <p:spTgt spid="7"/>
                                        </p:tgtEl>
                                        <p:attrNameLst>
                                          <p:attrName>xshear</p:attrName>
                                        </p:attrNameLst>
                                      </p:cBhvr>
                                    </p:anim>
                                    <p:animScale>
                                      <p:cBhvr>
                                        <p:cTn id="30" dur="200" decel="100000" autoRev="1" fill="hold">
                                          <p:stCondLst>
                                            <p:cond delay="600"/>
                                          </p:stCondLst>
                                        </p:cTn>
                                        <p:tgtEl>
                                          <p:spTgt spid="7"/>
                                        </p:tgtEl>
                                      </p:cBhvr>
                                      <p:from x="100000" y="100000"/>
                                      <p:to x="80000" y="100000"/>
                                    </p:animScale>
                                    <p:anim by="(#ppt_h/3+#ppt_w*0.1)" calcmode="lin" valueType="num">
                                      <p:cBhvr additive="sum">
                                        <p:cTn id="31" dur="200" decel="100000" autoRev="1" fill="hold">
                                          <p:stCondLst>
                                            <p:cond delay="600"/>
                                          </p:stCondLst>
                                        </p:cTn>
                                        <p:tgtEl>
                                          <p:spTgt spid="7"/>
                                        </p:tgtEl>
                                        <p:attrNameLst>
                                          <p:attrName>ppt_x</p:attrName>
                                        </p:attrNameLst>
                                      </p:cBhvr>
                                    </p:anim>
                                  </p:childTnLst>
                                </p:cTn>
                              </p:par>
                            </p:childTnLst>
                          </p:cTn>
                        </p:par>
                      </p:childTnLst>
                    </p:cTn>
                  </p:par>
                  <p:par>
                    <p:cTn id="32" fill="hold">
                      <p:stCondLst>
                        <p:cond delay="indefinite"/>
                      </p:stCondLst>
                      <p:childTnLst>
                        <p:par>
                          <p:cTn id="33" fill="hold">
                            <p:stCondLst>
                              <p:cond delay="0"/>
                            </p:stCondLst>
                            <p:childTnLst>
                              <p:par>
                                <p:cTn id="34" presetID="34" presetClass="entr" presetSubtype="0" fill="hold" grpId="0" nodeType="clickEffect">
                                  <p:stCondLst>
                                    <p:cond delay="0"/>
                                  </p:stCondLst>
                                  <p:childTnLst>
                                    <p:set>
                                      <p:cBhvr>
                                        <p:cTn id="35" dur="1" fill="hold">
                                          <p:stCondLst>
                                            <p:cond delay="0"/>
                                          </p:stCondLst>
                                        </p:cTn>
                                        <p:tgtEl>
                                          <p:spTgt spid="3"/>
                                        </p:tgtEl>
                                        <p:attrNameLst>
                                          <p:attrName>style.visibility</p:attrName>
                                        </p:attrNameLst>
                                      </p:cBhvr>
                                      <p:to>
                                        <p:strVal val="visible"/>
                                      </p:to>
                                    </p:set>
                                    <p:anim from="(-#ppt_w/2)" to="(#ppt_x)" calcmode="lin" valueType="num">
                                      <p:cBhvr>
                                        <p:cTn id="36" dur="600" fill="hold">
                                          <p:stCondLst>
                                            <p:cond delay="0"/>
                                          </p:stCondLst>
                                        </p:cTn>
                                        <p:tgtEl>
                                          <p:spTgt spid="3"/>
                                        </p:tgtEl>
                                        <p:attrNameLst>
                                          <p:attrName>ppt_x</p:attrName>
                                        </p:attrNameLst>
                                      </p:cBhvr>
                                    </p:anim>
                                    <p:anim from="0" to="-1.0" calcmode="lin" valueType="num">
                                      <p:cBhvr>
                                        <p:cTn id="37" dur="200" decel="50000" autoRev="1" fill="hold">
                                          <p:stCondLst>
                                            <p:cond delay="600"/>
                                          </p:stCondLst>
                                        </p:cTn>
                                        <p:tgtEl>
                                          <p:spTgt spid="3"/>
                                        </p:tgtEl>
                                        <p:attrNameLst>
                                          <p:attrName>xshear</p:attrName>
                                        </p:attrNameLst>
                                      </p:cBhvr>
                                    </p:anim>
                                    <p:animScale>
                                      <p:cBhvr>
                                        <p:cTn id="38" dur="200" decel="100000" autoRev="1" fill="hold">
                                          <p:stCondLst>
                                            <p:cond delay="600"/>
                                          </p:stCondLst>
                                        </p:cTn>
                                        <p:tgtEl>
                                          <p:spTgt spid="3"/>
                                        </p:tgtEl>
                                      </p:cBhvr>
                                      <p:from x="100000" y="100000"/>
                                      <p:to x="80000" y="100000"/>
                                    </p:animScale>
                                    <p:anim by="(#ppt_h/3+#ppt_w*0.1)" calcmode="lin" valueType="num">
                                      <p:cBhvr additive="sum">
                                        <p:cTn id="39" dur="200" decel="100000" autoRev="1" fill="hold">
                                          <p:stCondLst>
                                            <p:cond delay="600"/>
                                          </p:stCondLst>
                                        </p:cTn>
                                        <p:tgtEl>
                                          <p:spTgt spid="3"/>
                                        </p:tgtEl>
                                        <p:attrNameLst>
                                          <p:attrName>ppt_x</p:attrName>
                                        </p:attrNameLst>
                                      </p:cBhvr>
                                    </p:anim>
                                  </p:childTnLst>
                                </p:cTn>
                              </p:par>
                            </p:childTnLst>
                          </p:cTn>
                        </p:par>
                      </p:childTnLst>
                    </p:cTn>
                  </p:par>
                  <p:par>
                    <p:cTn id="40" fill="hold">
                      <p:stCondLst>
                        <p:cond delay="indefinite"/>
                      </p:stCondLst>
                      <p:childTnLst>
                        <p:par>
                          <p:cTn id="41" fill="hold">
                            <p:stCondLst>
                              <p:cond delay="0"/>
                            </p:stCondLst>
                            <p:childTnLst>
                              <p:par>
                                <p:cTn id="42" presetID="34" presetClass="entr" presetSubtype="0" fill="hold" grpId="0" nodeType="clickEffect">
                                  <p:stCondLst>
                                    <p:cond delay="0"/>
                                  </p:stCondLst>
                                  <p:childTnLst>
                                    <p:set>
                                      <p:cBhvr>
                                        <p:cTn id="43" dur="1" fill="hold">
                                          <p:stCondLst>
                                            <p:cond delay="0"/>
                                          </p:stCondLst>
                                        </p:cTn>
                                        <p:tgtEl>
                                          <p:spTgt spid="6"/>
                                        </p:tgtEl>
                                        <p:attrNameLst>
                                          <p:attrName>style.visibility</p:attrName>
                                        </p:attrNameLst>
                                      </p:cBhvr>
                                      <p:to>
                                        <p:strVal val="visible"/>
                                      </p:to>
                                    </p:set>
                                    <p:anim from="(-#ppt_w/2)" to="(#ppt_x)" calcmode="lin" valueType="num">
                                      <p:cBhvr>
                                        <p:cTn id="44" dur="600" fill="hold">
                                          <p:stCondLst>
                                            <p:cond delay="0"/>
                                          </p:stCondLst>
                                        </p:cTn>
                                        <p:tgtEl>
                                          <p:spTgt spid="6"/>
                                        </p:tgtEl>
                                        <p:attrNameLst>
                                          <p:attrName>ppt_x</p:attrName>
                                        </p:attrNameLst>
                                      </p:cBhvr>
                                    </p:anim>
                                    <p:anim from="0" to="-1.0" calcmode="lin" valueType="num">
                                      <p:cBhvr>
                                        <p:cTn id="45" dur="200" decel="50000" autoRev="1" fill="hold">
                                          <p:stCondLst>
                                            <p:cond delay="600"/>
                                          </p:stCondLst>
                                        </p:cTn>
                                        <p:tgtEl>
                                          <p:spTgt spid="6"/>
                                        </p:tgtEl>
                                        <p:attrNameLst>
                                          <p:attrName>xshear</p:attrName>
                                        </p:attrNameLst>
                                      </p:cBhvr>
                                    </p:anim>
                                    <p:animScale>
                                      <p:cBhvr>
                                        <p:cTn id="46" dur="200" decel="100000" autoRev="1" fill="hold">
                                          <p:stCondLst>
                                            <p:cond delay="600"/>
                                          </p:stCondLst>
                                        </p:cTn>
                                        <p:tgtEl>
                                          <p:spTgt spid="6"/>
                                        </p:tgtEl>
                                      </p:cBhvr>
                                      <p:from x="100000" y="100000"/>
                                      <p:to x="80000" y="100000"/>
                                    </p:animScale>
                                    <p:anim by="(#ppt_h/3+#ppt_w*0.1)" calcmode="lin" valueType="num">
                                      <p:cBhvr additive="sum">
                                        <p:cTn id="47" dur="200" decel="100000" autoRev="1" fill="hold">
                                          <p:stCondLst>
                                            <p:cond delay="600"/>
                                          </p:stCondLst>
                                        </p:cTn>
                                        <p:tgtEl>
                                          <p:spTgt spid="6"/>
                                        </p:tgtEl>
                                        <p:attrNameLst>
                                          <p:attrName>ppt_x</p:attrName>
                                        </p:attrNameLst>
                                      </p:cBhvr>
                                    </p:anim>
                                  </p:childTnLst>
                                </p:cTn>
                              </p:par>
                            </p:childTnLst>
                          </p:cTn>
                        </p:par>
                      </p:childTnLst>
                    </p:cTn>
                  </p:par>
                  <p:par>
                    <p:cTn id="48" fill="hold">
                      <p:stCondLst>
                        <p:cond delay="indefinite"/>
                      </p:stCondLst>
                      <p:childTnLst>
                        <p:par>
                          <p:cTn id="49" fill="hold">
                            <p:stCondLst>
                              <p:cond delay="0"/>
                            </p:stCondLst>
                            <p:childTnLst>
                              <p:par>
                                <p:cTn id="50" presetID="35" presetClass="entr" presetSubtype="0" fill="hold" grpId="0" nodeType="click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2000"/>
                                        <p:tgtEl>
                                          <p:spTgt spid="8"/>
                                        </p:tgtEl>
                                      </p:cBhvr>
                                    </p:animEffect>
                                    <p:anim calcmode="lin" valueType="num">
                                      <p:cBhvr>
                                        <p:cTn id="53" dur="2000" fill="hold"/>
                                        <p:tgtEl>
                                          <p:spTgt spid="8"/>
                                        </p:tgtEl>
                                        <p:attrNameLst>
                                          <p:attrName>style.rotation</p:attrName>
                                        </p:attrNameLst>
                                      </p:cBhvr>
                                      <p:tavLst>
                                        <p:tav tm="0">
                                          <p:val>
                                            <p:fltVal val="720"/>
                                          </p:val>
                                        </p:tav>
                                        <p:tav tm="100000">
                                          <p:val>
                                            <p:fltVal val="0"/>
                                          </p:val>
                                        </p:tav>
                                      </p:tavLst>
                                    </p:anim>
                                    <p:anim calcmode="lin" valueType="num">
                                      <p:cBhvr>
                                        <p:cTn id="54" dur="2000" fill="hold"/>
                                        <p:tgtEl>
                                          <p:spTgt spid="8"/>
                                        </p:tgtEl>
                                        <p:attrNameLst>
                                          <p:attrName>ppt_h</p:attrName>
                                        </p:attrNameLst>
                                      </p:cBhvr>
                                      <p:tavLst>
                                        <p:tav tm="0">
                                          <p:val>
                                            <p:fltVal val="0"/>
                                          </p:val>
                                        </p:tav>
                                        <p:tav tm="100000">
                                          <p:val>
                                            <p:strVal val="#ppt_h"/>
                                          </p:val>
                                        </p:tav>
                                      </p:tavLst>
                                    </p:anim>
                                    <p:anim calcmode="lin" valueType="num">
                                      <p:cBhvr>
                                        <p:cTn id="55" dur="2000" fill="hold"/>
                                        <p:tgtEl>
                                          <p:spTgt spid="8"/>
                                        </p:tgtEl>
                                        <p:attrNameLst>
                                          <p:attrName>ppt_w</p:attrName>
                                        </p:attrNameLst>
                                      </p:cBhvr>
                                      <p:tavLst>
                                        <p:tav tm="0">
                                          <p:val>
                                            <p:fltVal val="0"/>
                                          </p:val>
                                        </p:tav>
                                        <p:tav tm="100000">
                                          <p:val>
                                            <p:strVal val="#ppt_w"/>
                                          </p:val>
                                        </p:tav>
                                      </p:tavLst>
                                    </p:anim>
                                  </p:childTnLst>
                                </p:cTn>
                              </p:par>
                            </p:childTnLst>
                          </p:cTn>
                        </p:par>
                      </p:childTnLst>
                    </p:cTn>
                  </p:par>
                  <p:par>
                    <p:cTn id="56" fill="hold">
                      <p:stCondLst>
                        <p:cond delay="indefinite"/>
                      </p:stCondLst>
                      <p:childTnLst>
                        <p:par>
                          <p:cTn id="57" fill="hold">
                            <p:stCondLst>
                              <p:cond delay="0"/>
                            </p:stCondLst>
                            <p:childTnLst>
                              <p:par>
                                <p:cTn id="58" presetID="4" presetClass="exit" presetSubtype="16" fill="hold" grpId="1" nodeType="clickEffect">
                                  <p:stCondLst>
                                    <p:cond delay="0"/>
                                  </p:stCondLst>
                                  <p:childTnLst>
                                    <p:animEffect transition="out" filter="box(in)">
                                      <p:cBhvr>
                                        <p:cTn id="59" dur="500"/>
                                        <p:tgtEl>
                                          <p:spTgt spid="8"/>
                                        </p:tgtEl>
                                      </p:cBhvr>
                                    </p:animEffect>
                                    <p:set>
                                      <p:cBhvr>
                                        <p:cTn id="60"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8"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500034" y="428604"/>
            <a:ext cx="8215370" cy="1571636"/>
          </a:xfrm>
          <a:prstGeom prst="rect">
            <a:avLst/>
          </a:prstGeom>
          <a:solidFill>
            <a:srgbClr val="FCBE1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tr-TR" sz="2400" dirty="0" smtClean="0">
                <a:solidFill>
                  <a:schemeClr val="tx1"/>
                </a:solidFill>
                <a:latin typeface="Comic Sans MS" pitchFamily="66" charset="0"/>
              </a:rPr>
              <a:t>Osmanlı Devleti Mısır sorununun çözümünde</a:t>
            </a:r>
            <a:r>
              <a:rPr lang="tr-TR" sz="2400" b="1" dirty="0" smtClean="0">
                <a:solidFill>
                  <a:schemeClr val="tx1"/>
                </a:solidFill>
                <a:latin typeface="Comic Sans MS" pitchFamily="66" charset="0"/>
              </a:rPr>
              <a:t> </a:t>
            </a:r>
            <a:r>
              <a:rPr lang="tr-TR" sz="2400" dirty="0" smtClean="0">
                <a:solidFill>
                  <a:schemeClr val="tx1"/>
                </a:solidFill>
                <a:latin typeface="Comic Sans MS" pitchFamily="66" charset="0"/>
              </a:rPr>
              <a:t>İngiltere’nin desteğini sağlamak için İngilizlerle</a:t>
            </a:r>
            <a:r>
              <a:rPr lang="tr-TR" sz="2400" b="1" dirty="0" smtClean="0">
                <a:solidFill>
                  <a:schemeClr val="tx1"/>
                </a:solidFill>
                <a:latin typeface="Comic Sans MS" pitchFamily="66" charset="0"/>
              </a:rPr>
              <a:t> Balta Limanı Ticaret Antlaşması </a:t>
            </a:r>
            <a:r>
              <a:rPr lang="tr-TR" sz="2400" dirty="0" smtClean="0">
                <a:solidFill>
                  <a:schemeClr val="tx1"/>
                </a:solidFill>
                <a:latin typeface="Comic Sans MS" pitchFamily="66" charset="0"/>
              </a:rPr>
              <a:t>’</a:t>
            </a:r>
            <a:r>
              <a:rPr lang="tr-TR" sz="2400" dirty="0" err="1" smtClean="0">
                <a:solidFill>
                  <a:schemeClr val="tx1"/>
                </a:solidFill>
                <a:latin typeface="Comic Sans MS" pitchFamily="66" charset="0"/>
              </a:rPr>
              <a:t>nı</a:t>
            </a:r>
            <a:r>
              <a:rPr lang="tr-TR" sz="2400" dirty="0" smtClean="0">
                <a:solidFill>
                  <a:schemeClr val="tx1"/>
                </a:solidFill>
                <a:latin typeface="Comic Sans MS" pitchFamily="66" charset="0"/>
              </a:rPr>
              <a:t> imzaladı (1838). </a:t>
            </a:r>
          </a:p>
          <a:p>
            <a:pPr algn="ctr"/>
            <a:endParaRPr lang="tr-TR" dirty="0"/>
          </a:p>
        </p:txBody>
      </p:sp>
      <p:sp>
        <p:nvSpPr>
          <p:cNvPr id="3" name="2 Sağa Bükülü Ok"/>
          <p:cNvSpPr/>
          <p:nvPr/>
        </p:nvSpPr>
        <p:spPr>
          <a:xfrm>
            <a:off x="500034" y="2214554"/>
            <a:ext cx="731520" cy="1216152"/>
          </a:xfrm>
          <a:prstGeom prst="curvedRightArrow">
            <a:avLst/>
          </a:prstGeom>
          <a:solidFill>
            <a:schemeClr val="tx1"/>
          </a:solid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4" name="3 Sola Bükülü Ok"/>
          <p:cNvSpPr/>
          <p:nvPr/>
        </p:nvSpPr>
        <p:spPr>
          <a:xfrm>
            <a:off x="8143900" y="2143116"/>
            <a:ext cx="731520" cy="1216152"/>
          </a:xfrm>
          <a:prstGeom prst="curvedLeftArrow">
            <a:avLst/>
          </a:prstGeom>
          <a:solidFill>
            <a:schemeClr val="tx1"/>
          </a:solid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5" name="4 Oval"/>
          <p:cNvSpPr/>
          <p:nvPr/>
        </p:nvSpPr>
        <p:spPr>
          <a:xfrm>
            <a:off x="1428728" y="2428868"/>
            <a:ext cx="6572296" cy="2357454"/>
          </a:xfrm>
          <a:prstGeom prst="ellipse">
            <a:avLst/>
          </a:prstGeom>
          <a:solidFill>
            <a:srgbClr val="18DFF4"/>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tr-TR" dirty="0" err="1" smtClean="0"/>
          </a:p>
          <a:p>
            <a:pPr lvl="0" algn="ctr"/>
            <a:r>
              <a:rPr lang="tr-TR" sz="2400" b="1" dirty="0" smtClean="0">
                <a:solidFill>
                  <a:schemeClr val="tx1"/>
                </a:solidFill>
                <a:latin typeface="Comic Sans MS" pitchFamily="66" charset="0"/>
              </a:rPr>
              <a:t>Bu antlaşmayla Osmanlı pazarlarına giren yabancı mallar artmış, ticaret gelirlerinin büyük bir bölümü İngilizlerin eline geçmiştir.</a:t>
            </a:r>
          </a:p>
          <a:p>
            <a:pPr algn="ct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 calcmode="lin" valueType="num">
                                      <p:cBhvr>
                                        <p:cTn id="14" dur="500" fill="hold"/>
                                        <p:tgtEl>
                                          <p:spTgt spid="3"/>
                                        </p:tgtEl>
                                        <p:attrNameLst>
                                          <p:attrName>style.rotation</p:attrName>
                                        </p:attrNameLst>
                                      </p:cBhvr>
                                      <p:tavLst>
                                        <p:tav tm="0">
                                          <p:val>
                                            <p:fltVal val="360"/>
                                          </p:val>
                                        </p:tav>
                                        <p:tav tm="100000">
                                          <p:val>
                                            <p:fltVal val="0"/>
                                          </p:val>
                                        </p:tav>
                                      </p:tavLst>
                                    </p:anim>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49" presetClass="entr" presetSubtype="0" decel="10000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 calcmode="lin" valueType="num">
                                      <p:cBhvr>
                                        <p:cTn id="22" dur="500" fill="hold"/>
                                        <p:tgtEl>
                                          <p:spTgt spid="4"/>
                                        </p:tgtEl>
                                        <p:attrNameLst>
                                          <p:attrName>style.rotation</p:attrName>
                                        </p:attrNameLst>
                                      </p:cBhvr>
                                      <p:tavLst>
                                        <p:tav tm="0">
                                          <p:val>
                                            <p:fltVal val="360"/>
                                          </p:val>
                                        </p:tav>
                                        <p:tav tm="100000">
                                          <p:val>
                                            <p:fltVal val="0"/>
                                          </p:val>
                                        </p:tav>
                                      </p:tavLst>
                                    </p:anim>
                                    <p:animEffect transition="in" filter="fade">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49" presetClass="entr" presetSubtype="0" decel="10000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 calcmode="lin" valueType="num">
                                      <p:cBhvr>
                                        <p:cTn id="30" dur="500" fill="hold"/>
                                        <p:tgtEl>
                                          <p:spTgt spid="5"/>
                                        </p:tgtEl>
                                        <p:attrNameLst>
                                          <p:attrName>style.rotation</p:attrName>
                                        </p:attrNameLst>
                                      </p:cBhvr>
                                      <p:tavLst>
                                        <p:tav tm="0">
                                          <p:val>
                                            <p:fltVal val="360"/>
                                          </p:val>
                                        </p:tav>
                                        <p:tav tm="100000">
                                          <p:val>
                                            <p:fltVal val="0"/>
                                          </p:val>
                                        </p:tav>
                                      </p:tavLst>
                                    </p:anim>
                                    <p:animEffect transition="in" filter="fade">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85720" y="142852"/>
            <a:ext cx="4071966" cy="6500858"/>
          </a:xfrm>
          <a:prstGeom prst="rect">
            <a:avLst/>
          </a:prstGeom>
          <a:solidFill>
            <a:srgbClr val="F36C1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tr-TR" sz="2000" b="1" dirty="0" smtClean="0">
                <a:latin typeface="Comic Sans MS" pitchFamily="66" charset="0"/>
              </a:rPr>
              <a:t>Kütahya Antlaşması tarafları memnun etmemişti. </a:t>
            </a:r>
          </a:p>
          <a:p>
            <a:pPr lvl="0"/>
            <a:r>
              <a:rPr lang="tr-TR" sz="2000" b="1" dirty="0" smtClean="0">
                <a:latin typeface="Comic Sans MS" pitchFamily="66" charset="0"/>
              </a:rPr>
              <a:t>Mehmet Ali Paşa, 1838’de Osmanlı Devleti’ne ödemekle yükümlü olduğu vergileri yollamadı ve yeniden bağımsızlığını ilan etti. </a:t>
            </a:r>
          </a:p>
          <a:p>
            <a:pPr lvl="0"/>
            <a:r>
              <a:rPr lang="tr-TR" sz="2000" b="1" dirty="0" smtClean="0">
                <a:latin typeface="Comic Sans MS" pitchFamily="66" charset="0"/>
              </a:rPr>
              <a:t>Bu olay üzerine II. Mahmut, Mehmet Ali Paşa’ya karşı savaş açtı. </a:t>
            </a:r>
          </a:p>
          <a:p>
            <a:pPr lvl="0"/>
            <a:r>
              <a:rPr lang="tr-TR" sz="2000" b="1" dirty="0" smtClean="0">
                <a:latin typeface="Comic Sans MS" pitchFamily="66" charset="0"/>
              </a:rPr>
              <a:t>Nizip’te yapılan savaşı Mehmet Ali Paşa kazandı.</a:t>
            </a:r>
          </a:p>
          <a:p>
            <a:pPr lvl="0"/>
            <a:r>
              <a:rPr lang="tr-TR" sz="2000" b="1" dirty="0" smtClean="0">
                <a:latin typeface="Comic Sans MS" pitchFamily="66" charset="0"/>
              </a:rPr>
              <a:t>Bu sırada II. Mahmut öldü, yerine oğlu I. Abdülmecit padişah oldu. </a:t>
            </a:r>
          </a:p>
          <a:p>
            <a:pPr lvl="0"/>
            <a:r>
              <a:rPr lang="tr-TR" sz="2000" b="1" dirty="0" smtClean="0">
                <a:latin typeface="Comic Sans MS" pitchFamily="66" charset="0"/>
              </a:rPr>
              <a:t>İngiltere, Avusturya ve Prusya; Rusya’nın yeniden İstanbul’a gelmesini</a:t>
            </a:r>
          </a:p>
          <a:p>
            <a:r>
              <a:rPr lang="tr-TR" sz="2000" b="1" dirty="0" smtClean="0">
                <a:latin typeface="Comic Sans MS" pitchFamily="66" charset="0"/>
              </a:rPr>
              <a:t>önlemek için olaya müdahale ettiler.</a:t>
            </a:r>
            <a:endParaRPr lang="tr-TR" sz="2000" b="1" dirty="0">
              <a:latin typeface="Comic Sans MS" pitchFamily="66" charset="0"/>
            </a:endParaRPr>
          </a:p>
        </p:txBody>
      </p:sp>
      <p:sp>
        <p:nvSpPr>
          <p:cNvPr id="3" name="2 Dikdörtgen"/>
          <p:cNvSpPr/>
          <p:nvPr/>
        </p:nvSpPr>
        <p:spPr>
          <a:xfrm>
            <a:off x="4786314" y="214290"/>
            <a:ext cx="4143404" cy="2286016"/>
          </a:xfrm>
          <a:prstGeom prst="rect">
            <a:avLst/>
          </a:prstGeom>
          <a:solidFill>
            <a:srgbClr val="2BFD0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tr-TR" sz="2000" dirty="0" smtClean="0">
                <a:solidFill>
                  <a:schemeClr val="tx1"/>
                </a:solidFill>
                <a:latin typeface="Comic Sans MS" pitchFamily="66" charset="0"/>
              </a:rPr>
              <a:t>1840’ta Londra’da bir konferans toplanmasını sağladılar.</a:t>
            </a:r>
          </a:p>
          <a:p>
            <a:pPr lvl="0"/>
            <a:r>
              <a:rPr lang="tr-TR" sz="2000" dirty="0" smtClean="0">
                <a:solidFill>
                  <a:schemeClr val="tx1"/>
                </a:solidFill>
                <a:latin typeface="Comic Sans MS" pitchFamily="66" charset="0"/>
              </a:rPr>
              <a:t>İngiltere, Rusya, Avusturya ve Prusya’nın da katıldığı bu konferansın sonunda</a:t>
            </a:r>
            <a:r>
              <a:rPr lang="tr-TR" sz="2000" b="1" dirty="0" smtClean="0">
                <a:solidFill>
                  <a:schemeClr val="tx1"/>
                </a:solidFill>
                <a:latin typeface="Comic Sans MS" pitchFamily="66" charset="0"/>
              </a:rPr>
              <a:t> Londra Antlaşması </a:t>
            </a:r>
            <a:r>
              <a:rPr lang="tr-TR" sz="2000" dirty="0" smtClean="0">
                <a:solidFill>
                  <a:schemeClr val="tx1"/>
                </a:solidFill>
                <a:latin typeface="Comic Sans MS" pitchFamily="66" charset="0"/>
              </a:rPr>
              <a:t>(1840) imzalandı.</a:t>
            </a:r>
          </a:p>
          <a:p>
            <a:pPr algn="ctr"/>
            <a:endParaRPr lang="tr-TR" sz="2000" dirty="0">
              <a:solidFill>
                <a:schemeClr val="tx1"/>
              </a:solidFill>
              <a:latin typeface="Comic Sans MS" pitchFamily="66" charset="0"/>
            </a:endParaRPr>
          </a:p>
        </p:txBody>
      </p:sp>
      <p:sp>
        <p:nvSpPr>
          <p:cNvPr id="4" name="3 Dikdörtgen"/>
          <p:cNvSpPr/>
          <p:nvPr/>
        </p:nvSpPr>
        <p:spPr>
          <a:xfrm>
            <a:off x="4786314" y="3786190"/>
            <a:ext cx="4143404" cy="1571636"/>
          </a:xfrm>
          <a:prstGeom prst="rect">
            <a:avLst/>
          </a:prstGeom>
          <a:solidFill>
            <a:srgbClr val="FF66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latin typeface="Comic Sans MS" pitchFamily="66" charset="0"/>
              </a:rPr>
              <a:t>Mısır hukuki yönden Osmanlı Devleti’ne bağlı kalacak fakat Mısır valiliği babadan </a:t>
            </a:r>
            <a:r>
              <a:rPr lang="tr-TR" sz="2000" b="1" dirty="0" err="1" smtClean="0">
                <a:solidFill>
                  <a:schemeClr val="tx1"/>
                </a:solidFill>
                <a:latin typeface="Comic Sans MS" pitchFamily="66" charset="0"/>
              </a:rPr>
              <a:t>oğula</a:t>
            </a:r>
            <a:r>
              <a:rPr lang="tr-TR" sz="2000" b="1" dirty="0" smtClean="0">
                <a:solidFill>
                  <a:schemeClr val="tx1"/>
                </a:solidFill>
                <a:latin typeface="Comic Sans MS" pitchFamily="66" charset="0"/>
              </a:rPr>
              <a:t> geçmek şartıyla Mehmet Ali Paşa’ya bırakılacaktı</a:t>
            </a:r>
            <a:endParaRPr lang="tr-TR" sz="2000" b="1" dirty="0">
              <a:solidFill>
                <a:schemeClr val="tx1"/>
              </a:solidFill>
              <a:latin typeface="Comic Sans MS" pitchFamily="66" charset="0"/>
            </a:endParaRPr>
          </a:p>
        </p:txBody>
      </p:sp>
      <p:sp>
        <p:nvSpPr>
          <p:cNvPr id="5" name="4 Dikdörtgen"/>
          <p:cNvSpPr/>
          <p:nvPr/>
        </p:nvSpPr>
        <p:spPr>
          <a:xfrm>
            <a:off x="4786314" y="5572140"/>
            <a:ext cx="4143404" cy="914400"/>
          </a:xfrm>
          <a:prstGeom prst="rect">
            <a:avLst/>
          </a:prstGeom>
          <a:solidFill>
            <a:srgbClr val="FFC0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latin typeface="Comic Sans MS" pitchFamily="66" charset="0"/>
              </a:rPr>
              <a:t>Suriye,Adana ve Girit Osmanlı yönetimine bırakılacaktı.</a:t>
            </a:r>
            <a:endParaRPr lang="tr-TR" sz="2000" b="1" dirty="0">
              <a:solidFill>
                <a:schemeClr val="tx1"/>
              </a:solidFill>
              <a:latin typeface="Comic Sans MS" pitchFamily="66" charset="0"/>
            </a:endParaRPr>
          </a:p>
        </p:txBody>
      </p:sp>
      <p:sp>
        <p:nvSpPr>
          <p:cNvPr id="6" name="5 Sağa Bükülü Ok"/>
          <p:cNvSpPr/>
          <p:nvPr/>
        </p:nvSpPr>
        <p:spPr>
          <a:xfrm>
            <a:off x="4429124" y="2500306"/>
            <a:ext cx="731520" cy="1216152"/>
          </a:xfrm>
          <a:prstGeom prst="curvedRightArrow">
            <a:avLst/>
          </a:prstGeom>
          <a:solidFill>
            <a:schemeClr val="tx1"/>
          </a:solidFill>
          <a:ln w="76200">
            <a:solidFill>
              <a:srgbClr val="F36C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7" name="6 Sola Bükülü Ok"/>
          <p:cNvSpPr/>
          <p:nvPr/>
        </p:nvSpPr>
        <p:spPr>
          <a:xfrm>
            <a:off x="8412480" y="2571744"/>
            <a:ext cx="731520" cy="1216152"/>
          </a:xfrm>
          <a:prstGeom prst="curvedLeftArrow">
            <a:avLst/>
          </a:prstGeom>
          <a:solidFill>
            <a:schemeClr val="tx1"/>
          </a:solidFill>
          <a:ln w="76200">
            <a:solidFill>
              <a:srgbClr val="F36C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800" decel="100000"/>
                                        <p:tgtEl>
                                          <p:spTgt spid="2"/>
                                        </p:tgtEl>
                                      </p:cBhvr>
                                    </p:animEffect>
                                    <p:anim calcmode="lin" valueType="num">
                                      <p:cBhvr>
                                        <p:cTn id="8" dur="800" decel="100000" fill="hold"/>
                                        <p:tgtEl>
                                          <p:spTgt spid="2"/>
                                        </p:tgtEl>
                                        <p:attrNameLst>
                                          <p:attrName>style.rotation</p:attrName>
                                        </p:attrNameLst>
                                      </p:cBhvr>
                                      <p:tavLst>
                                        <p:tav tm="0">
                                          <p:val>
                                            <p:fltVal val="-90"/>
                                          </p:val>
                                        </p:tav>
                                        <p:tav tm="100000">
                                          <p:val>
                                            <p:fltVal val="0"/>
                                          </p:val>
                                        </p:tav>
                                      </p:tavLst>
                                    </p:anim>
                                    <p:anim calcmode="lin" valueType="num">
                                      <p:cBhvr>
                                        <p:cTn id="9" dur="800" decel="100000" fill="hold"/>
                                        <p:tgtEl>
                                          <p:spTgt spid="2"/>
                                        </p:tgtEl>
                                        <p:attrNameLst>
                                          <p:attrName>ppt_x</p:attrName>
                                        </p:attrNameLst>
                                      </p:cBhvr>
                                      <p:tavLst>
                                        <p:tav tm="0">
                                          <p:val>
                                            <p:strVal val="#ppt_x+0.4"/>
                                          </p:val>
                                        </p:tav>
                                        <p:tav tm="100000">
                                          <p:val>
                                            <p:strVal val="#ppt_x-0.05"/>
                                          </p:val>
                                        </p:tav>
                                      </p:tavLst>
                                    </p:anim>
                                    <p:anim calcmode="lin" valueType="num">
                                      <p:cBhvr>
                                        <p:cTn id="10" dur="800" decel="100000" fill="hold"/>
                                        <p:tgtEl>
                                          <p:spTgt spid="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49" presetClass="entr" presetSubtype="0" decel="10000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 calcmode="lin" valueType="num">
                                      <p:cBhvr>
                                        <p:cTn id="24" dur="500" fill="hold"/>
                                        <p:tgtEl>
                                          <p:spTgt spid="6"/>
                                        </p:tgtEl>
                                        <p:attrNameLst>
                                          <p:attrName>style.rotation</p:attrName>
                                        </p:attrNameLst>
                                      </p:cBhvr>
                                      <p:tavLst>
                                        <p:tav tm="0">
                                          <p:val>
                                            <p:fltVal val="360"/>
                                          </p:val>
                                        </p:tav>
                                        <p:tav tm="100000">
                                          <p:val>
                                            <p:fltVal val="0"/>
                                          </p:val>
                                        </p:tav>
                                      </p:tavLst>
                                    </p:anim>
                                    <p:animEffect transition="in" filter="fade">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49" presetClass="entr" presetSubtype="0" decel="100000"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ppt_w</p:attrName>
                                        </p:attrNameLst>
                                      </p:cBhvr>
                                      <p:tavLst>
                                        <p:tav tm="0">
                                          <p:val>
                                            <p:fltVal val="0"/>
                                          </p:val>
                                        </p:tav>
                                        <p:tav tm="100000">
                                          <p:val>
                                            <p:strVal val="#ppt_w"/>
                                          </p:val>
                                        </p:tav>
                                      </p:tavLst>
                                    </p:anim>
                                    <p:anim calcmode="lin" valueType="num">
                                      <p:cBhvr>
                                        <p:cTn id="31" dur="500" fill="hold"/>
                                        <p:tgtEl>
                                          <p:spTgt spid="7"/>
                                        </p:tgtEl>
                                        <p:attrNameLst>
                                          <p:attrName>ppt_h</p:attrName>
                                        </p:attrNameLst>
                                      </p:cBhvr>
                                      <p:tavLst>
                                        <p:tav tm="0">
                                          <p:val>
                                            <p:fltVal val="0"/>
                                          </p:val>
                                        </p:tav>
                                        <p:tav tm="100000">
                                          <p:val>
                                            <p:strVal val="#ppt_h"/>
                                          </p:val>
                                        </p:tav>
                                      </p:tavLst>
                                    </p:anim>
                                    <p:anim calcmode="lin" valueType="num">
                                      <p:cBhvr>
                                        <p:cTn id="32" dur="500" fill="hold"/>
                                        <p:tgtEl>
                                          <p:spTgt spid="7"/>
                                        </p:tgtEl>
                                        <p:attrNameLst>
                                          <p:attrName>style.rotation</p:attrName>
                                        </p:attrNameLst>
                                      </p:cBhvr>
                                      <p:tavLst>
                                        <p:tav tm="0">
                                          <p:val>
                                            <p:fltVal val="360"/>
                                          </p:val>
                                        </p:tav>
                                        <p:tav tm="100000">
                                          <p:val>
                                            <p:fltVal val="0"/>
                                          </p:val>
                                        </p:tav>
                                      </p:tavLst>
                                    </p:anim>
                                    <p:animEffect transition="in" filter="fade">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35" presetClass="entr" presetSubtype="0" fill="hold" grpId="0" nodeType="click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fade">
                                      <p:cBhvr>
                                        <p:cTn id="38" dur="2000"/>
                                        <p:tgtEl>
                                          <p:spTgt spid="4"/>
                                        </p:tgtEl>
                                      </p:cBhvr>
                                    </p:animEffect>
                                    <p:anim calcmode="lin" valueType="num">
                                      <p:cBhvr>
                                        <p:cTn id="39" dur="2000" fill="hold"/>
                                        <p:tgtEl>
                                          <p:spTgt spid="4"/>
                                        </p:tgtEl>
                                        <p:attrNameLst>
                                          <p:attrName>style.rotation</p:attrName>
                                        </p:attrNameLst>
                                      </p:cBhvr>
                                      <p:tavLst>
                                        <p:tav tm="0">
                                          <p:val>
                                            <p:fltVal val="720"/>
                                          </p:val>
                                        </p:tav>
                                        <p:tav tm="100000">
                                          <p:val>
                                            <p:fltVal val="0"/>
                                          </p:val>
                                        </p:tav>
                                      </p:tavLst>
                                    </p:anim>
                                    <p:anim calcmode="lin" valueType="num">
                                      <p:cBhvr>
                                        <p:cTn id="40" dur="2000" fill="hold"/>
                                        <p:tgtEl>
                                          <p:spTgt spid="4"/>
                                        </p:tgtEl>
                                        <p:attrNameLst>
                                          <p:attrName>ppt_h</p:attrName>
                                        </p:attrNameLst>
                                      </p:cBhvr>
                                      <p:tavLst>
                                        <p:tav tm="0">
                                          <p:val>
                                            <p:fltVal val="0"/>
                                          </p:val>
                                        </p:tav>
                                        <p:tav tm="100000">
                                          <p:val>
                                            <p:strVal val="#ppt_h"/>
                                          </p:val>
                                        </p:tav>
                                      </p:tavLst>
                                    </p:anim>
                                    <p:anim calcmode="lin" valueType="num">
                                      <p:cBhvr>
                                        <p:cTn id="41" dur="2000" fill="hold"/>
                                        <p:tgtEl>
                                          <p:spTgt spid="4"/>
                                        </p:tgtEl>
                                        <p:attrNameLst>
                                          <p:attrName>ppt_w</p:attrName>
                                        </p:attrNameLst>
                                      </p:cBhvr>
                                      <p:tavLst>
                                        <p:tav tm="0">
                                          <p:val>
                                            <p:fltVal val="0"/>
                                          </p:val>
                                        </p:tav>
                                        <p:tav tm="100000">
                                          <p:val>
                                            <p:strVal val="#ppt_w"/>
                                          </p:val>
                                        </p:tav>
                                      </p:tavLst>
                                    </p:anim>
                                  </p:childTnLst>
                                </p:cTn>
                              </p:par>
                            </p:childTnLst>
                          </p:cTn>
                        </p:par>
                      </p:childTnLst>
                    </p:cTn>
                  </p:par>
                  <p:par>
                    <p:cTn id="42" fill="hold">
                      <p:stCondLst>
                        <p:cond delay="indefinite"/>
                      </p:stCondLst>
                      <p:childTnLst>
                        <p:par>
                          <p:cTn id="43" fill="hold">
                            <p:stCondLst>
                              <p:cond delay="0"/>
                            </p:stCondLst>
                            <p:childTnLst>
                              <p:par>
                                <p:cTn id="44" presetID="35" presetClass="entr" presetSubtype="0" fill="hold" grpId="0" nodeType="click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fade">
                                      <p:cBhvr>
                                        <p:cTn id="46" dur="2000"/>
                                        <p:tgtEl>
                                          <p:spTgt spid="5"/>
                                        </p:tgtEl>
                                      </p:cBhvr>
                                    </p:animEffect>
                                    <p:anim calcmode="lin" valueType="num">
                                      <p:cBhvr>
                                        <p:cTn id="47" dur="2000" fill="hold"/>
                                        <p:tgtEl>
                                          <p:spTgt spid="5"/>
                                        </p:tgtEl>
                                        <p:attrNameLst>
                                          <p:attrName>style.rotation</p:attrName>
                                        </p:attrNameLst>
                                      </p:cBhvr>
                                      <p:tavLst>
                                        <p:tav tm="0">
                                          <p:val>
                                            <p:fltVal val="720"/>
                                          </p:val>
                                        </p:tav>
                                        <p:tav tm="100000">
                                          <p:val>
                                            <p:fltVal val="0"/>
                                          </p:val>
                                        </p:tav>
                                      </p:tavLst>
                                    </p:anim>
                                    <p:anim calcmode="lin" valueType="num">
                                      <p:cBhvr>
                                        <p:cTn id="48" dur="2000" fill="hold"/>
                                        <p:tgtEl>
                                          <p:spTgt spid="5"/>
                                        </p:tgtEl>
                                        <p:attrNameLst>
                                          <p:attrName>ppt_h</p:attrName>
                                        </p:attrNameLst>
                                      </p:cBhvr>
                                      <p:tavLst>
                                        <p:tav tm="0">
                                          <p:val>
                                            <p:fltVal val="0"/>
                                          </p:val>
                                        </p:tav>
                                        <p:tav tm="100000">
                                          <p:val>
                                            <p:strVal val="#ppt_h"/>
                                          </p:val>
                                        </p:tav>
                                      </p:tavLst>
                                    </p:anim>
                                    <p:anim calcmode="lin" valueType="num">
                                      <p:cBhvr>
                                        <p:cTn id="49" dur="2000" fill="hold"/>
                                        <p:tgtEl>
                                          <p:spTgt spid="5"/>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uvarlatılmış Dikdörtgen"/>
          <p:cNvSpPr/>
          <p:nvPr/>
        </p:nvSpPr>
        <p:spPr>
          <a:xfrm>
            <a:off x="214282" y="714356"/>
            <a:ext cx="3714776" cy="4643470"/>
          </a:xfrm>
          <a:prstGeom prst="roundRect">
            <a:avLst/>
          </a:prstGeom>
          <a:solidFill>
            <a:srgbClr val="94E923"/>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tr-TR" sz="2400" b="1" dirty="0" smtClean="0">
              <a:solidFill>
                <a:schemeClr val="tx1"/>
              </a:solidFill>
              <a:latin typeface="Comic Sans MS" pitchFamily="66" charset="0"/>
            </a:endParaRPr>
          </a:p>
          <a:p>
            <a:pPr lvl="0" algn="ctr"/>
            <a:r>
              <a:rPr lang="tr-TR" sz="2400" b="1" dirty="0" smtClean="0">
                <a:solidFill>
                  <a:schemeClr val="tx1"/>
                </a:solidFill>
                <a:latin typeface="Comic Sans MS" pitchFamily="66" charset="0"/>
              </a:rPr>
              <a:t>Hünkâr İskelesi Antlaşması’nın süresi dolunca İngiltere, Rusya, Fransa, Avusturya, Prusya ve Osmanlı Devleti’nin katılımıyla Londra’da Boğazlar Konferansı toplandı (1841). Konferans sonunda imzalandı.</a:t>
            </a:r>
          </a:p>
          <a:p>
            <a:pPr algn="ctr"/>
            <a:endParaRPr lang="tr-TR" sz="2400" dirty="0">
              <a:latin typeface="Comic Sans MS" pitchFamily="66" charset="0"/>
            </a:endParaRPr>
          </a:p>
        </p:txBody>
      </p:sp>
      <p:sp>
        <p:nvSpPr>
          <p:cNvPr id="3" name="2 Sağ Ok"/>
          <p:cNvSpPr/>
          <p:nvPr/>
        </p:nvSpPr>
        <p:spPr>
          <a:xfrm>
            <a:off x="4071934" y="928670"/>
            <a:ext cx="978408" cy="484632"/>
          </a:xfrm>
          <a:prstGeom prst="rightArrow">
            <a:avLst/>
          </a:prstGeom>
          <a:solidFill>
            <a:srgbClr val="FF66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3 Yuvarlatılmış Dikdörtgen"/>
          <p:cNvSpPr/>
          <p:nvPr/>
        </p:nvSpPr>
        <p:spPr>
          <a:xfrm>
            <a:off x="5072066" y="500042"/>
            <a:ext cx="4071934" cy="1000132"/>
          </a:xfrm>
          <a:prstGeom prst="roundRect">
            <a:avLst/>
          </a:prstGeom>
          <a:solidFill>
            <a:srgbClr val="F36C1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tr-TR" sz="2400" b="1" dirty="0" smtClean="0">
                <a:latin typeface="Comic Sans MS" pitchFamily="66" charset="0"/>
              </a:rPr>
              <a:t>Boğazlar Osmanlı egemenliğinde kalacaktı.</a:t>
            </a:r>
          </a:p>
          <a:p>
            <a:pPr algn="ctr"/>
            <a:endParaRPr lang="tr-TR" dirty="0"/>
          </a:p>
        </p:txBody>
      </p:sp>
      <p:sp>
        <p:nvSpPr>
          <p:cNvPr id="5" name="4 Dikdörtgen"/>
          <p:cNvSpPr/>
          <p:nvPr/>
        </p:nvSpPr>
        <p:spPr>
          <a:xfrm>
            <a:off x="5143504" y="3429000"/>
            <a:ext cx="4000496" cy="3429000"/>
          </a:xfrm>
          <a:prstGeom prst="rect">
            <a:avLst/>
          </a:prstGeom>
          <a:solidFill>
            <a:schemeClr val="accent2">
              <a:lumMod val="40000"/>
              <a:lumOff val="60000"/>
            </a:schemeClr>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latin typeface="Comic Sans MS" pitchFamily="66" charset="0"/>
              </a:rPr>
              <a:t>Bu sözleşme ile Boğazlar ilk defa uluslararası statü kazanmıştır. Artık Osmanlı Devleti, egemenliğindeki Boğazlarla ilgili kararları tek başına alamayacaktır. Yine bu sözleşme ile Rusya’nın Akdeniz’e inmesi engellenmiştir. Bu sözleşme ile İngiltere ve Fransa kârlı çıkarken Rusya, Hünkâr İskelesi Antlaşması ile elde ettiği hakları kaybettiği için zararlı çıkmıştır</a:t>
            </a:r>
            <a:endParaRPr lang="tr-TR" b="1" dirty="0">
              <a:solidFill>
                <a:schemeClr val="tx1"/>
              </a:solidFill>
              <a:latin typeface="Comic Sans MS" pitchFamily="66" charset="0"/>
            </a:endParaRPr>
          </a:p>
        </p:txBody>
      </p:sp>
      <p:sp>
        <p:nvSpPr>
          <p:cNvPr id="6" name="5 Yuvarlatılmış Dikdörtgen"/>
          <p:cNvSpPr/>
          <p:nvPr/>
        </p:nvSpPr>
        <p:spPr>
          <a:xfrm>
            <a:off x="5143504" y="1857364"/>
            <a:ext cx="4000496" cy="1428760"/>
          </a:xfrm>
          <a:prstGeom prst="roundRect">
            <a:avLst/>
          </a:prstGeom>
          <a:solidFill>
            <a:srgbClr val="FCBE1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latin typeface="Comic Sans MS" pitchFamily="66" charset="0"/>
              </a:rPr>
              <a:t>Boğazlar barış zamanında bütün devletlerin savaş gemilerine kapalı, ticaret gemilerine açık olacaktı</a:t>
            </a:r>
            <a:endParaRPr lang="tr-TR" sz="2000" b="1" dirty="0">
              <a:solidFill>
                <a:schemeClr val="tx1"/>
              </a:solidFill>
              <a:latin typeface="Comic Sans MS" pitchFamily="66" charset="0"/>
            </a:endParaRPr>
          </a:p>
        </p:txBody>
      </p:sp>
      <p:sp>
        <p:nvSpPr>
          <p:cNvPr id="7" name="6 Sağ Ok"/>
          <p:cNvSpPr/>
          <p:nvPr/>
        </p:nvSpPr>
        <p:spPr>
          <a:xfrm>
            <a:off x="4071934" y="4071942"/>
            <a:ext cx="978408" cy="484632"/>
          </a:xfrm>
          <a:prstGeom prst="rightArrow">
            <a:avLst/>
          </a:prstGeom>
          <a:solidFill>
            <a:srgbClr val="FF66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7 Sağ Ok"/>
          <p:cNvSpPr/>
          <p:nvPr/>
        </p:nvSpPr>
        <p:spPr>
          <a:xfrm>
            <a:off x="4071934" y="2357430"/>
            <a:ext cx="978408" cy="484632"/>
          </a:xfrm>
          <a:prstGeom prst="rightArrow">
            <a:avLst/>
          </a:prstGeom>
          <a:solidFill>
            <a:srgbClr val="FF66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from="(-#ppt_w/2)" to="(#ppt_x)" calcmode="lin" valueType="num">
                                      <p:cBhvr>
                                        <p:cTn id="7" dur="600" fill="hold">
                                          <p:stCondLst>
                                            <p:cond delay="0"/>
                                          </p:stCondLst>
                                        </p:cTn>
                                        <p:tgtEl>
                                          <p:spTgt spid="2"/>
                                        </p:tgtEl>
                                        <p:attrNameLst>
                                          <p:attrName>ppt_x</p:attrName>
                                        </p:attrNameLst>
                                      </p:cBhvr>
                                    </p:anim>
                                    <p:anim from="0" to="-1.0" calcmode="lin" valueType="num">
                                      <p:cBhvr>
                                        <p:cTn id="8" dur="200" decel="50000" autoRev="1" fill="hold">
                                          <p:stCondLst>
                                            <p:cond delay="600"/>
                                          </p:stCondLst>
                                        </p:cTn>
                                        <p:tgtEl>
                                          <p:spTgt spid="2"/>
                                        </p:tgtEl>
                                        <p:attrNameLst>
                                          <p:attrName>xshear</p:attrName>
                                        </p:attrNameLst>
                                      </p:cBhvr>
                                    </p:anim>
                                    <p:animScale>
                                      <p:cBhvr>
                                        <p:cTn id="9" dur="200" decel="100000" autoRev="1" fill="hold">
                                          <p:stCondLst>
                                            <p:cond delay="600"/>
                                          </p:stCondLst>
                                        </p:cTn>
                                        <p:tgtEl>
                                          <p:spTgt spid="2"/>
                                        </p:tgtEl>
                                      </p:cBhvr>
                                      <p:from x="100000" y="100000"/>
                                      <p:to x="80000" y="100000"/>
                                    </p:animScale>
                                    <p:anim by="(#ppt_h/3+#ppt_w*0.1)" calcmode="lin" valueType="num">
                                      <p:cBhvr additive="sum">
                                        <p:cTn id="10" dur="200" decel="100000" autoRev="1" fill="hold">
                                          <p:stCondLst>
                                            <p:cond delay="600"/>
                                          </p:stCondLst>
                                        </p:cTn>
                                        <p:tgtEl>
                                          <p:spTgt spid="2"/>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34"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 from="(-#ppt_w/2)" to="(#ppt_x)" calcmode="lin" valueType="num">
                                      <p:cBhvr>
                                        <p:cTn id="15" dur="600" fill="hold">
                                          <p:stCondLst>
                                            <p:cond delay="0"/>
                                          </p:stCondLst>
                                        </p:cTn>
                                        <p:tgtEl>
                                          <p:spTgt spid="3"/>
                                        </p:tgtEl>
                                        <p:attrNameLst>
                                          <p:attrName>ppt_x</p:attrName>
                                        </p:attrNameLst>
                                      </p:cBhvr>
                                    </p:anim>
                                    <p:anim from="0" to="-1.0" calcmode="lin" valueType="num">
                                      <p:cBhvr>
                                        <p:cTn id="16" dur="200" decel="50000" autoRev="1" fill="hold">
                                          <p:stCondLst>
                                            <p:cond delay="600"/>
                                          </p:stCondLst>
                                        </p:cTn>
                                        <p:tgtEl>
                                          <p:spTgt spid="3"/>
                                        </p:tgtEl>
                                        <p:attrNameLst>
                                          <p:attrName>xshear</p:attrName>
                                        </p:attrNameLst>
                                      </p:cBhvr>
                                    </p:anim>
                                    <p:animScale>
                                      <p:cBhvr>
                                        <p:cTn id="17" dur="200" decel="100000" autoRev="1" fill="hold">
                                          <p:stCondLst>
                                            <p:cond delay="600"/>
                                          </p:stCondLst>
                                        </p:cTn>
                                        <p:tgtEl>
                                          <p:spTgt spid="3"/>
                                        </p:tgtEl>
                                      </p:cBhvr>
                                      <p:from x="100000" y="100000"/>
                                      <p:to x="80000" y="100000"/>
                                    </p:animScale>
                                    <p:anim by="(#ppt_h/3+#ppt_w*0.1)" calcmode="lin" valueType="num">
                                      <p:cBhvr additive="sum">
                                        <p:cTn id="18" dur="200" decel="100000" autoRev="1" fill="hold">
                                          <p:stCondLst>
                                            <p:cond delay="600"/>
                                          </p:stCondLst>
                                        </p:cTn>
                                        <p:tgtEl>
                                          <p:spTgt spid="3"/>
                                        </p:tgtEl>
                                        <p:attrNameLst>
                                          <p:attrName>ppt_x</p:attrName>
                                        </p:attrNameLst>
                                      </p:cBhvr>
                                    </p:anim>
                                  </p:childTnLst>
                                </p:cTn>
                              </p:par>
                            </p:childTnLst>
                          </p:cTn>
                        </p:par>
                      </p:childTnLst>
                    </p:cTn>
                  </p:par>
                  <p:par>
                    <p:cTn id="19" fill="hold">
                      <p:stCondLst>
                        <p:cond delay="indefinite"/>
                      </p:stCondLst>
                      <p:childTnLst>
                        <p:par>
                          <p:cTn id="20" fill="hold">
                            <p:stCondLst>
                              <p:cond delay="0"/>
                            </p:stCondLst>
                            <p:childTnLst>
                              <p:par>
                                <p:cTn id="21" presetID="34"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from="(-#ppt_w/2)" to="(#ppt_x)" calcmode="lin" valueType="num">
                                      <p:cBhvr>
                                        <p:cTn id="23" dur="600" fill="hold">
                                          <p:stCondLst>
                                            <p:cond delay="0"/>
                                          </p:stCondLst>
                                        </p:cTn>
                                        <p:tgtEl>
                                          <p:spTgt spid="4"/>
                                        </p:tgtEl>
                                        <p:attrNameLst>
                                          <p:attrName>ppt_x</p:attrName>
                                        </p:attrNameLst>
                                      </p:cBhvr>
                                    </p:anim>
                                    <p:anim from="0" to="-1.0" calcmode="lin" valueType="num">
                                      <p:cBhvr>
                                        <p:cTn id="24" dur="200" decel="50000" autoRev="1" fill="hold">
                                          <p:stCondLst>
                                            <p:cond delay="600"/>
                                          </p:stCondLst>
                                        </p:cTn>
                                        <p:tgtEl>
                                          <p:spTgt spid="4"/>
                                        </p:tgtEl>
                                        <p:attrNameLst>
                                          <p:attrName>xshear</p:attrName>
                                        </p:attrNameLst>
                                      </p:cBhvr>
                                    </p:anim>
                                    <p:animScale>
                                      <p:cBhvr>
                                        <p:cTn id="25" dur="200" decel="100000" autoRev="1" fill="hold">
                                          <p:stCondLst>
                                            <p:cond delay="600"/>
                                          </p:stCondLst>
                                        </p:cTn>
                                        <p:tgtEl>
                                          <p:spTgt spid="4"/>
                                        </p:tgtEl>
                                      </p:cBhvr>
                                      <p:from x="100000" y="100000"/>
                                      <p:to x="80000" y="100000"/>
                                    </p:animScale>
                                    <p:anim by="(#ppt_h/3+#ppt_w*0.1)" calcmode="lin" valueType="num">
                                      <p:cBhvr additive="sum">
                                        <p:cTn id="26" dur="200" decel="100000" autoRev="1" fill="hold">
                                          <p:stCondLst>
                                            <p:cond delay="600"/>
                                          </p:stCondLst>
                                        </p:cTn>
                                        <p:tgtEl>
                                          <p:spTgt spid="4"/>
                                        </p:tgtEl>
                                        <p:attrNameLst>
                                          <p:attrName>ppt_x</p:attrName>
                                        </p:attrNameLst>
                                      </p:cBhvr>
                                    </p:anim>
                                  </p:childTnLst>
                                </p:cTn>
                              </p:par>
                            </p:childTnLst>
                          </p:cTn>
                        </p:par>
                      </p:childTnLst>
                    </p:cTn>
                  </p:par>
                  <p:par>
                    <p:cTn id="27" fill="hold">
                      <p:stCondLst>
                        <p:cond delay="indefinite"/>
                      </p:stCondLst>
                      <p:childTnLst>
                        <p:par>
                          <p:cTn id="28" fill="hold">
                            <p:stCondLst>
                              <p:cond delay="0"/>
                            </p:stCondLst>
                            <p:childTnLst>
                              <p:par>
                                <p:cTn id="29" presetID="34"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from="(-#ppt_w/2)" to="(#ppt_x)" calcmode="lin" valueType="num">
                                      <p:cBhvr>
                                        <p:cTn id="31" dur="600" fill="hold">
                                          <p:stCondLst>
                                            <p:cond delay="0"/>
                                          </p:stCondLst>
                                        </p:cTn>
                                        <p:tgtEl>
                                          <p:spTgt spid="8"/>
                                        </p:tgtEl>
                                        <p:attrNameLst>
                                          <p:attrName>ppt_x</p:attrName>
                                        </p:attrNameLst>
                                      </p:cBhvr>
                                    </p:anim>
                                    <p:anim from="0" to="-1.0" calcmode="lin" valueType="num">
                                      <p:cBhvr>
                                        <p:cTn id="32" dur="200" decel="50000" autoRev="1" fill="hold">
                                          <p:stCondLst>
                                            <p:cond delay="600"/>
                                          </p:stCondLst>
                                        </p:cTn>
                                        <p:tgtEl>
                                          <p:spTgt spid="8"/>
                                        </p:tgtEl>
                                        <p:attrNameLst>
                                          <p:attrName>xshear</p:attrName>
                                        </p:attrNameLst>
                                      </p:cBhvr>
                                    </p:anim>
                                    <p:animScale>
                                      <p:cBhvr>
                                        <p:cTn id="33" dur="200" decel="100000" autoRev="1" fill="hold">
                                          <p:stCondLst>
                                            <p:cond delay="600"/>
                                          </p:stCondLst>
                                        </p:cTn>
                                        <p:tgtEl>
                                          <p:spTgt spid="8"/>
                                        </p:tgtEl>
                                      </p:cBhvr>
                                      <p:from x="100000" y="100000"/>
                                      <p:to x="80000" y="100000"/>
                                    </p:animScale>
                                    <p:anim by="(#ppt_h/3+#ppt_w*0.1)" calcmode="lin" valueType="num">
                                      <p:cBhvr additive="sum">
                                        <p:cTn id="34" dur="200" decel="100000" autoRev="1" fill="hold">
                                          <p:stCondLst>
                                            <p:cond delay="600"/>
                                          </p:stCondLst>
                                        </p:cTn>
                                        <p:tgtEl>
                                          <p:spTgt spid="8"/>
                                        </p:tgtEl>
                                        <p:attrNameLst>
                                          <p:attrName>ppt_x</p:attrName>
                                        </p:attrNameLst>
                                      </p:cBhvr>
                                    </p:anim>
                                  </p:childTnLst>
                                </p:cTn>
                              </p:par>
                            </p:childTnLst>
                          </p:cTn>
                        </p:par>
                      </p:childTnLst>
                    </p:cTn>
                  </p:par>
                  <p:par>
                    <p:cTn id="35" fill="hold">
                      <p:stCondLst>
                        <p:cond delay="indefinite"/>
                      </p:stCondLst>
                      <p:childTnLst>
                        <p:par>
                          <p:cTn id="36" fill="hold">
                            <p:stCondLst>
                              <p:cond delay="0"/>
                            </p:stCondLst>
                            <p:childTnLst>
                              <p:par>
                                <p:cTn id="37" presetID="34" presetClass="entr" presetSubtype="0" fill="hold" grpId="0" nodeType="clickEffect">
                                  <p:stCondLst>
                                    <p:cond delay="0"/>
                                  </p:stCondLst>
                                  <p:childTnLst>
                                    <p:set>
                                      <p:cBhvr>
                                        <p:cTn id="38" dur="1" fill="hold">
                                          <p:stCondLst>
                                            <p:cond delay="0"/>
                                          </p:stCondLst>
                                        </p:cTn>
                                        <p:tgtEl>
                                          <p:spTgt spid="6"/>
                                        </p:tgtEl>
                                        <p:attrNameLst>
                                          <p:attrName>style.visibility</p:attrName>
                                        </p:attrNameLst>
                                      </p:cBhvr>
                                      <p:to>
                                        <p:strVal val="visible"/>
                                      </p:to>
                                    </p:set>
                                    <p:anim from="(-#ppt_w/2)" to="(#ppt_x)" calcmode="lin" valueType="num">
                                      <p:cBhvr>
                                        <p:cTn id="39" dur="600" fill="hold">
                                          <p:stCondLst>
                                            <p:cond delay="0"/>
                                          </p:stCondLst>
                                        </p:cTn>
                                        <p:tgtEl>
                                          <p:spTgt spid="6"/>
                                        </p:tgtEl>
                                        <p:attrNameLst>
                                          <p:attrName>ppt_x</p:attrName>
                                        </p:attrNameLst>
                                      </p:cBhvr>
                                    </p:anim>
                                    <p:anim from="0" to="-1.0" calcmode="lin" valueType="num">
                                      <p:cBhvr>
                                        <p:cTn id="40" dur="200" decel="50000" autoRev="1" fill="hold">
                                          <p:stCondLst>
                                            <p:cond delay="600"/>
                                          </p:stCondLst>
                                        </p:cTn>
                                        <p:tgtEl>
                                          <p:spTgt spid="6"/>
                                        </p:tgtEl>
                                        <p:attrNameLst>
                                          <p:attrName>xshear</p:attrName>
                                        </p:attrNameLst>
                                      </p:cBhvr>
                                    </p:anim>
                                    <p:animScale>
                                      <p:cBhvr>
                                        <p:cTn id="41" dur="200" decel="100000" autoRev="1" fill="hold">
                                          <p:stCondLst>
                                            <p:cond delay="600"/>
                                          </p:stCondLst>
                                        </p:cTn>
                                        <p:tgtEl>
                                          <p:spTgt spid="6"/>
                                        </p:tgtEl>
                                      </p:cBhvr>
                                      <p:from x="100000" y="100000"/>
                                      <p:to x="80000" y="100000"/>
                                    </p:animScale>
                                    <p:anim by="(#ppt_h/3+#ppt_w*0.1)" calcmode="lin" valueType="num">
                                      <p:cBhvr additive="sum">
                                        <p:cTn id="42" dur="200" decel="100000" autoRev="1" fill="hold">
                                          <p:stCondLst>
                                            <p:cond delay="600"/>
                                          </p:stCondLst>
                                        </p:cTn>
                                        <p:tgtEl>
                                          <p:spTgt spid="6"/>
                                        </p:tgtEl>
                                        <p:attrNameLst>
                                          <p:attrName>ppt_x</p:attrName>
                                        </p:attrNameLst>
                                      </p:cBhvr>
                                    </p:anim>
                                  </p:childTnLst>
                                </p:cTn>
                              </p:par>
                            </p:childTnLst>
                          </p:cTn>
                        </p:par>
                      </p:childTnLst>
                    </p:cTn>
                  </p:par>
                  <p:par>
                    <p:cTn id="43" fill="hold">
                      <p:stCondLst>
                        <p:cond delay="indefinite"/>
                      </p:stCondLst>
                      <p:childTnLst>
                        <p:par>
                          <p:cTn id="44" fill="hold">
                            <p:stCondLst>
                              <p:cond delay="0"/>
                            </p:stCondLst>
                            <p:childTnLst>
                              <p:par>
                                <p:cTn id="45" presetID="34" presetClass="entr" presetSubtype="0"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 from="(-#ppt_w/2)" to="(#ppt_x)" calcmode="lin" valueType="num">
                                      <p:cBhvr>
                                        <p:cTn id="47" dur="600" fill="hold">
                                          <p:stCondLst>
                                            <p:cond delay="0"/>
                                          </p:stCondLst>
                                        </p:cTn>
                                        <p:tgtEl>
                                          <p:spTgt spid="7"/>
                                        </p:tgtEl>
                                        <p:attrNameLst>
                                          <p:attrName>ppt_x</p:attrName>
                                        </p:attrNameLst>
                                      </p:cBhvr>
                                    </p:anim>
                                    <p:anim from="0" to="-1.0" calcmode="lin" valueType="num">
                                      <p:cBhvr>
                                        <p:cTn id="48" dur="200" decel="50000" autoRev="1" fill="hold">
                                          <p:stCondLst>
                                            <p:cond delay="600"/>
                                          </p:stCondLst>
                                        </p:cTn>
                                        <p:tgtEl>
                                          <p:spTgt spid="7"/>
                                        </p:tgtEl>
                                        <p:attrNameLst>
                                          <p:attrName>xshear</p:attrName>
                                        </p:attrNameLst>
                                      </p:cBhvr>
                                    </p:anim>
                                    <p:animScale>
                                      <p:cBhvr>
                                        <p:cTn id="49" dur="200" decel="100000" autoRev="1" fill="hold">
                                          <p:stCondLst>
                                            <p:cond delay="600"/>
                                          </p:stCondLst>
                                        </p:cTn>
                                        <p:tgtEl>
                                          <p:spTgt spid="7"/>
                                        </p:tgtEl>
                                      </p:cBhvr>
                                      <p:from x="100000" y="100000"/>
                                      <p:to x="80000" y="100000"/>
                                    </p:animScale>
                                    <p:anim by="(#ppt_h/3+#ppt_w*0.1)" calcmode="lin" valueType="num">
                                      <p:cBhvr additive="sum">
                                        <p:cTn id="50" dur="200" decel="100000" autoRev="1" fill="hold">
                                          <p:stCondLst>
                                            <p:cond delay="600"/>
                                          </p:stCondLst>
                                        </p:cTn>
                                        <p:tgtEl>
                                          <p:spTgt spid="7"/>
                                        </p:tgtEl>
                                        <p:attrNameLst>
                                          <p:attrName>ppt_x</p:attrName>
                                        </p:attrNameLst>
                                      </p:cBhvr>
                                    </p:anim>
                                  </p:childTnLst>
                                </p:cTn>
                              </p:par>
                            </p:childTnLst>
                          </p:cTn>
                        </p:par>
                      </p:childTnLst>
                    </p:cTn>
                  </p:par>
                  <p:par>
                    <p:cTn id="51" fill="hold">
                      <p:stCondLst>
                        <p:cond delay="indefinite"/>
                      </p:stCondLst>
                      <p:childTnLst>
                        <p:par>
                          <p:cTn id="52" fill="hold">
                            <p:stCondLst>
                              <p:cond delay="0"/>
                            </p:stCondLst>
                            <p:childTnLst>
                              <p:par>
                                <p:cTn id="53" presetID="34" presetClass="entr" presetSubtype="0" fill="hold" grpId="0" nodeType="clickEffect">
                                  <p:stCondLst>
                                    <p:cond delay="0"/>
                                  </p:stCondLst>
                                  <p:childTnLst>
                                    <p:set>
                                      <p:cBhvr>
                                        <p:cTn id="54" dur="1" fill="hold">
                                          <p:stCondLst>
                                            <p:cond delay="0"/>
                                          </p:stCondLst>
                                        </p:cTn>
                                        <p:tgtEl>
                                          <p:spTgt spid="5"/>
                                        </p:tgtEl>
                                        <p:attrNameLst>
                                          <p:attrName>style.visibility</p:attrName>
                                        </p:attrNameLst>
                                      </p:cBhvr>
                                      <p:to>
                                        <p:strVal val="visible"/>
                                      </p:to>
                                    </p:set>
                                    <p:anim from="(-#ppt_w/2)" to="(#ppt_x)" calcmode="lin" valueType="num">
                                      <p:cBhvr>
                                        <p:cTn id="55" dur="600" fill="hold">
                                          <p:stCondLst>
                                            <p:cond delay="0"/>
                                          </p:stCondLst>
                                        </p:cTn>
                                        <p:tgtEl>
                                          <p:spTgt spid="5"/>
                                        </p:tgtEl>
                                        <p:attrNameLst>
                                          <p:attrName>ppt_x</p:attrName>
                                        </p:attrNameLst>
                                      </p:cBhvr>
                                    </p:anim>
                                    <p:anim from="0" to="-1.0" calcmode="lin" valueType="num">
                                      <p:cBhvr>
                                        <p:cTn id="56" dur="200" decel="50000" autoRev="1" fill="hold">
                                          <p:stCondLst>
                                            <p:cond delay="600"/>
                                          </p:stCondLst>
                                        </p:cTn>
                                        <p:tgtEl>
                                          <p:spTgt spid="5"/>
                                        </p:tgtEl>
                                        <p:attrNameLst>
                                          <p:attrName>xshear</p:attrName>
                                        </p:attrNameLst>
                                      </p:cBhvr>
                                    </p:anim>
                                    <p:animScale>
                                      <p:cBhvr>
                                        <p:cTn id="57" dur="200" decel="100000" autoRev="1" fill="hold">
                                          <p:stCondLst>
                                            <p:cond delay="600"/>
                                          </p:stCondLst>
                                        </p:cTn>
                                        <p:tgtEl>
                                          <p:spTgt spid="5"/>
                                        </p:tgtEl>
                                      </p:cBhvr>
                                      <p:from x="100000" y="100000"/>
                                      <p:to x="80000" y="100000"/>
                                    </p:animScale>
                                    <p:anim by="(#ppt_h/3+#ppt_w*0.1)" calcmode="lin" valueType="num">
                                      <p:cBhvr additive="sum">
                                        <p:cTn id="58" dur="200" decel="100000" autoRev="1" fill="hold">
                                          <p:stCondLst>
                                            <p:cond delay="600"/>
                                          </p:stCondLst>
                                        </p:cTn>
                                        <p:tgtEl>
                                          <p:spTgt spid="5"/>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uvarlatılmış Dikdörtgen"/>
          <p:cNvSpPr/>
          <p:nvPr/>
        </p:nvSpPr>
        <p:spPr>
          <a:xfrm>
            <a:off x="214282" y="214290"/>
            <a:ext cx="4214842" cy="914400"/>
          </a:xfrm>
          <a:prstGeom prst="roundRect">
            <a:avLst/>
          </a:prstGeom>
          <a:solidFill>
            <a:schemeClr val="accent4">
              <a:lumMod val="60000"/>
              <a:lumOff val="40000"/>
            </a:schemeClr>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solidFill>
                  <a:schemeClr val="tx1"/>
                </a:solidFill>
                <a:latin typeface="Comic Sans MS" pitchFamily="66" charset="0"/>
              </a:rPr>
              <a:t>SENED-İ İTTİFAK</a:t>
            </a:r>
            <a:endParaRPr lang="tr-TR" sz="3200" b="1" dirty="0">
              <a:solidFill>
                <a:schemeClr val="tx1"/>
              </a:solidFill>
              <a:latin typeface="Comic Sans MS" pitchFamily="66" charset="0"/>
            </a:endParaRPr>
          </a:p>
        </p:txBody>
      </p:sp>
      <p:sp>
        <p:nvSpPr>
          <p:cNvPr id="3" name="2 Sağ Ok"/>
          <p:cNvSpPr/>
          <p:nvPr/>
        </p:nvSpPr>
        <p:spPr>
          <a:xfrm>
            <a:off x="4572000" y="428604"/>
            <a:ext cx="978408" cy="484632"/>
          </a:xfrm>
          <a:prstGeom prst="rightArrow">
            <a:avLst/>
          </a:prstGeom>
          <a:solidFill>
            <a:srgbClr val="FFFF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3 Dikdörtgen"/>
          <p:cNvSpPr/>
          <p:nvPr/>
        </p:nvSpPr>
        <p:spPr>
          <a:xfrm>
            <a:off x="5786446" y="214290"/>
            <a:ext cx="2143140" cy="914400"/>
          </a:xfrm>
          <a:prstGeom prst="rect">
            <a:avLst/>
          </a:prstGeom>
          <a:solidFill>
            <a:srgbClr val="92D05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5400" dirty="0" smtClean="0">
                <a:solidFill>
                  <a:schemeClr val="tx1"/>
                </a:solidFill>
                <a:latin typeface="Comic Sans MS" pitchFamily="66" charset="0"/>
              </a:rPr>
              <a:t>1808</a:t>
            </a:r>
            <a:endParaRPr lang="tr-TR" sz="5400" dirty="0">
              <a:solidFill>
                <a:schemeClr val="tx1"/>
              </a:solidFill>
              <a:latin typeface="Comic Sans MS" pitchFamily="66" charset="0"/>
            </a:endParaRPr>
          </a:p>
        </p:txBody>
      </p:sp>
      <p:sp>
        <p:nvSpPr>
          <p:cNvPr id="6" name="5 Dikdörtgen"/>
          <p:cNvSpPr/>
          <p:nvPr/>
        </p:nvSpPr>
        <p:spPr>
          <a:xfrm>
            <a:off x="3786182" y="1285860"/>
            <a:ext cx="4786346" cy="2071702"/>
          </a:xfrm>
          <a:prstGeom prst="rect">
            <a:avLst/>
          </a:prstGeom>
          <a:solidFill>
            <a:srgbClr val="FF7C8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tr-TR" sz="2400" b="1" dirty="0" smtClean="0">
              <a:solidFill>
                <a:schemeClr val="tx1"/>
              </a:solidFill>
              <a:latin typeface="Comic Sans MS" pitchFamily="66" charset="0"/>
            </a:endParaRPr>
          </a:p>
          <a:p>
            <a:pPr lvl="0"/>
            <a:r>
              <a:rPr lang="tr-TR" sz="2400" b="1" dirty="0" smtClean="0">
                <a:solidFill>
                  <a:schemeClr val="tx1"/>
                </a:solidFill>
                <a:latin typeface="Comic Sans MS" pitchFamily="66" charset="0"/>
              </a:rPr>
              <a:t>Anadolu ve Rumeli’deki âyanların hayli güçlendiğini ve başına buyruk hareket ettiğini</a:t>
            </a:r>
          </a:p>
          <a:p>
            <a:r>
              <a:rPr lang="tr-TR" sz="2400" b="1" dirty="0" smtClean="0">
                <a:solidFill>
                  <a:schemeClr val="tx1"/>
                </a:solidFill>
                <a:latin typeface="Comic Sans MS" pitchFamily="66" charset="0"/>
              </a:rPr>
              <a:t>düşünen II. Mahmut, bu duruma son vermek istedi.</a:t>
            </a:r>
          </a:p>
          <a:p>
            <a:pPr algn="ctr"/>
            <a:endParaRPr lang="tr-TR" dirty="0"/>
          </a:p>
        </p:txBody>
      </p:sp>
      <p:sp>
        <p:nvSpPr>
          <p:cNvPr id="7" name="6 Sol Yukarı Ok"/>
          <p:cNvSpPr/>
          <p:nvPr/>
        </p:nvSpPr>
        <p:spPr>
          <a:xfrm rot="5400000">
            <a:off x="2178811" y="964405"/>
            <a:ext cx="1071570" cy="1714480"/>
          </a:xfrm>
          <a:prstGeom prst="leftUpArrow">
            <a:avLst>
              <a:gd name="adj1" fmla="val 25000"/>
              <a:gd name="adj2" fmla="val 25000"/>
              <a:gd name="adj3" fmla="val 25000"/>
            </a:avLst>
          </a:prstGeom>
          <a:solidFill>
            <a:srgbClr val="FFFF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7 Sol Yukarı Ok"/>
          <p:cNvSpPr/>
          <p:nvPr/>
        </p:nvSpPr>
        <p:spPr>
          <a:xfrm rot="5400000">
            <a:off x="-103757" y="1889651"/>
            <a:ext cx="3422160" cy="2071702"/>
          </a:xfrm>
          <a:prstGeom prst="leftUpArrow">
            <a:avLst>
              <a:gd name="adj1" fmla="val 15493"/>
              <a:gd name="adj2" fmla="val 25000"/>
              <a:gd name="adj3" fmla="val 25000"/>
            </a:avLst>
          </a:prstGeom>
          <a:solidFill>
            <a:srgbClr val="FFFF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8 Dikdörtgen"/>
          <p:cNvSpPr/>
          <p:nvPr/>
        </p:nvSpPr>
        <p:spPr>
          <a:xfrm>
            <a:off x="3143240" y="3500438"/>
            <a:ext cx="5429288" cy="2143140"/>
          </a:xfrm>
          <a:prstGeom prst="rect">
            <a:avLst/>
          </a:prstGeom>
          <a:solidFill>
            <a:srgbClr val="99FF66"/>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tr-TR" sz="2400" b="1" dirty="0" smtClean="0">
                <a:solidFill>
                  <a:schemeClr val="tx1"/>
                </a:solidFill>
                <a:latin typeface="Comic Sans MS" pitchFamily="66" charset="0"/>
              </a:rPr>
              <a:t>Alemdar Mustafa Paşa’nın aracılığı ile ayanlarla görüşülerek Senedi ittifak imzalandı (1808).</a:t>
            </a:r>
          </a:p>
          <a:p>
            <a:pPr lvl="0"/>
            <a:r>
              <a:rPr lang="tr-TR" sz="2400" b="1" dirty="0" smtClean="0">
                <a:solidFill>
                  <a:schemeClr val="tx1"/>
                </a:solidFill>
                <a:latin typeface="Comic Sans MS" pitchFamily="66" charset="0"/>
              </a:rPr>
              <a:t>Bu belge ile ilk kez padişahın mutlak otoritesi sınırlandırılmış</a:t>
            </a:r>
          </a:p>
          <a:p>
            <a:pPr algn="ctr"/>
            <a:endParaRPr lang="tr-TR" dirty="0"/>
          </a:p>
        </p:txBody>
      </p:sp>
      <p:pic>
        <p:nvPicPr>
          <p:cNvPr id="1026" name="Picture 2" descr="C:\Users\Uzeyr\Desktop\indir.jpg"/>
          <p:cNvPicPr>
            <a:picLocks noChangeAspect="1" noChangeArrowheads="1"/>
          </p:cNvPicPr>
          <p:nvPr/>
        </p:nvPicPr>
        <p:blipFill>
          <a:blip r:embed="rId2" cstate="print"/>
          <a:srcRect/>
          <a:stretch>
            <a:fillRect/>
          </a:stretch>
        </p:blipFill>
        <p:spPr bwMode="auto">
          <a:xfrm>
            <a:off x="384255" y="4857760"/>
            <a:ext cx="2187481" cy="1714512"/>
          </a:xfrm>
          <a:prstGeom prst="rect">
            <a:avLst/>
          </a:prstGeom>
          <a:ln w="228600" cap="sq" cmpd="thickThin">
            <a:solidFill>
              <a:srgbClr val="000000"/>
            </a:solidFill>
            <a:prstDash val="solid"/>
            <a:miter lim="800000"/>
          </a:ln>
          <a:effectLst>
            <a:innerShdw blurRad="76200">
              <a:srgbClr val="000000"/>
            </a:innerShdw>
          </a:effectLst>
        </p:spPr>
      </p:pic>
      <p:sp>
        <p:nvSpPr>
          <p:cNvPr id="10" name="9 Dikdörtgen"/>
          <p:cNvSpPr/>
          <p:nvPr/>
        </p:nvSpPr>
        <p:spPr>
          <a:xfrm>
            <a:off x="3143240" y="5786454"/>
            <a:ext cx="2286016" cy="914400"/>
          </a:xfrm>
          <a:prstGeom prst="rect">
            <a:avLst/>
          </a:prstGeom>
          <a:solidFill>
            <a:srgbClr val="18DFF4"/>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latin typeface="Comic Sans MS" pitchFamily="66" charset="0"/>
              </a:rPr>
              <a:t>II. MAHMUT</a:t>
            </a:r>
            <a:endParaRPr lang="tr-TR" sz="2400" b="1" dirty="0">
              <a:solidFill>
                <a:schemeClr val="tx1"/>
              </a:solidFill>
              <a:latin typeface="Comic Sans MS" pitchFamily="66" charset="0"/>
            </a:endParaRPr>
          </a:p>
        </p:txBody>
      </p:sp>
      <p:sp>
        <p:nvSpPr>
          <p:cNvPr id="11" name="10 Sol Sağ Ok"/>
          <p:cNvSpPr/>
          <p:nvPr/>
        </p:nvSpPr>
        <p:spPr>
          <a:xfrm>
            <a:off x="5500694" y="6000768"/>
            <a:ext cx="1216152" cy="484632"/>
          </a:xfrm>
          <a:prstGeom prst="leftRightArrow">
            <a:avLst/>
          </a:prstGeom>
          <a:solidFill>
            <a:srgbClr val="FC10E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 name="11 Dikdörtgen"/>
          <p:cNvSpPr/>
          <p:nvPr/>
        </p:nvSpPr>
        <p:spPr>
          <a:xfrm>
            <a:off x="6786578" y="5786454"/>
            <a:ext cx="1857388" cy="914400"/>
          </a:xfrm>
          <a:prstGeom prst="rect">
            <a:avLst/>
          </a:prstGeom>
          <a:solidFill>
            <a:srgbClr val="2BFD0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latin typeface="Comic Sans MS" pitchFamily="66" charset="0"/>
              </a:rPr>
              <a:t>AYANLAR</a:t>
            </a:r>
            <a:endParaRPr lang="tr-TR" sz="2400" b="1" dirty="0">
              <a:solidFill>
                <a:schemeClr val="tx1"/>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4" presetClass="entr" presetSubtype="0" accel="10000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strVal val="#ppt_w*0.05"/>
                                          </p:val>
                                        </p:tav>
                                        <p:tav tm="100000">
                                          <p:val>
                                            <p:strVal val="#ppt_w"/>
                                          </p:val>
                                        </p:tav>
                                      </p:tavLst>
                                    </p:anim>
                                    <p:anim calcmode="lin" valueType="num">
                                      <p:cBhvr>
                                        <p:cTn id="13" dur="500" fill="hold"/>
                                        <p:tgtEl>
                                          <p:spTgt spid="3"/>
                                        </p:tgtEl>
                                        <p:attrNameLst>
                                          <p:attrName>ppt_h</p:attrName>
                                        </p:attrNameLst>
                                      </p:cBhvr>
                                      <p:tavLst>
                                        <p:tav tm="0">
                                          <p:val>
                                            <p:strVal val="#ppt_h"/>
                                          </p:val>
                                        </p:tav>
                                        <p:tav tm="100000">
                                          <p:val>
                                            <p:strVal val="#ppt_h"/>
                                          </p:val>
                                        </p:tav>
                                      </p:tavLst>
                                    </p:anim>
                                    <p:anim calcmode="lin" valueType="num">
                                      <p:cBhvr>
                                        <p:cTn id="14" dur="500" fill="hold"/>
                                        <p:tgtEl>
                                          <p:spTgt spid="3"/>
                                        </p:tgtEl>
                                        <p:attrNameLst>
                                          <p:attrName>ppt_x</p:attrName>
                                        </p:attrNameLst>
                                      </p:cBhvr>
                                      <p:tavLst>
                                        <p:tav tm="0">
                                          <p:val>
                                            <p:strVal val="#ppt_x-.2"/>
                                          </p:val>
                                        </p:tav>
                                        <p:tav tm="100000">
                                          <p:val>
                                            <p:strVal val="#ppt_x"/>
                                          </p:val>
                                        </p:tav>
                                      </p:tavLst>
                                    </p:anim>
                                    <p:anim calcmode="lin" valueType="num">
                                      <p:cBhvr>
                                        <p:cTn id="15" dur="500" fill="hold"/>
                                        <p:tgtEl>
                                          <p:spTgt spid="3"/>
                                        </p:tgtEl>
                                        <p:attrNameLst>
                                          <p:attrName>ppt_y</p:attrName>
                                        </p:attrNameLst>
                                      </p:cBhvr>
                                      <p:tavLst>
                                        <p:tav tm="0">
                                          <p:val>
                                            <p:strVal val="#ppt_y"/>
                                          </p:val>
                                        </p:tav>
                                        <p:tav tm="100000">
                                          <p:val>
                                            <p:strVal val="#ppt_y"/>
                                          </p:val>
                                        </p:tav>
                                      </p:tavLst>
                                    </p:anim>
                                    <p:animEffect transition="in" filter="fade">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37"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900" decel="100000" fill="hold"/>
                                        <p:tgtEl>
                                          <p:spTgt spid="4"/>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7"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900" decel="100000" fill="hold"/>
                                        <p:tgtEl>
                                          <p:spTgt spid="7"/>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54" presetClass="entr" presetSubtype="0" accel="10000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strVal val="#ppt_w*0.05"/>
                                          </p:val>
                                        </p:tav>
                                        <p:tav tm="100000">
                                          <p:val>
                                            <p:strVal val="#ppt_w"/>
                                          </p:val>
                                        </p:tav>
                                      </p:tavLst>
                                    </p:anim>
                                    <p:anim calcmode="lin" valueType="num">
                                      <p:cBhvr>
                                        <p:cTn id="38" dur="500" fill="hold"/>
                                        <p:tgtEl>
                                          <p:spTgt spid="6"/>
                                        </p:tgtEl>
                                        <p:attrNameLst>
                                          <p:attrName>ppt_h</p:attrName>
                                        </p:attrNameLst>
                                      </p:cBhvr>
                                      <p:tavLst>
                                        <p:tav tm="0">
                                          <p:val>
                                            <p:strVal val="#ppt_h"/>
                                          </p:val>
                                        </p:tav>
                                        <p:tav tm="100000">
                                          <p:val>
                                            <p:strVal val="#ppt_h"/>
                                          </p:val>
                                        </p:tav>
                                      </p:tavLst>
                                    </p:anim>
                                    <p:anim calcmode="lin" valueType="num">
                                      <p:cBhvr>
                                        <p:cTn id="39" dur="500" fill="hold"/>
                                        <p:tgtEl>
                                          <p:spTgt spid="6"/>
                                        </p:tgtEl>
                                        <p:attrNameLst>
                                          <p:attrName>ppt_x</p:attrName>
                                        </p:attrNameLst>
                                      </p:cBhvr>
                                      <p:tavLst>
                                        <p:tav tm="0">
                                          <p:val>
                                            <p:strVal val="#ppt_x-.2"/>
                                          </p:val>
                                        </p:tav>
                                        <p:tav tm="100000">
                                          <p:val>
                                            <p:strVal val="#ppt_x"/>
                                          </p:val>
                                        </p:tav>
                                      </p:tavLst>
                                    </p:anim>
                                    <p:anim calcmode="lin" valueType="num">
                                      <p:cBhvr>
                                        <p:cTn id="40" dur="500" fill="hold"/>
                                        <p:tgtEl>
                                          <p:spTgt spid="6"/>
                                        </p:tgtEl>
                                        <p:attrNameLst>
                                          <p:attrName>ppt_y</p:attrName>
                                        </p:attrNameLst>
                                      </p:cBhvr>
                                      <p:tavLst>
                                        <p:tav tm="0">
                                          <p:val>
                                            <p:strVal val="#ppt_y"/>
                                          </p:val>
                                        </p:tav>
                                        <p:tav tm="100000">
                                          <p:val>
                                            <p:strVal val="#ppt_y"/>
                                          </p:val>
                                        </p:tav>
                                      </p:tavLst>
                                    </p:anim>
                                    <p:animEffect transition="in" filter="fade">
                                      <p:cBhvr>
                                        <p:cTn id="41" dur="500"/>
                                        <p:tgtEl>
                                          <p:spTgt spid="6"/>
                                        </p:tgtEl>
                                      </p:cBhvr>
                                    </p:animEffect>
                                  </p:childTnLst>
                                </p:cTn>
                              </p:par>
                            </p:childTnLst>
                          </p:cTn>
                        </p:par>
                      </p:childTnLst>
                    </p:cTn>
                  </p:par>
                  <p:par>
                    <p:cTn id="42" fill="hold">
                      <p:stCondLst>
                        <p:cond delay="indefinite"/>
                      </p:stCondLst>
                      <p:childTnLst>
                        <p:par>
                          <p:cTn id="43" fill="hold">
                            <p:stCondLst>
                              <p:cond delay="0"/>
                            </p:stCondLst>
                            <p:childTnLst>
                              <p:par>
                                <p:cTn id="44" presetID="37" presetClass="entr" presetSubtype="0"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1000"/>
                                        <p:tgtEl>
                                          <p:spTgt spid="8"/>
                                        </p:tgtEl>
                                      </p:cBhvr>
                                    </p:animEffect>
                                    <p:anim calcmode="lin" valueType="num">
                                      <p:cBhvr>
                                        <p:cTn id="47" dur="1000" fill="hold"/>
                                        <p:tgtEl>
                                          <p:spTgt spid="8"/>
                                        </p:tgtEl>
                                        <p:attrNameLst>
                                          <p:attrName>ppt_x</p:attrName>
                                        </p:attrNameLst>
                                      </p:cBhvr>
                                      <p:tavLst>
                                        <p:tav tm="0">
                                          <p:val>
                                            <p:strVal val="#ppt_x"/>
                                          </p:val>
                                        </p:tav>
                                        <p:tav tm="100000">
                                          <p:val>
                                            <p:strVal val="#ppt_x"/>
                                          </p:val>
                                        </p:tav>
                                      </p:tavLst>
                                    </p:anim>
                                    <p:anim calcmode="lin" valueType="num">
                                      <p:cBhvr>
                                        <p:cTn id="48" dur="900" decel="100000" fill="hold"/>
                                        <p:tgtEl>
                                          <p:spTgt spid="8"/>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1" presetClass="entr" presetSubtype="4" fill="hold" grpId="0" nodeType="click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wheel(4)">
                                      <p:cBhvr>
                                        <p:cTn id="54" dur="2000"/>
                                        <p:tgtEl>
                                          <p:spTgt spid="9"/>
                                        </p:tgtEl>
                                      </p:cBhvr>
                                    </p:animEffect>
                                  </p:childTnLst>
                                </p:cTn>
                              </p:par>
                            </p:childTnLst>
                          </p:cTn>
                        </p:par>
                      </p:childTnLst>
                    </p:cTn>
                  </p:par>
                  <p:par>
                    <p:cTn id="55" fill="hold">
                      <p:stCondLst>
                        <p:cond delay="indefinite"/>
                      </p:stCondLst>
                      <p:childTnLst>
                        <p:par>
                          <p:cTn id="56" fill="hold">
                            <p:stCondLst>
                              <p:cond delay="0"/>
                            </p:stCondLst>
                            <p:childTnLst>
                              <p:par>
                                <p:cTn id="57" presetID="20" presetClass="entr" presetSubtype="0" fill="hold" nodeType="clickEffect">
                                  <p:stCondLst>
                                    <p:cond delay="0"/>
                                  </p:stCondLst>
                                  <p:childTnLst>
                                    <p:set>
                                      <p:cBhvr>
                                        <p:cTn id="58" dur="1" fill="hold">
                                          <p:stCondLst>
                                            <p:cond delay="0"/>
                                          </p:stCondLst>
                                        </p:cTn>
                                        <p:tgtEl>
                                          <p:spTgt spid="1026"/>
                                        </p:tgtEl>
                                        <p:attrNameLst>
                                          <p:attrName>style.visibility</p:attrName>
                                        </p:attrNameLst>
                                      </p:cBhvr>
                                      <p:to>
                                        <p:strVal val="visible"/>
                                      </p:to>
                                    </p:set>
                                    <p:animEffect transition="in" filter="wedge">
                                      <p:cBhvr>
                                        <p:cTn id="59" dur="2000"/>
                                        <p:tgtEl>
                                          <p:spTgt spid="1026"/>
                                        </p:tgtEl>
                                      </p:cBhvr>
                                    </p:animEffect>
                                  </p:childTnLst>
                                </p:cTn>
                              </p:par>
                            </p:childTnLst>
                          </p:cTn>
                        </p:par>
                      </p:childTnLst>
                    </p:cTn>
                  </p:par>
                  <p:par>
                    <p:cTn id="60" fill="hold">
                      <p:stCondLst>
                        <p:cond delay="indefinite"/>
                      </p:stCondLst>
                      <p:childTnLst>
                        <p:par>
                          <p:cTn id="61" fill="hold">
                            <p:stCondLst>
                              <p:cond delay="0"/>
                            </p:stCondLst>
                            <p:childTnLst>
                              <p:par>
                                <p:cTn id="62" presetID="37" presetClass="entr" presetSubtype="0" fill="hold" grpId="0" nodeType="click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fade">
                                      <p:cBhvr>
                                        <p:cTn id="64" dur="1000"/>
                                        <p:tgtEl>
                                          <p:spTgt spid="10"/>
                                        </p:tgtEl>
                                      </p:cBhvr>
                                    </p:animEffect>
                                    <p:anim calcmode="lin" valueType="num">
                                      <p:cBhvr>
                                        <p:cTn id="65" dur="1000" fill="hold"/>
                                        <p:tgtEl>
                                          <p:spTgt spid="10"/>
                                        </p:tgtEl>
                                        <p:attrNameLst>
                                          <p:attrName>ppt_x</p:attrName>
                                        </p:attrNameLst>
                                      </p:cBhvr>
                                      <p:tavLst>
                                        <p:tav tm="0">
                                          <p:val>
                                            <p:strVal val="#ppt_x"/>
                                          </p:val>
                                        </p:tav>
                                        <p:tav tm="100000">
                                          <p:val>
                                            <p:strVal val="#ppt_x"/>
                                          </p:val>
                                        </p:tav>
                                      </p:tavLst>
                                    </p:anim>
                                    <p:anim calcmode="lin" valueType="num">
                                      <p:cBhvr>
                                        <p:cTn id="66" dur="900" decel="100000" fill="hold"/>
                                        <p:tgtEl>
                                          <p:spTgt spid="10"/>
                                        </p:tgtEl>
                                        <p:attrNameLst>
                                          <p:attrName>ppt_y</p:attrName>
                                        </p:attrNameLst>
                                      </p:cBhvr>
                                      <p:tavLst>
                                        <p:tav tm="0">
                                          <p:val>
                                            <p:strVal val="#ppt_y+1"/>
                                          </p:val>
                                        </p:tav>
                                        <p:tav tm="100000">
                                          <p:val>
                                            <p:strVal val="#ppt_y-.03"/>
                                          </p:val>
                                        </p:tav>
                                      </p:tavLst>
                                    </p:anim>
                                    <p:anim calcmode="lin" valueType="num">
                                      <p:cBhvr>
                                        <p:cTn id="67"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37" presetClass="entr" presetSubtype="0" fill="hold" grpId="0" nodeType="clickEffect">
                                  <p:stCondLst>
                                    <p:cond delay="0"/>
                                  </p:stCondLst>
                                  <p:childTnLst>
                                    <p:set>
                                      <p:cBhvr>
                                        <p:cTn id="71" dur="1" fill="hold">
                                          <p:stCondLst>
                                            <p:cond delay="0"/>
                                          </p:stCondLst>
                                        </p:cTn>
                                        <p:tgtEl>
                                          <p:spTgt spid="11"/>
                                        </p:tgtEl>
                                        <p:attrNameLst>
                                          <p:attrName>style.visibility</p:attrName>
                                        </p:attrNameLst>
                                      </p:cBhvr>
                                      <p:to>
                                        <p:strVal val="visible"/>
                                      </p:to>
                                    </p:set>
                                    <p:animEffect transition="in" filter="fade">
                                      <p:cBhvr>
                                        <p:cTn id="72" dur="1000"/>
                                        <p:tgtEl>
                                          <p:spTgt spid="11"/>
                                        </p:tgtEl>
                                      </p:cBhvr>
                                    </p:animEffect>
                                    <p:anim calcmode="lin" valueType="num">
                                      <p:cBhvr>
                                        <p:cTn id="73" dur="1000" fill="hold"/>
                                        <p:tgtEl>
                                          <p:spTgt spid="11"/>
                                        </p:tgtEl>
                                        <p:attrNameLst>
                                          <p:attrName>ppt_x</p:attrName>
                                        </p:attrNameLst>
                                      </p:cBhvr>
                                      <p:tavLst>
                                        <p:tav tm="0">
                                          <p:val>
                                            <p:strVal val="#ppt_x"/>
                                          </p:val>
                                        </p:tav>
                                        <p:tav tm="100000">
                                          <p:val>
                                            <p:strVal val="#ppt_x"/>
                                          </p:val>
                                        </p:tav>
                                      </p:tavLst>
                                    </p:anim>
                                    <p:anim calcmode="lin" valueType="num">
                                      <p:cBhvr>
                                        <p:cTn id="74" dur="900" decel="100000" fill="hold"/>
                                        <p:tgtEl>
                                          <p:spTgt spid="11"/>
                                        </p:tgtEl>
                                        <p:attrNameLst>
                                          <p:attrName>ppt_y</p:attrName>
                                        </p:attrNameLst>
                                      </p:cBhvr>
                                      <p:tavLst>
                                        <p:tav tm="0">
                                          <p:val>
                                            <p:strVal val="#ppt_y+1"/>
                                          </p:val>
                                        </p:tav>
                                        <p:tav tm="100000">
                                          <p:val>
                                            <p:strVal val="#ppt_y-.03"/>
                                          </p:val>
                                        </p:tav>
                                      </p:tavLst>
                                    </p:anim>
                                    <p:anim calcmode="lin" valueType="num">
                                      <p:cBhvr>
                                        <p:cTn id="75"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37" presetClass="entr" presetSubtype="0" fill="hold" grpId="0" nodeType="clickEffect">
                                  <p:stCondLst>
                                    <p:cond delay="0"/>
                                  </p:stCondLst>
                                  <p:childTnLst>
                                    <p:set>
                                      <p:cBhvr>
                                        <p:cTn id="79" dur="1" fill="hold">
                                          <p:stCondLst>
                                            <p:cond delay="0"/>
                                          </p:stCondLst>
                                        </p:cTn>
                                        <p:tgtEl>
                                          <p:spTgt spid="12"/>
                                        </p:tgtEl>
                                        <p:attrNameLst>
                                          <p:attrName>style.visibility</p:attrName>
                                        </p:attrNameLst>
                                      </p:cBhvr>
                                      <p:to>
                                        <p:strVal val="visible"/>
                                      </p:to>
                                    </p:set>
                                    <p:animEffect transition="in" filter="fade">
                                      <p:cBhvr>
                                        <p:cTn id="80" dur="1000"/>
                                        <p:tgtEl>
                                          <p:spTgt spid="12"/>
                                        </p:tgtEl>
                                      </p:cBhvr>
                                    </p:animEffect>
                                    <p:anim calcmode="lin" valueType="num">
                                      <p:cBhvr>
                                        <p:cTn id="81" dur="1000" fill="hold"/>
                                        <p:tgtEl>
                                          <p:spTgt spid="12"/>
                                        </p:tgtEl>
                                        <p:attrNameLst>
                                          <p:attrName>ppt_x</p:attrName>
                                        </p:attrNameLst>
                                      </p:cBhvr>
                                      <p:tavLst>
                                        <p:tav tm="0">
                                          <p:val>
                                            <p:strVal val="#ppt_x"/>
                                          </p:val>
                                        </p:tav>
                                        <p:tav tm="100000">
                                          <p:val>
                                            <p:strVal val="#ppt_x"/>
                                          </p:val>
                                        </p:tav>
                                      </p:tavLst>
                                    </p:anim>
                                    <p:anim calcmode="lin" valueType="num">
                                      <p:cBhvr>
                                        <p:cTn id="82" dur="900" decel="100000" fill="hold"/>
                                        <p:tgtEl>
                                          <p:spTgt spid="12"/>
                                        </p:tgtEl>
                                        <p:attrNameLst>
                                          <p:attrName>ppt_y</p:attrName>
                                        </p:attrNameLst>
                                      </p:cBhvr>
                                      <p:tavLst>
                                        <p:tav tm="0">
                                          <p:val>
                                            <p:strVal val="#ppt_y+1"/>
                                          </p:val>
                                        </p:tav>
                                        <p:tav tm="100000">
                                          <p:val>
                                            <p:strVal val="#ppt_y-.03"/>
                                          </p:val>
                                        </p:tav>
                                      </p:tavLst>
                                    </p:anim>
                                    <p:anim calcmode="lin" valueType="num">
                                      <p:cBhvr>
                                        <p:cTn id="83"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6" grpId="0" animBg="1"/>
      <p:bldP spid="7" grpId="0" animBg="1"/>
      <p:bldP spid="8" grpId="0" animBg="1"/>
      <p:bldP spid="9" grpId="0" animBg="1"/>
      <p:bldP spid="10" grpId="0" animBg="1"/>
      <p:bldP spid="11" grpId="0" animBg="1"/>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uvarlatılmış Dikdörtgen"/>
          <p:cNvSpPr/>
          <p:nvPr/>
        </p:nvSpPr>
        <p:spPr>
          <a:xfrm>
            <a:off x="285720" y="285728"/>
            <a:ext cx="8501122" cy="914400"/>
          </a:xfrm>
          <a:prstGeom prst="roundRect">
            <a:avLst/>
          </a:prstGeom>
          <a:solidFill>
            <a:srgbClr val="FFFF66"/>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solidFill>
                  <a:schemeClr val="tx1"/>
                </a:solidFill>
                <a:latin typeface="Comic Sans MS" pitchFamily="66" charset="0"/>
              </a:rPr>
              <a:t>II. MAHMUT DÖNEMİ ISLAHATLARI</a:t>
            </a:r>
            <a:endParaRPr lang="tr-TR" sz="3200" b="1" dirty="0">
              <a:solidFill>
                <a:schemeClr val="tx1"/>
              </a:solidFill>
              <a:latin typeface="Comic Sans MS" pitchFamily="66" charset="0"/>
            </a:endParaRPr>
          </a:p>
        </p:txBody>
      </p:sp>
      <p:sp>
        <p:nvSpPr>
          <p:cNvPr id="3" name="2 Oval"/>
          <p:cNvSpPr/>
          <p:nvPr/>
        </p:nvSpPr>
        <p:spPr>
          <a:xfrm>
            <a:off x="214282" y="1285860"/>
            <a:ext cx="2071702" cy="1214446"/>
          </a:xfrm>
          <a:prstGeom prst="ellipse">
            <a:avLst/>
          </a:prstGeom>
          <a:solidFill>
            <a:srgbClr val="FF00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latin typeface="Comic Sans MS" pitchFamily="66" charset="0"/>
              </a:rPr>
              <a:t>YÖNETİM</a:t>
            </a:r>
            <a:endParaRPr lang="tr-TR" sz="2000" b="1" dirty="0">
              <a:solidFill>
                <a:schemeClr val="tx1"/>
              </a:solidFill>
              <a:latin typeface="Comic Sans MS" pitchFamily="66" charset="0"/>
            </a:endParaRPr>
          </a:p>
        </p:txBody>
      </p:sp>
      <p:sp>
        <p:nvSpPr>
          <p:cNvPr id="4" name="3 Sağ Ok"/>
          <p:cNvSpPr/>
          <p:nvPr/>
        </p:nvSpPr>
        <p:spPr>
          <a:xfrm>
            <a:off x="2428860" y="1643050"/>
            <a:ext cx="978408" cy="484632"/>
          </a:xfrm>
          <a:prstGeom prst="rightArrow">
            <a:avLst/>
          </a:prstGeom>
          <a:solidFill>
            <a:srgbClr val="00CC9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4 Dikdörtgen"/>
          <p:cNvSpPr/>
          <p:nvPr/>
        </p:nvSpPr>
        <p:spPr>
          <a:xfrm>
            <a:off x="3571868" y="1428736"/>
            <a:ext cx="5143536" cy="2357454"/>
          </a:xfrm>
          <a:prstGeom prst="rect">
            <a:avLst/>
          </a:prstGeom>
          <a:solidFill>
            <a:schemeClr val="accent4">
              <a:lumMod val="60000"/>
              <a:lumOff val="40000"/>
            </a:schemeClr>
          </a:solidFill>
          <a:ln w="101600">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tr-TR" dirty="0" smtClean="0"/>
          </a:p>
          <a:p>
            <a:endParaRPr lang="tr-TR" dirty="0" smtClean="0"/>
          </a:p>
          <a:p>
            <a:r>
              <a:rPr lang="tr-TR" b="1" dirty="0" smtClean="0">
                <a:solidFill>
                  <a:schemeClr val="tx1"/>
                </a:solidFill>
                <a:latin typeface="Comic Sans MS" pitchFamily="66" charset="0"/>
              </a:rPr>
              <a:t>Divan-ı Hümayun        Nazırlıklara</a:t>
            </a:r>
          </a:p>
          <a:p>
            <a:r>
              <a:rPr lang="tr-TR" b="1" dirty="0" smtClean="0">
                <a:solidFill>
                  <a:schemeClr val="tx1"/>
                </a:solidFill>
                <a:latin typeface="Comic Sans MS" pitchFamily="66" charset="0"/>
              </a:rPr>
              <a:t>Sadrazamlık             Başvekalete</a:t>
            </a:r>
          </a:p>
          <a:p>
            <a:r>
              <a:rPr lang="tr-TR" b="1" dirty="0" err="1" smtClean="0">
                <a:solidFill>
                  <a:schemeClr val="tx1"/>
                </a:solidFill>
                <a:latin typeface="Comic Sans MS" pitchFamily="66" charset="0"/>
              </a:rPr>
              <a:t>Reisülküttablık</a:t>
            </a:r>
            <a:r>
              <a:rPr lang="tr-TR" b="1" dirty="0" smtClean="0">
                <a:solidFill>
                  <a:schemeClr val="tx1"/>
                </a:solidFill>
                <a:latin typeface="Comic Sans MS" pitchFamily="66" charset="0"/>
              </a:rPr>
              <a:t>           Hariciye Nezareti</a:t>
            </a:r>
          </a:p>
          <a:p>
            <a:r>
              <a:rPr lang="tr-TR" b="1" dirty="0" smtClean="0">
                <a:solidFill>
                  <a:schemeClr val="tx1"/>
                </a:solidFill>
                <a:latin typeface="Comic Sans MS" pitchFamily="66" charset="0"/>
              </a:rPr>
              <a:t>Sadaret kethüdası      Dahiliye Nezareti</a:t>
            </a:r>
          </a:p>
          <a:p>
            <a:r>
              <a:rPr lang="tr-TR" b="1" dirty="0" smtClean="0">
                <a:solidFill>
                  <a:schemeClr val="tx1"/>
                </a:solidFill>
                <a:latin typeface="Comic Sans MS" pitchFamily="66" charset="0"/>
              </a:rPr>
              <a:t>Darphane Hazinesi      Maliye Nezareti</a:t>
            </a:r>
          </a:p>
          <a:p>
            <a:r>
              <a:rPr lang="tr-TR" b="1" dirty="0" smtClean="0">
                <a:solidFill>
                  <a:schemeClr val="tx1"/>
                </a:solidFill>
                <a:latin typeface="Comic Sans MS" pitchFamily="66" charset="0"/>
              </a:rPr>
              <a:t>Vakıflar Nezareti       Evkafı hümayun</a:t>
            </a:r>
          </a:p>
          <a:p>
            <a:r>
              <a:rPr lang="tr-TR" b="1" dirty="0" smtClean="0">
                <a:solidFill>
                  <a:schemeClr val="tx1"/>
                </a:solidFill>
                <a:latin typeface="Comic Sans MS" pitchFamily="66" charset="0"/>
              </a:rPr>
              <a:t>Şeyhülislamlık           </a:t>
            </a:r>
            <a:r>
              <a:rPr lang="tr-TR" b="1" dirty="0" err="1" smtClean="0">
                <a:solidFill>
                  <a:schemeClr val="tx1"/>
                </a:solidFill>
                <a:latin typeface="Comic Sans MS" pitchFamily="66" charset="0"/>
              </a:rPr>
              <a:t>Babımeşihat</a:t>
            </a:r>
            <a:r>
              <a:rPr lang="tr-TR" b="1" dirty="0" smtClean="0">
                <a:solidFill>
                  <a:schemeClr val="tx1"/>
                </a:solidFill>
                <a:latin typeface="Comic Sans MS" pitchFamily="66" charset="0"/>
              </a:rPr>
              <a:t> dairesi</a:t>
            </a:r>
          </a:p>
          <a:p>
            <a:endParaRPr lang="tr-TR" dirty="0" smtClean="0"/>
          </a:p>
          <a:p>
            <a:pPr algn="ctr"/>
            <a:endParaRPr lang="tr-TR" dirty="0"/>
          </a:p>
        </p:txBody>
      </p:sp>
      <p:sp>
        <p:nvSpPr>
          <p:cNvPr id="6" name="5 Dikdörtgen"/>
          <p:cNvSpPr/>
          <p:nvPr/>
        </p:nvSpPr>
        <p:spPr>
          <a:xfrm>
            <a:off x="3500430" y="3929066"/>
            <a:ext cx="5214974" cy="839882"/>
          </a:xfrm>
          <a:prstGeom prst="rect">
            <a:avLst/>
          </a:prstGeom>
          <a:solidFill>
            <a:schemeClr val="accent5">
              <a:lumMod val="60000"/>
              <a:lumOff val="40000"/>
            </a:schemeClr>
          </a:solidFill>
          <a:ln w="101600">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latin typeface="Comic Sans MS" pitchFamily="66" charset="0"/>
              </a:rPr>
              <a:t>Devlet memurları iç işleri ve dış işleri olarak ikiye ayrıldı. </a:t>
            </a:r>
            <a:endParaRPr lang="tr-TR" b="1" dirty="0">
              <a:solidFill>
                <a:schemeClr val="tx1"/>
              </a:solidFill>
              <a:latin typeface="Comic Sans MS" pitchFamily="66" charset="0"/>
            </a:endParaRPr>
          </a:p>
        </p:txBody>
      </p:sp>
      <p:sp>
        <p:nvSpPr>
          <p:cNvPr id="8" name="7 Sol Yukarı Ok"/>
          <p:cNvSpPr/>
          <p:nvPr/>
        </p:nvSpPr>
        <p:spPr>
          <a:xfrm rot="5400000">
            <a:off x="318007" y="3611027"/>
            <a:ext cx="3214710" cy="850392"/>
          </a:xfrm>
          <a:prstGeom prst="leftUpArrow">
            <a:avLst/>
          </a:prstGeom>
          <a:solidFill>
            <a:srgbClr val="00CC9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8 Sol Yukarı Ok"/>
          <p:cNvSpPr/>
          <p:nvPr/>
        </p:nvSpPr>
        <p:spPr>
          <a:xfrm rot="5400000">
            <a:off x="-641644" y="3927736"/>
            <a:ext cx="3705252" cy="850392"/>
          </a:xfrm>
          <a:prstGeom prst="leftUpArrow">
            <a:avLst/>
          </a:prstGeom>
          <a:solidFill>
            <a:srgbClr val="00CC9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 name="11 Dikdörtgen"/>
          <p:cNvSpPr/>
          <p:nvPr/>
        </p:nvSpPr>
        <p:spPr>
          <a:xfrm>
            <a:off x="3000364" y="4929198"/>
            <a:ext cx="5786478" cy="857256"/>
          </a:xfrm>
          <a:prstGeom prst="rect">
            <a:avLst/>
          </a:prstGeom>
          <a:solidFill>
            <a:srgbClr val="99FF33"/>
          </a:solidFill>
          <a:ln w="76200">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dirty="0" smtClean="0"/>
              <a:t> </a:t>
            </a:r>
          </a:p>
          <a:p>
            <a:r>
              <a:rPr lang="tr-TR" b="1" dirty="0" smtClean="0">
                <a:solidFill>
                  <a:schemeClr val="tx1"/>
                </a:solidFill>
                <a:latin typeface="Comic Sans MS" pitchFamily="66" charset="0"/>
              </a:rPr>
              <a:t>Memurlara pantolon ceket ve fes giyme</a:t>
            </a:r>
          </a:p>
          <a:p>
            <a:r>
              <a:rPr lang="tr-TR" b="1" dirty="0" smtClean="0">
                <a:solidFill>
                  <a:schemeClr val="tx1"/>
                </a:solidFill>
                <a:latin typeface="Comic Sans MS" pitchFamily="66" charset="0"/>
              </a:rPr>
              <a:t>zorunluluğu getirildi ve memurlar maaşa bağlandı.</a:t>
            </a:r>
          </a:p>
          <a:p>
            <a:pPr algn="ctr"/>
            <a:endParaRPr lang="tr-TR" b="1" dirty="0">
              <a:solidFill>
                <a:schemeClr val="tx1"/>
              </a:solidFill>
              <a:latin typeface="Comic Sans MS" pitchFamily="66" charset="0"/>
            </a:endParaRPr>
          </a:p>
        </p:txBody>
      </p:sp>
      <p:sp>
        <p:nvSpPr>
          <p:cNvPr id="10" name="9 Dikdörtgen"/>
          <p:cNvSpPr/>
          <p:nvPr/>
        </p:nvSpPr>
        <p:spPr>
          <a:xfrm>
            <a:off x="1857356" y="5943600"/>
            <a:ext cx="7000924" cy="700110"/>
          </a:xfrm>
          <a:prstGeom prst="rect">
            <a:avLst/>
          </a:prstGeom>
          <a:ln w="76200">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2400" b="1" dirty="0" smtClean="0">
              <a:solidFill>
                <a:schemeClr val="tx1"/>
              </a:solidFill>
              <a:latin typeface="Comic Sans MS" pitchFamily="66" charset="0"/>
            </a:endParaRPr>
          </a:p>
          <a:p>
            <a:pPr algn="ctr"/>
            <a:r>
              <a:rPr lang="tr-TR" sz="2400" b="1" dirty="0" smtClean="0">
                <a:solidFill>
                  <a:schemeClr val="tx1"/>
                </a:solidFill>
                <a:latin typeface="Comic Sans MS" pitchFamily="66" charset="0"/>
              </a:rPr>
              <a:t>Köy ve mahallelerde muhtarlıklar oluşturuldu.</a:t>
            </a:r>
          </a:p>
          <a:p>
            <a:pPr algn="ctr"/>
            <a:endParaRPr lang="tr-TR" dirty="0"/>
          </a:p>
        </p:txBody>
      </p:sp>
      <p:sp>
        <p:nvSpPr>
          <p:cNvPr id="11" name="10 Sol Yukarı Ok"/>
          <p:cNvSpPr/>
          <p:nvPr/>
        </p:nvSpPr>
        <p:spPr>
          <a:xfrm rot="5400000">
            <a:off x="1389577" y="3110961"/>
            <a:ext cx="2357454" cy="850392"/>
          </a:xfrm>
          <a:prstGeom prst="leftUpArrow">
            <a:avLst/>
          </a:prstGeom>
          <a:solidFill>
            <a:srgbClr val="00CC9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edge">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amond(in)">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diamond(in)">
                                      <p:cBhvr>
                                        <p:cTn id="22" dur="2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37"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900" decel="100000" fill="hold"/>
                                        <p:tgtEl>
                                          <p:spTgt spid="11"/>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slide(fromBottom)">
                                      <p:cBhvr>
                                        <p:cTn id="35" dur="500"/>
                                        <p:tgtEl>
                                          <p:spTgt spid="6"/>
                                        </p:tgtEl>
                                      </p:cBhvr>
                                    </p:animEffect>
                                  </p:childTnLst>
                                </p:cTn>
                              </p:par>
                            </p:childTnLst>
                          </p:cTn>
                        </p:par>
                      </p:childTnLst>
                    </p:cTn>
                  </p:par>
                  <p:par>
                    <p:cTn id="36" fill="hold">
                      <p:stCondLst>
                        <p:cond delay="indefinite"/>
                      </p:stCondLst>
                      <p:childTnLst>
                        <p:par>
                          <p:cTn id="37" fill="hold">
                            <p:stCondLst>
                              <p:cond delay="0"/>
                            </p:stCondLst>
                            <p:childTnLst>
                              <p:par>
                                <p:cTn id="38" presetID="37" presetClass="entr" presetSubtype="0"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1000"/>
                                        <p:tgtEl>
                                          <p:spTgt spid="8"/>
                                        </p:tgtEl>
                                      </p:cBhvr>
                                    </p:animEffect>
                                    <p:anim calcmode="lin" valueType="num">
                                      <p:cBhvr>
                                        <p:cTn id="41" dur="1000" fill="hold"/>
                                        <p:tgtEl>
                                          <p:spTgt spid="8"/>
                                        </p:tgtEl>
                                        <p:attrNameLst>
                                          <p:attrName>ppt_x</p:attrName>
                                        </p:attrNameLst>
                                      </p:cBhvr>
                                      <p:tavLst>
                                        <p:tav tm="0">
                                          <p:val>
                                            <p:strVal val="#ppt_x"/>
                                          </p:val>
                                        </p:tav>
                                        <p:tav tm="100000">
                                          <p:val>
                                            <p:strVal val="#ppt_x"/>
                                          </p:val>
                                        </p:tav>
                                      </p:tavLst>
                                    </p:anim>
                                    <p:anim calcmode="lin" valueType="num">
                                      <p:cBhvr>
                                        <p:cTn id="42" dur="900" decel="100000" fill="hold"/>
                                        <p:tgtEl>
                                          <p:spTgt spid="8"/>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37" presetClass="entr" presetSubtype="0" fill="hold" grpId="0" nodeType="click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1000"/>
                                        <p:tgtEl>
                                          <p:spTgt spid="12"/>
                                        </p:tgtEl>
                                      </p:cBhvr>
                                    </p:animEffect>
                                    <p:anim calcmode="lin" valueType="num">
                                      <p:cBhvr>
                                        <p:cTn id="49" dur="1000" fill="hold"/>
                                        <p:tgtEl>
                                          <p:spTgt spid="12"/>
                                        </p:tgtEl>
                                        <p:attrNameLst>
                                          <p:attrName>ppt_x</p:attrName>
                                        </p:attrNameLst>
                                      </p:cBhvr>
                                      <p:tavLst>
                                        <p:tav tm="0">
                                          <p:val>
                                            <p:strVal val="#ppt_x"/>
                                          </p:val>
                                        </p:tav>
                                        <p:tav tm="100000">
                                          <p:val>
                                            <p:strVal val="#ppt_x"/>
                                          </p:val>
                                        </p:tav>
                                      </p:tavLst>
                                    </p:anim>
                                    <p:anim calcmode="lin" valueType="num">
                                      <p:cBhvr>
                                        <p:cTn id="50" dur="900" decel="100000" fill="hold"/>
                                        <p:tgtEl>
                                          <p:spTgt spid="12"/>
                                        </p:tgtEl>
                                        <p:attrNameLst>
                                          <p:attrName>ppt_y</p:attrName>
                                        </p:attrNameLst>
                                      </p:cBhvr>
                                      <p:tavLst>
                                        <p:tav tm="0">
                                          <p:val>
                                            <p:strVal val="#ppt_y+1"/>
                                          </p:val>
                                        </p:tav>
                                        <p:tav tm="100000">
                                          <p:val>
                                            <p:strVal val="#ppt_y-.03"/>
                                          </p:val>
                                        </p:tav>
                                      </p:tavLst>
                                    </p:anim>
                                    <p:anim calcmode="lin" valueType="num">
                                      <p:cBhvr>
                                        <p:cTn id="51"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1" presetClass="entr" presetSubtype="4" fill="hold" grpId="0" nodeType="click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wheel(4)">
                                      <p:cBhvr>
                                        <p:cTn id="56" dur="2000"/>
                                        <p:tgtEl>
                                          <p:spTgt spid="9"/>
                                        </p:tgtEl>
                                      </p:cBhvr>
                                    </p:animEffect>
                                  </p:childTnLst>
                                </p:cTn>
                              </p:par>
                            </p:childTnLst>
                          </p:cTn>
                        </p:par>
                      </p:childTnLst>
                    </p:cTn>
                  </p:par>
                  <p:par>
                    <p:cTn id="57" fill="hold">
                      <p:stCondLst>
                        <p:cond delay="indefinite"/>
                      </p:stCondLst>
                      <p:childTnLst>
                        <p:par>
                          <p:cTn id="58" fill="hold">
                            <p:stCondLst>
                              <p:cond delay="0"/>
                            </p:stCondLst>
                            <p:childTnLst>
                              <p:par>
                                <p:cTn id="59" presetID="37" presetClass="entr" presetSubtype="0" fill="hold" grpId="0" nodeType="click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fade">
                                      <p:cBhvr>
                                        <p:cTn id="61" dur="1000"/>
                                        <p:tgtEl>
                                          <p:spTgt spid="10"/>
                                        </p:tgtEl>
                                      </p:cBhvr>
                                    </p:animEffect>
                                    <p:anim calcmode="lin" valueType="num">
                                      <p:cBhvr>
                                        <p:cTn id="62" dur="1000" fill="hold"/>
                                        <p:tgtEl>
                                          <p:spTgt spid="10"/>
                                        </p:tgtEl>
                                        <p:attrNameLst>
                                          <p:attrName>ppt_x</p:attrName>
                                        </p:attrNameLst>
                                      </p:cBhvr>
                                      <p:tavLst>
                                        <p:tav tm="0">
                                          <p:val>
                                            <p:strVal val="#ppt_x"/>
                                          </p:val>
                                        </p:tav>
                                        <p:tav tm="100000">
                                          <p:val>
                                            <p:strVal val="#ppt_x"/>
                                          </p:val>
                                        </p:tav>
                                      </p:tavLst>
                                    </p:anim>
                                    <p:anim calcmode="lin" valueType="num">
                                      <p:cBhvr>
                                        <p:cTn id="63" dur="900" decel="100000" fill="hold"/>
                                        <p:tgtEl>
                                          <p:spTgt spid="10"/>
                                        </p:tgtEl>
                                        <p:attrNameLst>
                                          <p:attrName>ppt_y</p:attrName>
                                        </p:attrNameLst>
                                      </p:cBhvr>
                                      <p:tavLst>
                                        <p:tav tm="0">
                                          <p:val>
                                            <p:strVal val="#ppt_y+1"/>
                                          </p:val>
                                        </p:tav>
                                        <p:tav tm="100000">
                                          <p:val>
                                            <p:strVal val="#ppt_y-.03"/>
                                          </p:val>
                                        </p:tav>
                                      </p:tavLst>
                                    </p:anim>
                                    <p:anim calcmode="lin" valueType="num">
                                      <p:cBhvr>
                                        <p:cTn id="64"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8" grpId="0" animBg="1"/>
      <p:bldP spid="9" grpId="0" animBg="1"/>
      <p:bldP spid="12" grpId="0" animBg="1"/>
      <p:bldP spid="10"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Oval"/>
          <p:cNvSpPr/>
          <p:nvPr/>
        </p:nvSpPr>
        <p:spPr>
          <a:xfrm>
            <a:off x="214282" y="214290"/>
            <a:ext cx="2071702" cy="1214446"/>
          </a:xfrm>
          <a:prstGeom prst="ellipse">
            <a:avLst/>
          </a:prstGeom>
          <a:solidFill>
            <a:srgbClr val="FF00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latin typeface="Comic Sans MS" pitchFamily="66" charset="0"/>
              </a:rPr>
              <a:t>YÖNETİM</a:t>
            </a:r>
            <a:endParaRPr lang="tr-TR" sz="2000" b="1" dirty="0">
              <a:solidFill>
                <a:schemeClr val="tx1"/>
              </a:solidFill>
              <a:latin typeface="Comic Sans MS" pitchFamily="66" charset="0"/>
            </a:endParaRPr>
          </a:p>
        </p:txBody>
      </p:sp>
      <p:sp>
        <p:nvSpPr>
          <p:cNvPr id="3" name="2 Sağ Ok"/>
          <p:cNvSpPr/>
          <p:nvPr/>
        </p:nvSpPr>
        <p:spPr>
          <a:xfrm>
            <a:off x="2357422" y="285728"/>
            <a:ext cx="978408" cy="484632"/>
          </a:xfrm>
          <a:prstGeom prst="rightArrow">
            <a:avLst/>
          </a:prstGeom>
          <a:solidFill>
            <a:srgbClr val="99FF66"/>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3 Dikdörtgen"/>
          <p:cNvSpPr/>
          <p:nvPr/>
        </p:nvSpPr>
        <p:spPr>
          <a:xfrm>
            <a:off x="3571868" y="285728"/>
            <a:ext cx="5214974" cy="571504"/>
          </a:xfrm>
          <a:prstGeom prst="rect">
            <a:avLst/>
          </a:prstGeom>
          <a:solidFill>
            <a:srgbClr val="FF66FF"/>
          </a:solidFill>
          <a:ln w="76200">
            <a:solidFill>
              <a:srgbClr val="66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2000" b="1" dirty="0" smtClean="0">
              <a:solidFill>
                <a:schemeClr val="tx1"/>
              </a:solidFill>
              <a:latin typeface="Comic Sans MS" pitchFamily="66" charset="0"/>
            </a:endParaRPr>
          </a:p>
          <a:p>
            <a:pPr algn="ctr"/>
            <a:r>
              <a:rPr lang="tr-TR" sz="2000" b="1" dirty="0" smtClean="0">
                <a:solidFill>
                  <a:schemeClr val="tx1"/>
                </a:solidFill>
                <a:latin typeface="Comic Sans MS" pitchFamily="66" charset="0"/>
              </a:rPr>
              <a:t>Karantina ve posta teşkilatı kuruldu.</a:t>
            </a:r>
          </a:p>
          <a:p>
            <a:pPr algn="ctr"/>
            <a:endParaRPr lang="tr-TR" sz="2000" b="1" dirty="0">
              <a:solidFill>
                <a:schemeClr val="tx1"/>
              </a:solidFill>
              <a:latin typeface="Comic Sans MS" pitchFamily="66" charset="0"/>
            </a:endParaRPr>
          </a:p>
        </p:txBody>
      </p:sp>
      <p:sp>
        <p:nvSpPr>
          <p:cNvPr id="5" name="4 Sağ Ok"/>
          <p:cNvSpPr/>
          <p:nvPr/>
        </p:nvSpPr>
        <p:spPr>
          <a:xfrm>
            <a:off x="2285984" y="1000108"/>
            <a:ext cx="1143008" cy="484632"/>
          </a:xfrm>
          <a:prstGeom prst="rightArrow">
            <a:avLst/>
          </a:prstGeom>
          <a:solidFill>
            <a:srgbClr val="99FF66"/>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5 Dikdörtgen"/>
          <p:cNvSpPr/>
          <p:nvPr/>
        </p:nvSpPr>
        <p:spPr>
          <a:xfrm>
            <a:off x="3643306" y="1000108"/>
            <a:ext cx="5214974" cy="571504"/>
          </a:xfrm>
          <a:prstGeom prst="rect">
            <a:avLst/>
          </a:prstGeom>
          <a:solidFill>
            <a:srgbClr val="66FFFF"/>
          </a:solidFill>
          <a:ln w="76200">
            <a:solidFill>
              <a:srgbClr val="FF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latin typeface="Comic Sans MS" pitchFamily="66" charset="0"/>
              </a:rPr>
              <a:t>Askerî amaçlı ilk nüfus sayımı yapıldı.</a:t>
            </a:r>
          </a:p>
        </p:txBody>
      </p:sp>
      <p:sp>
        <p:nvSpPr>
          <p:cNvPr id="7" name="6 Dikdörtgen"/>
          <p:cNvSpPr/>
          <p:nvPr/>
        </p:nvSpPr>
        <p:spPr>
          <a:xfrm>
            <a:off x="3571868" y="3643314"/>
            <a:ext cx="5286412" cy="785818"/>
          </a:xfrm>
          <a:prstGeom prst="rect">
            <a:avLst/>
          </a:prstGeom>
          <a:solidFill>
            <a:srgbClr val="FF66FF"/>
          </a:solidFill>
          <a:ln w="76200">
            <a:solidFill>
              <a:srgbClr val="66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2000" b="1" dirty="0" smtClean="0">
              <a:solidFill>
                <a:schemeClr val="tx1"/>
              </a:solidFill>
              <a:latin typeface="Comic Sans MS" pitchFamily="66" charset="0"/>
            </a:endParaRPr>
          </a:p>
          <a:p>
            <a:r>
              <a:rPr lang="tr-TR" sz="2000" b="1" dirty="0" smtClean="0">
                <a:solidFill>
                  <a:schemeClr val="tx1"/>
                </a:solidFill>
                <a:latin typeface="Comic Sans MS" pitchFamily="66" charset="0"/>
              </a:rPr>
              <a:t>Devletin kişilerin mallarına el koyma</a:t>
            </a:r>
          </a:p>
          <a:p>
            <a:r>
              <a:rPr lang="tr-TR" sz="2000" b="1" dirty="0" smtClean="0">
                <a:solidFill>
                  <a:schemeClr val="tx1"/>
                </a:solidFill>
                <a:latin typeface="Comic Sans MS" pitchFamily="66" charset="0"/>
              </a:rPr>
              <a:t>(müsadere) usulüne son verildi.</a:t>
            </a:r>
          </a:p>
          <a:p>
            <a:pPr algn="ctr"/>
            <a:endParaRPr lang="tr-TR" sz="2000" b="1" dirty="0">
              <a:solidFill>
                <a:schemeClr val="tx1"/>
              </a:solidFill>
              <a:latin typeface="Comic Sans MS" pitchFamily="66" charset="0"/>
            </a:endParaRPr>
          </a:p>
        </p:txBody>
      </p:sp>
      <p:sp>
        <p:nvSpPr>
          <p:cNvPr id="8" name="7 Dikdörtgen"/>
          <p:cNvSpPr/>
          <p:nvPr/>
        </p:nvSpPr>
        <p:spPr>
          <a:xfrm>
            <a:off x="3643306" y="2643182"/>
            <a:ext cx="5214974" cy="785818"/>
          </a:xfrm>
          <a:prstGeom prst="rect">
            <a:avLst/>
          </a:prstGeom>
          <a:solidFill>
            <a:srgbClr val="66FFFF"/>
          </a:solidFill>
          <a:ln w="76200">
            <a:solidFill>
              <a:srgbClr val="FF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2000" dirty="0" smtClean="0"/>
          </a:p>
          <a:p>
            <a:pPr algn="ctr"/>
            <a:r>
              <a:rPr lang="tr-TR" sz="2000" b="1" dirty="0" smtClean="0">
                <a:solidFill>
                  <a:schemeClr val="tx1"/>
                </a:solidFill>
                <a:latin typeface="Comic Sans MS" pitchFamily="66" charset="0"/>
              </a:rPr>
              <a:t>Takvimi </a:t>
            </a:r>
            <a:r>
              <a:rPr lang="tr-TR" sz="2000" b="1" dirty="0" err="1" smtClean="0">
                <a:solidFill>
                  <a:schemeClr val="tx1"/>
                </a:solidFill>
                <a:latin typeface="Comic Sans MS" pitchFamily="66" charset="0"/>
              </a:rPr>
              <a:t>vakayi</a:t>
            </a:r>
            <a:r>
              <a:rPr lang="tr-TR" sz="2000" b="1" dirty="0" smtClean="0">
                <a:solidFill>
                  <a:schemeClr val="tx1"/>
                </a:solidFill>
                <a:latin typeface="Comic Sans MS" pitchFamily="66" charset="0"/>
              </a:rPr>
              <a:t> adlı ilk resmî gazete yayımlandı</a:t>
            </a:r>
            <a:r>
              <a:rPr lang="tr-TR" sz="2000" dirty="0" smtClean="0"/>
              <a:t>.</a:t>
            </a:r>
          </a:p>
          <a:p>
            <a:pPr algn="ctr"/>
            <a:r>
              <a:rPr lang="tr-TR" sz="2000" b="1" dirty="0" smtClean="0">
                <a:solidFill>
                  <a:schemeClr val="tx1"/>
                </a:solidFill>
                <a:latin typeface="Comic Sans MS" pitchFamily="66" charset="0"/>
              </a:rPr>
              <a:t>.</a:t>
            </a:r>
          </a:p>
        </p:txBody>
      </p:sp>
      <p:sp>
        <p:nvSpPr>
          <p:cNvPr id="9" name="8 Yukarı Bükülü Ok"/>
          <p:cNvSpPr/>
          <p:nvPr/>
        </p:nvSpPr>
        <p:spPr>
          <a:xfrm rot="5400000">
            <a:off x="2107389" y="1107265"/>
            <a:ext cx="857256" cy="1785950"/>
          </a:xfrm>
          <a:prstGeom prst="bentUpArrow">
            <a:avLst/>
          </a:prstGeom>
          <a:solidFill>
            <a:srgbClr val="99FF66"/>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 name="10 Yukarı Bükülü Ok"/>
          <p:cNvSpPr/>
          <p:nvPr/>
        </p:nvSpPr>
        <p:spPr>
          <a:xfrm rot="5400000">
            <a:off x="1610755" y="1246709"/>
            <a:ext cx="1564772" cy="2214578"/>
          </a:xfrm>
          <a:prstGeom prst="bentUpArrow">
            <a:avLst>
              <a:gd name="adj1" fmla="val 16010"/>
              <a:gd name="adj2" fmla="val 11064"/>
              <a:gd name="adj3" fmla="val 16010"/>
            </a:avLst>
          </a:prstGeom>
          <a:solidFill>
            <a:srgbClr val="99FF66"/>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 name="11 Dikdörtgen"/>
          <p:cNvSpPr/>
          <p:nvPr/>
        </p:nvSpPr>
        <p:spPr>
          <a:xfrm>
            <a:off x="3643306" y="1785926"/>
            <a:ext cx="5286412" cy="714380"/>
          </a:xfrm>
          <a:prstGeom prst="rect">
            <a:avLst/>
          </a:prstGeom>
          <a:solidFill>
            <a:srgbClr val="FF66FF"/>
          </a:solidFill>
          <a:ln w="76200">
            <a:solidFill>
              <a:srgbClr val="66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2000" b="1" dirty="0" smtClean="0">
              <a:solidFill>
                <a:schemeClr val="tx1"/>
              </a:solidFill>
              <a:latin typeface="Comic Sans MS" pitchFamily="66" charset="0"/>
            </a:endParaRPr>
          </a:p>
          <a:p>
            <a:r>
              <a:rPr lang="tr-TR" sz="2000" b="1" dirty="0" smtClean="0">
                <a:solidFill>
                  <a:schemeClr val="tx1"/>
                </a:solidFill>
                <a:latin typeface="Comic Sans MS" pitchFamily="66" charset="0"/>
              </a:rPr>
              <a:t>Yurt dışına çıkışlarda pasaport uygulaması başlatıldı.</a:t>
            </a:r>
          </a:p>
          <a:p>
            <a:pPr algn="ctr"/>
            <a:endParaRPr lang="tr-TR" sz="2000" b="1" dirty="0">
              <a:solidFill>
                <a:schemeClr val="tx1"/>
              </a:solidFill>
              <a:latin typeface="Comic Sans MS" pitchFamily="66" charset="0"/>
            </a:endParaRPr>
          </a:p>
        </p:txBody>
      </p:sp>
      <p:sp>
        <p:nvSpPr>
          <p:cNvPr id="14" name="13 Dikdörtgen"/>
          <p:cNvSpPr/>
          <p:nvPr/>
        </p:nvSpPr>
        <p:spPr>
          <a:xfrm>
            <a:off x="3428992" y="4786322"/>
            <a:ext cx="5286412" cy="785818"/>
          </a:xfrm>
          <a:prstGeom prst="rect">
            <a:avLst/>
          </a:prstGeom>
          <a:solidFill>
            <a:srgbClr val="66FFFF"/>
          </a:solidFill>
          <a:ln w="76200">
            <a:solidFill>
              <a:srgbClr val="FF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2000" dirty="0" smtClean="0"/>
          </a:p>
          <a:p>
            <a:endParaRPr lang="tr-TR" sz="2000" b="1" dirty="0" smtClean="0">
              <a:solidFill>
                <a:schemeClr val="tx1"/>
              </a:solidFill>
              <a:latin typeface="Comic Sans MS" pitchFamily="66" charset="0"/>
            </a:endParaRPr>
          </a:p>
          <a:p>
            <a:r>
              <a:rPr lang="tr-TR" sz="2000" b="1" dirty="0" smtClean="0">
                <a:solidFill>
                  <a:schemeClr val="tx1"/>
                </a:solidFill>
                <a:latin typeface="Comic Sans MS" pitchFamily="66" charset="0"/>
              </a:rPr>
              <a:t>İstanbul’a gelecek kişilere Mürur Tezkeresi alma zorunluluğu getirildi.</a:t>
            </a:r>
          </a:p>
          <a:p>
            <a:r>
              <a:rPr lang="tr-TR" sz="2000" dirty="0" smtClean="0"/>
              <a:t> </a:t>
            </a:r>
          </a:p>
          <a:p>
            <a:pPr algn="ctr"/>
            <a:r>
              <a:rPr lang="tr-TR" sz="2000" b="1" dirty="0" smtClean="0">
                <a:solidFill>
                  <a:schemeClr val="tx1"/>
                </a:solidFill>
                <a:latin typeface="Comic Sans MS" pitchFamily="66" charset="0"/>
              </a:rPr>
              <a:t>.</a:t>
            </a:r>
          </a:p>
        </p:txBody>
      </p:sp>
      <p:sp>
        <p:nvSpPr>
          <p:cNvPr id="15" name="14 Yukarı Bükülü Ok"/>
          <p:cNvSpPr/>
          <p:nvPr/>
        </p:nvSpPr>
        <p:spPr>
          <a:xfrm rot="5400000">
            <a:off x="535753" y="1893083"/>
            <a:ext cx="2643206" cy="2000264"/>
          </a:xfrm>
          <a:prstGeom prst="bentUpArrow">
            <a:avLst>
              <a:gd name="adj1" fmla="val 16010"/>
              <a:gd name="adj2" fmla="val 11064"/>
              <a:gd name="adj3" fmla="val 16010"/>
            </a:avLst>
          </a:prstGeom>
          <a:solidFill>
            <a:srgbClr val="99FF66"/>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6" name="15 Yukarı Bükülü Ok"/>
          <p:cNvSpPr/>
          <p:nvPr/>
        </p:nvSpPr>
        <p:spPr>
          <a:xfrm rot="5400000">
            <a:off x="-714412" y="2428868"/>
            <a:ext cx="3929090" cy="2071702"/>
          </a:xfrm>
          <a:prstGeom prst="bentUpArrow">
            <a:avLst>
              <a:gd name="adj1" fmla="val 16010"/>
              <a:gd name="adj2" fmla="val 11064"/>
              <a:gd name="adj3" fmla="val 16010"/>
            </a:avLst>
          </a:prstGeom>
          <a:solidFill>
            <a:srgbClr val="99FF66"/>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900" decel="100000" fill="hold"/>
                                        <p:tgtEl>
                                          <p:spTgt spid="3"/>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37"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900" decel="100000" fill="hold"/>
                                        <p:tgtEl>
                                          <p:spTgt spid="4"/>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37"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900" decel="100000" fill="hold"/>
                                        <p:tgtEl>
                                          <p:spTgt spid="5"/>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37" presetClass="entr" presetSubtype="0"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1000"/>
                                        <p:tgtEl>
                                          <p:spTgt spid="6"/>
                                        </p:tgtEl>
                                      </p:cBhvr>
                                    </p:animEffect>
                                    <p:anim calcmode="lin" valueType="num">
                                      <p:cBhvr>
                                        <p:cTn id="37" dur="1000" fill="hold"/>
                                        <p:tgtEl>
                                          <p:spTgt spid="6"/>
                                        </p:tgtEl>
                                        <p:attrNameLst>
                                          <p:attrName>ppt_x</p:attrName>
                                        </p:attrNameLst>
                                      </p:cBhvr>
                                      <p:tavLst>
                                        <p:tav tm="0">
                                          <p:val>
                                            <p:strVal val="#ppt_x"/>
                                          </p:val>
                                        </p:tav>
                                        <p:tav tm="100000">
                                          <p:val>
                                            <p:strVal val="#ppt_x"/>
                                          </p:val>
                                        </p:tav>
                                      </p:tavLst>
                                    </p:anim>
                                    <p:anim calcmode="lin" valueType="num">
                                      <p:cBhvr>
                                        <p:cTn id="38" dur="900" decel="100000" fill="hold"/>
                                        <p:tgtEl>
                                          <p:spTgt spid="6"/>
                                        </p:tgtEl>
                                        <p:attrNameLst>
                                          <p:attrName>ppt_y</p:attrName>
                                        </p:attrNameLst>
                                      </p:cBhvr>
                                      <p:tavLst>
                                        <p:tav tm="0">
                                          <p:val>
                                            <p:strVal val="#ppt_y+1"/>
                                          </p:val>
                                        </p:tav>
                                        <p:tav tm="100000">
                                          <p:val>
                                            <p:strVal val="#ppt_y-.03"/>
                                          </p:val>
                                        </p:tav>
                                      </p:tavLst>
                                    </p:anim>
                                    <p:anim calcmode="lin" valueType="num">
                                      <p:cBhvr>
                                        <p:cTn id="39"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37" presetClass="entr" presetSubtype="0" fill="hold" grpId="0" nodeType="click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1000"/>
                                        <p:tgtEl>
                                          <p:spTgt spid="9"/>
                                        </p:tgtEl>
                                      </p:cBhvr>
                                    </p:animEffect>
                                    <p:anim calcmode="lin" valueType="num">
                                      <p:cBhvr>
                                        <p:cTn id="45" dur="1000" fill="hold"/>
                                        <p:tgtEl>
                                          <p:spTgt spid="9"/>
                                        </p:tgtEl>
                                        <p:attrNameLst>
                                          <p:attrName>ppt_x</p:attrName>
                                        </p:attrNameLst>
                                      </p:cBhvr>
                                      <p:tavLst>
                                        <p:tav tm="0">
                                          <p:val>
                                            <p:strVal val="#ppt_x"/>
                                          </p:val>
                                        </p:tav>
                                        <p:tav tm="100000">
                                          <p:val>
                                            <p:strVal val="#ppt_x"/>
                                          </p:val>
                                        </p:tav>
                                      </p:tavLst>
                                    </p:anim>
                                    <p:anim calcmode="lin" valueType="num">
                                      <p:cBhvr>
                                        <p:cTn id="46" dur="900" decel="100000" fill="hold"/>
                                        <p:tgtEl>
                                          <p:spTgt spid="9"/>
                                        </p:tgtEl>
                                        <p:attrNameLst>
                                          <p:attrName>ppt_y</p:attrName>
                                        </p:attrNameLst>
                                      </p:cBhvr>
                                      <p:tavLst>
                                        <p:tav tm="0">
                                          <p:val>
                                            <p:strVal val="#ppt_y+1"/>
                                          </p:val>
                                        </p:tav>
                                        <p:tav tm="100000">
                                          <p:val>
                                            <p:strVal val="#ppt_y-.03"/>
                                          </p:val>
                                        </p:tav>
                                      </p:tavLst>
                                    </p:anim>
                                    <p:anim calcmode="lin" valueType="num">
                                      <p:cBhvr>
                                        <p:cTn id="47"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37" presetClass="entr" presetSubtype="0"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1000"/>
                                        <p:tgtEl>
                                          <p:spTgt spid="12"/>
                                        </p:tgtEl>
                                      </p:cBhvr>
                                    </p:animEffect>
                                    <p:anim calcmode="lin" valueType="num">
                                      <p:cBhvr>
                                        <p:cTn id="53" dur="1000" fill="hold"/>
                                        <p:tgtEl>
                                          <p:spTgt spid="12"/>
                                        </p:tgtEl>
                                        <p:attrNameLst>
                                          <p:attrName>ppt_x</p:attrName>
                                        </p:attrNameLst>
                                      </p:cBhvr>
                                      <p:tavLst>
                                        <p:tav tm="0">
                                          <p:val>
                                            <p:strVal val="#ppt_x"/>
                                          </p:val>
                                        </p:tav>
                                        <p:tav tm="100000">
                                          <p:val>
                                            <p:strVal val="#ppt_x"/>
                                          </p:val>
                                        </p:tav>
                                      </p:tavLst>
                                    </p:anim>
                                    <p:anim calcmode="lin" valueType="num">
                                      <p:cBhvr>
                                        <p:cTn id="54" dur="900" decel="100000" fill="hold"/>
                                        <p:tgtEl>
                                          <p:spTgt spid="12"/>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37" presetClass="entr" presetSubtype="0" fill="hold" grpId="0" nodeType="click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fade">
                                      <p:cBhvr>
                                        <p:cTn id="60" dur="1000"/>
                                        <p:tgtEl>
                                          <p:spTgt spid="11"/>
                                        </p:tgtEl>
                                      </p:cBhvr>
                                    </p:animEffect>
                                    <p:anim calcmode="lin" valueType="num">
                                      <p:cBhvr>
                                        <p:cTn id="61" dur="1000" fill="hold"/>
                                        <p:tgtEl>
                                          <p:spTgt spid="11"/>
                                        </p:tgtEl>
                                        <p:attrNameLst>
                                          <p:attrName>ppt_x</p:attrName>
                                        </p:attrNameLst>
                                      </p:cBhvr>
                                      <p:tavLst>
                                        <p:tav tm="0">
                                          <p:val>
                                            <p:strVal val="#ppt_x"/>
                                          </p:val>
                                        </p:tav>
                                        <p:tav tm="100000">
                                          <p:val>
                                            <p:strVal val="#ppt_x"/>
                                          </p:val>
                                        </p:tav>
                                      </p:tavLst>
                                    </p:anim>
                                    <p:anim calcmode="lin" valueType="num">
                                      <p:cBhvr>
                                        <p:cTn id="62" dur="900" decel="100000" fill="hold"/>
                                        <p:tgtEl>
                                          <p:spTgt spid="11"/>
                                        </p:tgtEl>
                                        <p:attrNameLst>
                                          <p:attrName>ppt_y</p:attrName>
                                        </p:attrNameLst>
                                      </p:cBhvr>
                                      <p:tavLst>
                                        <p:tav tm="0">
                                          <p:val>
                                            <p:strVal val="#ppt_y+1"/>
                                          </p:val>
                                        </p:tav>
                                        <p:tav tm="100000">
                                          <p:val>
                                            <p:strVal val="#ppt_y-.03"/>
                                          </p:val>
                                        </p:tav>
                                      </p:tavLst>
                                    </p:anim>
                                    <p:anim calcmode="lin" valueType="num">
                                      <p:cBhvr>
                                        <p:cTn id="63"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37" presetClass="entr" presetSubtype="0" fill="hold" grpId="0" nodeType="clickEffect">
                                  <p:stCondLst>
                                    <p:cond delay="0"/>
                                  </p:stCondLst>
                                  <p:childTnLst>
                                    <p:set>
                                      <p:cBhvr>
                                        <p:cTn id="67" dur="1" fill="hold">
                                          <p:stCondLst>
                                            <p:cond delay="0"/>
                                          </p:stCondLst>
                                        </p:cTn>
                                        <p:tgtEl>
                                          <p:spTgt spid="8"/>
                                        </p:tgtEl>
                                        <p:attrNameLst>
                                          <p:attrName>style.visibility</p:attrName>
                                        </p:attrNameLst>
                                      </p:cBhvr>
                                      <p:to>
                                        <p:strVal val="visible"/>
                                      </p:to>
                                    </p:set>
                                    <p:animEffect transition="in" filter="fade">
                                      <p:cBhvr>
                                        <p:cTn id="68" dur="1000"/>
                                        <p:tgtEl>
                                          <p:spTgt spid="8"/>
                                        </p:tgtEl>
                                      </p:cBhvr>
                                    </p:animEffect>
                                    <p:anim calcmode="lin" valueType="num">
                                      <p:cBhvr>
                                        <p:cTn id="69" dur="1000" fill="hold"/>
                                        <p:tgtEl>
                                          <p:spTgt spid="8"/>
                                        </p:tgtEl>
                                        <p:attrNameLst>
                                          <p:attrName>ppt_x</p:attrName>
                                        </p:attrNameLst>
                                      </p:cBhvr>
                                      <p:tavLst>
                                        <p:tav tm="0">
                                          <p:val>
                                            <p:strVal val="#ppt_x"/>
                                          </p:val>
                                        </p:tav>
                                        <p:tav tm="100000">
                                          <p:val>
                                            <p:strVal val="#ppt_x"/>
                                          </p:val>
                                        </p:tav>
                                      </p:tavLst>
                                    </p:anim>
                                    <p:anim calcmode="lin" valueType="num">
                                      <p:cBhvr>
                                        <p:cTn id="70" dur="900" decel="100000" fill="hold"/>
                                        <p:tgtEl>
                                          <p:spTgt spid="8"/>
                                        </p:tgtEl>
                                        <p:attrNameLst>
                                          <p:attrName>ppt_y</p:attrName>
                                        </p:attrNameLst>
                                      </p:cBhvr>
                                      <p:tavLst>
                                        <p:tav tm="0">
                                          <p:val>
                                            <p:strVal val="#ppt_y+1"/>
                                          </p:val>
                                        </p:tav>
                                        <p:tav tm="100000">
                                          <p:val>
                                            <p:strVal val="#ppt_y-.03"/>
                                          </p:val>
                                        </p:tav>
                                      </p:tavLst>
                                    </p:anim>
                                    <p:anim calcmode="lin" valueType="num">
                                      <p:cBhvr>
                                        <p:cTn id="71"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37" presetClass="entr" presetSubtype="0" fill="hold" grpId="0" nodeType="click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1000"/>
                                        <p:tgtEl>
                                          <p:spTgt spid="15"/>
                                        </p:tgtEl>
                                      </p:cBhvr>
                                    </p:animEffect>
                                    <p:anim calcmode="lin" valueType="num">
                                      <p:cBhvr>
                                        <p:cTn id="77" dur="1000" fill="hold"/>
                                        <p:tgtEl>
                                          <p:spTgt spid="15"/>
                                        </p:tgtEl>
                                        <p:attrNameLst>
                                          <p:attrName>ppt_x</p:attrName>
                                        </p:attrNameLst>
                                      </p:cBhvr>
                                      <p:tavLst>
                                        <p:tav tm="0">
                                          <p:val>
                                            <p:strVal val="#ppt_x"/>
                                          </p:val>
                                        </p:tav>
                                        <p:tav tm="100000">
                                          <p:val>
                                            <p:strVal val="#ppt_x"/>
                                          </p:val>
                                        </p:tav>
                                      </p:tavLst>
                                    </p:anim>
                                    <p:anim calcmode="lin" valueType="num">
                                      <p:cBhvr>
                                        <p:cTn id="78" dur="900" decel="100000" fill="hold"/>
                                        <p:tgtEl>
                                          <p:spTgt spid="15"/>
                                        </p:tgtEl>
                                        <p:attrNameLst>
                                          <p:attrName>ppt_y</p:attrName>
                                        </p:attrNameLst>
                                      </p:cBhvr>
                                      <p:tavLst>
                                        <p:tav tm="0">
                                          <p:val>
                                            <p:strVal val="#ppt_y+1"/>
                                          </p:val>
                                        </p:tav>
                                        <p:tav tm="100000">
                                          <p:val>
                                            <p:strVal val="#ppt_y-.03"/>
                                          </p:val>
                                        </p:tav>
                                      </p:tavLst>
                                    </p:anim>
                                    <p:anim calcmode="lin" valueType="num">
                                      <p:cBhvr>
                                        <p:cTn id="79"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37" presetClass="entr" presetSubtype="0" fill="hold" grpId="0" nodeType="clickEffect">
                                  <p:stCondLst>
                                    <p:cond delay="0"/>
                                  </p:stCondLst>
                                  <p:childTnLst>
                                    <p:set>
                                      <p:cBhvr>
                                        <p:cTn id="83" dur="1" fill="hold">
                                          <p:stCondLst>
                                            <p:cond delay="0"/>
                                          </p:stCondLst>
                                        </p:cTn>
                                        <p:tgtEl>
                                          <p:spTgt spid="7"/>
                                        </p:tgtEl>
                                        <p:attrNameLst>
                                          <p:attrName>style.visibility</p:attrName>
                                        </p:attrNameLst>
                                      </p:cBhvr>
                                      <p:to>
                                        <p:strVal val="visible"/>
                                      </p:to>
                                    </p:set>
                                    <p:animEffect transition="in" filter="fade">
                                      <p:cBhvr>
                                        <p:cTn id="84" dur="1000"/>
                                        <p:tgtEl>
                                          <p:spTgt spid="7"/>
                                        </p:tgtEl>
                                      </p:cBhvr>
                                    </p:animEffect>
                                    <p:anim calcmode="lin" valueType="num">
                                      <p:cBhvr>
                                        <p:cTn id="85" dur="1000" fill="hold"/>
                                        <p:tgtEl>
                                          <p:spTgt spid="7"/>
                                        </p:tgtEl>
                                        <p:attrNameLst>
                                          <p:attrName>ppt_x</p:attrName>
                                        </p:attrNameLst>
                                      </p:cBhvr>
                                      <p:tavLst>
                                        <p:tav tm="0">
                                          <p:val>
                                            <p:strVal val="#ppt_x"/>
                                          </p:val>
                                        </p:tav>
                                        <p:tav tm="100000">
                                          <p:val>
                                            <p:strVal val="#ppt_x"/>
                                          </p:val>
                                        </p:tav>
                                      </p:tavLst>
                                    </p:anim>
                                    <p:anim calcmode="lin" valueType="num">
                                      <p:cBhvr>
                                        <p:cTn id="86" dur="900" decel="100000" fill="hold"/>
                                        <p:tgtEl>
                                          <p:spTgt spid="7"/>
                                        </p:tgtEl>
                                        <p:attrNameLst>
                                          <p:attrName>ppt_y</p:attrName>
                                        </p:attrNameLst>
                                      </p:cBhvr>
                                      <p:tavLst>
                                        <p:tav tm="0">
                                          <p:val>
                                            <p:strVal val="#ppt_y+1"/>
                                          </p:val>
                                        </p:tav>
                                        <p:tav tm="100000">
                                          <p:val>
                                            <p:strVal val="#ppt_y-.03"/>
                                          </p:val>
                                        </p:tav>
                                      </p:tavLst>
                                    </p:anim>
                                    <p:anim calcmode="lin" valueType="num">
                                      <p:cBhvr>
                                        <p:cTn id="87"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37" presetClass="entr" presetSubtype="0" fill="hold" grpId="0" nodeType="clickEffect">
                                  <p:stCondLst>
                                    <p:cond delay="0"/>
                                  </p:stCondLst>
                                  <p:childTnLst>
                                    <p:set>
                                      <p:cBhvr>
                                        <p:cTn id="91" dur="1" fill="hold">
                                          <p:stCondLst>
                                            <p:cond delay="0"/>
                                          </p:stCondLst>
                                        </p:cTn>
                                        <p:tgtEl>
                                          <p:spTgt spid="16"/>
                                        </p:tgtEl>
                                        <p:attrNameLst>
                                          <p:attrName>style.visibility</p:attrName>
                                        </p:attrNameLst>
                                      </p:cBhvr>
                                      <p:to>
                                        <p:strVal val="visible"/>
                                      </p:to>
                                    </p:set>
                                    <p:animEffect transition="in" filter="fade">
                                      <p:cBhvr>
                                        <p:cTn id="92" dur="1000"/>
                                        <p:tgtEl>
                                          <p:spTgt spid="16"/>
                                        </p:tgtEl>
                                      </p:cBhvr>
                                    </p:animEffect>
                                    <p:anim calcmode="lin" valueType="num">
                                      <p:cBhvr>
                                        <p:cTn id="93" dur="1000" fill="hold"/>
                                        <p:tgtEl>
                                          <p:spTgt spid="16"/>
                                        </p:tgtEl>
                                        <p:attrNameLst>
                                          <p:attrName>ppt_x</p:attrName>
                                        </p:attrNameLst>
                                      </p:cBhvr>
                                      <p:tavLst>
                                        <p:tav tm="0">
                                          <p:val>
                                            <p:strVal val="#ppt_x"/>
                                          </p:val>
                                        </p:tav>
                                        <p:tav tm="100000">
                                          <p:val>
                                            <p:strVal val="#ppt_x"/>
                                          </p:val>
                                        </p:tav>
                                      </p:tavLst>
                                    </p:anim>
                                    <p:anim calcmode="lin" valueType="num">
                                      <p:cBhvr>
                                        <p:cTn id="94" dur="900" decel="100000" fill="hold"/>
                                        <p:tgtEl>
                                          <p:spTgt spid="16"/>
                                        </p:tgtEl>
                                        <p:attrNameLst>
                                          <p:attrName>ppt_y</p:attrName>
                                        </p:attrNameLst>
                                      </p:cBhvr>
                                      <p:tavLst>
                                        <p:tav tm="0">
                                          <p:val>
                                            <p:strVal val="#ppt_y+1"/>
                                          </p:val>
                                        </p:tav>
                                        <p:tav tm="100000">
                                          <p:val>
                                            <p:strVal val="#ppt_y-.03"/>
                                          </p:val>
                                        </p:tav>
                                      </p:tavLst>
                                    </p:anim>
                                    <p:anim calcmode="lin" valueType="num">
                                      <p:cBhvr>
                                        <p:cTn id="95"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37" presetClass="entr" presetSubtype="0" fill="hold" grpId="0" nodeType="clickEffect">
                                  <p:stCondLst>
                                    <p:cond delay="0"/>
                                  </p:stCondLst>
                                  <p:childTnLst>
                                    <p:set>
                                      <p:cBhvr>
                                        <p:cTn id="99" dur="1" fill="hold">
                                          <p:stCondLst>
                                            <p:cond delay="0"/>
                                          </p:stCondLst>
                                        </p:cTn>
                                        <p:tgtEl>
                                          <p:spTgt spid="14"/>
                                        </p:tgtEl>
                                        <p:attrNameLst>
                                          <p:attrName>style.visibility</p:attrName>
                                        </p:attrNameLst>
                                      </p:cBhvr>
                                      <p:to>
                                        <p:strVal val="visible"/>
                                      </p:to>
                                    </p:set>
                                    <p:animEffect transition="in" filter="fade">
                                      <p:cBhvr>
                                        <p:cTn id="100" dur="1000"/>
                                        <p:tgtEl>
                                          <p:spTgt spid="14"/>
                                        </p:tgtEl>
                                      </p:cBhvr>
                                    </p:animEffect>
                                    <p:anim calcmode="lin" valueType="num">
                                      <p:cBhvr>
                                        <p:cTn id="101" dur="1000" fill="hold"/>
                                        <p:tgtEl>
                                          <p:spTgt spid="14"/>
                                        </p:tgtEl>
                                        <p:attrNameLst>
                                          <p:attrName>ppt_x</p:attrName>
                                        </p:attrNameLst>
                                      </p:cBhvr>
                                      <p:tavLst>
                                        <p:tav tm="0">
                                          <p:val>
                                            <p:strVal val="#ppt_x"/>
                                          </p:val>
                                        </p:tav>
                                        <p:tav tm="100000">
                                          <p:val>
                                            <p:strVal val="#ppt_x"/>
                                          </p:val>
                                        </p:tav>
                                      </p:tavLst>
                                    </p:anim>
                                    <p:anim calcmode="lin" valueType="num">
                                      <p:cBhvr>
                                        <p:cTn id="102" dur="900" decel="100000" fill="hold"/>
                                        <p:tgtEl>
                                          <p:spTgt spid="14"/>
                                        </p:tgtEl>
                                        <p:attrNameLst>
                                          <p:attrName>ppt_y</p:attrName>
                                        </p:attrNameLst>
                                      </p:cBhvr>
                                      <p:tavLst>
                                        <p:tav tm="0">
                                          <p:val>
                                            <p:strVal val="#ppt_y+1"/>
                                          </p:val>
                                        </p:tav>
                                        <p:tav tm="100000">
                                          <p:val>
                                            <p:strVal val="#ppt_y-.03"/>
                                          </p:val>
                                        </p:tav>
                                      </p:tavLst>
                                    </p:anim>
                                    <p:anim calcmode="lin" valueType="num">
                                      <p:cBhvr>
                                        <p:cTn id="103"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1" grpId="0" animBg="1"/>
      <p:bldP spid="12" grpId="0" animBg="1"/>
      <p:bldP spid="14" grpId="0" animBg="1"/>
      <p:bldP spid="15" grpId="0" animBg="1"/>
      <p:bldP spid="1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Uzeyr\Desktop\TAKVİMİ.jpg"/>
          <p:cNvPicPr>
            <a:picLocks noChangeAspect="1" noChangeArrowheads="1"/>
          </p:cNvPicPr>
          <p:nvPr/>
        </p:nvPicPr>
        <p:blipFill>
          <a:blip r:embed="rId2" cstate="print"/>
          <a:srcRect/>
          <a:stretch>
            <a:fillRect/>
          </a:stretch>
        </p:blipFill>
        <p:spPr bwMode="auto">
          <a:xfrm>
            <a:off x="500034" y="428604"/>
            <a:ext cx="8143932" cy="6000792"/>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diamond(in)">
                                      <p:cBhvr>
                                        <p:cTn id="7"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Oval"/>
          <p:cNvSpPr/>
          <p:nvPr/>
        </p:nvSpPr>
        <p:spPr>
          <a:xfrm>
            <a:off x="0" y="214290"/>
            <a:ext cx="3786214" cy="1857388"/>
          </a:xfrm>
          <a:prstGeom prst="ellipse">
            <a:avLst/>
          </a:prstGeom>
          <a:solidFill>
            <a:srgbClr val="FFFF66"/>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tx1"/>
                </a:solidFill>
                <a:latin typeface="Comic Sans MS" pitchFamily="66" charset="0"/>
              </a:rPr>
              <a:t>ASKERİ ISLAHATLAR</a:t>
            </a:r>
            <a:endParaRPr lang="tr-TR" sz="2800" b="1" dirty="0">
              <a:solidFill>
                <a:schemeClr val="tx1"/>
              </a:solidFill>
              <a:latin typeface="Comic Sans MS" pitchFamily="66" charset="0"/>
            </a:endParaRPr>
          </a:p>
        </p:txBody>
      </p:sp>
      <p:sp>
        <p:nvSpPr>
          <p:cNvPr id="3" name="2 Sağ Ok"/>
          <p:cNvSpPr/>
          <p:nvPr/>
        </p:nvSpPr>
        <p:spPr>
          <a:xfrm>
            <a:off x="3929058" y="785794"/>
            <a:ext cx="978408" cy="484632"/>
          </a:xfrm>
          <a:prstGeom prst="rightArrow">
            <a:avLst/>
          </a:prstGeom>
          <a:solidFill>
            <a:srgbClr val="66FF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3 Yuvarlatılmış Dikdörtgen"/>
          <p:cNvSpPr/>
          <p:nvPr/>
        </p:nvSpPr>
        <p:spPr>
          <a:xfrm>
            <a:off x="5000628" y="214290"/>
            <a:ext cx="3929090" cy="2428892"/>
          </a:xfrm>
          <a:prstGeom prst="roundRect">
            <a:avLst/>
          </a:prstGeom>
          <a:solidFill>
            <a:srgbClr val="99FF33"/>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solidFill>
                  <a:schemeClr val="tx1"/>
                </a:solidFill>
                <a:latin typeface="Comic Sans MS" pitchFamily="66" charset="0"/>
              </a:rPr>
              <a:t>1826’da yeniçeri ocağı kaldırıldı. (</a:t>
            </a:r>
            <a:r>
              <a:rPr lang="tr-TR" sz="3200" b="1" dirty="0" err="1" smtClean="0">
                <a:solidFill>
                  <a:schemeClr val="tx1"/>
                </a:solidFill>
                <a:latin typeface="Comic Sans MS" pitchFamily="66" charset="0"/>
              </a:rPr>
              <a:t>Vakay</a:t>
            </a:r>
            <a:r>
              <a:rPr lang="tr-TR" sz="3200" b="1" dirty="0" smtClean="0">
                <a:solidFill>
                  <a:schemeClr val="tx1"/>
                </a:solidFill>
                <a:latin typeface="Comic Sans MS" pitchFamily="66" charset="0"/>
              </a:rPr>
              <a:t>-ı Hayriye)</a:t>
            </a:r>
          </a:p>
          <a:p>
            <a:pPr algn="ctr"/>
            <a:endParaRPr lang="tr-TR" sz="3200" dirty="0"/>
          </a:p>
        </p:txBody>
      </p:sp>
      <p:sp>
        <p:nvSpPr>
          <p:cNvPr id="5" name="4 Aşağı Ok"/>
          <p:cNvSpPr/>
          <p:nvPr/>
        </p:nvSpPr>
        <p:spPr>
          <a:xfrm>
            <a:off x="3071802" y="1857364"/>
            <a:ext cx="484632" cy="978408"/>
          </a:xfrm>
          <a:prstGeom prst="downArrow">
            <a:avLst/>
          </a:prstGeom>
          <a:solidFill>
            <a:srgbClr val="66FF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5 Dikdörtgen"/>
          <p:cNvSpPr/>
          <p:nvPr/>
        </p:nvSpPr>
        <p:spPr>
          <a:xfrm>
            <a:off x="2214514" y="3000372"/>
            <a:ext cx="6929486" cy="1285884"/>
          </a:xfrm>
          <a:prstGeom prst="rect">
            <a:avLst/>
          </a:prstGeom>
          <a:solidFill>
            <a:srgbClr val="FF0066"/>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err="1" smtClean="0">
                <a:solidFill>
                  <a:schemeClr val="tx1"/>
                </a:solidFill>
                <a:latin typeface="Comic Sans MS" pitchFamily="66" charset="0"/>
              </a:rPr>
              <a:t>Asakir</a:t>
            </a:r>
            <a:r>
              <a:rPr lang="tr-TR" sz="3200" b="1" dirty="0" smtClean="0">
                <a:solidFill>
                  <a:schemeClr val="tx1"/>
                </a:solidFill>
                <a:latin typeface="Comic Sans MS" pitchFamily="66" charset="0"/>
              </a:rPr>
              <a:t>-i </a:t>
            </a:r>
            <a:r>
              <a:rPr lang="tr-TR" sz="3200" b="1" dirty="0" err="1" smtClean="0">
                <a:solidFill>
                  <a:schemeClr val="tx1"/>
                </a:solidFill>
                <a:latin typeface="Comic Sans MS" pitchFamily="66" charset="0"/>
              </a:rPr>
              <a:t>Mansure</a:t>
            </a:r>
            <a:r>
              <a:rPr lang="tr-TR" sz="3200" b="1" dirty="0" smtClean="0">
                <a:solidFill>
                  <a:schemeClr val="tx1"/>
                </a:solidFill>
                <a:latin typeface="Comic Sans MS" pitchFamily="66" charset="0"/>
              </a:rPr>
              <a:t>-i </a:t>
            </a:r>
            <a:r>
              <a:rPr lang="tr-TR" sz="3200" b="1" dirty="0" err="1" smtClean="0">
                <a:solidFill>
                  <a:schemeClr val="tx1"/>
                </a:solidFill>
                <a:latin typeface="Comic Sans MS" pitchFamily="66" charset="0"/>
              </a:rPr>
              <a:t>Muhammediye</a:t>
            </a:r>
            <a:r>
              <a:rPr lang="tr-TR" sz="3200" b="1" dirty="0" smtClean="0">
                <a:solidFill>
                  <a:schemeClr val="tx1"/>
                </a:solidFill>
                <a:latin typeface="Comic Sans MS" pitchFamily="66" charset="0"/>
              </a:rPr>
              <a:t> ordusu oluşturuldu.</a:t>
            </a:r>
            <a:endParaRPr lang="tr-TR" sz="3200" b="1" dirty="0">
              <a:solidFill>
                <a:schemeClr val="tx1"/>
              </a:solidFill>
              <a:latin typeface="Comic Sans MS" pitchFamily="66" charset="0"/>
            </a:endParaRPr>
          </a:p>
        </p:txBody>
      </p:sp>
      <p:pic>
        <p:nvPicPr>
          <p:cNvPr id="3074" name="Picture 2" descr="https://upload.wikimedia.org/wikipedia/commons/a/a8/Ertugrulsuvarialayi_zonaro.jpg"/>
          <p:cNvPicPr>
            <a:picLocks noChangeAspect="1" noChangeArrowheads="1"/>
          </p:cNvPicPr>
          <p:nvPr/>
        </p:nvPicPr>
        <p:blipFill>
          <a:blip r:embed="rId2" cstate="print"/>
          <a:srcRect/>
          <a:stretch>
            <a:fillRect/>
          </a:stretch>
        </p:blipFill>
        <p:spPr bwMode="auto">
          <a:xfrm>
            <a:off x="500034" y="4572008"/>
            <a:ext cx="3622620" cy="1928826"/>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900" decel="100000" fill="hold"/>
                                        <p:tgtEl>
                                          <p:spTgt spid="3"/>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54" presetClass="entr" presetSubtype="0" accel="10000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strVal val="#ppt_w*0.05"/>
                                          </p:val>
                                        </p:tav>
                                        <p:tav tm="100000">
                                          <p:val>
                                            <p:strVal val="#ppt_w"/>
                                          </p:val>
                                        </p:tav>
                                      </p:tavLst>
                                    </p:anim>
                                    <p:anim calcmode="lin" valueType="num">
                                      <p:cBhvr>
                                        <p:cTn id="21" dur="500" fill="hold"/>
                                        <p:tgtEl>
                                          <p:spTgt spid="4"/>
                                        </p:tgtEl>
                                        <p:attrNameLst>
                                          <p:attrName>ppt_h</p:attrName>
                                        </p:attrNameLst>
                                      </p:cBhvr>
                                      <p:tavLst>
                                        <p:tav tm="0">
                                          <p:val>
                                            <p:strVal val="#ppt_h"/>
                                          </p:val>
                                        </p:tav>
                                        <p:tav tm="100000">
                                          <p:val>
                                            <p:strVal val="#ppt_h"/>
                                          </p:val>
                                        </p:tav>
                                      </p:tavLst>
                                    </p:anim>
                                    <p:anim calcmode="lin" valueType="num">
                                      <p:cBhvr>
                                        <p:cTn id="22" dur="500" fill="hold"/>
                                        <p:tgtEl>
                                          <p:spTgt spid="4"/>
                                        </p:tgtEl>
                                        <p:attrNameLst>
                                          <p:attrName>ppt_x</p:attrName>
                                        </p:attrNameLst>
                                      </p:cBhvr>
                                      <p:tavLst>
                                        <p:tav tm="0">
                                          <p:val>
                                            <p:strVal val="#ppt_x-.2"/>
                                          </p:val>
                                        </p:tav>
                                        <p:tav tm="100000">
                                          <p:val>
                                            <p:strVal val="#ppt_x"/>
                                          </p:val>
                                        </p:tav>
                                      </p:tavLst>
                                    </p:anim>
                                    <p:anim calcmode="lin" valueType="num">
                                      <p:cBhvr>
                                        <p:cTn id="23" dur="500" fill="hold"/>
                                        <p:tgtEl>
                                          <p:spTgt spid="4"/>
                                        </p:tgtEl>
                                        <p:attrNameLst>
                                          <p:attrName>ppt_y</p:attrName>
                                        </p:attrNameLst>
                                      </p:cBhvr>
                                      <p:tavLst>
                                        <p:tav tm="0">
                                          <p:val>
                                            <p:strVal val="#ppt_y"/>
                                          </p:val>
                                        </p:tav>
                                        <p:tav tm="100000">
                                          <p:val>
                                            <p:strVal val="#ppt_y"/>
                                          </p:val>
                                        </p:tav>
                                      </p:tavLst>
                                    </p:anim>
                                    <p:animEffect transition="in" filter="fade">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37"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anim calcmode="lin" valueType="num">
                                      <p:cBhvr>
                                        <p:cTn id="30" dur="1000" fill="hold"/>
                                        <p:tgtEl>
                                          <p:spTgt spid="5"/>
                                        </p:tgtEl>
                                        <p:attrNameLst>
                                          <p:attrName>ppt_x</p:attrName>
                                        </p:attrNameLst>
                                      </p:cBhvr>
                                      <p:tavLst>
                                        <p:tav tm="0">
                                          <p:val>
                                            <p:strVal val="#ppt_x"/>
                                          </p:val>
                                        </p:tav>
                                        <p:tav tm="100000">
                                          <p:val>
                                            <p:strVal val="#ppt_x"/>
                                          </p:val>
                                        </p:tav>
                                      </p:tavLst>
                                    </p:anim>
                                    <p:anim calcmode="lin" valueType="num">
                                      <p:cBhvr>
                                        <p:cTn id="31" dur="900" decel="100000" fill="hold"/>
                                        <p:tgtEl>
                                          <p:spTgt spid="5"/>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7" presetClass="entr" presetSubtype="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1000"/>
                                        <p:tgtEl>
                                          <p:spTgt spid="6"/>
                                        </p:tgtEl>
                                      </p:cBhvr>
                                    </p:animEffect>
                                    <p:anim calcmode="lin" valueType="num">
                                      <p:cBhvr>
                                        <p:cTn id="38" dur="1000" fill="hold"/>
                                        <p:tgtEl>
                                          <p:spTgt spid="6"/>
                                        </p:tgtEl>
                                        <p:attrNameLst>
                                          <p:attrName>ppt_x</p:attrName>
                                        </p:attrNameLst>
                                      </p:cBhvr>
                                      <p:tavLst>
                                        <p:tav tm="0">
                                          <p:val>
                                            <p:strVal val="#ppt_x"/>
                                          </p:val>
                                        </p:tav>
                                        <p:tav tm="100000">
                                          <p:val>
                                            <p:strVal val="#ppt_x"/>
                                          </p:val>
                                        </p:tav>
                                      </p:tavLst>
                                    </p:anim>
                                    <p:anim calcmode="lin" valueType="num">
                                      <p:cBhvr>
                                        <p:cTn id="39" dur="900" decel="100000" fill="hold"/>
                                        <p:tgtEl>
                                          <p:spTgt spid="6"/>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2" presetClass="entr" presetSubtype="4" fill="hold" nodeType="clickEffect">
                                  <p:stCondLst>
                                    <p:cond delay="0"/>
                                  </p:stCondLst>
                                  <p:childTnLst>
                                    <p:set>
                                      <p:cBhvr>
                                        <p:cTn id="44" dur="1" fill="hold">
                                          <p:stCondLst>
                                            <p:cond delay="0"/>
                                          </p:stCondLst>
                                        </p:cTn>
                                        <p:tgtEl>
                                          <p:spTgt spid="3074"/>
                                        </p:tgtEl>
                                        <p:attrNameLst>
                                          <p:attrName>style.visibility</p:attrName>
                                        </p:attrNameLst>
                                      </p:cBhvr>
                                      <p:to>
                                        <p:strVal val="visible"/>
                                      </p:to>
                                    </p:set>
                                    <p:animEffect transition="in" filter="slide(fromBottom)">
                                      <p:cBhvr>
                                        <p:cTn id="45"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Oval"/>
          <p:cNvSpPr/>
          <p:nvPr/>
        </p:nvSpPr>
        <p:spPr>
          <a:xfrm>
            <a:off x="214282" y="357166"/>
            <a:ext cx="3286148" cy="1214446"/>
          </a:xfrm>
          <a:prstGeom prst="ellipse">
            <a:avLst/>
          </a:prstGeom>
          <a:solidFill>
            <a:srgbClr val="66FF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tx1"/>
                </a:solidFill>
                <a:latin typeface="Comic Sans MS" pitchFamily="66" charset="0"/>
              </a:rPr>
              <a:t>EĞİTİM VE KÜLTÜR</a:t>
            </a:r>
            <a:endParaRPr lang="tr-TR" sz="2800" b="1" dirty="0">
              <a:solidFill>
                <a:schemeClr val="tx1"/>
              </a:solidFill>
              <a:latin typeface="Comic Sans MS" pitchFamily="66" charset="0"/>
            </a:endParaRPr>
          </a:p>
        </p:txBody>
      </p:sp>
      <p:sp>
        <p:nvSpPr>
          <p:cNvPr id="3" name="2 Sağ Ok"/>
          <p:cNvSpPr/>
          <p:nvPr/>
        </p:nvSpPr>
        <p:spPr>
          <a:xfrm>
            <a:off x="3714744" y="357166"/>
            <a:ext cx="978408" cy="484632"/>
          </a:xfrm>
          <a:prstGeom prst="rightArrow">
            <a:avLst/>
          </a:prstGeom>
          <a:solidFill>
            <a:srgbClr val="FFFF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3 Sağ Ok"/>
          <p:cNvSpPr/>
          <p:nvPr/>
        </p:nvSpPr>
        <p:spPr>
          <a:xfrm>
            <a:off x="3714744" y="1000108"/>
            <a:ext cx="978408" cy="484632"/>
          </a:xfrm>
          <a:prstGeom prst="rightArrow">
            <a:avLst/>
          </a:prstGeom>
          <a:solidFill>
            <a:srgbClr val="FFFF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4 Dikdörtgen"/>
          <p:cNvSpPr/>
          <p:nvPr/>
        </p:nvSpPr>
        <p:spPr>
          <a:xfrm>
            <a:off x="4857752" y="0"/>
            <a:ext cx="4071966" cy="928670"/>
          </a:xfrm>
          <a:prstGeom prst="rect">
            <a:avLst/>
          </a:prstGeom>
          <a:solidFill>
            <a:srgbClr val="FF66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err="1" smtClean="0"/>
          </a:p>
          <a:p>
            <a:r>
              <a:rPr lang="tr-TR" sz="2000" b="1" dirty="0" smtClean="0">
                <a:solidFill>
                  <a:schemeClr val="tx1"/>
                </a:solidFill>
                <a:latin typeface="Comic Sans MS" pitchFamily="66" charset="0"/>
              </a:rPr>
              <a:t>İstanbul’da kız ve erkek çocuklarına ilköğretim zorunlu hâle getirildi</a:t>
            </a:r>
            <a:r>
              <a:rPr lang="tr-TR" sz="2000" b="1" dirty="0" smtClean="0"/>
              <a:t>.</a:t>
            </a:r>
          </a:p>
          <a:p>
            <a:pPr algn="ctr"/>
            <a:endParaRPr lang="tr-TR" dirty="0"/>
          </a:p>
        </p:txBody>
      </p:sp>
      <p:sp>
        <p:nvSpPr>
          <p:cNvPr id="6" name="5 Dikdörtgen"/>
          <p:cNvSpPr/>
          <p:nvPr/>
        </p:nvSpPr>
        <p:spPr>
          <a:xfrm>
            <a:off x="4857752" y="1071546"/>
            <a:ext cx="4071966" cy="1500198"/>
          </a:xfrm>
          <a:prstGeom prst="rect">
            <a:avLst/>
          </a:prstGeom>
          <a:solidFill>
            <a:srgbClr val="99FF33"/>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smtClean="0">
                <a:solidFill>
                  <a:schemeClr val="tx1"/>
                </a:solidFill>
                <a:latin typeface="Comic Sans MS" pitchFamily="66" charset="0"/>
              </a:rPr>
              <a:t>İşlevini kaybeden Enderun’un yerine devlet adamı yetiştirmek için Mektebi Maarifi Adliye açıldı.</a:t>
            </a:r>
          </a:p>
          <a:p>
            <a:pPr algn="ctr"/>
            <a:endParaRPr lang="tr-TR" dirty="0"/>
          </a:p>
        </p:txBody>
      </p:sp>
      <p:sp>
        <p:nvSpPr>
          <p:cNvPr id="7" name="6 Dikdörtgen"/>
          <p:cNvSpPr/>
          <p:nvPr/>
        </p:nvSpPr>
        <p:spPr>
          <a:xfrm>
            <a:off x="4000496" y="2714620"/>
            <a:ext cx="4786346" cy="571504"/>
          </a:xfrm>
          <a:prstGeom prst="rect">
            <a:avLst/>
          </a:prstGeom>
          <a:solidFill>
            <a:srgbClr val="FF66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2400" dirty="0" smtClean="0">
              <a:solidFill>
                <a:schemeClr val="tx1"/>
              </a:solidFill>
              <a:latin typeface="Comic Sans MS" pitchFamily="66" charset="0"/>
            </a:endParaRPr>
          </a:p>
          <a:p>
            <a:pPr algn="ctr"/>
            <a:r>
              <a:rPr lang="tr-TR" sz="2400" b="1" dirty="0" smtClean="0">
                <a:solidFill>
                  <a:schemeClr val="tx1"/>
                </a:solidFill>
                <a:latin typeface="Comic Sans MS" pitchFamily="66" charset="0"/>
              </a:rPr>
              <a:t>Tercüme odaları kuruldu.</a:t>
            </a:r>
          </a:p>
          <a:p>
            <a:pPr algn="ctr"/>
            <a:endParaRPr lang="tr-TR" b="1" dirty="0"/>
          </a:p>
        </p:txBody>
      </p:sp>
      <p:sp>
        <p:nvSpPr>
          <p:cNvPr id="8" name="7 Dikdörtgen"/>
          <p:cNvSpPr/>
          <p:nvPr/>
        </p:nvSpPr>
        <p:spPr>
          <a:xfrm>
            <a:off x="4071934" y="3500438"/>
            <a:ext cx="4786346" cy="928694"/>
          </a:xfrm>
          <a:prstGeom prst="rect">
            <a:avLst/>
          </a:prstGeom>
          <a:solidFill>
            <a:srgbClr val="92D05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2400" b="1" dirty="0" smtClean="0">
              <a:solidFill>
                <a:schemeClr val="tx1"/>
              </a:solidFill>
              <a:latin typeface="Comic Sans MS" pitchFamily="66" charset="0"/>
            </a:endParaRPr>
          </a:p>
          <a:p>
            <a:pPr algn="ctr"/>
            <a:r>
              <a:rPr lang="tr-TR" sz="2400" b="1" dirty="0" smtClean="0">
                <a:solidFill>
                  <a:schemeClr val="tx1"/>
                </a:solidFill>
                <a:latin typeface="Comic Sans MS" pitchFamily="66" charset="0"/>
              </a:rPr>
              <a:t>İlk defa yurt dışına öğrenci gönderildi.</a:t>
            </a:r>
          </a:p>
          <a:p>
            <a:pPr algn="ctr"/>
            <a:endParaRPr lang="tr-TR" dirty="0"/>
          </a:p>
        </p:txBody>
      </p:sp>
      <p:sp>
        <p:nvSpPr>
          <p:cNvPr id="10" name="9 Dikdörtgen"/>
          <p:cNvSpPr/>
          <p:nvPr/>
        </p:nvSpPr>
        <p:spPr>
          <a:xfrm>
            <a:off x="214282" y="4500570"/>
            <a:ext cx="3714776" cy="914400"/>
          </a:xfrm>
          <a:prstGeom prst="rect">
            <a:avLst/>
          </a:prstGeom>
          <a:solidFill>
            <a:srgbClr val="92D05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2400" b="1" dirty="0" smtClean="0">
              <a:solidFill>
                <a:schemeClr val="tx1"/>
              </a:solidFill>
              <a:latin typeface="Comic Sans MS" pitchFamily="66" charset="0"/>
            </a:endParaRPr>
          </a:p>
          <a:p>
            <a:pPr algn="ctr"/>
            <a:r>
              <a:rPr lang="tr-TR" sz="2400" b="1" dirty="0" smtClean="0">
                <a:solidFill>
                  <a:schemeClr val="tx1"/>
                </a:solidFill>
                <a:latin typeface="Comic Sans MS" pitchFamily="66" charset="0"/>
              </a:rPr>
              <a:t>Mektebi Tıbbiye (Tıp Fakültesi) açıldı.</a:t>
            </a:r>
          </a:p>
          <a:p>
            <a:pPr algn="ctr"/>
            <a:endParaRPr lang="tr-TR" dirty="0"/>
          </a:p>
        </p:txBody>
      </p:sp>
      <p:sp>
        <p:nvSpPr>
          <p:cNvPr id="11" name="10 Dikdörtgen"/>
          <p:cNvSpPr/>
          <p:nvPr/>
        </p:nvSpPr>
        <p:spPr>
          <a:xfrm>
            <a:off x="4071934" y="4572008"/>
            <a:ext cx="4786346" cy="914400"/>
          </a:xfrm>
          <a:prstGeom prst="rect">
            <a:avLst/>
          </a:prstGeom>
          <a:solidFill>
            <a:srgbClr val="FF66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2400" b="1" dirty="0" smtClean="0">
              <a:solidFill>
                <a:schemeClr val="tx1"/>
              </a:solidFill>
              <a:latin typeface="Comic Sans MS" pitchFamily="66" charset="0"/>
            </a:endParaRPr>
          </a:p>
          <a:p>
            <a:pPr algn="ctr"/>
            <a:r>
              <a:rPr lang="tr-TR" sz="2400" b="1" dirty="0" smtClean="0">
                <a:solidFill>
                  <a:schemeClr val="tx1"/>
                </a:solidFill>
                <a:latin typeface="Comic Sans MS" pitchFamily="66" charset="0"/>
              </a:rPr>
              <a:t>Mektebi Harbiye (Harp Okulu) açıldı.</a:t>
            </a:r>
          </a:p>
          <a:p>
            <a:pPr algn="ctr"/>
            <a:endParaRPr lang="tr-TR" dirty="0"/>
          </a:p>
        </p:txBody>
      </p:sp>
      <p:sp>
        <p:nvSpPr>
          <p:cNvPr id="12" name="11 Dikdörtgen"/>
          <p:cNvSpPr/>
          <p:nvPr/>
        </p:nvSpPr>
        <p:spPr>
          <a:xfrm>
            <a:off x="4143372" y="5643578"/>
            <a:ext cx="4786346" cy="1057276"/>
          </a:xfrm>
          <a:prstGeom prst="rect">
            <a:avLst/>
          </a:prstGeom>
          <a:solidFill>
            <a:srgbClr val="FF66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2400" b="1" dirty="0" smtClean="0">
              <a:solidFill>
                <a:schemeClr val="tx1"/>
              </a:solidFill>
              <a:latin typeface="Comic Sans MS" pitchFamily="66" charset="0"/>
            </a:endParaRPr>
          </a:p>
          <a:p>
            <a:pPr algn="ctr"/>
            <a:r>
              <a:rPr lang="tr-TR" sz="2800" b="1" dirty="0" err="1" smtClean="0">
                <a:solidFill>
                  <a:schemeClr val="tx1"/>
                </a:solidFill>
                <a:latin typeface="Comic Sans MS" pitchFamily="66" charset="0"/>
              </a:rPr>
              <a:t>Mızıkay</a:t>
            </a:r>
            <a:r>
              <a:rPr lang="tr-TR" sz="2800" b="1" dirty="0" smtClean="0">
                <a:solidFill>
                  <a:schemeClr val="tx1"/>
                </a:solidFill>
                <a:latin typeface="Comic Sans MS" pitchFamily="66" charset="0"/>
              </a:rPr>
              <a:t>-ı Hümayun (Bando ve Mızıka Okulu) açıldı.</a:t>
            </a:r>
          </a:p>
          <a:p>
            <a:pPr algn="ctr"/>
            <a:r>
              <a:rPr lang="tr-TR" sz="2400" b="1" dirty="0" smtClean="0">
                <a:solidFill>
                  <a:schemeClr val="tx1"/>
                </a:solidFill>
                <a:latin typeface="Comic Sans MS" pitchFamily="66" charset="0"/>
              </a:rPr>
              <a:t>.</a:t>
            </a:r>
          </a:p>
          <a:p>
            <a:pPr algn="ctr"/>
            <a:endParaRPr lang="tr-TR" dirty="0"/>
          </a:p>
        </p:txBody>
      </p:sp>
      <p:sp>
        <p:nvSpPr>
          <p:cNvPr id="13" name="12 Dikdörtgen"/>
          <p:cNvSpPr/>
          <p:nvPr/>
        </p:nvSpPr>
        <p:spPr>
          <a:xfrm>
            <a:off x="214282" y="5500702"/>
            <a:ext cx="3714776" cy="1357298"/>
          </a:xfrm>
          <a:prstGeom prst="rect">
            <a:avLst/>
          </a:prstGeom>
          <a:solidFill>
            <a:srgbClr val="92D05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2400" b="1" dirty="0" smtClean="0">
              <a:solidFill>
                <a:schemeClr val="tx1"/>
              </a:solidFill>
              <a:latin typeface="Comic Sans MS" pitchFamily="66" charset="0"/>
            </a:endParaRPr>
          </a:p>
          <a:p>
            <a:endParaRPr lang="tr-TR" sz="2400" dirty="0" smtClean="0">
              <a:solidFill>
                <a:schemeClr val="tx1"/>
              </a:solidFill>
              <a:latin typeface="Comic Sans MS" pitchFamily="66" charset="0"/>
            </a:endParaRPr>
          </a:p>
          <a:p>
            <a:r>
              <a:rPr lang="tr-TR" sz="2400" dirty="0" err="1" smtClean="0">
                <a:solidFill>
                  <a:schemeClr val="tx1"/>
                </a:solidFill>
                <a:latin typeface="Comic Sans MS" pitchFamily="66" charset="0"/>
              </a:rPr>
              <a:t>Mekteb</a:t>
            </a:r>
            <a:r>
              <a:rPr lang="tr-TR" sz="2400" dirty="0" smtClean="0">
                <a:solidFill>
                  <a:schemeClr val="tx1"/>
                </a:solidFill>
                <a:latin typeface="Comic Sans MS" pitchFamily="66" charset="0"/>
              </a:rPr>
              <a:t>-i Ulumu Edebiye ve Rüştiye adlı orta dereceli okullar açıldı.</a:t>
            </a:r>
          </a:p>
          <a:p>
            <a:r>
              <a:rPr lang="tr-TR" sz="2400" dirty="0" smtClean="0">
                <a:solidFill>
                  <a:schemeClr val="tx1"/>
                </a:solidFill>
                <a:latin typeface="Comic Sans MS" pitchFamily="66" charset="0"/>
              </a:rPr>
              <a:t>.</a:t>
            </a:r>
          </a:p>
          <a:p>
            <a:pPr algn="ctr"/>
            <a:endParaRPr lang="tr-TR" dirty="0"/>
          </a:p>
        </p:txBody>
      </p:sp>
      <p:sp>
        <p:nvSpPr>
          <p:cNvPr id="14" name="13 Sol Yukarı Ok"/>
          <p:cNvSpPr/>
          <p:nvPr/>
        </p:nvSpPr>
        <p:spPr>
          <a:xfrm rot="5400000">
            <a:off x="2643174" y="1785926"/>
            <a:ext cx="1500198" cy="1071570"/>
          </a:xfrm>
          <a:prstGeom prst="leftUpArrow">
            <a:avLst/>
          </a:prstGeom>
          <a:solidFill>
            <a:srgbClr val="FFFF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5" name="14 Sol Yukarı Ok"/>
          <p:cNvSpPr/>
          <p:nvPr/>
        </p:nvSpPr>
        <p:spPr>
          <a:xfrm rot="5400000">
            <a:off x="1285853" y="2357429"/>
            <a:ext cx="2571766" cy="1000132"/>
          </a:xfrm>
          <a:prstGeom prst="leftUpArrow">
            <a:avLst>
              <a:gd name="adj1" fmla="val 25000"/>
              <a:gd name="adj2" fmla="val 25000"/>
              <a:gd name="adj3" fmla="val 25000"/>
            </a:avLst>
          </a:prstGeom>
          <a:solidFill>
            <a:srgbClr val="FFFF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6" name="15 Aşağı Ok"/>
          <p:cNvSpPr/>
          <p:nvPr/>
        </p:nvSpPr>
        <p:spPr>
          <a:xfrm>
            <a:off x="1214414" y="1643050"/>
            <a:ext cx="484632" cy="2714644"/>
          </a:xfrm>
          <a:prstGeom prst="downArrow">
            <a:avLst/>
          </a:prstGeom>
          <a:solidFill>
            <a:srgbClr val="FFFF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lide(fromBottom)">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edge">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edge">
                                      <p:cBhvr>
                                        <p:cTn id="22" dur="20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edge">
                                      <p:cBhvr>
                                        <p:cTn id="27" dur="20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diamond(in)">
                                      <p:cBhvr>
                                        <p:cTn id="32" dur="20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diamond(in)">
                                      <p:cBhvr>
                                        <p:cTn id="37" dur="20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slide(fromBottom)">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37" presetClass="entr" presetSubtype="0"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1000"/>
                                        <p:tgtEl>
                                          <p:spTgt spid="8"/>
                                        </p:tgtEl>
                                      </p:cBhvr>
                                    </p:animEffect>
                                    <p:anim calcmode="lin" valueType="num">
                                      <p:cBhvr>
                                        <p:cTn id="48" dur="1000" fill="hold"/>
                                        <p:tgtEl>
                                          <p:spTgt spid="8"/>
                                        </p:tgtEl>
                                        <p:attrNameLst>
                                          <p:attrName>ppt_x</p:attrName>
                                        </p:attrNameLst>
                                      </p:cBhvr>
                                      <p:tavLst>
                                        <p:tav tm="0">
                                          <p:val>
                                            <p:strVal val="#ppt_x"/>
                                          </p:val>
                                        </p:tav>
                                        <p:tav tm="100000">
                                          <p:val>
                                            <p:strVal val="#ppt_x"/>
                                          </p:val>
                                        </p:tav>
                                      </p:tavLst>
                                    </p:anim>
                                    <p:anim calcmode="lin" valueType="num">
                                      <p:cBhvr>
                                        <p:cTn id="49" dur="900" decel="100000" fill="hold"/>
                                        <p:tgtEl>
                                          <p:spTgt spid="8"/>
                                        </p:tgtEl>
                                        <p:attrNameLst>
                                          <p:attrName>ppt_y</p:attrName>
                                        </p:attrNameLst>
                                      </p:cBhvr>
                                      <p:tavLst>
                                        <p:tav tm="0">
                                          <p:val>
                                            <p:strVal val="#ppt_y+1"/>
                                          </p:val>
                                        </p:tav>
                                        <p:tav tm="100000">
                                          <p:val>
                                            <p:strVal val="#ppt_y-.03"/>
                                          </p:val>
                                        </p:tav>
                                      </p:tavLst>
                                    </p:anim>
                                    <p:anim calcmode="lin" valueType="num">
                                      <p:cBhvr>
                                        <p:cTn id="50"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2" presetClass="entr" presetSubtype="4"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slide(fromBottom)">
                                      <p:cBhvr>
                                        <p:cTn id="55" dur="500"/>
                                        <p:tgtEl>
                                          <p:spTgt spid="16"/>
                                        </p:tgtEl>
                                      </p:cBhvr>
                                    </p:animEffect>
                                  </p:childTnLst>
                                </p:cTn>
                              </p:par>
                            </p:childTnLst>
                          </p:cTn>
                        </p:par>
                      </p:childTnLst>
                    </p:cTn>
                  </p:par>
                  <p:par>
                    <p:cTn id="56" fill="hold">
                      <p:stCondLst>
                        <p:cond delay="indefinite"/>
                      </p:stCondLst>
                      <p:childTnLst>
                        <p:par>
                          <p:cTn id="57" fill="hold">
                            <p:stCondLst>
                              <p:cond delay="0"/>
                            </p:stCondLst>
                            <p:childTnLst>
                              <p:par>
                                <p:cTn id="58" presetID="12" presetClass="entr" presetSubtype="4" fill="hold" grpId="0" nodeType="click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slide(fromBottom)">
                                      <p:cBhvr>
                                        <p:cTn id="60" dur="500"/>
                                        <p:tgtEl>
                                          <p:spTgt spid="10"/>
                                        </p:tgtEl>
                                      </p:cBhvr>
                                    </p:animEffect>
                                  </p:childTnLst>
                                </p:cTn>
                              </p:par>
                            </p:childTnLst>
                          </p:cTn>
                        </p:par>
                      </p:childTnLst>
                    </p:cTn>
                  </p:par>
                  <p:par>
                    <p:cTn id="61" fill="hold">
                      <p:stCondLst>
                        <p:cond delay="indefinite"/>
                      </p:stCondLst>
                      <p:childTnLst>
                        <p:par>
                          <p:cTn id="62" fill="hold">
                            <p:stCondLst>
                              <p:cond delay="0"/>
                            </p:stCondLst>
                            <p:childTnLst>
                              <p:par>
                                <p:cTn id="63" presetID="12" presetClass="entr" presetSubtype="4" fill="hold" grpId="0" nodeType="click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slide(fromBottom)">
                                      <p:cBhvr>
                                        <p:cTn id="65" dur="500"/>
                                        <p:tgtEl>
                                          <p:spTgt spid="11"/>
                                        </p:tgtEl>
                                      </p:cBhvr>
                                    </p:animEffect>
                                  </p:childTnLst>
                                </p:cTn>
                              </p:par>
                            </p:childTnLst>
                          </p:cTn>
                        </p:par>
                      </p:childTnLst>
                    </p:cTn>
                  </p:par>
                  <p:par>
                    <p:cTn id="66" fill="hold">
                      <p:stCondLst>
                        <p:cond delay="indefinite"/>
                      </p:stCondLst>
                      <p:childTnLst>
                        <p:par>
                          <p:cTn id="67" fill="hold">
                            <p:stCondLst>
                              <p:cond delay="0"/>
                            </p:stCondLst>
                            <p:childTnLst>
                              <p:par>
                                <p:cTn id="68" presetID="12" presetClass="entr" presetSubtype="4" fill="hold" grpId="0" nodeType="click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slide(fromBottom)">
                                      <p:cBhvr>
                                        <p:cTn id="70" dur="500"/>
                                        <p:tgtEl>
                                          <p:spTgt spid="13"/>
                                        </p:tgtEl>
                                      </p:cBhvr>
                                    </p:animEffect>
                                  </p:childTnLst>
                                </p:cTn>
                              </p:par>
                            </p:childTnLst>
                          </p:cTn>
                        </p:par>
                      </p:childTnLst>
                    </p:cTn>
                  </p:par>
                  <p:par>
                    <p:cTn id="71" fill="hold">
                      <p:stCondLst>
                        <p:cond delay="indefinite"/>
                      </p:stCondLst>
                      <p:childTnLst>
                        <p:par>
                          <p:cTn id="72" fill="hold">
                            <p:stCondLst>
                              <p:cond delay="0"/>
                            </p:stCondLst>
                            <p:childTnLst>
                              <p:par>
                                <p:cTn id="73" presetID="12" presetClass="entr" presetSubtype="4" fill="hold" grpId="0" nodeType="clickEffect">
                                  <p:stCondLst>
                                    <p:cond delay="0"/>
                                  </p:stCondLst>
                                  <p:childTnLst>
                                    <p:set>
                                      <p:cBhvr>
                                        <p:cTn id="74" dur="1" fill="hold">
                                          <p:stCondLst>
                                            <p:cond delay="0"/>
                                          </p:stCondLst>
                                        </p:cTn>
                                        <p:tgtEl>
                                          <p:spTgt spid="12"/>
                                        </p:tgtEl>
                                        <p:attrNameLst>
                                          <p:attrName>style.visibility</p:attrName>
                                        </p:attrNameLst>
                                      </p:cBhvr>
                                      <p:to>
                                        <p:strVal val="visible"/>
                                      </p:to>
                                    </p:set>
                                    <p:animEffect transition="in" filter="slide(fromBottom)">
                                      <p:cBhvr>
                                        <p:cTn id="7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10" grpId="0" animBg="1"/>
      <p:bldP spid="11" grpId="0" animBg="1"/>
      <p:bldP spid="12" grpId="0" animBg="1"/>
      <p:bldP spid="13" grpId="0" animBg="1"/>
      <p:bldP spid="14" grpId="0" animBg="1"/>
      <p:bldP spid="15" grpId="0"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Oval"/>
          <p:cNvSpPr/>
          <p:nvPr/>
        </p:nvSpPr>
        <p:spPr>
          <a:xfrm>
            <a:off x="357158" y="214290"/>
            <a:ext cx="2928958" cy="1714512"/>
          </a:xfrm>
          <a:prstGeom prst="ellipse">
            <a:avLst/>
          </a:prstGeom>
          <a:solidFill>
            <a:srgbClr val="FF66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tx1"/>
                </a:solidFill>
                <a:latin typeface="Comic Sans MS" pitchFamily="66" charset="0"/>
              </a:rPr>
              <a:t>EKONOMİ</a:t>
            </a:r>
            <a:endParaRPr lang="tr-TR" sz="2800" b="1" dirty="0">
              <a:solidFill>
                <a:schemeClr val="tx1"/>
              </a:solidFill>
              <a:latin typeface="Comic Sans MS" pitchFamily="66" charset="0"/>
            </a:endParaRPr>
          </a:p>
        </p:txBody>
      </p:sp>
      <p:sp>
        <p:nvSpPr>
          <p:cNvPr id="3" name="2 Sağ Ok"/>
          <p:cNvSpPr/>
          <p:nvPr/>
        </p:nvSpPr>
        <p:spPr>
          <a:xfrm>
            <a:off x="3428992" y="642918"/>
            <a:ext cx="978408" cy="484632"/>
          </a:xfrm>
          <a:prstGeom prst="rightArrow">
            <a:avLst/>
          </a:prstGeom>
          <a:solidFill>
            <a:srgbClr val="99FF33"/>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3 Dikdörtgen"/>
          <p:cNvSpPr/>
          <p:nvPr/>
        </p:nvSpPr>
        <p:spPr>
          <a:xfrm>
            <a:off x="4572000" y="428604"/>
            <a:ext cx="4000528" cy="914400"/>
          </a:xfrm>
          <a:prstGeom prst="rect">
            <a:avLst/>
          </a:prstGeom>
          <a:solidFill>
            <a:srgbClr val="66FF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2400" b="1" dirty="0" smtClean="0">
              <a:solidFill>
                <a:schemeClr val="tx1"/>
              </a:solidFill>
              <a:latin typeface="Comic Sans MS" pitchFamily="66" charset="0"/>
            </a:endParaRPr>
          </a:p>
          <a:p>
            <a:pPr algn="ctr"/>
            <a:r>
              <a:rPr lang="tr-TR" sz="2400" b="1" dirty="0" smtClean="0">
                <a:solidFill>
                  <a:schemeClr val="tx1"/>
                </a:solidFill>
                <a:latin typeface="Comic Sans MS" pitchFamily="66" charset="0"/>
              </a:rPr>
              <a:t>Yerli malı kullanımı teşvik edildi.</a:t>
            </a:r>
          </a:p>
          <a:p>
            <a:pPr algn="ctr"/>
            <a:endParaRPr lang="tr-TR" sz="2400" b="1" dirty="0">
              <a:solidFill>
                <a:schemeClr val="tx1"/>
              </a:solidFill>
              <a:latin typeface="Comic Sans MS" pitchFamily="66" charset="0"/>
            </a:endParaRPr>
          </a:p>
        </p:txBody>
      </p:sp>
      <p:sp>
        <p:nvSpPr>
          <p:cNvPr id="5" name="4 Sağ Ok"/>
          <p:cNvSpPr/>
          <p:nvPr/>
        </p:nvSpPr>
        <p:spPr>
          <a:xfrm>
            <a:off x="3286116" y="1428736"/>
            <a:ext cx="1121284" cy="484632"/>
          </a:xfrm>
          <a:prstGeom prst="rightArrow">
            <a:avLst/>
          </a:prstGeom>
          <a:solidFill>
            <a:srgbClr val="99FF33"/>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5 Dikdörtgen"/>
          <p:cNvSpPr/>
          <p:nvPr/>
        </p:nvSpPr>
        <p:spPr>
          <a:xfrm>
            <a:off x="4572000" y="1500174"/>
            <a:ext cx="4000528" cy="914400"/>
          </a:xfrm>
          <a:prstGeom prst="rect">
            <a:avLst/>
          </a:prstGeom>
          <a:solidFill>
            <a:srgbClr val="FFFF66"/>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2000" b="1" dirty="0" smtClean="0">
              <a:solidFill>
                <a:schemeClr val="tx1"/>
              </a:solidFill>
              <a:latin typeface="Comic Sans MS" pitchFamily="66" charset="0"/>
            </a:endParaRPr>
          </a:p>
          <a:p>
            <a:pPr algn="ctr"/>
            <a:r>
              <a:rPr lang="tr-TR" sz="2000" b="1" dirty="0" smtClean="0">
                <a:solidFill>
                  <a:schemeClr val="tx1"/>
                </a:solidFill>
                <a:latin typeface="Comic Sans MS" pitchFamily="66" charset="0"/>
              </a:rPr>
              <a:t>Ordunun fes ihtiyacını karşılamak için </a:t>
            </a:r>
            <a:r>
              <a:rPr lang="tr-TR" sz="2000" b="1" dirty="0" err="1" smtClean="0">
                <a:solidFill>
                  <a:schemeClr val="tx1"/>
                </a:solidFill>
                <a:latin typeface="Comic Sans MS" pitchFamily="66" charset="0"/>
              </a:rPr>
              <a:t>feshane</a:t>
            </a:r>
            <a:r>
              <a:rPr lang="tr-TR" sz="2000" b="1" dirty="0" smtClean="0">
                <a:solidFill>
                  <a:schemeClr val="tx1"/>
                </a:solidFill>
                <a:latin typeface="Comic Sans MS" pitchFamily="66" charset="0"/>
              </a:rPr>
              <a:t> kuruldu.</a:t>
            </a:r>
          </a:p>
          <a:p>
            <a:pPr algn="ctr"/>
            <a:endParaRPr lang="tr-TR" dirty="0"/>
          </a:p>
        </p:txBody>
      </p:sp>
      <p:sp>
        <p:nvSpPr>
          <p:cNvPr id="7" name="6 Dikdörtgen"/>
          <p:cNvSpPr/>
          <p:nvPr/>
        </p:nvSpPr>
        <p:spPr>
          <a:xfrm>
            <a:off x="3143240" y="2714620"/>
            <a:ext cx="5357850" cy="2143140"/>
          </a:xfrm>
          <a:prstGeom prst="rect">
            <a:avLst/>
          </a:prstGeom>
          <a:solidFill>
            <a:srgbClr val="66FF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2400" b="1" dirty="0" smtClean="0">
              <a:solidFill>
                <a:schemeClr val="tx1"/>
              </a:solidFill>
              <a:latin typeface="Comic Sans MS" pitchFamily="66" charset="0"/>
            </a:endParaRPr>
          </a:p>
          <a:p>
            <a:pPr algn="ctr"/>
            <a:r>
              <a:rPr lang="tr-TR" sz="2400" b="1" dirty="0" smtClean="0">
                <a:solidFill>
                  <a:schemeClr val="tx1"/>
                </a:solidFill>
                <a:latin typeface="Comic Sans MS" pitchFamily="66" charset="0"/>
              </a:rPr>
              <a:t>Osmanlı tüccarlarının Avrupalı tüccarlarla rekabet edebilmeleri için gümrük vergilerinde kolaylık sağlandı</a:t>
            </a:r>
          </a:p>
          <a:p>
            <a:pPr algn="ctr"/>
            <a:endParaRPr lang="tr-TR" dirty="0"/>
          </a:p>
        </p:txBody>
      </p:sp>
      <p:sp>
        <p:nvSpPr>
          <p:cNvPr id="9" name="8 Aşağı Ok"/>
          <p:cNvSpPr/>
          <p:nvPr/>
        </p:nvSpPr>
        <p:spPr>
          <a:xfrm rot="20437537">
            <a:off x="2627007" y="1842341"/>
            <a:ext cx="484632" cy="846634"/>
          </a:xfrm>
          <a:prstGeom prst="downArrow">
            <a:avLst/>
          </a:prstGeom>
          <a:solidFill>
            <a:srgbClr val="99FF33"/>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 name="10 Sol Yukarı Ok"/>
          <p:cNvSpPr/>
          <p:nvPr/>
        </p:nvSpPr>
        <p:spPr>
          <a:xfrm rot="5400000">
            <a:off x="-903658" y="3441932"/>
            <a:ext cx="4124404" cy="850392"/>
          </a:xfrm>
          <a:prstGeom prst="leftUpArrow">
            <a:avLst/>
          </a:prstGeom>
          <a:solidFill>
            <a:srgbClr val="99FF33"/>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 name="11 Dikdörtgen"/>
          <p:cNvSpPr/>
          <p:nvPr/>
        </p:nvSpPr>
        <p:spPr>
          <a:xfrm>
            <a:off x="2071670" y="5143512"/>
            <a:ext cx="6500858" cy="914400"/>
          </a:xfrm>
          <a:prstGeom prst="rect">
            <a:avLst/>
          </a:prstGeom>
          <a:solidFill>
            <a:srgbClr val="FFFF66"/>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tx1"/>
                </a:solidFill>
                <a:latin typeface="Comic Sans MS" pitchFamily="66" charset="0"/>
              </a:rPr>
              <a:t>Bakırköy’de bez fabrikası açıldı.</a:t>
            </a:r>
          </a:p>
          <a:p>
            <a:pPr algn="ct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lide(fromBottom)">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7"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900" decel="100000" fill="hold"/>
                                        <p:tgtEl>
                                          <p:spTgt spid="4"/>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7"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900" decel="100000" fill="hold"/>
                                        <p:tgtEl>
                                          <p:spTgt spid="5"/>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1" presetClass="entr" presetSubtype="4"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heel(4)">
                                      <p:cBhvr>
                                        <p:cTn id="33" dur="20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37" presetClass="entr" presetSubtype="0"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1000"/>
                                        <p:tgtEl>
                                          <p:spTgt spid="9"/>
                                        </p:tgtEl>
                                      </p:cBhvr>
                                    </p:animEffect>
                                    <p:anim calcmode="lin" valueType="num">
                                      <p:cBhvr>
                                        <p:cTn id="39" dur="1000" fill="hold"/>
                                        <p:tgtEl>
                                          <p:spTgt spid="9"/>
                                        </p:tgtEl>
                                        <p:attrNameLst>
                                          <p:attrName>ppt_x</p:attrName>
                                        </p:attrNameLst>
                                      </p:cBhvr>
                                      <p:tavLst>
                                        <p:tav tm="0">
                                          <p:val>
                                            <p:strVal val="#ppt_x"/>
                                          </p:val>
                                        </p:tav>
                                        <p:tav tm="100000">
                                          <p:val>
                                            <p:strVal val="#ppt_x"/>
                                          </p:val>
                                        </p:tav>
                                      </p:tavLst>
                                    </p:anim>
                                    <p:anim calcmode="lin" valueType="num">
                                      <p:cBhvr>
                                        <p:cTn id="40" dur="900" decel="100000" fill="hold"/>
                                        <p:tgtEl>
                                          <p:spTgt spid="9"/>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1" presetClass="entr" presetSubtype="4"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wheel(4)">
                                      <p:cBhvr>
                                        <p:cTn id="46" dur="2000"/>
                                        <p:tgtEl>
                                          <p:spTgt spid="7"/>
                                        </p:tgtEl>
                                      </p:cBhvr>
                                    </p:animEffect>
                                  </p:childTnLst>
                                </p:cTn>
                              </p:par>
                            </p:childTnLst>
                          </p:cTn>
                        </p:par>
                      </p:childTnLst>
                    </p:cTn>
                  </p:par>
                  <p:par>
                    <p:cTn id="47" fill="hold">
                      <p:stCondLst>
                        <p:cond delay="indefinite"/>
                      </p:stCondLst>
                      <p:childTnLst>
                        <p:par>
                          <p:cTn id="48" fill="hold">
                            <p:stCondLst>
                              <p:cond delay="0"/>
                            </p:stCondLst>
                            <p:childTnLst>
                              <p:par>
                                <p:cTn id="49" presetID="37" presetClass="entr" presetSubtype="0" fill="hold" grpId="0" nodeType="click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1000"/>
                                        <p:tgtEl>
                                          <p:spTgt spid="11"/>
                                        </p:tgtEl>
                                      </p:cBhvr>
                                    </p:animEffect>
                                    <p:anim calcmode="lin" valueType="num">
                                      <p:cBhvr>
                                        <p:cTn id="52" dur="1000" fill="hold"/>
                                        <p:tgtEl>
                                          <p:spTgt spid="11"/>
                                        </p:tgtEl>
                                        <p:attrNameLst>
                                          <p:attrName>ppt_x</p:attrName>
                                        </p:attrNameLst>
                                      </p:cBhvr>
                                      <p:tavLst>
                                        <p:tav tm="0">
                                          <p:val>
                                            <p:strVal val="#ppt_x"/>
                                          </p:val>
                                        </p:tav>
                                        <p:tav tm="100000">
                                          <p:val>
                                            <p:strVal val="#ppt_x"/>
                                          </p:val>
                                        </p:tav>
                                      </p:tavLst>
                                    </p:anim>
                                    <p:anim calcmode="lin" valueType="num">
                                      <p:cBhvr>
                                        <p:cTn id="53" dur="900" decel="100000" fill="hold"/>
                                        <p:tgtEl>
                                          <p:spTgt spid="11"/>
                                        </p:tgtEl>
                                        <p:attrNameLst>
                                          <p:attrName>ppt_y</p:attrName>
                                        </p:attrNameLst>
                                      </p:cBhvr>
                                      <p:tavLst>
                                        <p:tav tm="0">
                                          <p:val>
                                            <p:strVal val="#ppt_y+1"/>
                                          </p:val>
                                        </p:tav>
                                        <p:tav tm="100000">
                                          <p:val>
                                            <p:strVal val="#ppt_y-.03"/>
                                          </p:val>
                                        </p:tav>
                                      </p:tavLst>
                                    </p:anim>
                                    <p:anim calcmode="lin" valueType="num">
                                      <p:cBhvr>
                                        <p:cTn id="54"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37" presetClass="entr" presetSubtype="0" fill="hold" grpId="0" nodeType="click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fade">
                                      <p:cBhvr>
                                        <p:cTn id="59" dur="1000"/>
                                        <p:tgtEl>
                                          <p:spTgt spid="12"/>
                                        </p:tgtEl>
                                      </p:cBhvr>
                                    </p:animEffect>
                                    <p:anim calcmode="lin" valueType="num">
                                      <p:cBhvr>
                                        <p:cTn id="60" dur="1000" fill="hold"/>
                                        <p:tgtEl>
                                          <p:spTgt spid="12"/>
                                        </p:tgtEl>
                                        <p:attrNameLst>
                                          <p:attrName>ppt_x</p:attrName>
                                        </p:attrNameLst>
                                      </p:cBhvr>
                                      <p:tavLst>
                                        <p:tav tm="0">
                                          <p:val>
                                            <p:strVal val="#ppt_x"/>
                                          </p:val>
                                        </p:tav>
                                        <p:tav tm="100000">
                                          <p:val>
                                            <p:strVal val="#ppt_x"/>
                                          </p:val>
                                        </p:tav>
                                      </p:tavLst>
                                    </p:anim>
                                    <p:anim calcmode="lin" valueType="num">
                                      <p:cBhvr>
                                        <p:cTn id="61" dur="900" decel="100000" fill="hold"/>
                                        <p:tgtEl>
                                          <p:spTgt spid="12"/>
                                        </p:tgtEl>
                                        <p:attrNameLst>
                                          <p:attrName>ppt_y</p:attrName>
                                        </p:attrNameLst>
                                      </p:cBhvr>
                                      <p:tavLst>
                                        <p:tav tm="0">
                                          <p:val>
                                            <p:strVal val="#ppt_y+1"/>
                                          </p:val>
                                        </p:tav>
                                        <p:tav tm="100000">
                                          <p:val>
                                            <p:strVal val="#ppt_y-.03"/>
                                          </p:val>
                                        </p:tav>
                                      </p:tavLst>
                                    </p:anim>
                                    <p:anim calcmode="lin" valueType="num">
                                      <p:cBhvr>
                                        <p:cTn id="62"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9" grpId="0" animBg="1"/>
      <p:bldP spid="11" grpId="0" animBg="1"/>
      <p:bldP spid="12" grpId="0" animBg="1"/>
    </p:bld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800</TotalTime>
  <Words>1300</Words>
  <PresentationFormat>Ekran Gösterisi (4:3)</PresentationFormat>
  <Paragraphs>183</Paragraphs>
  <Slides>25</Slides>
  <Notes>1</Notes>
  <HiddenSlides>0</HiddenSlides>
  <MMClips>0</MMClips>
  <ScaleCrop>false</ScaleCrop>
  <HeadingPairs>
    <vt:vector size="4" baseType="variant">
      <vt:variant>
        <vt:lpstr>Tema</vt:lpstr>
      </vt:variant>
      <vt:variant>
        <vt:i4>1</vt:i4>
      </vt:variant>
      <vt:variant>
        <vt:lpstr>Slayt Başlıkları</vt:lpstr>
      </vt:variant>
      <vt:variant>
        <vt:i4>25</vt:i4>
      </vt:variant>
    </vt:vector>
  </HeadingPairs>
  <TitlesOfParts>
    <vt:vector size="26" baseType="lpstr">
      <vt:lpstr>Ofis Teması</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2016-03-07T09:24:03Z</dcterms:created>
  <dcterms:modified xsi:type="dcterms:W3CDTF">2018-10-03T17:10:18Z</dcterms:modified>
  <cp:category>www.sorubak.com</cp:category>
</cp:coreProperties>
</file>