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58" r:id="rId4"/>
    <p:sldId id="256" r:id="rId5"/>
    <p:sldId id="257" r:id="rId6"/>
    <p:sldId id="259" r:id="rId7"/>
    <p:sldId id="263" r:id="rId8"/>
    <p:sldId id="264" r:id="rId9"/>
    <p:sldId id="265" r:id="rId10"/>
    <p:sldId id="267" r:id="rId11"/>
    <p:sldId id="266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260" r:id="rId52"/>
    <p:sldId id="261" r:id="rId53"/>
    <p:sldId id="262" r:id="rId54"/>
    <p:sldId id="309" r:id="rId55"/>
    <p:sldId id="310" r:id="rId5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11446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9631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71905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05202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44439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39435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90223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94510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04576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26652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89221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86B99-A00A-4519-9D88-7F11C19DE32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6ADE8-896B-4DE9-AB48-D1B69431C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18137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7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7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7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7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7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7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7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7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audio" Target="../media/audio7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7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audio" Target="../media/audio7.wav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audio" Target="../media/audio6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6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5" y="1899988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Babanın ya da annenin babası, </a:t>
            </a:r>
            <a:r>
              <a:rPr lang="tr-TR" sz="5500" dirty="0">
                <a:solidFill>
                  <a:srgbClr val="C00000"/>
                </a:solidFill>
                <a:latin typeface="TTKB Dik Temel Abece" pitchFamily="2" charset="-94"/>
              </a:rPr>
              <a:t>büyükbaba</a:t>
            </a:r>
            <a:r>
              <a:rPr lang="tr-TR" sz="5500" dirty="0" smtClean="0">
                <a:latin typeface="TTKB Dik Temel Abece" pitchFamily="2" charset="-94"/>
              </a:rPr>
              <a:t>.</a:t>
            </a:r>
            <a:endParaRPr lang="tr-TR" sz="5500" dirty="0"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546594" y="446684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797443" y="446684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6048294" y="446684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7285076" y="446684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813508" y="4347515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007827" y="4347515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267917" y="4391375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691491" y="4391375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767239" y="3244334"/>
            <a:ext cx="2657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https://www.sorubak.com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9329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06732" y="1413266"/>
            <a:ext cx="1012563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5500" dirty="0" err="1">
                <a:latin typeface="TTKB Dik Temel Abece" pitchFamily="2" charset="-94"/>
              </a:rPr>
              <a:t>Herhangi</a:t>
            </a:r>
            <a:r>
              <a:rPr lang="de-DE" sz="5500" dirty="0">
                <a:latin typeface="TTKB Dik Temel Abece" pitchFamily="2" charset="-94"/>
              </a:rPr>
              <a:t> </a:t>
            </a:r>
            <a:r>
              <a:rPr lang="de-DE" sz="5500" dirty="0" err="1">
                <a:latin typeface="TTKB Dik Temel Abece" pitchFamily="2" charset="-94"/>
              </a:rPr>
              <a:t>birinin</a:t>
            </a:r>
            <a:r>
              <a:rPr lang="de-DE" sz="5500" dirty="0">
                <a:latin typeface="TTKB Dik Temel Abece" pitchFamily="2" charset="-94"/>
              </a:rPr>
              <a:t> </a:t>
            </a:r>
            <a:r>
              <a:rPr lang="de-DE" sz="5500" dirty="0" err="1">
                <a:latin typeface="TTKB Dik Temel Abece" pitchFamily="2" charset="-94"/>
              </a:rPr>
              <a:t>bir</a:t>
            </a:r>
            <a:r>
              <a:rPr lang="de-DE" sz="5500" dirty="0">
                <a:latin typeface="TTKB Dik Temel Abece" pitchFamily="2" charset="-94"/>
              </a:rPr>
              <a:t> </a:t>
            </a:r>
            <a:r>
              <a:rPr lang="de-DE" sz="5500" dirty="0" err="1">
                <a:latin typeface="TTKB Dik Temel Abece" pitchFamily="2" charset="-94"/>
              </a:rPr>
              <a:t>yere</a:t>
            </a:r>
            <a:r>
              <a:rPr lang="de-DE" sz="5500" dirty="0">
                <a:latin typeface="TTKB Dik Temel Abece" pitchFamily="2" charset="-94"/>
              </a:rPr>
              <a:t> gelmesini istemek, </a:t>
            </a:r>
            <a:r>
              <a:rPr lang="de-DE" sz="5500" dirty="0" err="1">
                <a:solidFill>
                  <a:srgbClr val="C00000"/>
                </a:solidFill>
                <a:latin typeface="TTKB Dik Temel Abece" pitchFamily="2" charset="-94"/>
              </a:rPr>
              <a:t>çağırmak</a:t>
            </a:r>
            <a:r>
              <a:rPr lang="de-DE" sz="5500" dirty="0">
                <a:latin typeface="TTKB Dik Temel Abece" pitchFamily="2" charset="-94"/>
              </a:rPr>
              <a:t>.</a:t>
            </a:r>
            <a:endParaRPr lang="tr-TR" sz="5500" dirty="0"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8343" y="-162347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Altıgen 5"/>
          <p:cNvSpPr/>
          <p:nvPr/>
        </p:nvSpPr>
        <p:spPr>
          <a:xfrm>
            <a:off x="2205319" y="5120519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 dirty="0"/>
          </a:p>
        </p:txBody>
      </p:sp>
      <p:sp>
        <p:nvSpPr>
          <p:cNvPr id="7" name="Altıgen 6"/>
          <p:cNvSpPr/>
          <p:nvPr/>
        </p:nvSpPr>
        <p:spPr>
          <a:xfrm>
            <a:off x="3650847" y="5120519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8" name="Altıgen 7"/>
          <p:cNvSpPr/>
          <p:nvPr/>
        </p:nvSpPr>
        <p:spPr>
          <a:xfrm>
            <a:off x="5123269" y="5120519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9" name="Altıgen 8"/>
          <p:cNvSpPr/>
          <p:nvPr/>
        </p:nvSpPr>
        <p:spPr>
          <a:xfrm>
            <a:off x="6582244" y="5120519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10" name="Altıgen 9"/>
          <p:cNvSpPr/>
          <p:nvPr/>
        </p:nvSpPr>
        <p:spPr>
          <a:xfrm>
            <a:off x="8041219" y="5120519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11" name="Dikdörtgen 10"/>
          <p:cNvSpPr/>
          <p:nvPr/>
        </p:nvSpPr>
        <p:spPr>
          <a:xfrm>
            <a:off x="2535358" y="5017441"/>
            <a:ext cx="740924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11721" y="5017441"/>
            <a:ext cx="611989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495786" y="5061301"/>
            <a:ext cx="661465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961214" y="5061301"/>
            <a:ext cx="611989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8391652" y="5089140"/>
            <a:ext cx="652469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Altıgen 15"/>
          <p:cNvSpPr/>
          <p:nvPr/>
        </p:nvSpPr>
        <p:spPr>
          <a:xfrm>
            <a:off x="2144780" y="3630705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17" name="Altıgen 16"/>
          <p:cNvSpPr/>
          <p:nvPr/>
        </p:nvSpPr>
        <p:spPr>
          <a:xfrm>
            <a:off x="3617202" y="3630705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18" name="Altıgen 17"/>
          <p:cNvSpPr/>
          <p:nvPr/>
        </p:nvSpPr>
        <p:spPr>
          <a:xfrm>
            <a:off x="5076177" y="3630705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19" name="Altıgen 18"/>
          <p:cNvSpPr/>
          <p:nvPr/>
        </p:nvSpPr>
        <p:spPr>
          <a:xfrm>
            <a:off x="6548599" y="3630705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20" name="Dikdörtgen 19"/>
          <p:cNvSpPr/>
          <p:nvPr/>
        </p:nvSpPr>
        <p:spPr>
          <a:xfrm>
            <a:off x="2462374" y="3527627"/>
            <a:ext cx="692948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989719" y="3571487"/>
            <a:ext cx="661465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411867" y="3571487"/>
            <a:ext cx="692948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99032" y="3599326"/>
            <a:ext cx="652469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Altıgen 23"/>
          <p:cNvSpPr/>
          <p:nvPr/>
        </p:nvSpPr>
        <p:spPr>
          <a:xfrm>
            <a:off x="8003162" y="3630705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25" name="Dikdörtgen 24"/>
          <p:cNvSpPr/>
          <p:nvPr/>
        </p:nvSpPr>
        <p:spPr>
          <a:xfrm>
            <a:off x="8353595" y="3599326"/>
            <a:ext cx="652469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284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5" y="1684836"/>
            <a:ext cx="1159136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Bir topluluğu oluşturanların duygu, düşünce ve ortak çıkarlarda birbirlerine karşılıklı bağlanması.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453772" y="477612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1704621" y="477612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2955472" y="477612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4192254" y="477612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720686" y="4656796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915005" y="4656796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3175095" y="4700656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598669" y="4700656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Altıgen 40"/>
          <p:cNvSpPr/>
          <p:nvPr/>
        </p:nvSpPr>
        <p:spPr>
          <a:xfrm>
            <a:off x="5402762" y="478853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2" name="Altıgen 41"/>
          <p:cNvSpPr/>
          <p:nvPr/>
        </p:nvSpPr>
        <p:spPr>
          <a:xfrm>
            <a:off x="6640160" y="478853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Altıgen 42"/>
          <p:cNvSpPr/>
          <p:nvPr/>
        </p:nvSpPr>
        <p:spPr>
          <a:xfrm>
            <a:off x="7877562" y="478853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Altıgen 43"/>
          <p:cNvSpPr/>
          <p:nvPr/>
        </p:nvSpPr>
        <p:spPr>
          <a:xfrm>
            <a:off x="9102759" y="480260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Dikdörtgen 44"/>
          <p:cNvSpPr/>
          <p:nvPr/>
        </p:nvSpPr>
        <p:spPr>
          <a:xfrm>
            <a:off x="5514628" y="4669208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915466" y="4669208"/>
            <a:ext cx="571089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8247702" y="4713068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Ş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9335079" y="4727136"/>
            <a:ext cx="579109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9" name="Altıgen 48"/>
          <p:cNvSpPr/>
          <p:nvPr/>
        </p:nvSpPr>
        <p:spPr>
          <a:xfrm>
            <a:off x="10339897" y="481404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Dikdörtgen 51"/>
          <p:cNvSpPr/>
          <p:nvPr/>
        </p:nvSpPr>
        <p:spPr>
          <a:xfrm>
            <a:off x="10601135" y="4694720"/>
            <a:ext cx="571089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288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9" grpId="0" animBg="1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5" y="1684836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Üstünde çok durma, ayak direme, üsteleme.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210419" y="461475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461268" y="461475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712119" y="461475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948901" y="461475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477333" y="4495431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71652" y="4495431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931742" y="4539291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55316" y="4539291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Altıgen 40"/>
          <p:cNvSpPr/>
          <p:nvPr/>
        </p:nvSpPr>
        <p:spPr>
          <a:xfrm>
            <a:off x="8159409" y="4627171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5" name="Dikdörtgen 44"/>
          <p:cNvSpPr/>
          <p:nvPr/>
        </p:nvSpPr>
        <p:spPr>
          <a:xfrm>
            <a:off x="8271275" y="4507843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940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1" grpId="0" animBg="1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81634" y="1877439"/>
            <a:ext cx="1025562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Şehir özelliklerini taşıyan büyük yerleşim yeri.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4864407" y="458786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6115256" y="458786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5131321" y="4468537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325640" y="4468537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6649"/>
          <a:stretch/>
        </p:blipFill>
        <p:spPr bwMode="auto">
          <a:xfrm>
            <a:off x="8312517" y="2818928"/>
            <a:ext cx="3072533" cy="36914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6340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3" y="1868531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İlden sonra gelen yerleşim yeri.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492807" y="445339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743656" y="445339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994507" y="445339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7231289" y="445339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759721" y="4334067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954040" y="4334067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214130" y="4377927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637704" y="4377927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269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5" y="1684836"/>
            <a:ext cx="1159136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Telefon, telgraf, televizyon, radyo vb. </a:t>
            </a:r>
            <a:r>
              <a:rPr lang="tr-TR" sz="5500" dirty="0" smtClean="0">
                <a:latin typeface="TTKB Dik Temel Abece" pitchFamily="2" charset="-94"/>
              </a:rPr>
              <a:t>araçlardan yararlanarak </a:t>
            </a:r>
            <a:r>
              <a:rPr lang="tr-TR" sz="5500" dirty="0">
                <a:latin typeface="TTKB Dik Temel Abece" pitchFamily="2" charset="-94"/>
              </a:rPr>
              <a:t>yürütülen </a:t>
            </a:r>
            <a:r>
              <a:rPr lang="tr-TR" sz="5500" dirty="0" smtClean="0">
                <a:latin typeface="TTKB Dik Temel Abece" pitchFamily="2" charset="-94"/>
              </a:rPr>
              <a:t>    bilgi </a:t>
            </a:r>
            <a:r>
              <a:rPr lang="tr-TR" sz="5500" dirty="0">
                <a:latin typeface="TTKB Dik Temel Abece" pitchFamily="2" charset="-94"/>
              </a:rPr>
              <a:t>alışverişi, </a:t>
            </a:r>
            <a:r>
              <a:rPr lang="tr-TR" sz="5500" dirty="0">
                <a:solidFill>
                  <a:srgbClr val="FF0000"/>
                </a:solidFill>
                <a:latin typeface="TTKB Dik Temel Abece" pitchFamily="2" charset="-94"/>
              </a:rPr>
              <a:t>haberleşme</a:t>
            </a:r>
            <a:r>
              <a:rPr lang="tr-TR" sz="55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1085784" y="477747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2336633" y="477747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3587484" y="477747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4824266" y="477747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1352698" y="4658150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2547017" y="4658150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3807107" y="4702010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230681" y="4702010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Altıgen 40"/>
          <p:cNvSpPr/>
          <p:nvPr/>
        </p:nvSpPr>
        <p:spPr>
          <a:xfrm>
            <a:off x="6034774" y="4789890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2" name="Altıgen 41"/>
          <p:cNvSpPr/>
          <p:nvPr/>
        </p:nvSpPr>
        <p:spPr>
          <a:xfrm>
            <a:off x="7272172" y="4789890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Altıgen 42"/>
          <p:cNvSpPr/>
          <p:nvPr/>
        </p:nvSpPr>
        <p:spPr>
          <a:xfrm>
            <a:off x="8509574" y="4789890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Altıgen 43"/>
          <p:cNvSpPr/>
          <p:nvPr/>
        </p:nvSpPr>
        <p:spPr>
          <a:xfrm>
            <a:off x="9734771" y="480395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Dikdörtgen 44"/>
          <p:cNvSpPr/>
          <p:nvPr/>
        </p:nvSpPr>
        <p:spPr>
          <a:xfrm>
            <a:off x="6146640" y="4670562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7547478" y="4670562"/>
            <a:ext cx="571089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Ş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8879714" y="4714422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9967091" y="4728490"/>
            <a:ext cx="579109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748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5" y="1684836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Gereksiz yere para, zaman, emek </a:t>
            </a:r>
            <a:r>
              <a:rPr lang="tr-TR" sz="5500" dirty="0" smtClean="0">
                <a:latin typeface="TTKB Dik Temel Abece" pitchFamily="2" charset="-94"/>
              </a:rPr>
              <a:t>vb.ni </a:t>
            </a:r>
            <a:r>
              <a:rPr lang="tr-TR" sz="5500" dirty="0">
                <a:latin typeface="TTKB Dik Temel Abece" pitchFamily="2" charset="-94"/>
              </a:rPr>
              <a:t>harcama, savurganlık</a:t>
            </a:r>
            <a:r>
              <a:rPr lang="tr-TR" sz="5500" dirty="0" smtClean="0">
                <a:latin typeface="TTKB Dik Temel Abece" pitchFamily="2" charset="-94"/>
              </a:rPr>
              <a:t>, </a:t>
            </a:r>
            <a:r>
              <a:rPr lang="tr-TR" sz="5500" dirty="0" smtClean="0">
                <a:solidFill>
                  <a:srgbClr val="FF0000"/>
                </a:solidFill>
                <a:latin typeface="TTKB Dik Temel Abece" pitchFamily="2" charset="-94"/>
              </a:rPr>
              <a:t>tutumsuzluk</a:t>
            </a:r>
            <a:r>
              <a:rPr lang="tr-TR" sz="55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954925" y="457379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205774" y="457379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456625" y="457379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693407" y="457379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221839" y="4454467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416158" y="4454467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676248" y="4498327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099822" y="4498327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Altıgen 40"/>
          <p:cNvSpPr/>
          <p:nvPr/>
        </p:nvSpPr>
        <p:spPr>
          <a:xfrm>
            <a:off x="7903915" y="458620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5" name="Dikdörtgen 44"/>
          <p:cNvSpPr/>
          <p:nvPr/>
        </p:nvSpPr>
        <p:spPr>
          <a:xfrm>
            <a:off x="8015781" y="4466879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426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1" grpId="0" animBg="1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3" y="2096019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İsraf eden kimseye denir.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322913" y="443932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573762" y="443932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824613" y="443932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061395" y="443932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589827" y="4319996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824487" y="4427572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Ü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044236" y="4363856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467810" y="4363856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Altıgen 40"/>
          <p:cNvSpPr/>
          <p:nvPr/>
        </p:nvSpPr>
        <p:spPr>
          <a:xfrm>
            <a:off x="7271903" y="445173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5" name="Dikdörtgen 44"/>
          <p:cNvSpPr/>
          <p:nvPr/>
        </p:nvSpPr>
        <p:spPr>
          <a:xfrm>
            <a:off x="7383769" y="4413090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Altıgen 13"/>
          <p:cNvSpPr/>
          <p:nvPr/>
        </p:nvSpPr>
        <p:spPr>
          <a:xfrm>
            <a:off x="8553223" y="445173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5" name="Dikdörtgen 14"/>
          <p:cNvSpPr/>
          <p:nvPr/>
        </p:nvSpPr>
        <p:spPr>
          <a:xfrm>
            <a:off x="8665089" y="4332408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864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1" grpId="0" animBg="1"/>
      <p:bldP spid="45" grpId="0"/>
      <p:bldP spid="14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3" y="2096019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Bir işin çeşitli kişilerce yapılması.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1791751" y="508380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042600" y="508380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293451" y="508380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5530233" y="508380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058665" y="5031710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293325" y="5072051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513074" y="5008335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936648" y="5008335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Altıgen 40"/>
          <p:cNvSpPr/>
          <p:nvPr/>
        </p:nvSpPr>
        <p:spPr>
          <a:xfrm>
            <a:off x="6740741" y="509621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5" name="Dikdörtgen 44"/>
          <p:cNvSpPr/>
          <p:nvPr/>
        </p:nvSpPr>
        <p:spPr>
          <a:xfrm>
            <a:off x="6852607" y="5057569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Altıgen 13"/>
          <p:cNvSpPr/>
          <p:nvPr/>
        </p:nvSpPr>
        <p:spPr>
          <a:xfrm>
            <a:off x="9261816" y="509621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5" name="Dikdörtgen 14"/>
          <p:cNvSpPr/>
          <p:nvPr/>
        </p:nvSpPr>
        <p:spPr>
          <a:xfrm>
            <a:off x="9373682" y="5057569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Altıgen 15"/>
          <p:cNvSpPr/>
          <p:nvPr/>
        </p:nvSpPr>
        <p:spPr>
          <a:xfrm>
            <a:off x="4973657" y="351574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7" name="Altıgen 16"/>
          <p:cNvSpPr/>
          <p:nvPr/>
        </p:nvSpPr>
        <p:spPr>
          <a:xfrm>
            <a:off x="6224506" y="351574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5240571" y="3436761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475231" y="3382973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Ş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Altıgen 19"/>
          <p:cNvSpPr/>
          <p:nvPr/>
        </p:nvSpPr>
        <p:spPr>
          <a:xfrm>
            <a:off x="8008614" y="509621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1" name="Dikdörtgen 20"/>
          <p:cNvSpPr/>
          <p:nvPr/>
        </p:nvSpPr>
        <p:spPr>
          <a:xfrm>
            <a:off x="8120480" y="5071016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Ğ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055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1" grpId="0" animBg="1"/>
      <p:bldP spid="45" grpId="0"/>
      <p:bldP spid="14" grpId="0" animBg="1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3" y="2096019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Küçük, özel bölme.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153055" y="478796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403904" y="478796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654755" y="478796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891537" y="478796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419969" y="4735875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54629" y="4735875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874378" y="4712500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297952" y="4712500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Altıgen 40"/>
          <p:cNvSpPr/>
          <p:nvPr/>
        </p:nvSpPr>
        <p:spPr>
          <a:xfrm>
            <a:off x="8102045" y="4800380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5" name="Dikdörtgen 44"/>
          <p:cNvSpPr/>
          <p:nvPr/>
        </p:nvSpPr>
        <p:spPr>
          <a:xfrm>
            <a:off x="8213911" y="4761734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837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1" grpId="0" animBg="1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Vücudunda eksik ya da kusuru olan.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1758135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008984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259835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5496617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025049" y="4199598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219368" y="419959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479458" y="4243458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903032" y="4243458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6770774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021625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ltıgen 13"/>
          <p:cNvSpPr/>
          <p:nvPr/>
        </p:nvSpPr>
        <p:spPr>
          <a:xfrm>
            <a:off x="9258407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6981158" y="4203370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241248" y="4247230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664822" y="4247230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139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3" y="2096019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Şehirden küçük, köyden </a:t>
            </a:r>
            <a:endParaRPr lang="tr-TR" sz="5500" dirty="0" smtClean="0">
              <a:latin typeface="TTKB Dik Temel Abece" pitchFamily="2" charset="-94"/>
            </a:endParaRPr>
          </a:p>
          <a:p>
            <a:pPr algn="ctr"/>
            <a:r>
              <a:rPr lang="tr-TR" sz="5500" dirty="0" smtClean="0">
                <a:latin typeface="TTKB Dik Temel Abece" pitchFamily="2" charset="-94"/>
              </a:rPr>
              <a:t>büyük </a:t>
            </a:r>
            <a:r>
              <a:rPr lang="tr-TR" sz="5500" dirty="0">
                <a:latin typeface="TTKB Dik Temel Abece" pitchFamily="2" charset="-94"/>
              </a:rPr>
              <a:t>yerleşim yeri.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332785" y="47207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583634" y="47207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834485" y="47207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071267" y="47207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599699" y="4668639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834359" y="4668639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054108" y="4645264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477682" y="4645264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Altıgen 40"/>
          <p:cNvSpPr/>
          <p:nvPr/>
        </p:nvSpPr>
        <p:spPr>
          <a:xfrm>
            <a:off x="7281775" y="473314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5" name="Dikdörtgen 44"/>
          <p:cNvSpPr/>
          <p:nvPr/>
        </p:nvSpPr>
        <p:spPr>
          <a:xfrm>
            <a:off x="7393641" y="4694498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Altıgen 13"/>
          <p:cNvSpPr/>
          <p:nvPr/>
        </p:nvSpPr>
        <p:spPr>
          <a:xfrm>
            <a:off x="8585762" y="473314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5" name="Dikdörtgen 14"/>
          <p:cNvSpPr/>
          <p:nvPr/>
        </p:nvSpPr>
        <p:spPr>
          <a:xfrm>
            <a:off x="8697628" y="4694498"/>
            <a:ext cx="93069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489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1" grpId="0" animBg="1"/>
      <p:bldP spid="45" grpId="0"/>
      <p:bldP spid="14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3" y="2096019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Kasabadan küçük yerleşim yeri.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4215373" y="418284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5466222" y="418284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6717073" y="418284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4482287" y="4130756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716947" y="4130756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Ö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936696" y="4107381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886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7" grpId="0"/>
      <p:bldP spid="38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13763" y="2096019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Bir yere asılmak için yazılmış olan tabela.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776537" y="42635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027386" y="42635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278237" y="42635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043451" y="4211439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278111" y="4211439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497860" y="4188064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Altıgen 9"/>
          <p:cNvSpPr/>
          <p:nvPr/>
        </p:nvSpPr>
        <p:spPr>
          <a:xfrm>
            <a:off x="6529088" y="427185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ltıgen 10"/>
          <p:cNvSpPr/>
          <p:nvPr/>
        </p:nvSpPr>
        <p:spPr>
          <a:xfrm>
            <a:off x="7779939" y="427185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6779813" y="4219765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999562" y="4196390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05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7" grpId="0"/>
      <p:bldP spid="38" grpId="0"/>
      <p:bldP spid="39" grpId="0"/>
      <p:bldP spid="10" grpId="0" animBg="1"/>
      <p:bldP spid="11" grpId="0" animBg="1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Yemek listesi.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535653" y="42920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786502" y="42920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6037353" y="42920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7274135" y="42920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802567" y="4172704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996886" y="4172704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256976" y="4216564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680550" y="4216564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Ü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890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Mikroskopla görülebilen ve hastalıklara yol açan küçük canlı.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370964" y="4480291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621813" y="4480291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872664" y="4480291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109446" y="4480291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637878" y="4360963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832197" y="4360963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092287" y="4404823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515861" y="4404823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7383603" y="448406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634454" y="448406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7593987" y="4364735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854077" y="4408595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256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Milletle ilgili, </a:t>
            </a:r>
            <a:r>
              <a:rPr lang="tr-TR" sz="5500" dirty="0">
                <a:solidFill>
                  <a:srgbClr val="FF0000"/>
                </a:solidFill>
                <a:latin typeface="TTKB Dik Temel Abece" pitchFamily="2" charset="-94"/>
              </a:rPr>
              <a:t>ulusal</a:t>
            </a:r>
            <a:r>
              <a:rPr lang="tr-TR" sz="55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143182" y="426513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394031" y="426513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644882" y="426513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881664" y="426513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410096" y="4145810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04415" y="4145810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864505" y="4189670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288079" y="4189670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8155821" y="4268910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406546" y="4243711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Î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958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Bir yere veya birinin evine kısa bir süre kalmak için </a:t>
            </a:r>
            <a:r>
              <a:rPr lang="tr-TR" sz="5500" dirty="0" smtClean="0">
                <a:latin typeface="TTKB Dik Temel Abece" pitchFamily="2" charset="-94"/>
              </a:rPr>
              <a:t>gelen kimse</a:t>
            </a:r>
            <a:r>
              <a:rPr lang="tr-TR" sz="5500" dirty="0">
                <a:latin typeface="TTKB Dik Temel Abece" pitchFamily="2" charset="-94"/>
              </a:rPr>
              <a:t>, </a:t>
            </a:r>
            <a:r>
              <a:rPr lang="tr-TR" sz="5500" dirty="0">
                <a:solidFill>
                  <a:srgbClr val="FF0000"/>
                </a:solidFill>
                <a:latin typeface="TTKB Dik Temel Abece" pitchFamily="2" charset="-94"/>
              </a:rPr>
              <a:t>konuk</a:t>
            </a:r>
            <a:r>
              <a:rPr lang="tr-TR" sz="55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1758135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008984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259835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5496617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025049" y="4199598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219368" y="419959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479458" y="4243458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903032" y="4243458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6770774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021625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ltıgen 13"/>
          <p:cNvSpPr/>
          <p:nvPr/>
        </p:nvSpPr>
        <p:spPr>
          <a:xfrm>
            <a:off x="9258407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6981158" y="4203370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241248" y="4247230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664822" y="4247230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905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Başkalarına karşı saygılı ve incelikle davranma, incelik</a:t>
            </a:r>
            <a:r>
              <a:rPr lang="tr-TR" sz="5500" dirty="0" smtClean="0">
                <a:latin typeface="TTKB Dik Temel Abece" pitchFamily="2" charset="-94"/>
              </a:rPr>
              <a:t>, </a:t>
            </a:r>
            <a:r>
              <a:rPr lang="tr-TR" sz="5500" dirty="0" smtClean="0">
                <a:solidFill>
                  <a:srgbClr val="FF0000"/>
                </a:solidFill>
                <a:latin typeface="TTKB Dik Temel Abece" pitchFamily="2" charset="-94"/>
              </a:rPr>
              <a:t>naziklik</a:t>
            </a:r>
            <a:r>
              <a:rPr lang="tr-TR" sz="55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1758135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008984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259835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5496617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025049" y="4199598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219368" y="419959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479458" y="4243458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903032" y="4243458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6770774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021625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ltıgen 13"/>
          <p:cNvSpPr/>
          <p:nvPr/>
        </p:nvSpPr>
        <p:spPr>
          <a:xfrm>
            <a:off x="9258407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6981158" y="4203370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241248" y="4247230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664822" y="4247230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91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Yemek vakti.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654170" y="42785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905019" y="42785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6155870" y="42785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7392652" y="42785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921084" y="4159256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Ö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115403" y="4159256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Ğ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375493" y="4203116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Ü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799067" y="4203116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378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489947" y="1824608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Kişinin tepkilerini, davranışlarını eğilimini </a:t>
            </a:r>
            <a:r>
              <a:rPr lang="tr-TR" sz="5500" dirty="0" smtClean="0">
                <a:latin typeface="TTKB Dik Temel Abece" pitchFamily="2" charset="-94"/>
              </a:rPr>
              <a:t>denetleyip kısıtlaması</a:t>
            </a:r>
            <a:r>
              <a:rPr lang="tr-TR" sz="55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1785029" y="50988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035878" y="50988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286729" y="50988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5523511" y="50988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051943" y="4979528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246262" y="497952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506352" y="5023388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929926" y="5023388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6797668" y="510262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048519" y="510262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ltıgen 13"/>
          <p:cNvSpPr/>
          <p:nvPr/>
        </p:nvSpPr>
        <p:spPr>
          <a:xfrm>
            <a:off x="9285301" y="510262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7008052" y="4983300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268142" y="5027160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691716" y="5027160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Altıgen 17"/>
          <p:cNvSpPr/>
          <p:nvPr/>
        </p:nvSpPr>
        <p:spPr>
          <a:xfrm>
            <a:off x="5014226" y="38427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ltıgen 18"/>
          <p:cNvSpPr/>
          <p:nvPr/>
        </p:nvSpPr>
        <p:spPr>
          <a:xfrm>
            <a:off x="6251008" y="38427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233849" y="3767279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Ö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657423" y="3767279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32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4" grpId="0" animBg="1"/>
      <p:bldP spid="15" grpId="0"/>
      <p:bldP spid="16" grpId="0"/>
      <p:bldP spid="18" grpId="0" animBg="1"/>
      <p:bldP spid="19" grpId="0" animBg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15154" y="1713845"/>
            <a:ext cx="1186030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Birtakım hastalıklara karşı bağışıklık sağlamak için vücuda verilen, </a:t>
            </a:r>
            <a:endParaRPr lang="tr-TR" sz="5500" dirty="0" smtClean="0">
              <a:latin typeface="TTKB Dik Temel Abece" pitchFamily="2" charset="-94"/>
            </a:endParaRPr>
          </a:p>
          <a:p>
            <a:pPr algn="ctr"/>
            <a:r>
              <a:rPr lang="tr-TR" sz="5500" dirty="0" smtClean="0">
                <a:latin typeface="TTKB Dik Temel Abece" pitchFamily="2" charset="-94"/>
              </a:rPr>
              <a:t>o </a:t>
            </a:r>
            <a:r>
              <a:rPr lang="tr-TR" sz="5500" dirty="0">
                <a:latin typeface="TTKB Dik Temel Abece" pitchFamily="2" charset="-94"/>
              </a:rPr>
              <a:t>hastalığın mikrobuyla hazırlanmış sıvı.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Altıgen 5"/>
          <p:cNvSpPr/>
          <p:nvPr/>
        </p:nvSpPr>
        <p:spPr>
          <a:xfrm>
            <a:off x="3853674" y="474681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Altıgen 6"/>
          <p:cNvSpPr/>
          <p:nvPr/>
        </p:nvSpPr>
        <p:spPr>
          <a:xfrm>
            <a:off x="5406778" y="474681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ltıgen 7"/>
          <p:cNvSpPr/>
          <p:nvPr/>
        </p:nvSpPr>
        <p:spPr>
          <a:xfrm>
            <a:off x="6959882" y="474681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172492" y="4648219"/>
            <a:ext cx="81464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752423" y="4648219"/>
            <a:ext cx="684803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Ş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456632" y="4692079"/>
            <a:ext cx="458779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AÅI PNG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854" y="4490651"/>
            <a:ext cx="2089527" cy="20895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8970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Bir işin elden geldiğince iyi olmasına çabalama.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627276" y="43421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878125" y="43421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6128976" y="43421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7365758" y="43421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894190" y="4222819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Ö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088509" y="4222819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348599" y="4266679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772173" y="4266679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963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1709510"/>
            <a:ext cx="1159136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Genellikle plastikten veya kâğıttan yapılmış, içine </a:t>
            </a:r>
            <a:r>
              <a:rPr lang="tr-TR" sz="5500" dirty="0" smtClean="0">
                <a:latin typeface="TTKB Dik Temel Abece" pitchFamily="2" charset="-94"/>
              </a:rPr>
              <a:t>öteberi koymaya </a:t>
            </a:r>
            <a:r>
              <a:rPr lang="tr-TR" sz="5500" dirty="0">
                <a:latin typeface="TTKB Dik Temel Abece" pitchFamily="2" charset="-94"/>
              </a:rPr>
              <a:t>yarayan taşıma gereci, </a:t>
            </a:r>
            <a:r>
              <a:rPr lang="tr-TR" sz="5500" dirty="0">
                <a:solidFill>
                  <a:srgbClr val="FF0000"/>
                </a:solidFill>
                <a:latin typeface="TTKB Dik Temel Abece" pitchFamily="2" charset="-94"/>
              </a:rPr>
              <a:t>torba</a:t>
            </a:r>
            <a:r>
              <a:rPr lang="tr-TR" sz="55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981817" y="468199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232666" y="468199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483517" y="468199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720299" y="468199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248731" y="4562666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443050" y="4562666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703140" y="4606526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Ş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126714" y="4606526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7994456" y="468576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204840" y="456643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852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Elektrik akımı almak için </a:t>
            </a:r>
            <a:endParaRPr lang="tr-TR" sz="5500" dirty="0" smtClean="0">
              <a:latin typeface="TTKB Dik Temel Abece" pitchFamily="2" charset="-94"/>
            </a:endParaRPr>
          </a:p>
          <a:p>
            <a:pPr algn="ctr"/>
            <a:r>
              <a:rPr lang="tr-TR" sz="5500" dirty="0" smtClean="0">
                <a:latin typeface="TTKB Dik Temel Abece" pitchFamily="2" charset="-94"/>
              </a:rPr>
              <a:t>fişin </a:t>
            </a:r>
            <a:r>
              <a:rPr lang="tr-TR" sz="5500" dirty="0">
                <a:latin typeface="TTKB Dik Temel Abece" pitchFamily="2" charset="-94"/>
              </a:rPr>
              <a:t>sokulduğu yuva.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694511" y="45071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945360" y="45071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6196211" y="45071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7432993" y="45071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961425" y="4387856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155744" y="4387856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415834" y="4431716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839408" y="4431716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358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1628828"/>
            <a:ext cx="1159136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Üzerinde doktorun hastası için gerekli gördüğü ilaçlarla</a:t>
            </a:r>
            <a:r>
              <a:rPr lang="tr-TR" sz="5500" dirty="0" smtClean="0">
                <a:latin typeface="TTKB Dik Temel Abece" pitchFamily="2" charset="-94"/>
              </a:rPr>
              <a:t>, bunların </a:t>
            </a:r>
            <a:r>
              <a:rPr lang="tr-TR" sz="5500" dirty="0">
                <a:latin typeface="TTKB Dik Temel Abece" pitchFamily="2" charset="-94"/>
              </a:rPr>
              <a:t>kullanış biçimlerinin yazılı olduğu kâğıt.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370964" y="469922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621813" y="469922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872664" y="469922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109446" y="469922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637878" y="4579901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832197" y="4579901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092287" y="4623761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515861" y="4623761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7383603" y="4703001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634454" y="4703001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7593987" y="4583673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854077" y="4627533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697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Aşağıya doğru uzanmak.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1758135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008984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259835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5496617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025049" y="4199598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219368" y="419959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479458" y="4243458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903032" y="4243458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6770774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021625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ltıgen 13"/>
          <p:cNvSpPr/>
          <p:nvPr/>
        </p:nvSpPr>
        <p:spPr>
          <a:xfrm>
            <a:off x="9258407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6981158" y="4203370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241248" y="4247230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664822" y="4247230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123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489947" y="1957722"/>
            <a:ext cx="115913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>
                <a:latin typeface="TTKB Dik Temel Abece" pitchFamily="2" charset="-94"/>
              </a:rPr>
              <a:t>Bir kimseye, bir şeye karşı dikkatli, özenli, ölçülü </a:t>
            </a:r>
            <a:r>
              <a:rPr lang="tr-TR" sz="5000" dirty="0" smtClean="0">
                <a:latin typeface="TTKB Dik Temel Abece" pitchFamily="2" charset="-94"/>
              </a:rPr>
              <a:t>davranmaya sebep </a:t>
            </a:r>
            <a:r>
              <a:rPr lang="tr-TR" sz="5000" dirty="0">
                <a:latin typeface="TTKB Dik Temel Abece" pitchFamily="2" charset="-94"/>
              </a:rPr>
              <a:t>olan sevgi duygusu.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928029" y="435926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178878" y="435926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429729" y="435926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666511" y="435926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194943" y="4239939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389262" y="4239939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649352" y="4283799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072926" y="4283799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7940668" y="436303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151052" y="4243711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310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200" dirty="0">
                <a:latin typeface="TTKB Dik Temel Abece" pitchFamily="2" charset="-94"/>
              </a:rPr>
              <a:t>İnsanı bir şeye veya bir kimseye karşı yakın ilgi ve </a:t>
            </a:r>
            <a:r>
              <a:rPr lang="tr-TR" sz="5200" dirty="0" smtClean="0">
                <a:latin typeface="TTKB Dik Temel Abece" pitchFamily="2" charset="-94"/>
              </a:rPr>
              <a:t>bağlılık göstermeye </a:t>
            </a:r>
            <a:r>
              <a:rPr lang="tr-TR" sz="5200" dirty="0">
                <a:latin typeface="TTKB Dik Temel Abece" pitchFamily="2" charset="-94"/>
              </a:rPr>
              <a:t>yönelten duygu.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874241" y="442650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125090" y="442650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375941" y="442650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612723" y="442650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141155" y="4307174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335474" y="4307174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595564" y="4351034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019138" y="4351034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7886880" y="443027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097264" y="4310946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640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00635" y="218015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Acıyarak ve koruyarak sevme.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470829" y="41844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721678" y="41844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972529" y="41844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209311" y="41844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737743" y="4065128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Ş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932062" y="406512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192152" y="4108988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615726" y="4108988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7483468" y="418822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734319" y="418822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7693852" y="4068900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953942" y="4112760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662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5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1696063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Bir şeyin bulunduğu yeri çevresindekileri </a:t>
            </a:r>
            <a:r>
              <a:rPr lang="tr-TR" sz="5500" dirty="0" smtClean="0">
                <a:latin typeface="TTKB Dik Temel Abece" pitchFamily="2" charset="-94"/>
              </a:rPr>
              <a:t>belirterek tanımlamak</a:t>
            </a:r>
            <a:r>
              <a:rPr lang="tr-TR" sz="5500" dirty="0">
                <a:latin typeface="TTKB Dik Temel Abece" pitchFamily="2" charset="-94"/>
              </a:rPr>
              <a:t>, anlatmak.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056070" y="505865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306919" y="505865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557770" y="505865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794552" y="505865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322984" y="4939325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517303" y="4939325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777393" y="4983185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200967" y="4983185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8068709" y="506242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279093" y="4943097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Altıgen 17"/>
          <p:cNvSpPr/>
          <p:nvPr/>
        </p:nvSpPr>
        <p:spPr>
          <a:xfrm>
            <a:off x="3008984" y="36290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ltıgen 18"/>
          <p:cNvSpPr/>
          <p:nvPr/>
        </p:nvSpPr>
        <p:spPr>
          <a:xfrm>
            <a:off x="4259835" y="36290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ltıgen 19"/>
          <p:cNvSpPr/>
          <p:nvPr/>
        </p:nvSpPr>
        <p:spPr>
          <a:xfrm>
            <a:off x="5496617" y="36290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259709" y="3563544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479458" y="3553616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903032" y="3553616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Altıgen 23"/>
          <p:cNvSpPr/>
          <p:nvPr/>
        </p:nvSpPr>
        <p:spPr>
          <a:xfrm>
            <a:off x="6770774" y="36328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ltıgen 24"/>
          <p:cNvSpPr/>
          <p:nvPr/>
        </p:nvSpPr>
        <p:spPr>
          <a:xfrm>
            <a:off x="8021625" y="36328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6981158" y="351352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241248" y="3557388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927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5" grpId="0"/>
      <p:bldP spid="18" grpId="0" animBg="1"/>
      <p:bldP spid="19" grpId="0" animBg="1"/>
      <p:bldP spid="20" grpId="0" animBg="1"/>
      <p:bldP spid="21" grpId="0"/>
      <p:bldP spid="22" grpId="0"/>
      <p:bldP spid="24" grpId="0" animBg="1"/>
      <p:bldP spid="25" grpId="0" animBg="1"/>
      <p:bldP spid="26" grpId="0"/>
      <p:bldP spid="2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Tarihle ilgili, tarihsel.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457527" y="430547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708376" y="430547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959227" y="430547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196009" y="430547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724441" y="4186151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918760" y="4186151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178850" y="4230011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602424" y="4230011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7470166" y="4309251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721017" y="4309251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7680550" y="4189923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940640" y="4233783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Î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12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7576" y="1573303"/>
            <a:ext cx="118334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TTKB Dik Temel Abece" pitchFamily="2" charset="-94"/>
              </a:rPr>
              <a:t>Bir </a:t>
            </a:r>
            <a:r>
              <a:rPr lang="tr-TR" sz="6000" dirty="0">
                <a:latin typeface="TTKB Dik Temel Abece" pitchFamily="2" charset="-94"/>
              </a:rPr>
              <a:t>kimsenin arandığında b</a:t>
            </a:r>
            <a:r>
              <a:rPr lang="tr-TR" sz="6000" dirty="0" smtClean="0">
                <a:latin typeface="TTKB Dik Temel Abece" pitchFamily="2" charset="-94"/>
              </a:rPr>
              <a:t>ulunabileceği</a:t>
            </a:r>
            <a:r>
              <a:rPr lang="tr-TR" sz="6000" dirty="0">
                <a:latin typeface="TTKB Dik Temel Abece" pitchFamily="2" charset="-94"/>
              </a:rPr>
              <a:t>, </a:t>
            </a:r>
            <a:endParaRPr lang="tr-TR" sz="6000" dirty="0" smtClean="0">
              <a:latin typeface="TTKB Dik Temel Abece" pitchFamily="2" charset="-94"/>
            </a:endParaRPr>
          </a:p>
          <a:p>
            <a:pPr algn="ctr"/>
            <a:r>
              <a:rPr lang="tr-TR" sz="6000" dirty="0" smtClean="0">
                <a:latin typeface="TTKB Dik Temel Abece" pitchFamily="2" charset="-94"/>
              </a:rPr>
              <a:t>genellikle </a:t>
            </a:r>
            <a:r>
              <a:rPr lang="tr-TR" sz="6000" dirty="0">
                <a:latin typeface="TTKB Dik Temel Abece" pitchFamily="2" charset="-94"/>
              </a:rPr>
              <a:t>oturduğu yer.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Altıgen 5"/>
          <p:cNvSpPr/>
          <p:nvPr/>
        </p:nvSpPr>
        <p:spPr>
          <a:xfrm>
            <a:off x="2447365" y="4867836"/>
            <a:ext cx="1317934" cy="10623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Altıgen 6"/>
          <p:cNvSpPr/>
          <p:nvPr/>
        </p:nvSpPr>
        <p:spPr>
          <a:xfrm>
            <a:off x="3892893" y="4867836"/>
            <a:ext cx="1317934" cy="10623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ltıgen 7"/>
          <p:cNvSpPr/>
          <p:nvPr/>
        </p:nvSpPr>
        <p:spPr>
          <a:xfrm>
            <a:off x="5351868" y="4867836"/>
            <a:ext cx="1317934" cy="10623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ltıgen 8"/>
          <p:cNvSpPr/>
          <p:nvPr/>
        </p:nvSpPr>
        <p:spPr>
          <a:xfrm>
            <a:off x="6797396" y="4867836"/>
            <a:ext cx="1317934" cy="10623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ltıgen 9"/>
          <p:cNvSpPr/>
          <p:nvPr/>
        </p:nvSpPr>
        <p:spPr>
          <a:xfrm>
            <a:off x="8269818" y="4867836"/>
            <a:ext cx="1317934" cy="10623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739289" y="4761733"/>
            <a:ext cx="739285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93921" y="4761733"/>
            <a:ext cx="775652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689921" y="4792146"/>
            <a:ext cx="704372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104766" y="4778699"/>
            <a:ext cx="650547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8613216" y="4806538"/>
            <a:ext cx="621453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865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Para veya herhangi bir şeyi dikkatli kullanma, </a:t>
            </a:r>
            <a:r>
              <a:rPr lang="tr-TR" sz="5500" dirty="0">
                <a:solidFill>
                  <a:srgbClr val="FF0000"/>
                </a:solidFill>
                <a:latin typeface="TTKB Dik Temel Abece" pitchFamily="2" charset="-94"/>
              </a:rPr>
              <a:t>tutum</a:t>
            </a:r>
            <a:r>
              <a:rPr lang="tr-TR" sz="55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1287490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2538339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3789190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5025972" y="431892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1554404" y="4199598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2748723" y="419959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008813" y="4243458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432387" y="4243458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6300129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7550980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ltıgen 13"/>
          <p:cNvSpPr/>
          <p:nvPr/>
        </p:nvSpPr>
        <p:spPr>
          <a:xfrm>
            <a:off x="8787762" y="432269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6510513" y="4203370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770603" y="4247230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194177" y="4247230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Altıgen 17"/>
          <p:cNvSpPr/>
          <p:nvPr/>
        </p:nvSpPr>
        <p:spPr>
          <a:xfrm>
            <a:off x="10089401" y="432621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10495816" y="4250745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520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4" grpId="0" animBg="1"/>
      <p:bldP spid="15" grpId="0"/>
      <p:bldP spid="16" grpId="0"/>
      <p:bldP spid="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Sıkıntı duyarak acele etmek, endişelenmek.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86975" y="4486973"/>
            <a:ext cx="1076537" cy="95909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6000" dirty="0"/>
          </a:p>
        </p:txBody>
      </p:sp>
      <p:sp>
        <p:nvSpPr>
          <p:cNvPr id="34" name="Altıgen 33"/>
          <p:cNvSpPr/>
          <p:nvPr/>
        </p:nvSpPr>
        <p:spPr>
          <a:xfrm>
            <a:off x="1173976" y="4486973"/>
            <a:ext cx="1076537" cy="95909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6000"/>
          </a:p>
        </p:txBody>
      </p:sp>
      <p:sp>
        <p:nvSpPr>
          <p:cNvPr id="35" name="Altıgen 34"/>
          <p:cNvSpPr/>
          <p:nvPr/>
        </p:nvSpPr>
        <p:spPr>
          <a:xfrm>
            <a:off x="2246290" y="4486973"/>
            <a:ext cx="1076537" cy="95909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6000"/>
          </a:p>
        </p:txBody>
      </p:sp>
      <p:sp>
        <p:nvSpPr>
          <p:cNvPr id="36" name="Altıgen 35"/>
          <p:cNvSpPr/>
          <p:nvPr/>
        </p:nvSpPr>
        <p:spPr>
          <a:xfrm>
            <a:off x="3317982" y="4486973"/>
            <a:ext cx="1076537" cy="95909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6000"/>
          </a:p>
        </p:txBody>
      </p:sp>
      <p:sp>
        <p:nvSpPr>
          <p:cNvPr id="37" name="Dikdörtgen 36"/>
          <p:cNvSpPr/>
          <p:nvPr/>
        </p:nvSpPr>
        <p:spPr>
          <a:xfrm>
            <a:off x="353890" y="4381583"/>
            <a:ext cx="5765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384360" y="4381583"/>
            <a:ext cx="60387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2465914" y="4425443"/>
            <a:ext cx="64665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24397" y="4425443"/>
            <a:ext cx="34008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4400776" y="4490745"/>
            <a:ext cx="1076537" cy="95909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6000"/>
          </a:p>
        </p:txBody>
      </p:sp>
      <p:sp>
        <p:nvSpPr>
          <p:cNvPr id="13" name="Altıgen 12"/>
          <p:cNvSpPr/>
          <p:nvPr/>
        </p:nvSpPr>
        <p:spPr>
          <a:xfrm>
            <a:off x="5502468" y="4490745"/>
            <a:ext cx="1076537" cy="95909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6000"/>
          </a:p>
        </p:txBody>
      </p:sp>
      <p:sp>
        <p:nvSpPr>
          <p:cNvPr id="14" name="Altıgen 13"/>
          <p:cNvSpPr/>
          <p:nvPr/>
        </p:nvSpPr>
        <p:spPr>
          <a:xfrm>
            <a:off x="6601675" y="4490745"/>
            <a:ext cx="1076537" cy="95909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6000"/>
          </a:p>
        </p:txBody>
      </p:sp>
      <p:sp>
        <p:nvSpPr>
          <p:cNvPr id="15" name="Dikdörtgen 14"/>
          <p:cNvSpPr/>
          <p:nvPr/>
        </p:nvSpPr>
        <p:spPr>
          <a:xfrm>
            <a:off x="4611160" y="4385355"/>
            <a:ext cx="60387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Ş</a:t>
            </a:r>
            <a:endParaRPr lang="tr-TR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722092" y="4429215"/>
            <a:ext cx="64665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008090" y="4429215"/>
            <a:ext cx="34008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Altıgen 17"/>
          <p:cNvSpPr/>
          <p:nvPr/>
        </p:nvSpPr>
        <p:spPr>
          <a:xfrm>
            <a:off x="7725363" y="4496648"/>
            <a:ext cx="1076537" cy="95909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6000"/>
          </a:p>
        </p:txBody>
      </p:sp>
      <p:sp>
        <p:nvSpPr>
          <p:cNvPr id="19" name="Dikdörtgen 18"/>
          <p:cNvSpPr/>
          <p:nvPr/>
        </p:nvSpPr>
        <p:spPr>
          <a:xfrm>
            <a:off x="8131778" y="4435118"/>
            <a:ext cx="34008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Altıgen 19"/>
          <p:cNvSpPr/>
          <p:nvPr/>
        </p:nvSpPr>
        <p:spPr>
          <a:xfrm>
            <a:off x="8816636" y="4500420"/>
            <a:ext cx="1076537" cy="95909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6000"/>
          </a:p>
        </p:txBody>
      </p:sp>
      <p:sp>
        <p:nvSpPr>
          <p:cNvPr id="21" name="Altıgen 20"/>
          <p:cNvSpPr/>
          <p:nvPr/>
        </p:nvSpPr>
        <p:spPr>
          <a:xfrm>
            <a:off x="9912739" y="4500420"/>
            <a:ext cx="1076537" cy="95909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6000"/>
          </a:p>
        </p:txBody>
      </p:sp>
      <p:sp>
        <p:nvSpPr>
          <p:cNvPr id="22" name="Altıgen 21"/>
          <p:cNvSpPr/>
          <p:nvPr/>
        </p:nvSpPr>
        <p:spPr>
          <a:xfrm>
            <a:off x="11036977" y="4500420"/>
            <a:ext cx="1076537" cy="95909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6000"/>
          </a:p>
        </p:txBody>
      </p:sp>
      <p:sp>
        <p:nvSpPr>
          <p:cNvPr id="23" name="Dikdörtgen 22"/>
          <p:cNvSpPr/>
          <p:nvPr/>
        </p:nvSpPr>
        <p:spPr>
          <a:xfrm>
            <a:off x="9027020" y="4395030"/>
            <a:ext cx="60387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132363" y="4438890"/>
            <a:ext cx="64665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1443392" y="4438890"/>
            <a:ext cx="34008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191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4" grpId="0" animBg="1"/>
      <p:bldP spid="15" grpId="0"/>
      <p:bldP spid="16" grpId="0"/>
      <p:bldP spid="18" grpId="0" animBg="1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Dinlenmek için verilen ara.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1206808" y="427858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2457657" y="427858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3708508" y="427858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4945290" y="427858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1473722" y="4159257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2668041" y="4159257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3928131" y="4203117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351705" y="4203117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6219447" y="428235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7470298" y="428235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ltıgen 13"/>
          <p:cNvSpPr/>
          <p:nvPr/>
        </p:nvSpPr>
        <p:spPr>
          <a:xfrm>
            <a:off x="8707080" y="428235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6429831" y="4163029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689921" y="4206889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113495" y="4206889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Ü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Altıgen 17"/>
          <p:cNvSpPr/>
          <p:nvPr/>
        </p:nvSpPr>
        <p:spPr>
          <a:xfrm>
            <a:off x="9984203" y="426890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10390618" y="4193438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975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4" grpId="0" animBg="1"/>
      <p:bldP spid="15" grpId="0"/>
      <p:bldP spid="16" grpId="0"/>
      <p:bldP spid="1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Uygun olanı seçmek, belirlemek.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484276" y="36062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735125" y="36062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985976" y="36062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222758" y="3606232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751190" y="3486904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945509" y="3486904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205599" y="3530764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629173" y="3530764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7496915" y="361000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747766" y="361000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7707299" y="3490676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967389" y="3534536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Altıgen 17"/>
          <p:cNvSpPr/>
          <p:nvPr/>
        </p:nvSpPr>
        <p:spPr>
          <a:xfrm>
            <a:off x="3103905" y="48988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ltıgen 18"/>
          <p:cNvSpPr/>
          <p:nvPr/>
        </p:nvSpPr>
        <p:spPr>
          <a:xfrm>
            <a:off x="4354756" y="48988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ltıgen 19"/>
          <p:cNvSpPr/>
          <p:nvPr/>
        </p:nvSpPr>
        <p:spPr>
          <a:xfrm>
            <a:off x="5591538" y="489888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314289" y="4779556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574379" y="4823416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997953" y="4823416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Altıgen 23"/>
          <p:cNvSpPr/>
          <p:nvPr/>
        </p:nvSpPr>
        <p:spPr>
          <a:xfrm>
            <a:off x="6865695" y="49026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ltıgen 24"/>
          <p:cNvSpPr/>
          <p:nvPr/>
        </p:nvSpPr>
        <p:spPr>
          <a:xfrm>
            <a:off x="8116546" y="490265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7076079" y="478332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336169" y="4827188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441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5" grpId="0"/>
      <p:bldP spid="16" grpId="0"/>
      <p:bldP spid="18" grpId="0" animBg="1"/>
      <p:bldP spid="19" grpId="0" animBg="1"/>
      <p:bldP spid="20" grpId="0" animBg="1"/>
      <p:bldP spid="21" grpId="0"/>
      <p:bldP spid="22" grpId="0"/>
      <p:bldP spid="24" grpId="0" animBg="1"/>
      <p:bldP spid="25" grpId="0" animBg="1"/>
      <p:bldP spid="26" grpId="0"/>
      <p:bldP spid="2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1884321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Ulaşım yollarının yayalar ve her türlü taşıt </a:t>
            </a:r>
            <a:r>
              <a:rPr lang="tr-TR" sz="5500" dirty="0" smtClean="0">
                <a:latin typeface="TTKB Dik Temel Abece" pitchFamily="2" charset="-94"/>
              </a:rPr>
              <a:t>tarafından kullanılması</a:t>
            </a:r>
            <a:r>
              <a:rPr lang="tr-TR" sz="5500" dirty="0">
                <a:latin typeface="TTKB Dik Temel Abece" pitchFamily="2" charset="-94"/>
              </a:rPr>
              <a:t>, gidiş geliş.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117840" y="433837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368689" y="433837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4619540" y="433837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5856322" y="433837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384754" y="4219047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579073" y="4219047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839163" y="4262907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262737" y="4262907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7130479" y="43421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381330" y="43421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7340863" y="4222819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00953" y="4266679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755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5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Sevgiyi sürdürme, sevgi, dostluk bağlılığı.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761747" y="407687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5012596" y="407687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6263447" y="407687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7500229" y="407687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4028661" y="3957551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222980" y="3957551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483070" y="4001411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906644" y="4001411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940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atin typeface="TTKB Dik Temel Abece" pitchFamily="2" charset="-94"/>
              </a:rPr>
              <a:t>Taban, döşeme, yer.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277653" y="422479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528502" y="422479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779353" y="422479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7016135" y="422479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544567" y="4105468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738886" y="410546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998976" y="4149328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422550" y="4149328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8290292" y="4228568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500676" y="4109240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170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1709510"/>
            <a:ext cx="115913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 smtClean="0">
                <a:latin typeface="TTKB Dik Temel Abece" pitchFamily="2" charset="-94"/>
              </a:rPr>
              <a:t>Toplama işleminde 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+</a:t>
            </a:r>
            <a:r>
              <a:rPr lang="tr-TR" sz="5500" dirty="0" smtClean="0">
                <a:latin typeface="TTKB Dik Temel Abece" pitchFamily="2" charset="-94"/>
              </a:rPr>
              <a:t> işaretinin adı</a:t>
            </a:r>
            <a:endParaRPr lang="tr-TR" sz="5500" dirty="0"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869323" y="413066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5120172" y="413066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6371023" y="413066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7607805" y="413066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4136237" y="4011339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330556" y="4011339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590646" y="4055199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8014220" y="4055199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803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 smtClean="0">
                <a:latin typeface="TTKB Dik Temel Abece" pitchFamily="2" charset="-94"/>
              </a:rPr>
              <a:t>Eksiksiz, tam.</a:t>
            </a:r>
            <a:endParaRPr lang="tr-TR" sz="5500" dirty="0"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995264" y="410377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246113" y="410377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496964" y="410377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733746" y="4103773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262178" y="3984445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456497" y="3984445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Ü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716587" y="4028305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140161" y="4028305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Ü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8007903" y="4107545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218287" y="3988217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285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 smtClean="0">
                <a:latin typeface="TTKB Dik Temel Abece" pitchFamily="2" charset="-94"/>
              </a:rPr>
              <a:t>Çıkarma işleminin sonucu.</a:t>
            </a:r>
            <a:endParaRPr lang="tr-TR" sz="5500" dirty="0"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942068" y="4117220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5192917" y="4117220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6443768" y="4117220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7680550" y="4117220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4208982" y="3997892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403301" y="3997892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663391" y="4041752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8086965" y="4041752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290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06732" y="1413266"/>
            <a:ext cx="1012563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Bir işin yapılmasında kullanılan her türlü şey.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-162347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Altıgen 5"/>
          <p:cNvSpPr/>
          <p:nvPr/>
        </p:nvSpPr>
        <p:spPr>
          <a:xfrm>
            <a:off x="2205319" y="5120519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 dirty="0"/>
          </a:p>
        </p:txBody>
      </p:sp>
      <p:sp>
        <p:nvSpPr>
          <p:cNvPr id="7" name="Altıgen 6"/>
          <p:cNvSpPr/>
          <p:nvPr/>
        </p:nvSpPr>
        <p:spPr>
          <a:xfrm>
            <a:off x="3650847" y="5120519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8" name="Altıgen 7"/>
          <p:cNvSpPr/>
          <p:nvPr/>
        </p:nvSpPr>
        <p:spPr>
          <a:xfrm>
            <a:off x="5123269" y="5120519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9" name="Altıgen 8"/>
          <p:cNvSpPr/>
          <p:nvPr/>
        </p:nvSpPr>
        <p:spPr>
          <a:xfrm>
            <a:off x="6582244" y="5120519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10" name="Altıgen 9"/>
          <p:cNvSpPr/>
          <p:nvPr/>
        </p:nvSpPr>
        <p:spPr>
          <a:xfrm>
            <a:off x="8041219" y="5120519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11" name="Dikdörtgen 10"/>
          <p:cNvSpPr/>
          <p:nvPr/>
        </p:nvSpPr>
        <p:spPr>
          <a:xfrm>
            <a:off x="2535358" y="5017441"/>
            <a:ext cx="740924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11721" y="5017441"/>
            <a:ext cx="611989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495786" y="5061301"/>
            <a:ext cx="661465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961214" y="5061301"/>
            <a:ext cx="611989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8391652" y="5089140"/>
            <a:ext cx="652469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Altıgen 15"/>
          <p:cNvSpPr/>
          <p:nvPr/>
        </p:nvSpPr>
        <p:spPr>
          <a:xfrm>
            <a:off x="2938153" y="3630705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17" name="Altıgen 16"/>
          <p:cNvSpPr/>
          <p:nvPr/>
        </p:nvSpPr>
        <p:spPr>
          <a:xfrm>
            <a:off x="4410575" y="3630705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18" name="Altıgen 17"/>
          <p:cNvSpPr/>
          <p:nvPr/>
        </p:nvSpPr>
        <p:spPr>
          <a:xfrm>
            <a:off x="5869550" y="3630705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19" name="Altıgen 18"/>
          <p:cNvSpPr/>
          <p:nvPr/>
        </p:nvSpPr>
        <p:spPr>
          <a:xfrm>
            <a:off x="7341972" y="3630705"/>
            <a:ext cx="1358275" cy="1160557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7500"/>
          </a:p>
        </p:txBody>
      </p:sp>
      <p:sp>
        <p:nvSpPr>
          <p:cNvPr id="20" name="Dikdörtgen 19"/>
          <p:cNvSpPr/>
          <p:nvPr/>
        </p:nvSpPr>
        <p:spPr>
          <a:xfrm>
            <a:off x="3255747" y="3527627"/>
            <a:ext cx="692948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83092" y="3571487"/>
            <a:ext cx="661465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205240" y="3571487"/>
            <a:ext cx="692948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692405" y="3599326"/>
            <a:ext cx="652469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</a:t>
            </a:r>
            <a:endParaRPr lang="tr-TR" sz="7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497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6" grpId="0" animBg="1"/>
      <p:bldP spid="17" grpId="0" animBg="1"/>
      <p:bldP spid="18" grpId="0" animBg="1"/>
      <p:bldP spid="19" grpId="0" animBg="1"/>
      <p:bldP spid="20" grpId="0"/>
      <p:bldP spid="2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 smtClean="0">
                <a:latin typeface="TTKB Dik Temel Abece" pitchFamily="2" charset="-94"/>
              </a:rPr>
              <a:t>Birbiri ardınca gelen yedi günlük dönem.</a:t>
            </a:r>
            <a:endParaRPr lang="tr-TR" sz="5500" dirty="0"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129735" y="410377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380584" y="410377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631435" y="410377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868217" y="4103774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396649" y="3984446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590968" y="3984446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851058" y="4028306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274632" y="4028306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8142374" y="4107546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352758" y="3988218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767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49461" y="1616867"/>
            <a:ext cx="1204254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Davranışlarını, tutumunu, girişimlerini herhangi bir gücün etkisinde kalmadan </a:t>
            </a:r>
            <a:r>
              <a:rPr lang="tr-TR" sz="5500" dirty="0" smtClean="0">
                <a:latin typeface="TTKB Dik Temel Abece" pitchFamily="2" charset="-94"/>
              </a:rPr>
              <a:t>düzenleyebilen, </a:t>
            </a:r>
            <a:r>
              <a:rPr lang="tr-TR" sz="5500" dirty="0" smtClean="0">
                <a:solidFill>
                  <a:srgbClr val="FF0000"/>
                </a:solidFill>
                <a:latin typeface="TTKB Dik Temel Abece" pitchFamily="2" charset="-94"/>
              </a:rPr>
              <a:t>özgür</a:t>
            </a:r>
            <a:r>
              <a:rPr lang="tr-TR" sz="5500" dirty="0">
                <a:latin typeface="TTKB Dik Temel Abece" pitchFamily="2" charset="-94"/>
              </a:rPr>
              <a:t>, </a:t>
            </a:r>
            <a:r>
              <a:rPr lang="tr-TR" sz="5500" dirty="0">
                <a:solidFill>
                  <a:srgbClr val="C00000"/>
                </a:solidFill>
                <a:latin typeface="TTKB Dik Temel Abece" pitchFamily="2" charset="-94"/>
              </a:rPr>
              <a:t>hür</a:t>
            </a:r>
            <a:r>
              <a:rPr lang="tr-TR" sz="55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Altıgen 5"/>
          <p:cNvSpPr/>
          <p:nvPr/>
        </p:nvSpPr>
        <p:spPr>
          <a:xfrm>
            <a:off x="149460" y="469302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Altıgen 6"/>
          <p:cNvSpPr/>
          <p:nvPr/>
        </p:nvSpPr>
        <p:spPr>
          <a:xfrm>
            <a:off x="1646292" y="469302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ltıgen 7"/>
          <p:cNvSpPr/>
          <p:nvPr/>
        </p:nvSpPr>
        <p:spPr>
          <a:xfrm>
            <a:off x="3114988" y="469302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ltıgen 8"/>
          <p:cNvSpPr/>
          <p:nvPr/>
        </p:nvSpPr>
        <p:spPr>
          <a:xfrm>
            <a:off x="4611820" y="469302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86713" y="4594431"/>
            <a:ext cx="77777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927015" y="4594431"/>
            <a:ext cx="81464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04950" y="4638291"/>
            <a:ext cx="872355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Ğ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88573" y="4638291"/>
            <a:ext cx="458779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Altıgen 14"/>
          <p:cNvSpPr/>
          <p:nvPr/>
        </p:nvSpPr>
        <p:spPr>
          <a:xfrm>
            <a:off x="6122720" y="471950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6" name="Altıgen 15"/>
          <p:cNvSpPr/>
          <p:nvPr/>
        </p:nvSpPr>
        <p:spPr>
          <a:xfrm>
            <a:off x="7605484" y="471950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ltıgen 16"/>
          <p:cNvSpPr/>
          <p:nvPr/>
        </p:nvSpPr>
        <p:spPr>
          <a:xfrm>
            <a:off x="9088248" y="471950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ltıgen 17"/>
          <p:cNvSpPr/>
          <p:nvPr/>
        </p:nvSpPr>
        <p:spPr>
          <a:xfrm>
            <a:off x="10585080" y="473357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6290856" y="4620911"/>
            <a:ext cx="1116011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951128" y="4620911"/>
            <a:ext cx="684803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9584998" y="4664771"/>
            <a:ext cx="458779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0944012" y="4678839"/>
            <a:ext cx="694421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79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11125" y="2010765"/>
            <a:ext cx="1012563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Bağımsız olma durumu, özgürlük.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Altıgen 5"/>
          <p:cNvSpPr/>
          <p:nvPr/>
        </p:nvSpPr>
        <p:spPr>
          <a:xfrm>
            <a:off x="36916" y="4366300"/>
            <a:ext cx="1032242" cy="99908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Altıgen 6"/>
          <p:cNvSpPr/>
          <p:nvPr/>
        </p:nvSpPr>
        <p:spPr>
          <a:xfrm>
            <a:off x="1139848" y="4366300"/>
            <a:ext cx="1032242" cy="99908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ltıgen 7"/>
          <p:cNvSpPr/>
          <p:nvPr/>
        </p:nvSpPr>
        <p:spPr>
          <a:xfrm>
            <a:off x="2242782" y="4366300"/>
            <a:ext cx="1032242" cy="99908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ltıgen 8"/>
          <p:cNvSpPr/>
          <p:nvPr/>
        </p:nvSpPr>
        <p:spPr>
          <a:xfrm>
            <a:off x="3331647" y="4366300"/>
            <a:ext cx="1032242" cy="99908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303830" y="4263154"/>
            <a:ext cx="552823" cy="11833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350231" y="4263154"/>
            <a:ext cx="579029" cy="11833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62405" y="4307014"/>
            <a:ext cx="620046" cy="11833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Ğ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738061" y="4307014"/>
            <a:ext cx="326088" cy="11833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Altıgen 14"/>
          <p:cNvSpPr/>
          <p:nvPr/>
        </p:nvSpPr>
        <p:spPr>
          <a:xfrm>
            <a:off x="4434579" y="4378712"/>
            <a:ext cx="1032242" cy="99908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6" name="Altıgen 15"/>
          <p:cNvSpPr/>
          <p:nvPr/>
        </p:nvSpPr>
        <p:spPr>
          <a:xfrm>
            <a:off x="5537507" y="4378712"/>
            <a:ext cx="1032242" cy="99908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ltıgen 16"/>
          <p:cNvSpPr/>
          <p:nvPr/>
        </p:nvSpPr>
        <p:spPr>
          <a:xfrm>
            <a:off x="6640439" y="4378712"/>
            <a:ext cx="1032242" cy="99908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ltıgen 17"/>
          <p:cNvSpPr/>
          <p:nvPr/>
        </p:nvSpPr>
        <p:spPr>
          <a:xfrm>
            <a:off x="7771507" y="4392780"/>
            <a:ext cx="1032242" cy="99908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4546444" y="4275566"/>
            <a:ext cx="793231" cy="11833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812812" y="4275566"/>
            <a:ext cx="486739" cy="11833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010578" y="4319426"/>
            <a:ext cx="326088" cy="11833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03827" y="4333494"/>
            <a:ext cx="493575" cy="11833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Altıgen 22"/>
          <p:cNvSpPr/>
          <p:nvPr/>
        </p:nvSpPr>
        <p:spPr>
          <a:xfrm>
            <a:off x="8874175" y="4417671"/>
            <a:ext cx="1032242" cy="99908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ltıgen 23"/>
          <p:cNvSpPr/>
          <p:nvPr/>
        </p:nvSpPr>
        <p:spPr>
          <a:xfrm>
            <a:off x="10019311" y="4431739"/>
            <a:ext cx="1032242" cy="99908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ltıgen 24"/>
          <p:cNvSpPr/>
          <p:nvPr/>
        </p:nvSpPr>
        <p:spPr>
          <a:xfrm>
            <a:off x="11108175" y="4459875"/>
            <a:ext cx="1032242" cy="999080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9135412" y="4314525"/>
            <a:ext cx="486739" cy="11833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0375382" y="4372453"/>
            <a:ext cx="326088" cy="11833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1354562" y="4386521"/>
            <a:ext cx="493575" cy="11833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221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3" grpId="0" animBg="1"/>
      <p:bldP spid="24" grpId="0" animBg="1"/>
      <p:bldP spid="25" grpId="0" animBg="1"/>
      <p:bldP spid="26" grpId="0"/>
      <p:bldP spid="2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75601" y="1979938"/>
            <a:ext cx="1012563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Birine karşı, sevgi, saygı ile yakınlık duyma ve gösterme.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Altıgen 5"/>
          <p:cNvSpPr/>
          <p:nvPr/>
        </p:nvSpPr>
        <p:spPr>
          <a:xfrm>
            <a:off x="149460" y="469302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Altıgen 6"/>
          <p:cNvSpPr/>
          <p:nvPr/>
        </p:nvSpPr>
        <p:spPr>
          <a:xfrm>
            <a:off x="1646292" y="469302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ltıgen 7"/>
          <p:cNvSpPr/>
          <p:nvPr/>
        </p:nvSpPr>
        <p:spPr>
          <a:xfrm>
            <a:off x="3114988" y="469302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ltıgen 8"/>
          <p:cNvSpPr/>
          <p:nvPr/>
        </p:nvSpPr>
        <p:spPr>
          <a:xfrm>
            <a:off x="4611820" y="469302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86713" y="4594431"/>
            <a:ext cx="77777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927015" y="4594431"/>
            <a:ext cx="81464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04950" y="4638291"/>
            <a:ext cx="872355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Ğ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96400" y="4638291"/>
            <a:ext cx="643125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Altıgen 14"/>
          <p:cNvSpPr/>
          <p:nvPr/>
        </p:nvSpPr>
        <p:spPr>
          <a:xfrm>
            <a:off x="6122720" y="471950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6" name="Altıgen 15"/>
          <p:cNvSpPr/>
          <p:nvPr/>
        </p:nvSpPr>
        <p:spPr>
          <a:xfrm>
            <a:off x="7605484" y="471950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ltıgen 16"/>
          <p:cNvSpPr/>
          <p:nvPr/>
        </p:nvSpPr>
        <p:spPr>
          <a:xfrm>
            <a:off x="9088248" y="4719504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ltıgen 17"/>
          <p:cNvSpPr/>
          <p:nvPr/>
        </p:nvSpPr>
        <p:spPr>
          <a:xfrm>
            <a:off x="10585080" y="473357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6619472" y="4620911"/>
            <a:ext cx="458779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971967" y="4620911"/>
            <a:ext cx="643125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9584998" y="4664771"/>
            <a:ext cx="458779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0915960" y="4678839"/>
            <a:ext cx="750526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057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 smtClean="0">
                <a:latin typeface="TTKB Dik Temel Abece" pitchFamily="2" charset="-94"/>
              </a:rPr>
              <a:t>Bir kapalı şekli sınırlayan </a:t>
            </a:r>
          </a:p>
          <a:p>
            <a:pPr algn="ctr"/>
            <a:r>
              <a:rPr lang="tr-TR" sz="5500" dirty="0" smtClean="0">
                <a:latin typeface="TTKB Dik Temel Abece" pitchFamily="2" charset="-94"/>
              </a:rPr>
              <a:t>çizgilerden her biri.</a:t>
            </a:r>
            <a:endParaRPr lang="tr-TR" sz="5500" dirty="0"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3210417" y="43421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4461266" y="43421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712117" y="43421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948899" y="4342147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477331" y="4222819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71650" y="4222819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931740" y="4266679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55314" y="4266679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8223056" y="434591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433440" y="4226591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148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67553" y="2086026"/>
            <a:ext cx="115913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 smtClean="0">
                <a:latin typeface="TTKB Dik Temel Abece" pitchFamily="2" charset="-94"/>
              </a:rPr>
              <a:t>Şekillerin, sayıların, harflerin belli bir kural ile dizilmesi.</a:t>
            </a:r>
            <a:endParaRPr lang="tr-TR" sz="5500" dirty="0"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Altıgen 32"/>
          <p:cNvSpPr/>
          <p:nvPr/>
        </p:nvSpPr>
        <p:spPr>
          <a:xfrm>
            <a:off x="2511170" y="422281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4" name="Altıgen 33"/>
          <p:cNvSpPr/>
          <p:nvPr/>
        </p:nvSpPr>
        <p:spPr>
          <a:xfrm>
            <a:off x="3762019" y="422281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ltıgen 34"/>
          <p:cNvSpPr/>
          <p:nvPr/>
        </p:nvSpPr>
        <p:spPr>
          <a:xfrm>
            <a:off x="5012870" y="422281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ltıgen 35"/>
          <p:cNvSpPr/>
          <p:nvPr/>
        </p:nvSpPr>
        <p:spPr>
          <a:xfrm>
            <a:off x="6249652" y="4222819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778084" y="4103491"/>
            <a:ext cx="64862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Ö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972403" y="4103491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232493" y="4147351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Ü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656067" y="4147351"/>
            <a:ext cx="38259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ltıgen 11"/>
          <p:cNvSpPr/>
          <p:nvPr/>
        </p:nvSpPr>
        <p:spPr>
          <a:xfrm>
            <a:off x="7523809" y="4226591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ltıgen 12"/>
          <p:cNvSpPr/>
          <p:nvPr/>
        </p:nvSpPr>
        <p:spPr>
          <a:xfrm>
            <a:off x="8774660" y="4226591"/>
            <a:ext cx="1211125" cy="1086796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7734193" y="4107263"/>
            <a:ext cx="67937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994283" y="4151123"/>
            <a:ext cx="72749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Ü</a:t>
            </a:r>
            <a:endParaRPr lang="tr-TR" sz="7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173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12" grpId="0" animBg="1"/>
      <p:bldP spid="13" grpId="0" animBg="1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67909" y="2041790"/>
            <a:ext cx="1012563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Kullanım dışı kalmış ve atılmış olan her türlü madde.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Altıgen 5"/>
          <p:cNvSpPr/>
          <p:nvPr/>
        </p:nvSpPr>
        <p:spPr>
          <a:xfrm>
            <a:off x="2924519" y="474681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Altıgen 6"/>
          <p:cNvSpPr/>
          <p:nvPr/>
        </p:nvSpPr>
        <p:spPr>
          <a:xfrm>
            <a:off x="4477623" y="474681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ltıgen 7"/>
          <p:cNvSpPr/>
          <p:nvPr/>
        </p:nvSpPr>
        <p:spPr>
          <a:xfrm>
            <a:off x="6030727" y="474681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ltıgen 8"/>
          <p:cNvSpPr/>
          <p:nvPr/>
        </p:nvSpPr>
        <p:spPr>
          <a:xfrm>
            <a:off x="7583831" y="474681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3243337" y="4648219"/>
            <a:ext cx="81464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808039" y="4648219"/>
            <a:ext cx="715260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27477" y="4692079"/>
            <a:ext cx="458779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914711" y="4692079"/>
            <a:ext cx="750526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050" name="Picture 2" descr="Ä°lgili resi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993" y="3332349"/>
            <a:ext cx="2476606" cy="33434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381637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0860" y="1832930"/>
            <a:ext cx="962145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Canlıları çeşitli tehlikelerden </a:t>
            </a:r>
            <a:endParaRPr lang="tr-TR" sz="5500" dirty="0" smtClean="0">
              <a:latin typeface="TTKB Dik Temel Abece" pitchFamily="2" charset="-94"/>
            </a:endParaRPr>
          </a:p>
          <a:p>
            <a:pPr algn="ctr"/>
            <a:r>
              <a:rPr lang="tr-TR" sz="5500" dirty="0" smtClean="0">
                <a:latin typeface="TTKB Dik Temel Abece" pitchFamily="2" charset="-94"/>
              </a:rPr>
              <a:t>koruyan </a:t>
            </a:r>
            <a:r>
              <a:rPr lang="tr-TR" sz="5500" dirty="0">
                <a:latin typeface="TTKB Dik Temel Abece" pitchFamily="2" charset="-94"/>
              </a:rPr>
              <a:t>yapı ya da </a:t>
            </a:r>
            <a:r>
              <a:rPr lang="tr-TR" sz="5500" dirty="0" smtClean="0">
                <a:latin typeface="TTKB Dik Temel Abece" pitchFamily="2" charset="-94"/>
              </a:rPr>
              <a:t>korunaklı yer</a:t>
            </a:r>
            <a:r>
              <a:rPr lang="tr-TR" sz="55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Altıgen 5"/>
          <p:cNvSpPr/>
          <p:nvPr/>
        </p:nvSpPr>
        <p:spPr>
          <a:xfrm>
            <a:off x="969727" y="447787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Altıgen 6"/>
          <p:cNvSpPr/>
          <p:nvPr/>
        </p:nvSpPr>
        <p:spPr>
          <a:xfrm>
            <a:off x="2466559" y="447787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ltıgen 7"/>
          <p:cNvSpPr/>
          <p:nvPr/>
        </p:nvSpPr>
        <p:spPr>
          <a:xfrm>
            <a:off x="3935255" y="447787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ltıgen 8"/>
          <p:cNvSpPr/>
          <p:nvPr/>
        </p:nvSpPr>
        <p:spPr>
          <a:xfrm>
            <a:off x="5432087" y="447787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1306980" y="4379279"/>
            <a:ext cx="77777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47282" y="4379279"/>
            <a:ext cx="81464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73307" y="4423139"/>
            <a:ext cx="776175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08840" y="4423139"/>
            <a:ext cx="458779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Altıgen 14"/>
          <p:cNvSpPr/>
          <p:nvPr/>
        </p:nvSpPr>
        <p:spPr>
          <a:xfrm>
            <a:off x="6942987" y="450435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6" name="Altıgen 15"/>
          <p:cNvSpPr/>
          <p:nvPr/>
        </p:nvSpPr>
        <p:spPr>
          <a:xfrm>
            <a:off x="8425751" y="450435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ltıgen 16"/>
          <p:cNvSpPr/>
          <p:nvPr/>
        </p:nvSpPr>
        <p:spPr>
          <a:xfrm>
            <a:off x="9908515" y="4504352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7224936" y="4405759"/>
            <a:ext cx="888385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8706473" y="4405759"/>
            <a:ext cx="81464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0259392" y="4449619"/>
            <a:ext cx="750526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74" name="Picture 2" descr="BARINAK PNG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311" y="313928"/>
            <a:ext cx="2275227" cy="2234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509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5" grpId="0" animBg="1"/>
      <p:bldP spid="16" grpId="0" animBg="1"/>
      <p:bldP spid="17" grpId="0" animBg="1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75601" y="1979938"/>
            <a:ext cx="1012563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Doğada kendiliğinden olan, insan eliyle yapılmamış.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Altıgen 5"/>
          <p:cNvSpPr/>
          <p:nvPr/>
        </p:nvSpPr>
        <p:spPr>
          <a:xfrm>
            <a:off x="2327874" y="4450978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Altıgen 6"/>
          <p:cNvSpPr/>
          <p:nvPr/>
        </p:nvSpPr>
        <p:spPr>
          <a:xfrm>
            <a:off x="3824706" y="4450978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ltıgen 7"/>
          <p:cNvSpPr/>
          <p:nvPr/>
        </p:nvSpPr>
        <p:spPr>
          <a:xfrm>
            <a:off x="5293402" y="4450978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ltıgen 8"/>
          <p:cNvSpPr/>
          <p:nvPr/>
        </p:nvSpPr>
        <p:spPr>
          <a:xfrm>
            <a:off x="6790234" y="4450978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626655" y="4352385"/>
            <a:ext cx="854721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59744" y="4352385"/>
            <a:ext cx="90601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583364" y="4396245"/>
            <a:ext cx="872355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Ğ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089053" y="4396245"/>
            <a:ext cx="81464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Altıgen 14"/>
          <p:cNvSpPr/>
          <p:nvPr/>
        </p:nvSpPr>
        <p:spPr>
          <a:xfrm>
            <a:off x="8301134" y="4477458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9" name="Dikdörtgen 18"/>
          <p:cNvSpPr/>
          <p:nvPr/>
        </p:nvSpPr>
        <p:spPr>
          <a:xfrm>
            <a:off x="8705713" y="4378865"/>
            <a:ext cx="643125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951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5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91660" y="1979938"/>
            <a:ext cx="1012563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500" dirty="0">
                <a:latin typeface="TTKB Dik Temel Abece" pitchFamily="2" charset="-94"/>
              </a:rPr>
              <a:t>Birçok parçadan oluşmuş ve </a:t>
            </a:r>
            <a:endParaRPr lang="tr-TR" sz="5500" dirty="0" smtClean="0">
              <a:latin typeface="TTKB Dik Temel Abece" pitchFamily="2" charset="-94"/>
            </a:endParaRPr>
          </a:p>
          <a:p>
            <a:pPr algn="ctr"/>
            <a:r>
              <a:rPr lang="tr-TR" sz="5500" dirty="0" smtClean="0">
                <a:latin typeface="TTKB Dik Temel Abece" pitchFamily="2" charset="-94"/>
              </a:rPr>
              <a:t>bir </a:t>
            </a:r>
            <a:r>
              <a:rPr lang="tr-TR" sz="5500" dirty="0">
                <a:latin typeface="TTKB Dik Temel Abece" pitchFamily="2" charset="-94"/>
              </a:rPr>
              <a:t>iş görmeye yarayan </a:t>
            </a:r>
            <a:r>
              <a:rPr lang="tr-TR" sz="5500" dirty="0">
                <a:solidFill>
                  <a:srgbClr val="C00000"/>
                </a:solidFill>
                <a:latin typeface="TTKB Dik Temel Abece" pitchFamily="2" charset="-94"/>
              </a:rPr>
              <a:t>araç</a:t>
            </a:r>
            <a:r>
              <a:rPr lang="tr-TR" sz="55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38343" y="103121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0" cap="none" spc="0" dirty="0" smtClean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SORU</a:t>
            </a:r>
            <a:endParaRPr lang="tr-TR" sz="10000" b="0" cap="none" spc="0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Altıgen 5"/>
          <p:cNvSpPr/>
          <p:nvPr/>
        </p:nvSpPr>
        <p:spPr>
          <a:xfrm>
            <a:off x="2233745" y="4437531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Altıgen 6"/>
          <p:cNvSpPr/>
          <p:nvPr/>
        </p:nvSpPr>
        <p:spPr>
          <a:xfrm>
            <a:off x="3730577" y="4437531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ltıgen 7"/>
          <p:cNvSpPr/>
          <p:nvPr/>
        </p:nvSpPr>
        <p:spPr>
          <a:xfrm>
            <a:off x="5199273" y="4437531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ltıgen 8"/>
          <p:cNvSpPr/>
          <p:nvPr/>
        </p:nvSpPr>
        <p:spPr>
          <a:xfrm>
            <a:off x="6696105" y="4437531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570998" y="4338938"/>
            <a:ext cx="77777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89234" y="4338938"/>
            <a:ext cx="458779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493243" y="4382798"/>
            <a:ext cx="864340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994924" y="4382798"/>
            <a:ext cx="814647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Altıgen 14"/>
          <p:cNvSpPr/>
          <p:nvPr/>
        </p:nvSpPr>
        <p:spPr>
          <a:xfrm>
            <a:off x="8207005" y="4464011"/>
            <a:ext cx="1452282" cy="1290918"/>
          </a:xfrm>
          <a:prstGeom prst="hexagon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9" name="Dikdörtgen 18"/>
          <p:cNvSpPr/>
          <p:nvPr/>
        </p:nvSpPr>
        <p:spPr>
          <a:xfrm>
            <a:off x="8585936" y="4365418"/>
            <a:ext cx="694421" cy="14003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</a:t>
            </a:r>
            <a:endParaRPr lang="tr-TR" sz="8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741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5" grpId="0" animBg="1"/>
      <p:bldP spid="19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</TotalTime>
  <Words>874</Words>
  <PresentationFormat>Özel</PresentationFormat>
  <Paragraphs>453</Paragraphs>
  <Slides>55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55</vt:i4>
      </vt:variant>
    </vt:vector>
  </HeadingPairs>
  <TitlesOfParts>
    <vt:vector size="56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2019-02-13T19:02:18Z</dcterms:created>
  <dcterms:modified xsi:type="dcterms:W3CDTF">2019-02-18T08:41:38Z</dcterms:modified>
  <cp:category>https://www.sorubak.com</cp:category>
</cp:coreProperties>
</file>