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8DD7-0C8B-48C8-9284-B3C6C6237BD0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AEE8-E8AA-471A-B8F4-7F7E91EEE77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8DD7-0C8B-48C8-9284-B3C6C6237BD0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AEE8-E8AA-471A-B8F4-7F7E91EEE77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8DD7-0C8B-48C8-9284-B3C6C6237BD0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AEE8-E8AA-471A-B8F4-7F7E91EEE77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8DD7-0C8B-48C8-9284-B3C6C6237BD0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AEE8-E8AA-471A-B8F4-7F7E91EEE77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8DD7-0C8B-48C8-9284-B3C6C6237BD0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AEE8-E8AA-471A-B8F4-7F7E91EEE77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8DD7-0C8B-48C8-9284-B3C6C6237BD0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AEE8-E8AA-471A-B8F4-7F7E91EEE77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8DD7-0C8B-48C8-9284-B3C6C6237BD0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AEE8-E8AA-471A-B8F4-7F7E91EEE77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8DD7-0C8B-48C8-9284-B3C6C6237BD0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AEE8-E8AA-471A-B8F4-7F7E91EEE77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8DD7-0C8B-48C8-9284-B3C6C6237BD0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AEE8-E8AA-471A-B8F4-7F7E91EEE77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8DD7-0C8B-48C8-9284-B3C6C6237BD0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AEE8-E8AA-471A-B8F4-7F7E91EEE77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8DD7-0C8B-48C8-9284-B3C6C6237BD0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3AEE8-E8AA-471A-B8F4-7F7E91EEE77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58DD7-0C8B-48C8-9284-B3C6C6237BD0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3AEE8-E8AA-471A-B8F4-7F7E91EEE77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568952" cy="1470025"/>
          </a:xfrm>
        </p:spPr>
        <p:txBody>
          <a:bodyPr>
            <a:no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4.1. DEVRİMLER VE DEĞİŞİMLER</a:t>
            </a:r>
            <a:br>
              <a:rPr lang="tr-TR" sz="3600" b="1" dirty="0">
                <a:solidFill>
                  <a:srgbClr val="FF0000"/>
                </a:solidFill>
              </a:rPr>
            </a:br>
            <a:r>
              <a:rPr lang="tr-TR" sz="3600" b="1" dirty="0">
                <a:solidFill>
                  <a:srgbClr val="FF0000"/>
                </a:solidFill>
              </a:rPr>
              <a:t>Fransız </a:t>
            </a:r>
            <a:r>
              <a:rPr lang="tr-TR" sz="3600" b="1" dirty="0" err="1">
                <a:solidFill>
                  <a:srgbClr val="FF0000"/>
                </a:solidFill>
              </a:rPr>
              <a:t>İhtilali’nin</a:t>
            </a:r>
            <a:r>
              <a:rPr lang="tr-TR" sz="3600" b="1" dirty="0">
                <a:solidFill>
                  <a:srgbClr val="FF0000"/>
                </a:solidFill>
              </a:rPr>
              <a:t> İmparatorluklara </a:t>
            </a:r>
            <a:r>
              <a:rPr lang="tr-TR" sz="3600" b="1" dirty="0" smtClean="0">
                <a:solidFill>
                  <a:srgbClr val="FF0000"/>
                </a:solidFill>
              </a:rPr>
              <a:t>Etki</a:t>
            </a:r>
            <a:r>
              <a:rPr lang="tr-TR" sz="3600" b="1" dirty="0">
                <a:solidFill>
                  <a:srgbClr val="FF0000"/>
                </a:solidFill>
              </a:rPr>
              <a:t>si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7504" y="1484784"/>
            <a:ext cx="8928992" cy="5373216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tr-TR" dirty="0" smtClean="0">
                <a:solidFill>
                  <a:schemeClr val="tx1"/>
                </a:solidFill>
              </a:rPr>
              <a:t>     Ekonomik </a:t>
            </a:r>
            <a:r>
              <a:rPr lang="tr-TR" dirty="0">
                <a:solidFill>
                  <a:schemeClr val="tx1"/>
                </a:solidFill>
              </a:rPr>
              <a:t>ve sosyal nedenlerden dolayı oluşan </a:t>
            </a:r>
            <a:r>
              <a:rPr lang="tr-TR" b="1" dirty="0">
                <a:solidFill>
                  <a:schemeClr val="tx1"/>
                </a:solidFill>
              </a:rPr>
              <a:t>Fransız İhtilali </a:t>
            </a:r>
            <a:r>
              <a:rPr lang="tr-TR" dirty="0">
                <a:solidFill>
                  <a:schemeClr val="tx1"/>
                </a:solidFill>
              </a:rPr>
              <a:t>beraberinde </a:t>
            </a:r>
            <a:r>
              <a:rPr lang="tr-TR" b="1" dirty="0">
                <a:solidFill>
                  <a:srgbClr val="FF0000"/>
                </a:solidFill>
              </a:rPr>
              <a:t>ulus, </a:t>
            </a:r>
            <a:r>
              <a:rPr lang="tr-TR" b="1" dirty="0" smtClean="0">
                <a:solidFill>
                  <a:srgbClr val="FF0000"/>
                </a:solidFill>
              </a:rPr>
              <a:t>milliyetçilik, millî </a:t>
            </a:r>
            <a:r>
              <a:rPr lang="tr-TR" b="1" dirty="0">
                <a:solidFill>
                  <a:srgbClr val="FF0000"/>
                </a:solidFill>
              </a:rPr>
              <a:t>egemenlik, demokrasi, laiklik, adalet </a:t>
            </a:r>
            <a:r>
              <a:rPr lang="tr-TR" dirty="0">
                <a:solidFill>
                  <a:schemeClr val="tx1"/>
                </a:solidFill>
              </a:rPr>
              <a:t>gibi kavramları ortaya çıkardı ve bu kavramlar </a:t>
            </a:r>
            <a:r>
              <a:rPr lang="tr-TR" dirty="0" smtClean="0">
                <a:solidFill>
                  <a:schemeClr val="tx1"/>
                </a:solidFill>
              </a:rPr>
              <a:t>tüm Avrupa’ya </a:t>
            </a:r>
            <a:r>
              <a:rPr lang="tr-TR" dirty="0">
                <a:solidFill>
                  <a:schemeClr val="tx1"/>
                </a:solidFill>
              </a:rPr>
              <a:t>yayıldı</a:t>
            </a:r>
            <a:r>
              <a:rPr lang="tr-TR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dirty="0" smtClean="0">
                <a:solidFill>
                  <a:schemeClr val="tx1"/>
                </a:solidFill>
              </a:rPr>
              <a:t>     </a:t>
            </a:r>
            <a:r>
              <a:rPr lang="tr-TR" sz="3100" dirty="0" err="1" smtClean="0">
                <a:solidFill>
                  <a:schemeClr val="tx1"/>
                </a:solidFill>
              </a:rPr>
              <a:t>İhtilalin</a:t>
            </a:r>
            <a:r>
              <a:rPr lang="tr-TR" sz="3100" dirty="0" smtClean="0">
                <a:solidFill>
                  <a:schemeClr val="tx1"/>
                </a:solidFill>
              </a:rPr>
              <a:t> </a:t>
            </a:r>
            <a:r>
              <a:rPr lang="tr-TR" sz="3100" dirty="0">
                <a:solidFill>
                  <a:schemeClr val="tx1"/>
                </a:solidFill>
              </a:rPr>
              <a:t>ülkelerini etkilemelerinden çekinen devletler Avrupa’da </a:t>
            </a:r>
            <a:r>
              <a:rPr lang="tr-TR" sz="3100" dirty="0" smtClean="0">
                <a:solidFill>
                  <a:schemeClr val="tx1"/>
                </a:solidFill>
              </a:rPr>
              <a:t>Fransa’ya karşı </a:t>
            </a:r>
            <a:r>
              <a:rPr lang="tr-TR" sz="3100" dirty="0">
                <a:solidFill>
                  <a:schemeClr val="tx1"/>
                </a:solidFill>
              </a:rPr>
              <a:t>birleşip </a:t>
            </a:r>
            <a:r>
              <a:rPr lang="tr-TR" sz="3100" b="1" dirty="0">
                <a:solidFill>
                  <a:schemeClr val="tx1"/>
                </a:solidFill>
              </a:rPr>
              <a:t>savaştılar</a:t>
            </a:r>
            <a:r>
              <a:rPr lang="tr-TR" sz="31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dirty="0" smtClean="0">
                <a:solidFill>
                  <a:schemeClr val="tx1"/>
                </a:solidFill>
              </a:rPr>
              <a:t>     Bu </a:t>
            </a:r>
            <a:r>
              <a:rPr lang="tr-TR" dirty="0">
                <a:solidFill>
                  <a:schemeClr val="tx1"/>
                </a:solidFill>
              </a:rPr>
              <a:t>savaşlar, ülkeleri siyasi, sosyal ve ekonomik açıdan etkiledi ve </a:t>
            </a:r>
            <a:r>
              <a:rPr lang="tr-TR" dirty="0" smtClean="0">
                <a:solidFill>
                  <a:schemeClr val="tx1"/>
                </a:solidFill>
              </a:rPr>
              <a:t>Avrupa’daki </a:t>
            </a:r>
            <a:r>
              <a:rPr lang="tr-TR" b="1" dirty="0" smtClean="0">
                <a:solidFill>
                  <a:schemeClr val="tx1"/>
                </a:solidFill>
              </a:rPr>
              <a:t>mevcut </a:t>
            </a:r>
            <a:r>
              <a:rPr lang="tr-TR" b="1" dirty="0">
                <a:solidFill>
                  <a:schemeClr val="tx1"/>
                </a:solidFill>
              </a:rPr>
              <a:t>güçler dengesini de </a:t>
            </a:r>
            <a:r>
              <a:rPr lang="tr-TR" b="1" dirty="0" smtClean="0">
                <a:solidFill>
                  <a:schemeClr val="tx1"/>
                </a:solidFill>
              </a:rPr>
              <a:t>bozdu.</a:t>
            </a:r>
          </a:p>
          <a:p>
            <a:pPr algn="l">
              <a:buFont typeface="Arial" pitchFamily="34" charset="0"/>
              <a:buChar char="•"/>
            </a:pP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Fransız </a:t>
            </a:r>
            <a:r>
              <a:rPr lang="tr-TR" dirty="0"/>
              <a:t>İhtilali, özellikle çok uluslu yapıları olan Avusturya-Macaristan İmparatorluğu, </a:t>
            </a:r>
            <a:r>
              <a:rPr lang="tr-TR" dirty="0" smtClean="0"/>
              <a:t>Rusya ve </a:t>
            </a:r>
            <a:r>
              <a:rPr lang="tr-TR" dirty="0"/>
              <a:t>Osmanlı Devleti’ni etkiledi</a:t>
            </a:r>
            <a:r>
              <a:rPr lang="tr-TR" dirty="0" smtClean="0"/>
              <a:t>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Avusturya-Macaristan İmparatorluğu;</a:t>
            </a:r>
            <a:endParaRPr lang="tr-TR" b="1" dirty="0" smtClean="0"/>
          </a:p>
          <a:p>
            <a:r>
              <a:rPr lang="tr-TR" dirty="0" smtClean="0"/>
              <a:t>Avusturya-Macaristan </a:t>
            </a:r>
            <a:r>
              <a:rPr lang="tr-TR" dirty="0"/>
              <a:t>İmparatorluğu sınırları içerisinde, Macarlar, Lehler (Polonyalılar), Çekler,</a:t>
            </a:r>
          </a:p>
          <a:p>
            <a:pPr>
              <a:buNone/>
            </a:pPr>
            <a:r>
              <a:rPr lang="tr-TR" dirty="0" smtClean="0"/>
              <a:t>    Hırvatlar </a:t>
            </a:r>
            <a:r>
              <a:rPr lang="tr-TR" dirty="0"/>
              <a:t>ve Romenler gibi birçok milleti barındırmaktaydı</a:t>
            </a:r>
            <a:r>
              <a:rPr lang="tr-TR" dirty="0" smtClean="0"/>
              <a:t>.</a:t>
            </a:r>
          </a:p>
          <a:p>
            <a:r>
              <a:rPr lang="tr-TR" dirty="0">
                <a:solidFill>
                  <a:srgbClr val="FF0000"/>
                </a:solidFill>
              </a:rPr>
              <a:t>Avusturya-Macaristan </a:t>
            </a:r>
            <a:r>
              <a:rPr lang="tr-TR" dirty="0" smtClean="0">
                <a:solidFill>
                  <a:srgbClr val="FF0000"/>
                </a:solidFill>
              </a:rPr>
              <a:t>İmparatorluğu</a:t>
            </a:r>
            <a:r>
              <a:rPr lang="tr-TR" dirty="0" smtClean="0"/>
              <a:t>’ndaki etnik </a:t>
            </a:r>
            <a:r>
              <a:rPr lang="tr-TR" dirty="0"/>
              <a:t>guruplar liberalizm ve milliyetçilik akımından etkilendiler. Bağımsızlık </a:t>
            </a:r>
            <a:r>
              <a:rPr lang="tr-TR" dirty="0" smtClean="0"/>
              <a:t>için ayaklanan </a:t>
            </a:r>
            <a:r>
              <a:rPr lang="tr-TR" u="sng" dirty="0"/>
              <a:t>Sırplar, Hırvatlar ve Romenler</a:t>
            </a:r>
            <a:r>
              <a:rPr lang="tr-TR" dirty="0"/>
              <a:t> </a:t>
            </a:r>
            <a:r>
              <a:rPr lang="tr-TR" b="1" dirty="0"/>
              <a:t>isteklerine kavuşamadı</a:t>
            </a:r>
            <a:r>
              <a:rPr lang="tr-TR" b="1" dirty="0" smtClean="0"/>
              <a:t>.</a:t>
            </a:r>
          </a:p>
          <a:p>
            <a:r>
              <a:rPr lang="tr-TR" dirty="0"/>
              <a:t>1870 yılında İtalya, 1871 yılında da Almanya millî birliğini kurdu.</a:t>
            </a:r>
            <a:endParaRPr lang="tr-TR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Rusya;</a:t>
            </a:r>
            <a:endParaRPr lang="tr-TR" dirty="0" smtClean="0"/>
          </a:p>
          <a:p>
            <a:r>
              <a:rPr lang="tr-TR" dirty="0" smtClean="0"/>
              <a:t>Fransız </a:t>
            </a:r>
            <a:r>
              <a:rPr lang="tr-TR" dirty="0" err="1"/>
              <a:t>İhtilali’nin</a:t>
            </a:r>
            <a:r>
              <a:rPr lang="tr-TR" dirty="0"/>
              <a:t> yaygınlaştırdığı liberalizm ve nasyonalizm (milliyetçilik) </a:t>
            </a:r>
            <a:r>
              <a:rPr lang="tr-TR" dirty="0" smtClean="0"/>
              <a:t>akımları </a:t>
            </a:r>
            <a:r>
              <a:rPr lang="tr-TR" b="1" dirty="0" smtClean="0">
                <a:solidFill>
                  <a:srgbClr val="FF0000"/>
                </a:solidFill>
              </a:rPr>
              <a:t>Rusya’yı</a:t>
            </a:r>
            <a:r>
              <a:rPr lang="tr-TR" dirty="0" smtClean="0"/>
              <a:t> </a:t>
            </a:r>
            <a:r>
              <a:rPr lang="tr-TR" dirty="0"/>
              <a:t>da etkiledi. </a:t>
            </a:r>
            <a:r>
              <a:rPr lang="tr-TR" u="sng" dirty="0" smtClean="0"/>
              <a:t>Polonyalılar</a:t>
            </a:r>
            <a:r>
              <a:rPr lang="tr-TR" dirty="0" smtClean="0"/>
              <a:t> ayaklandılar Ruslar sert </a:t>
            </a:r>
            <a:r>
              <a:rPr lang="tr-TR" dirty="0"/>
              <a:t>bir şekilde </a:t>
            </a:r>
            <a:r>
              <a:rPr lang="tr-TR" dirty="0" smtClean="0"/>
              <a:t>bastırdı.</a:t>
            </a:r>
          </a:p>
          <a:p>
            <a:r>
              <a:rPr lang="tr-TR" dirty="0"/>
              <a:t>Rusya, </a:t>
            </a:r>
            <a:r>
              <a:rPr lang="tr-TR" dirty="0" err="1" smtClean="0"/>
              <a:t>ihtilalcilere</a:t>
            </a:r>
            <a:r>
              <a:rPr lang="tr-TR" dirty="0" smtClean="0"/>
              <a:t> müdahale etti.</a:t>
            </a:r>
          </a:p>
          <a:p>
            <a:r>
              <a:rPr lang="tr-TR" sz="2800" dirty="0" smtClean="0"/>
              <a:t>Belçika, Macar ve M. Ali Paşa isyanlarına müdahale etti.</a:t>
            </a:r>
          </a:p>
          <a:p>
            <a:r>
              <a:rPr lang="tr-TR" sz="2800" dirty="0" smtClean="0"/>
              <a:t>1789 </a:t>
            </a:r>
            <a:r>
              <a:rPr lang="tr-TR" sz="2800" b="1" dirty="0" smtClean="0"/>
              <a:t>İnsan </a:t>
            </a:r>
            <a:r>
              <a:rPr lang="tr-TR" sz="2800" b="1" dirty="0"/>
              <a:t>Hakları ve Yurttaşlık Bildirgesi</a:t>
            </a:r>
            <a:r>
              <a:rPr lang="tr-TR" sz="2800" dirty="0"/>
              <a:t>’yle gelen kanun önünde bütün vatandaşların eşitliği (</a:t>
            </a:r>
            <a:r>
              <a:rPr lang="tr-TR" sz="2800" dirty="0" smtClean="0"/>
              <a:t>siyasal eşitlik</a:t>
            </a:r>
            <a:r>
              <a:rPr lang="tr-TR" sz="2800" dirty="0"/>
              <a:t>) ilkesi 1815’ten itibaren, aydınlar tarafından </a:t>
            </a:r>
            <a:r>
              <a:rPr lang="tr-TR" sz="2800" b="1" dirty="0"/>
              <a:t>ekonomik eşitliğe de dönüştürüldü</a:t>
            </a:r>
            <a:r>
              <a:rPr lang="tr-TR" sz="2800" b="1" dirty="0" smtClean="0"/>
              <a:t>.</a:t>
            </a:r>
          </a:p>
          <a:p>
            <a:r>
              <a:rPr lang="tr-TR" sz="2800" dirty="0"/>
              <a:t>1917’de Çarlık </a:t>
            </a:r>
            <a:r>
              <a:rPr lang="tr-TR" sz="2800" dirty="0" smtClean="0"/>
              <a:t>Rusya’sının Bolşevik İhtilali </a:t>
            </a:r>
            <a:r>
              <a:rPr lang="tr-TR" sz="2800" dirty="0"/>
              <a:t>ile yıkılmasına ve yerine Sovyet Sosyalist Cumhuriyetler Birliği’nin </a:t>
            </a:r>
            <a:r>
              <a:rPr lang="tr-TR" sz="2800" dirty="0" smtClean="0"/>
              <a:t>kurulmasına neden oldu</a:t>
            </a:r>
            <a:r>
              <a:rPr lang="tr-TR" sz="2800"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Osmanlı Devleti,</a:t>
            </a:r>
          </a:p>
          <a:p>
            <a:r>
              <a:rPr lang="tr-TR" dirty="0" smtClean="0"/>
              <a:t>Başlangıçta </a:t>
            </a:r>
            <a:r>
              <a:rPr lang="tr-TR" dirty="0"/>
              <a:t>Fransız </a:t>
            </a:r>
            <a:r>
              <a:rPr lang="tr-TR" dirty="0" err="1"/>
              <a:t>İhtilali’nden</a:t>
            </a:r>
            <a:r>
              <a:rPr lang="tr-TR" dirty="0"/>
              <a:t> dolayı herhangi bir endişe duymadı. </a:t>
            </a:r>
            <a:endParaRPr lang="tr-TR" dirty="0" smtClean="0"/>
          </a:p>
          <a:p>
            <a:r>
              <a:rPr lang="tr-TR" dirty="0" smtClean="0"/>
              <a:t>Osmanlı Devleti’nde millet </a:t>
            </a:r>
            <a:r>
              <a:rPr lang="tr-TR" dirty="0"/>
              <a:t>sistemine ve meslek gruplarına göre bir sınıflandırma olup Avrupa’daki gibi </a:t>
            </a:r>
            <a:r>
              <a:rPr lang="tr-TR" dirty="0" smtClean="0"/>
              <a:t>ayrıcalıklı bir </a:t>
            </a:r>
            <a:r>
              <a:rPr lang="tr-TR" dirty="0"/>
              <a:t>sınıf bulunmamaktaydı</a:t>
            </a:r>
            <a:r>
              <a:rPr lang="tr-TR" dirty="0" smtClean="0"/>
              <a:t>.</a:t>
            </a:r>
          </a:p>
          <a:p>
            <a:r>
              <a:rPr lang="tr-TR" sz="3000" dirty="0"/>
              <a:t>Osmanlı Devleti ihtilal sırasında </a:t>
            </a:r>
            <a:r>
              <a:rPr lang="tr-TR" sz="3000" dirty="0" smtClean="0"/>
              <a:t>tarafsızlığını korudu. </a:t>
            </a:r>
            <a:r>
              <a:rPr lang="tr-TR" dirty="0" err="1" smtClean="0"/>
              <a:t>İhtilalcilerin</a:t>
            </a:r>
            <a:r>
              <a:rPr lang="tr-TR" dirty="0" smtClean="0"/>
              <a:t> </a:t>
            </a:r>
            <a:r>
              <a:rPr lang="tr-TR" dirty="0"/>
              <a:t>Osmanlı ülkesinde rahatça </a:t>
            </a:r>
            <a:r>
              <a:rPr lang="tr-TR" dirty="0" smtClean="0"/>
              <a:t>gezebilmelerine izin </a:t>
            </a:r>
            <a:r>
              <a:rPr lang="tr-TR" dirty="0"/>
              <a:t>verdi</a:t>
            </a:r>
            <a:r>
              <a:rPr lang="tr-TR" dirty="0" smtClean="0"/>
              <a:t>.</a:t>
            </a:r>
          </a:p>
          <a:p>
            <a:r>
              <a:rPr lang="tr-TR" dirty="0" err="1"/>
              <a:t>İhtilalin</a:t>
            </a:r>
            <a:r>
              <a:rPr lang="tr-TR" dirty="0"/>
              <a:t> Osmanlı Devleti’ndeki </a:t>
            </a:r>
            <a:r>
              <a:rPr lang="tr-TR" dirty="0" smtClean="0"/>
              <a:t>gayrimüslim halk üzerinde </a:t>
            </a:r>
            <a:r>
              <a:rPr lang="tr-TR" dirty="0"/>
              <a:t>etkili olmaya </a:t>
            </a:r>
            <a:r>
              <a:rPr lang="tr-TR" dirty="0" smtClean="0"/>
              <a:t>başladı.</a:t>
            </a:r>
          </a:p>
          <a:p>
            <a:r>
              <a:rPr lang="tr-TR" dirty="0" smtClean="0"/>
              <a:t>1804 Sırp ve1820 </a:t>
            </a:r>
            <a:r>
              <a:rPr lang="tr-TR" dirty="0"/>
              <a:t>Yunan </a:t>
            </a:r>
            <a:r>
              <a:rPr lang="tr-TR" dirty="0" smtClean="0"/>
              <a:t>Ayaklanması.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8820472" cy="68580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tr-TR" sz="3000" dirty="0"/>
              <a:t>Fransa, 1799’da </a:t>
            </a:r>
            <a:r>
              <a:rPr lang="tr-TR" sz="3000" dirty="0" err="1"/>
              <a:t>Akka’yı</a:t>
            </a:r>
            <a:r>
              <a:rPr lang="tr-TR" sz="3000" dirty="0"/>
              <a:t> kuşattığında </a:t>
            </a:r>
            <a:r>
              <a:rPr lang="tr-TR" sz="3000" dirty="0" err="1"/>
              <a:t>Bâbıâli’nin</a:t>
            </a:r>
            <a:endParaRPr lang="tr-TR" sz="3000" dirty="0"/>
          </a:p>
          <a:p>
            <a:pPr algn="just">
              <a:buNone/>
            </a:pPr>
            <a:r>
              <a:rPr lang="tr-TR" sz="3000" dirty="0" smtClean="0"/>
              <a:t>   yayınladığı </a:t>
            </a:r>
            <a:r>
              <a:rPr lang="tr-TR" sz="3000" dirty="0"/>
              <a:t>bildiride: </a:t>
            </a:r>
            <a:r>
              <a:rPr lang="tr-TR" sz="3000" b="1" dirty="0" smtClean="0"/>
              <a:t>Herkesin </a:t>
            </a:r>
            <a:r>
              <a:rPr lang="sv-SE" sz="3000" b="1" dirty="0" smtClean="0"/>
              <a:t>insan </a:t>
            </a:r>
            <a:r>
              <a:rPr lang="sv-SE" sz="3000" b="1" dirty="0"/>
              <a:t>olmak bakımından eşit olduğu</a:t>
            </a:r>
            <a:r>
              <a:rPr lang="sv-SE" sz="3000" b="1" dirty="0" smtClean="0"/>
              <a:t>,</a:t>
            </a:r>
            <a:r>
              <a:rPr lang="tr-TR" sz="3000" b="1" dirty="0" smtClean="0"/>
              <a:t> kimsenin </a:t>
            </a:r>
            <a:r>
              <a:rPr lang="tr-TR" sz="3000" b="1" dirty="0"/>
              <a:t>başkaları üzerinde bir </a:t>
            </a:r>
            <a:r>
              <a:rPr lang="tr-TR" sz="3000" b="1" dirty="0" smtClean="0"/>
              <a:t>üstünlüğünün bulunmadığını </a:t>
            </a:r>
            <a:r>
              <a:rPr lang="tr-TR" sz="3000" b="1" dirty="0"/>
              <a:t>ve herkesin kendi hayatına </a:t>
            </a:r>
            <a:r>
              <a:rPr lang="tr-TR" sz="3000" b="1" dirty="0" smtClean="0"/>
              <a:t>şekil vermeye </a:t>
            </a:r>
            <a:r>
              <a:rPr lang="tr-TR" sz="3000" b="1" dirty="0"/>
              <a:t>gücünün olduğu ifade edildi</a:t>
            </a:r>
            <a:r>
              <a:rPr lang="tr-TR" sz="3000" dirty="0"/>
              <a:t>. </a:t>
            </a:r>
            <a:r>
              <a:rPr lang="tr-TR" sz="3000" dirty="0" smtClean="0"/>
              <a:t>Bu ifadeler </a:t>
            </a:r>
            <a:r>
              <a:rPr lang="tr-TR" sz="3000" dirty="0"/>
              <a:t>Batı düşüncelerinin Osmanlıya </a:t>
            </a:r>
            <a:r>
              <a:rPr lang="tr-TR" sz="3000" dirty="0" smtClean="0"/>
              <a:t>nüfuz etmiş </a:t>
            </a:r>
            <a:r>
              <a:rPr lang="tr-TR" sz="3000" dirty="0"/>
              <a:t>hâliydi</a:t>
            </a:r>
            <a:r>
              <a:rPr lang="tr-TR" sz="3000" dirty="0" smtClean="0"/>
              <a:t>.</a:t>
            </a:r>
          </a:p>
          <a:p>
            <a:pPr algn="just"/>
            <a:r>
              <a:rPr lang="tr-TR" sz="2800" dirty="0" err="1"/>
              <a:t>İhtilalin</a:t>
            </a:r>
            <a:r>
              <a:rPr lang="tr-TR" sz="2800" dirty="0"/>
              <a:t> yaydığı </a:t>
            </a:r>
            <a:r>
              <a:rPr lang="tr-TR" sz="2800" b="1" dirty="0"/>
              <a:t>fikir </a:t>
            </a:r>
            <a:r>
              <a:rPr lang="tr-TR" sz="2800" b="1" dirty="0" smtClean="0"/>
              <a:t>akımları</a:t>
            </a:r>
            <a:r>
              <a:rPr lang="tr-TR" sz="2800" dirty="0" smtClean="0"/>
              <a:t>,Osmanlı </a:t>
            </a:r>
            <a:r>
              <a:rPr lang="tr-TR" sz="2800" dirty="0"/>
              <a:t>Devleti’ndeki subay ve teknik </a:t>
            </a:r>
            <a:r>
              <a:rPr lang="tr-TR" sz="2800" dirty="0" smtClean="0"/>
              <a:t>okullarda </a:t>
            </a:r>
            <a:r>
              <a:rPr lang="nn-NO" sz="2800" dirty="0" smtClean="0"/>
              <a:t>ders </a:t>
            </a:r>
            <a:r>
              <a:rPr lang="nn-NO" sz="2800" dirty="0"/>
              <a:t>veren </a:t>
            </a:r>
            <a:r>
              <a:rPr lang="nn-NO" sz="2800" b="1" dirty="0"/>
              <a:t>yabancı öğretmenler </a:t>
            </a:r>
            <a:r>
              <a:rPr lang="nn-NO" sz="2800" dirty="0" smtClean="0"/>
              <a:t>tarafından</a:t>
            </a:r>
            <a:r>
              <a:rPr lang="tr-TR" sz="2800" dirty="0" smtClean="0"/>
              <a:t> yayıldı.</a:t>
            </a:r>
          </a:p>
          <a:p>
            <a:r>
              <a:rPr lang="tr-TR" sz="2800" dirty="0"/>
              <a:t>Osmanlı Devleti’nde 1839 yılında </a:t>
            </a:r>
            <a:r>
              <a:rPr lang="tr-TR" sz="2800" b="1" dirty="0"/>
              <a:t>Tanzimat Fermanı</a:t>
            </a:r>
            <a:r>
              <a:rPr lang="tr-TR" sz="2800" dirty="0"/>
              <a:t>’nın</a:t>
            </a:r>
          </a:p>
          <a:p>
            <a:pPr>
              <a:buNone/>
            </a:pPr>
            <a:r>
              <a:rPr lang="tr-TR" sz="2800" dirty="0" smtClean="0"/>
              <a:t>    yayınlanması </a:t>
            </a:r>
            <a:r>
              <a:rPr lang="tr-TR" sz="2800" dirty="0"/>
              <a:t>oldu. </a:t>
            </a:r>
            <a:endParaRPr lang="tr-TR" sz="2800" dirty="0" smtClean="0"/>
          </a:p>
          <a:p>
            <a:r>
              <a:rPr lang="tr-TR" sz="2800" dirty="0" smtClean="0"/>
              <a:t>Bu </a:t>
            </a:r>
            <a:r>
              <a:rPr lang="tr-TR" sz="2800" dirty="0"/>
              <a:t>ferman ile 1840-1870 yılları arasında Osmanlı’da </a:t>
            </a:r>
            <a:r>
              <a:rPr lang="tr-TR" sz="2800" b="1" dirty="0"/>
              <a:t>eğitim, askerlik, yönetim</a:t>
            </a:r>
            <a:r>
              <a:rPr lang="tr-TR" sz="2800" b="1" dirty="0" smtClean="0"/>
              <a:t>, vergi</a:t>
            </a:r>
            <a:r>
              <a:rPr lang="tr-TR" sz="2800" b="1" dirty="0"/>
              <a:t>, yargı</a:t>
            </a:r>
            <a:r>
              <a:rPr lang="tr-TR" sz="2800" dirty="0"/>
              <a:t> alanlarında yeniden düzenlenmeye gidildi</a:t>
            </a:r>
            <a:r>
              <a:rPr lang="tr-TR" sz="2800" dirty="0" smtClean="0"/>
              <a:t>.</a:t>
            </a:r>
          </a:p>
          <a:p>
            <a:r>
              <a:rPr lang="tr-TR" sz="2800" b="1" dirty="0"/>
              <a:t>“Genç </a:t>
            </a:r>
            <a:r>
              <a:rPr lang="tr-TR" sz="2800" b="1" dirty="0" smtClean="0"/>
              <a:t>Osmanlılar” </a:t>
            </a:r>
            <a:r>
              <a:rPr lang="tr-TR" sz="2800" dirty="0" smtClean="0"/>
              <a:t>diyen </a:t>
            </a:r>
            <a:r>
              <a:rPr lang="tr-TR" sz="2800" dirty="0"/>
              <a:t>bir grup aydın, 1865-1875 yılları arasında yürüttükleri çalışmalarla Osmanlı </a:t>
            </a:r>
            <a:r>
              <a:rPr lang="tr-TR" sz="2800" dirty="0" smtClean="0"/>
              <a:t>Devleti’nde ilk </a:t>
            </a:r>
            <a:r>
              <a:rPr lang="tr-TR" sz="2800" b="1" dirty="0"/>
              <a:t>anayasanın</a:t>
            </a:r>
            <a:r>
              <a:rPr lang="tr-TR" sz="2800" dirty="0"/>
              <a:t> </a:t>
            </a:r>
            <a:r>
              <a:rPr lang="tr-TR" sz="2800" dirty="0" smtClean="0"/>
              <a:t>“ Kanun-i </a:t>
            </a:r>
            <a:r>
              <a:rPr lang="tr-TR" sz="2800" dirty="0" err="1" smtClean="0"/>
              <a:t>Esasi”yürürlüğe</a:t>
            </a:r>
            <a:r>
              <a:rPr lang="tr-TR" sz="2800" dirty="0" smtClean="0"/>
              <a:t> </a:t>
            </a:r>
            <a:r>
              <a:rPr lang="tr-TR" sz="2800" dirty="0"/>
              <a:t>girmesini </a:t>
            </a:r>
            <a:r>
              <a:rPr lang="tr-TR" sz="2800" dirty="0" smtClean="0"/>
              <a:t>sağladılar.</a:t>
            </a:r>
          </a:p>
          <a:p>
            <a:r>
              <a:rPr lang="tr-TR" sz="2800" dirty="0" smtClean="0"/>
              <a:t> </a:t>
            </a:r>
            <a:r>
              <a:rPr lang="tr-TR" sz="2800" dirty="0"/>
              <a:t>(1876</a:t>
            </a:r>
            <a:r>
              <a:rPr lang="tr-TR" sz="2800" dirty="0" smtClean="0"/>
              <a:t>).1. Meşrutiyet  ilan edildi.</a:t>
            </a:r>
            <a:endParaRPr lang="tr-TR" sz="3000" dirty="0" smtClean="0"/>
          </a:p>
          <a:p>
            <a:pPr algn="just">
              <a:buNone/>
            </a:pPr>
            <a:endParaRPr lang="tr-TR" sz="3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Autofit/>
          </a:bodyPr>
          <a:lstStyle/>
          <a:p>
            <a:r>
              <a:rPr lang="tr-TR" sz="3200" b="1" dirty="0"/>
              <a:t>Osmanlı Devleti’nde Bağımsızlık Hareketleri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832648"/>
          </a:xfrm>
        </p:spPr>
        <p:txBody>
          <a:bodyPr>
            <a:normAutofit/>
          </a:bodyPr>
          <a:lstStyle/>
          <a:p>
            <a:r>
              <a:rPr lang="tr-TR" sz="2800" dirty="0"/>
              <a:t>Çeşitli ırk, din, dil ve kültüre sahip milletlerden oluşan Osmanlı Devleti’nde Fransız İhtilali </a:t>
            </a:r>
            <a:r>
              <a:rPr lang="tr-TR" sz="2800" dirty="0" smtClean="0"/>
              <a:t>ile gelişen milliyetçilik akımının etkisiyle birçok </a:t>
            </a:r>
            <a:r>
              <a:rPr lang="tr-TR" sz="2800" b="1" dirty="0" smtClean="0">
                <a:solidFill>
                  <a:srgbClr val="FF0000"/>
                </a:solidFill>
              </a:rPr>
              <a:t>isyan</a:t>
            </a:r>
            <a:r>
              <a:rPr lang="tr-TR" sz="2800" dirty="0" smtClean="0"/>
              <a:t> meydana geldi.</a:t>
            </a:r>
          </a:p>
          <a:p>
            <a:r>
              <a:rPr lang="tr-TR" sz="2800" dirty="0"/>
              <a:t>Osmanlı Devleti </a:t>
            </a:r>
            <a:r>
              <a:rPr lang="tr-TR" sz="2800" dirty="0" smtClean="0"/>
              <a:t>üzerinde emelleri </a:t>
            </a:r>
            <a:r>
              <a:rPr lang="tr-TR" sz="2800" dirty="0"/>
              <a:t>olan devletler, </a:t>
            </a:r>
            <a:r>
              <a:rPr lang="tr-TR" sz="2800" b="1" dirty="0">
                <a:solidFill>
                  <a:srgbClr val="FF0000"/>
                </a:solidFill>
              </a:rPr>
              <a:t>milliyetçilik akımını </a:t>
            </a:r>
            <a:r>
              <a:rPr lang="tr-TR" sz="2800" dirty="0"/>
              <a:t>azınlıklar arasında yaymaya </a:t>
            </a:r>
            <a:r>
              <a:rPr lang="tr-TR" sz="2800" dirty="0" smtClean="0"/>
              <a:t>çalıştılar.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Napolyon </a:t>
            </a:r>
            <a:r>
              <a:rPr lang="tr-TR" sz="2800" b="1" dirty="0" err="1" smtClean="0">
                <a:solidFill>
                  <a:srgbClr val="FF0000"/>
                </a:solidFill>
              </a:rPr>
              <a:t>Bonapart</a:t>
            </a:r>
            <a:r>
              <a:rPr lang="tr-TR" sz="2800" dirty="0" smtClean="0"/>
              <a:t>, Balkanlar’ı </a:t>
            </a:r>
            <a:r>
              <a:rPr lang="tr-TR" sz="2800" dirty="0"/>
              <a:t>ele geçirmek, Mısır’a çıkmak ve Doğu Akdeniz’i bir Fransız gölü hâline getirmek</a:t>
            </a:r>
          </a:p>
          <a:p>
            <a:pPr>
              <a:buNone/>
            </a:pPr>
            <a:r>
              <a:rPr lang="tr-TR" sz="2800" dirty="0" smtClean="0"/>
              <a:t>    için </a:t>
            </a:r>
            <a:r>
              <a:rPr lang="tr-TR" sz="2800" dirty="0"/>
              <a:t>Osmanlı Devleti’nde milliyetçilik akımının yayılması ve bağımsızlık isyanlarının </a:t>
            </a:r>
            <a:r>
              <a:rPr lang="tr-TR" sz="2800" dirty="0" smtClean="0"/>
              <a:t>çıkması için </a:t>
            </a:r>
            <a:r>
              <a:rPr lang="tr-TR" sz="2800" dirty="0"/>
              <a:t>uğraştı</a:t>
            </a:r>
            <a:r>
              <a:rPr lang="tr-TR" sz="2800" dirty="0" smtClean="0"/>
              <a:t>.</a:t>
            </a:r>
          </a:p>
          <a:p>
            <a:r>
              <a:rPr lang="tr-TR" sz="2800" dirty="0" smtClean="0"/>
              <a:t>Napolyon,Rum ve Mısır halkını </a:t>
            </a:r>
            <a:r>
              <a:rPr lang="tr-TR" sz="2800" dirty="0"/>
              <a:t>kışkırttı. </a:t>
            </a:r>
            <a:endParaRPr lang="tr-TR" sz="2800" dirty="0" smtClean="0"/>
          </a:p>
          <a:p>
            <a:r>
              <a:rPr lang="tr-TR" sz="2800" dirty="0" smtClean="0"/>
              <a:t>Rusya</a:t>
            </a:r>
            <a:r>
              <a:rPr lang="tr-TR" sz="2800" dirty="0"/>
              <a:t>, </a:t>
            </a:r>
            <a:r>
              <a:rPr lang="tr-TR" sz="2800" dirty="0" smtClean="0"/>
              <a:t>Rumları ve Balkan milletlerini </a:t>
            </a:r>
            <a:r>
              <a:rPr lang="tr-TR" sz="2800" dirty="0"/>
              <a:t>Osmanlı Devleti’ne </a:t>
            </a:r>
            <a:r>
              <a:rPr lang="tr-TR" sz="2800" dirty="0" smtClean="0"/>
              <a:t>karşı kışkırttı</a:t>
            </a:r>
            <a:r>
              <a:rPr lang="tr-TR" sz="2800" dirty="0"/>
              <a:t>.</a:t>
            </a:r>
            <a:endParaRPr lang="tr-TR" sz="2800" dirty="0" smtClean="0"/>
          </a:p>
          <a:p>
            <a:pPr>
              <a:buNone/>
            </a:pPr>
            <a:endParaRPr lang="tr-TR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arita 4.1: XX. yÃ¼zyÄ±l baÅlarÄ±nda OsmanlÄ± Devleti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r>
              <a:rPr lang="tr-TR" sz="2800" dirty="0" err="1">
                <a:solidFill>
                  <a:srgbClr val="FF0000"/>
                </a:solidFill>
              </a:rPr>
              <a:t>Metternich</a:t>
            </a:r>
            <a:r>
              <a:rPr lang="tr-TR" sz="2800" dirty="0">
                <a:solidFill>
                  <a:srgbClr val="FF0000"/>
                </a:solidFill>
              </a:rPr>
              <a:t> Politikası </a:t>
            </a:r>
            <a:r>
              <a:rPr lang="tr-TR" sz="2800" dirty="0"/>
              <a:t>ile Fransız </a:t>
            </a:r>
            <a:r>
              <a:rPr lang="tr-TR" sz="2800" dirty="0" err="1"/>
              <a:t>İhtilali’nin</a:t>
            </a:r>
            <a:r>
              <a:rPr lang="tr-TR" sz="2800" dirty="0"/>
              <a:t> getirmiş olduğu milliyetçilik akımına karşı </a:t>
            </a:r>
            <a:r>
              <a:rPr lang="tr-TR" sz="2800" dirty="0" smtClean="0"/>
              <a:t>birlikte hareket </a:t>
            </a:r>
            <a:r>
              <a:rPr lang="tr-TR" sz="2800" dirty="0"/>
              <a:t>eden </a:t>
            </a:r>
            <a:r>
              <a:rPr lang="tr-TR" sz="2800" b="1" dirty="0"/>
              <a:t>Avusturya ve Rusya</a:t>
            </a:r>
            <a:r>
              <a:rPr lang="tr-TR" sz="2800" dirty="0"/>
              <a:t>, Balkanlar’daki emellerini gerçekleştirebilmek için </a:t>
            </a:r>
            <a:r>
              <a:rPr lang="tr-TR" sz="2800" dirty="0" smtClean="0"/>
              <a:t>Sırbistan’a yolladıkları </a:t>
            </a:r>
            <a:r>
              <a:rPr lang="tr-TR" sz="2800" dirty="0"/>
              <a:t>ajanlarla milliyetçilik düşüncesini Sırplar arasında yaymaya başladılar. </a:t>
            </a:r>
            <a:endParaRPr lang="tr-TR" sz="2800" dirty="0" smtClean="0"/>
          </a:p>
          <a:p>
            <a:r>
              <a:rPr lang="tr-TR" sz="2800" dirty="0" smtClean="0"/>
              <a:t>1804 yılında </a:t>
            </a:r>
            <a:r>
              <a:rPr lang="tr-TR" sz="2800" dirty="0"/>
              <a:t>başlayan isyan 1878 yılında Sırpların bağımsızlığı ile </a:t>
            </a:r>
            <a:r>
              <a:rPr lang="tr-TR" sz="2800" dirty="0" smtClean="0"/>
              <a:t>sonuçlandı.Sırplardan sonra </a:t>
            </a:r>
            <a:r>
              <a:rPr lang="sv-SE" sz="2800" b="1" dirty="0" smtClean="0"/>
              <a:t>1821 </a:t>
            </a:r>
            <a:r>
              <a:rPr lang="sv-SE" sz="2800" b="1" dirty="0"/>
              <a:t>yılında </a:t>
            </a:r>
            <a:r>
              <a:rPr lang="sv-SE" sz="2800" b="1" dirty="0" smtClean="0"/>
              <a:t>Rumlar </a:t>
            </a:r>
            <a:r>
              <a:rPr lang="sv-SE" sz="2800" dirty="0"/>
              <a:t>isyan ettiler</a:t>
            </a:r>
            <a:r>
              <a:rPr lang="sv-SE" sz="2800" dirty="0" smtClean="0"/>
              <a:t>.</a:t>
            </a:r>
            <a:endParaRPr lang="tr-TR" sz="2800" dirty="0" smtClean="0"/>
          </a:p>
          <a:p>
            <a:r>
              <a:rPr lang="tr-TR" sz="2800" dirty="0"/>
              <a:t>Osmanlı Devleti’nin isyanı bastırması üzerine İngiltere, </a:t>
            </a:r>
            <a:r>
              <a:rPr lang="tr-TR" sz="2800" dirty="0" err="1" smtClean="0"/>
              <a:t>Rusyave</a:t>
            </a:r>
            <a:r>
              <a:rPr lang="tr-TR" sz="2800" dirty="0" smtClean="0"/>
              <a:t> </a:t>
            </a:r>
            <a:r>
              <a:rPr lang="tr-TR" sz="2800" dirty="0"/>
              <a:t>Fransa, Osmanlı Devleti’nden Yunanistan’a özerklik vermesini istediler. Osmanlı </a:t>
            </a:r>
            <a:r>
              <a:rPr lang="tr-TR" sz="2800" dirty="0" err="1" smtClean="0"/>
              <a:t>Devletibu</a:t>
            </a:r>
            <a:r>
              <a:rPr lang="tr-TR" sz="2800" dirty="0" smtClean="0"/>
              <a:t> </a:t>
            </a:r>
            <a:r>
              <a:rPr lang="tr-TR" sz="2800" dirty="0"/>
              <a:t>isteği reddedince Osmanlı ve Mısır donanmaları İngiliz, Fransız ve Rus ittifakı </a:t>
            </a:r>
            <a:r>
              <a:rPr lang="tr-TR" sz="2800" dirty="0" smtClean="0"/>
              <a:t>tarafından </a:t>
            </a:r>
            <a:r>
              <a:rPr lang="tr-TR" sz="2800" dirty="0" err="1" smtClean="0"/>
              <a:t>Navarin’de</a:t>
            </a:r>
            <a:r>
              <a:rPr lang="tr-TR" sz="2800" dirty="0" smtClean="0"/>
              <a:t> </a:t>
            </a:r>
            <a:r>
              <a:rPr lang="tr-TR" sz="2800" dirty="0"/>
              <a:t>yakıldı</a:t>
            </a:r>
            <a:r>
              <a:rPr lang="tr-TR" sz="2800" dirty="0" smtClean="0"/>
              <a:t>.</a:t>
            </a:r>
          </a:p>
          <a:p>
            <a:r>
              <a:rPr lang="tr-TR" sz="2800" dirty="0"/>
              <a:t>1828-1829 Osmanlı-Rus savaşında Osmanlı Devleti yenilince</a:t>
            </a:r>
          </a:p>
          <a:p>
            <a:pPr>
              <a:buNone/>
            </a:pPr>
            <a:r>
              <a:rPr lang="tr-TR" sz="2800" dirty="0" smtClean="0"/>
              <a:t>    yapılan </a:t>
            </a:r>
            <a:r>
              <a:rPr lang="tr-TR" sz="2800" dirty="0"/>
              <a:t>Edirne Antlaşması’ndan sonra Yunanistan bağımsızlığını ilan etti</a:t>
            </a:r>
            <a:r>
              <a:rPr lang="tr-TR" sz="2800" dirty="0" smtClean="0"/>
              <a:t>.  </a:t>
            </a:r>
          </a:p>
          <a:p>
            <a:pPr>
              <a:buNone/>
            </a:pPr>
            <a:r>
              <a:rPr lang="tr-TR" sz="2800" dirty="0"/>
              <a:t> </a:t>
            </a:r>
            <a:r>
              <a:rPr lang="tr-TR" sz="2800" dirty="0" smtClean="0"/>
              <a:t>                                                                  HAZIRLAYAN: Emin ÖZÜMAĞI       </a:t>
            </a:r>
            <a:endParaRPr lang="tr-TR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611</Words>
  <PresentationFormat>Ekran Gösterisi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4.1. DEVRİMLER VE DEĞİŞİMLER Fransız İhtilali’nin İmparatorluklara Etkisi</vt:lpstr>
      <vt:lpstr>Slayt 2</vt:lpstr>
      <vt:lpstr>Slayt 3</vt:lpstr>
      <vt:lpstr>Slayt 4</vt:lpstr>
      <vt:lpstr>Slayt 5</vt:lpstr>
      <vt:lpstr>Osmanlı Devleti’nde Bağımsızlık Hareketleri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2019-02-17T12:09:58Z</dcterms:created>
  <dcterms:modified xsi:type="dcterms:W3CDTF">2019-02-17T15:41:30Z</dcterms:modified>
  <cp:category>https://www.sorubak.com</cp:category>
</cp:coreProperties>
</file>