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91" r:id="rId28"/>
    <p:sldId id="292" r:id="rId29"/>
    <p:sldId id="293" r:id="rId30"/>
    <p:sldId id="294" r:id="rId31"/>
    <p:sldId id="295" r:id="rId32"/>
    <p:sldId id="296" r:id="rId33"/>
    <p:sldId id="297" r:id="rId34"/>
    <p:sldId id="298" r:id="rId35"/>
    <p:sldId id="301" r:id="rId36"/>
    <p:sldId id="300" r:id="rId3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C619A"/>
    <a:srgbClr val="00FFFF"/>
    <a:srgbClr val="F61C1C"/>
    <a:srgbClr val="35D5DD"/>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5" autoAdjust="0"/>
    <p:restoredTop sz="94737" autoAdjust="0"/>
  </p:normalViewPr>
  <p:slideViewPr>
    <p:cSldViewPr>
      <p:cViewPr>
        <p:scale>
          <a:sx n="73" d="100"/>
          <a:sy n="73" d="100"/>
        </p:scale>
        <p:origin x="-2724" y="-900"/>
      </p:cViewPr>
      <p:guideLst>
        <p:guide orient="horz" pos="2160"/>
        <p:guide pos="2880"/>
      </p:guideLst>
    </p:cSldViewPr>
  </p:slideViewPr>
  <p:outlineViewPr>
    <p:cViewPr>
      <p:scale>
        <a:sx n="33" d="100"/>
        <a:sy n="33" d="100"/>
      </p:scale>
      <p:origin x="0" y="144"/>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1BF632-10F1-4C08-8AC7-7CBBFA2B1839}" type="datetimeFigureOut">
              <a:rPr lang="tr-TR" smtClean="0"/>
              <a:pPr/>
              <a:t>31/03/2018</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CB71BBE-ABB1-48C8-8840-CB371BD5A09D}" type="slidenum">
              <a:rPr lang="tr-TR" smtClean="0"/>
              <a:pPr/>
              <a:t>‹#›</a:t>
            </a:fld>
            <a:endParaRPr lang="tr-TR"/>
          </a:p>
        </p:txBody>
      </p:sp>
    </p:spTree>
    <p:extLst>
      <p:ext uri="{BB962C8B-B14F-4D97-AF65-F5344CB8AC3E}">
        <p14:creationId xmlns:p14="http://schemas.microsoft.com/office/powerpoint/2010/main" xmlns="" val="42009679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BCB71BBE-ABB1-48C8-8840-CB371BD5A09D}" type="slidenum">
              <a:rPr lang="tr-TR" smtClean="0"/>
              <a:pPr/>
              <a:t>1</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mtClean="0"/>
              <a:t>www.egitimhane.com </a:t>
            </a:r>
            <a:endParaRPr lang="tr-TR"/>
          </a:p>
        </p:txBody>
      </p:sp>
      <p:sp>
        <p:nvSpPr>
          <p:cNvPr id="4" name="Slayt Numarası Yer Tutucusu 3"/>
          <p:cNvSpPr>
            <a:spLocks noGrp="1"/>
          </p:cNvSpPr>
          <p:nvPr>
            <p:ph type="sldNum" sz="quarter" idx="10"/>
          </p:nvPr>
        </p:nvSpPr>
        <p:spPr/>
        <p:txBody>
          <a:bodyPr/>
          <a:lstStyle/>
          <a:p>
            <a:fld id="{BCB71BBE-ABB1-48C8-8840-CB371BD5A09D}" type="slidenum">
              <a:rPr lang="tr-TR" smtClean="0"/>
              <a:pPr/>
              <a:t>34</a:t>
            </a:fld>
            <a:endParaRPr lang="tr-TR"/>
          </a:p>
        </p:txBody>
      </p:sp>
    </p:spTree>
    <p:extLst>
      <p:ext uri="{BB962C8B-B14F-4D97-AF65-F5344CB8AC3E}">
        <p14:creationId xmlns:p14="http://schemas.microsoft.com/office/powerpoint/2010/main" xmlns="" val="235577422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4CC4F898-74C6-4474-8A1A-00002FF0A8E1}" type="datetime1">
              <a:rPr lang="tr-TR" smtClean="0"/>
              <a:pPr/>
              <a:t>31/03/2018</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transition spd="slow">
    <p:dissolve/>
    <p:sndAc>
      <p:stSnd>
        <p:snd r:embed="rId1" name="chimes.wav"/>
      </p:stSnd>
    </p:sndAc>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A73BE55C-49EF-4756-8CFA-7C4EB1967DB2}" type="datetime1">
              <a:rPr lang="tr-TR" smtClean="0"/>
              <a:pPr/>
              <a:t>31/03/2018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slow">
    <p:dissolve/>
    <p:sndAc>
      <p:stSnd>
        <p:snd r:embed="rId1" name="chimes.wav"/>
      </p:stSnd>
    </p:sndAc>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4213526B-9E30-4F2E-B41C-03FC1E84F844}" type="datetime1">
              <a:rPr lang="tr-TR" smtClean="0"/>
              <a:pPr/>
              <a:t>31/03/2018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slow">
    <p:dissolve/>
    <p:sndAc>
      <p:stSnd>
        <p:snd r:embed="rId1" name="chimes.wav"/>
      </p:stSnd>
    </p:sndAc>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BF2CC1A2-CAF9-4872-B040-9B153C62D89A}" type="datetime1">
              <a:rPr lang="tr-TR" smtClean="0"/>
              <a:pPr/>
              <a:t>31/03/2018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slow">
    <p:dissolve/>
    <p:sndAc>
      <p:stSnd>
        <p:snd r:embed="rId1" name="chimes.wav"/>
      </p:stSnd>
    </p:sndAc>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810B68A7-2E5C-4860-BCDF-C2E06F27EE76}" type="datetime1">
              <a:rPr lang="tr-TR" smtClean="0"/>
              <a:pPr/>
              <a:t>31/03/2018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transition spd="slow">
    <p:dissolve/>
    <p:sndAc>
      <p:stSnd>
        <p:snd r:embed="rId1" name="chimes.wav"/>
      </p:stSnd>
    </p:sndAc>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38CF4E69-998E-4CAF-AC07-F2DA37EEEED1}" type="datetime1">
              <a:rPr lang="tr-TR" smtClean="0"/>
              <a:pPr/>
              <a:t>31/03/2018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slow">
    <p:dissolve/>
    <p:sndAc>
      <p:stSnd>
        <p:snd r:embed="rId1" name="chimes.wav"/>
      </p:stSnd>
    </p:sndAc>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3B607521-562D-4D9F-959B-693F30F4A2C0}" type="datetime1">
              <a:rPr lang="tr-TR" smtClean="0"/>
              <a:pPr/>
              <a:t>31/03/2018</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slow">
    <p:dissolve/>
    <p:sndAc>
      <p:stSnd>
        <p:snd r:embed="rId1" name="chimes.wav"/>
      </p:stSnd>
    </p:sndAc>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F73F2602-8BD0-4239-B3EE-F30A760B2900}" type="datetime1">
              <a:rPr lang="tr-TR" smtClean="0"/>
              <a:pPr/>
              <a:t>31/03/2018</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slow">
    <p:dissolve/>
    <p:sndAc>
      <p:stSnd>
        <p:snd r:embed="rId1" name="chimes.wav"/>
      </p:stSnd>
    </p:sndAc>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B260E52-1DCD-4823-90D3-8B1F9F36A175}" type="datetime1">
              <a:rPr lang="tr-TR" smtClean="0"/>
              <a:pPr/>
              <a:t>31/03/2018</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slow">
    <p:dissolve/>
    <p:sndAc>
      <p:stSnd>
        <p:snd r:embed="rId1" name="chimes.wav"/>
      </p:stSnd>
    </p:sndAc>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8858740D-BA7B-411E-9BB2-BBF0951B38ED}" type="datetime1">
              <a:rPr lang="tr-TR" smtClean="0"/>
              <a:pPr/>
              <a:t>31/03/2018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slow">
    <p:dissolve/>
    <p:sndAc>
      <p:stSnd>
        <p:snd r:embed="rId1" name="chimes.wav"/>
      </p:stSnd>
    </p:sndAc>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91A1C699-6B6A-4604-A003-84E4572AEC0B}" type="datetime1">
              <a:rPr lang="tr-TR" smtClean="0"/>
              <a:pPr/>
              <a:t>31/03/2018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077200" y="6356350"/>
            <a:ext cx="609600" cy="365125"/>
          </a:xfrm>
        </p:spPr>
        <p:txBody>
          <a:bodyPr/>
          <a:lstStyle/>
          <a:p>
            <a:fld id="{B1DEFA8C-F947-479F-BE07-76B6B3F80BF1}" type="slidenum">
              <a:rPr lang="tr-TR" smtClean="0"/>
              <a:pPr/>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spd="slow">
    <p:dissolve/>
    <p:sndAc>
      <p:stSnd>
        <p:snd r:embed="rId1" name="chimes.wav"/>
      </p:stSnd>
    </p:sndAc>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DDB0054F-727A-45C1-A5A8-1E135E9F7F4F}" type="datetime1">
              <a:rPr lang="tr-TR" smtClean="0"/>
              <a:pPr/>
              <a:t>31/03/2018</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1DEFA8C-F947-479F-BE07-76B6B3F80BF1}" type="slidenum">
              <a:rPr lang="tr-TR" smtClean="0"/>
              <a:pPr/>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dissolve/>
    <p:sndAc>
      <p:stSnd>
        <p:snd r:embed="rId13" name="chimes.wav"/>
      </p:stSnd>
    </p:sndAc>
  </p:transition>
  <p:timing>
    <p:tnLst>
      <p:par>
        <p:cTn id="1" dur="indefinite" restart="never" nodeType="tmRoot"/>
      </p:par>
    </p:tnLst>
  </p:timing>
  <p:hf hdr="0" ft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audio" Target="../media/audio2.wav"/></Relationships>
</file>

<file path=ppt/slides/_rels/slide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ln w="34925">
            <a:solidFill>
              <a:srgbClr val="FFFFFF"/>
            </a:solidFill>
          </a:ln>
          <a:effectLst>
            <a:glow rad="101600">
              <a:schemeClr val="accent5">
                <a:satMod val="175000"/>
                <a:alpha val="40000"/>
              </a:schemeClr>
            </a:glow>
            <a:outerShdw blurRad="317500" dir="2700000" algn="ctr">
              <a:srgbClr val="000000">
                <a:alpha val="43000"/>
              </a:srgbClr>
            </a:outerShdw>
          </a:effectLst>
          <a:scene3d>
            <a:camera prst="perspectiveFront" fov="2700000">
              <a:rot lat="19086000" lon="19067999" rev="3108000"/>
            </a:camera>
            <a:lightRig rig="threePt" dir="t">
              <a:rot lat="0" lon="0" rev="0"/>
            </a:lightRig>
          </a:scene3d>
          <a:sp3d extrusionH="38100" prstMaterial="clear">
            <a:bevelT w="260350" h="50800" prst="softRound"/>
            <a:bevelB prst="softRound"/>
          </a:sp3d>
        </p:spPr>
        <p:txBody>
          <a:bodyPr/>
          <a:lstStyle/>
          <a:p>
            <a:r>
              <a:rPr lang="tr-TR" b="1" i="1" u="sng" dirty="0" smtClean="0">
                <a:solidFill>
                  <a:srgbClr val="00B0F0"/>
                </a:solidFill>
                <a:latin typeface="Algerian" pitchFamily="82" charset="0"/>
              </a:rPr>
              <a:t>VOLEYBOL OYUN KURALLARI</a:t>
            </a:r>
            <a:endParaRPr lang="tr-TR" b="1" i="1" u="sng" dirty="0">
              <a:solidFill>
                <a:srgbClr val="00B0F0"/>
              </a:solidFill>
              <a:latin typeface="Algerian" pitchFamily="82" charset="0"/>
            </a:endParaRPr>
          </a:p>
        </p:txBody>
      </p:sp>
      <p:sp>
        <p:nvSpPr>
          <p:cNvPr id="3" name="2 Alt Başlık"/>
          <p:cNvSpPr>
            <a:spLocks noGrp="1"/>
          </p:cNvSpPr>
          <p:nvPr>
            <p:ph type="subTitle" idx="1"/>
          </p:nvPr>
        </p:nvSpPr>
        <p:spPr>
          <a:ln>
            <a:solidFill>
              <a:schemeClr val="accent1"/>
            </a:solidFill>
          </a:ln>
          <a:effectLst>
            <a:glow rad="63500">
              <a:schemeClr val="accent5">
                <a:satMod val="175000"/>
                <a:alpha val="40000"/>
              </a:schemeClr>
            </a:glow>
            <a:outerShdw blurRad="50800" dist="38100" dir="10800000" algn="r" rotWithShape="0">
              <a:prstClr val="black">
                <a:alpha val="40000"/>
              </a:prstClr>
            </a:outerShdw>
            <a:reflection blurRad="6350" stA="50000" endA="300" endPos="90000" dir="5400000" sy="-100000" algn="bl" rotWithShape="0"/>
            <a:softEdge rad="12700"/>
          </a:effectLst>
          <a:scene3d>
            <a:camera prst="isometricLeftDown"/>
            <a:lightRig rig="soft" dir="t">
              <a:rot lat="0" lon="0" rev="0"/>
            </a:lightRig>
          </a:scene3d>
          <a:sp3d prstMaterial="translucentPowder">
            <a:bevelT w="203200" h="50800" prst="relaxedInset"/>
          </a:sp3d>
        </p:spPr>
        <p:txBody>
          <a:bodyPr/>
          <a:lstStyle/>
          <a:p>
            <a:r>
              <a:rPr lang="tr-TR" dirty="0" smtClean="0"/>
              <a:t>                                  </a:t>
            </a:r>
            <a:r>
              <a:rPr lang="tr-TR" sz="1600" dirty="0" smtClean="0">
                <a:solidFill>
                  <a:srgbClr val="00B050"/>
                </a:solidFill>
              </a:rPr>
              <a:t>HAZIRLAYAN:YUSUF KILINÇ</a:t>
            </a:r>
          </a:p>
          <a:p>
            <a:r>
              <a:rPr lang="tr-TR" sz="1600" dirty="0" smtClean="0"/>
              <a:t>                                                                    </a:t>
            </a:r>
            <a:r>
              <a:rPr lang="tr-TR" sz="1600" dirty="0" smtClean="0">
                <a:solidFill>
                  <a:srgbClr val="35D5DD"/>
                </a:solidFill>
              </a:rPr>
              <a:t>SINIFI:7 – H</a:t>
            </a:r>
          </a:p>
          <a:p>
            <a:r>
              <a:rPr lang="tr-TR" sz="1600" dirty="0" smtClean="0"/>
              <a:t>                                       </a:t>
            </a:r>
            <a:r>
              <a:rPr lang="tr-TR" sz="1600" dirty="0" smtClean="0">
                <a:solidFill>
                  <a:srgbClr val="F61C1C"/>
                </a:solidFill>
              </a:rPr>
              <a:t>OKUL NO :918</a:t>
            </a:r>
            <a:endParaRPr lang="tr-TR" dirty="0">
              <a:solidFill>
                <a:srgbClr val="F61C1C"/>
              </a:solidFill>
            </a:endParaRPr>
          </a:p>
        </p:txBody>
      </p:sp>
      <p:sp>
        <p:nvSpPr>
          <p:cNvPr id="5" name="4 Slayt Numarası Yer Tutucusu"/>
          <p:cNvSpPr>
            <a:spLocks noGrp="1"/>
          </p:cNvSpPr>
          <p:nvPr>
            <p:ph type="sldNum" sz="quarter" idx="12"/>
          </p:nvPr>
        </p:nvSpPr>
        <p:spPr/>
        <p:txBody>
          <a:bodyPr/>
          <a:lstStyle/>
          <a:p>
            <a:fld id="{B1DEFA8C-F947-479F-BE07-76B6B3F80BF1}" type="slidenum">
              <a:rPr lang="tr-TR" smtClean="0"/>
              <a:pPr/>
              <a:t>1</a:t>
            </a:fld>
            <a:endParaRPr lang="tr-TR"/>
          </a:p>
        </p:txBody>
      </p:sp>
    </p:spTree>
    <p:custDataLst>
      <p:tags r:id="rId1"/>
    </p:custDataLst>
  </p:cSld>
  <p:clrMapOvr>
    <a:masterClrMapping/>
  </p:clrMapOvr>
  <p:transition spd="slow">
    <p:dissolve/>
    <p:sndAc>
      <p:stSnd>
        <p:snd r:embed="rId4" name="applause.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mph" presetSubtype="3" grpId="1" nodeType="clickEffect">
                                  <p:stCondLst>
                                    <p:cond delay="0"/>
                                  </p:stCondLst>
                                  <p:childTnLst>
                                    <p:set>
                                      <p:cBhvr override="childStyle">
                                        <p:cTn id="11" dur="indefinite"/>
                                        <p:tgtEl>
                                          <p:spTgt spid="2"/>
                                        </p:tgtEl>
                                        <p:attrNameLst>
                                          <p:attrName>style.fontStyle</p:attrName>
                                        </p:attrNameLst>
                                      </p:cBhvr>
                                      <p:to>
                                        <p:strVal val="italic"/>
                                      </p:to>
                                    </p:set>
                                    <p:set>
                                      <p:cBhvr override="childStyle">
                                        <p:cTn id="12" dur="indefinite"/>
                                        <p:tgtEl>
                                          <p:spTgt spid="2"/>
                                        </p:tgtEl>
                                        <p:attrNameLst>
                                          <p:attrName>style.fontWeight</p:attrName>
                                        </p:attrNameLst>
                                      </p:cBhvr>
                                      <p:to>
                                        <p:strVal val="bold"/>
                                      </p:to>
                                    </p:set>
                                    <p:set>
                                      <p:cBhvr override="childStyle">
                                        <p:cTn id="13" dur="indefinite"/>
                                        <p:tgtEl>
                                          <p:spTgt spid="2"/>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
            </a:r>
            <a:br>
              <a:rPr lang="tr-TR" b="1" dirty="0" smtClean="0"/>
            </a:br>
            <a:r>
              <a:rPr lang="tr-TR" b="1" dirty="0" smtClean="0"/>
              <a:t>Smaçta temas yüksekliği</a:t>
            </a:r>
            <a:endParaRPr lang="tr-TR" dirty="0"/>
          </a:p>
        </p:txBody>
      </p:sp>
      <p:sp>
        <p:nvSpPr>
          <p:cNvPr id="3" name="2 İçerik Yer Tutucusu"/>
          <p:cNvSpPr>
            <a:spLocks noGrp="1"/>
          </p:cNvSpPr>
          <p:nvPr>
            <p:ph idx="1"/>
          </p:nvPr>
        </p:nvSpPr>
        <p:spPr/>
        <p:txBody>
          <a:bodyPr/>
          <a:lstStyle/>
          <a:p>
            <a:r>
              <a:rPr lang="tr-TR" dirty="0" smtClean="0"/>
              <a:t>Bir oyuncunu smaç vurma kapasitesi boyunun uzunluğuna ve sıçrama yüksekliğine bağlıdır. Ancak bunların dışında genellikle </a:t>
            </a:r>
            <a:r>
              <a:rPr lang="tr-TR" dirty="0" err="1" smtClean="0"/>
              <a:t>gözardı</a:t>
            </a:r>
            <a:r>
              <a:rPr lang="tr-TR" dirty="0" smtClean="0"/>
              <a:t> edilen en önemli nokta, topla temas ettiği anda oyuncunun kolunun ne kadar açık olduğudur. Temas noktasının yüksekliği smaçta çok önemlidir, fakat bazı oyuncular smaç sırasında kollarını tam açmazlar. Başarılı bir smaç için, smaç vurmadığınız omzunuzu iyice düşürün ve topun arkasında kalarak topa sıçrayabildiğiniz en yüksek noktada temas etmeye çalışın.</a:t>
            </a:r>
            <a:endParaRPr lang="tr-TR" dirty="0"/>
          </a:p>
        </p:txBody>
      </p:sp>
      <p:sp>
        <p:nvSpPr>
          <p:cNvPr id="4" name="3 Slayt Numarası Yer Tutucusu"/>
          <p:cNvSpPr>
            <a:spLocks noGrp="1"/>
          </p:cNvSpPr>
          <p:nvPr>
            <p:ph type="sldNum" sz="quarter" idx="12"/>
          </p:nvPr>
        </p:nvSpPr>
        <p:spPr/>
        <p:txBody>
          <a:bodyPr/>
          <a:lstStyle/>
          <a:p>
            <a:fld id="{B1DEFA8C-F947-479F-BE07-76B6B3F80BF1}" type="slidenum">
              <a:rPr lang="tr-TR" smtClean="0"/>
              <a:pPr/>
              <a:t>10</a:t>
            </a:fld>
            <a:endParaRPr lang="tr-TR"/>
          </a:p>
        </p:txBody>
      </p:sp>
    </p:spTree>
  </p:cSld>
  <p:clrMapOvr>
    <a:masterClrMapping/>
  </p:clrMapOvr>
  <p:transition spd="slow">
    <p:dissolve/>
    <p:sndAc>
      <p:stSnd>
        <p:snd r:embed="rId2" name="chimes.wav"/>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
            </a:r>
            <a:br>
              <a:rPr lang="tr-TR" b="1" dirty="0" smtClean="0"/>
            </a:br>
            <a:r>
              <a:rPr lang="tr-TR" b="1" dirty="0" smtClean="0"/>
              <a:t>Serviste eller</a:t>
            </a:r>
            <a:endParaRPr lang="tr-TR" dirty="0"/>
          </a:p>
        </p:txBody>
      </p:sp>
      <p:sp>
        <p:nvSpPr>
          <p:cNvPr id="3" name="2 İçerik Yer Tutucusu"/>
          <p:cNvSpPr>
            <a:spLocks noGrp="1"/>
          </p:cNvSpPr>
          <p:nvPr>
            <p:ph idx="1"/>
          </p:nvPr>
        </p:nvSpPr>
        <p:spPr/>
        <p:txBody>
          <a:bodyPr/>
          <a:lstStyle/>
          <a:p>
            <a:pPr fontAlgn="base"/>
            <a:r>
              <a:rPr lang="tr-TR" dirty="0" smtClean="0"/>
              <a:t>Servis atılırken ön oyuncu iseniz, file önünde ve elleriniz yukarda bekleyin. Aksi halde hızlı bir hücumda geç kalabilirsiniz. Elleri yukarıda tutmanın bir diğer yararı da rakibin görüşünü kısmen engellemektir. Elleri hareket ettirerek rakibin görüşünü kapamak kural dışıdır, ancak </a:t>
            </a:r>
            <a:r>
              <a:rPr lang="tr-TR" dirty="0" err="1" smtClean="0"/>
              <a:t>vucudun</a:t>
            </a:r>
            <a:r>
              <a:rPr lang="tr-TR" dirty="0" smtClean="0"/>
              <a:t> </a:t>
            </a:r>
            <a:r>
              <a:rPr lang="tr-TR" dirty="0" err="1" smtClean="0"/>
              <a:t>hafifce</a:t>
            </a:r>
            <a:r>
              <a:rPr lang="tr-TR" dirty="0" smtClean="0"/>
              <a:t> sağa sola eğilmesi ile yapılan engellemelere hakemler genellikle tolerans gösterirler.</a:t>
            </a:r>
          </a:p>
          <a:p>
            <a:endParaRPr lang="tr-TR" dirty="0"/>
          </a:p>
        </p:txBody>
      </p:sp>
      <p:sp>
        <p:nvSpPr>
          <p:cNvPr id="4" name="3 Slayt Numarası Yer Tutucusu"/>
          <p:cNvSpPr>
            <a:spLocks noGrp="1"/>
          </p:cNvSpPr>
          <p:nvPr>
            <p:ph type="sldNum" sz="quarter" idx="12"/>
          </p:nvPr>
        </p:nvSpPr>
        <p:spPr/>
        <p:txBody>
          <a:bodyPr/>
          <a:lstStyle/>
          <a:p>
            <a:fld id="{B1DEFA8C-F947-479F-BE07-76B6B3F80BF1}" type="slidenum">
              <a:rPr lang="tr-TR" smtClean="0"/>
              <a:pPr/>
              <a:t>11</a:t>
            </a:fld>
            <a:endParaRPr lang="tr-TR"/>
          </a:p>
        </p:txBody>
      </p:sp>
    </p:spTree>
  </p:cSld>
  <p:clrMapOvr>
    <a:masterClrMapping/>
  </p:clrMapOvr>
  <p:transition spd="slow">
    <p:dissolve/>
    <p:sndAc>
      <p:stSnd>
        <p:snd r:embed="rId2" name="chimes.wav"/>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fontAlgn="base"/>
            <a:r>
              <a:rPr lang="tr-TR" b="1" dirty="0" smtClean="0"/>
              <a:t>Blok yaparken</a:t>
            </a:r>
          </a:p>
          <a:p>
            <a:pPr fontAlgn="base"/>
            <a:r>
              <a:rPr lang="tr-TR" dirty="0" smtClean="0"/>
              <a:t>Blok yapanların çoğu topa vurulduğu anda gözlerini kaparlar. Hücum eden oyuncu, smaçtan vazgeçip plaseyi tercih edebilir ve bu duruma reaksiyon göstermekte geç kalabilirsiniz. Bu nedenle gözlerinizi mümkün olduğu kadar uzun açık tutun (yani kapamayın!).</a:t>
            </a:r>
          </a:p>
          <a:p>
            <a:endParaRPr lang="tr-TR" dirty="0"/>
          </a:p>
        </p:txBody>
      </p:sp>
      <p:sp>
        <p:nvSpPr>
          <p:cNvPr id="4" name="3 Slayt Numarası Yer Tutucusu"/>
          <p:cNvSpPr>
            <a:spLocks noGrp="1"/>
          </p:cNvSpPr>
          <p:nvPr>
            <p:ph type="sldNum" sz="quarter" idx="12"/>
          </p:nvPr>
        </p:nvSpPr>
        <p:spPr/>
        <p:txBody>
          <a:bodyPr/>
          <a:lstStyle/>
          <a:p>
            <a:fld id="{B1DEFA8C-F947-479F-BE07-76B6B3F80BF1}" type="slidenum">
              <a:rPr lang="tr-TR" smtClean="0"/>
              <a:pPr/>
              <a:t>12</a:t>
            </a:fld>
            <a:endParaRPr lang="tr-TR"/>
          </a:p>
        </p:txBody>
      </p:sp>
    </p:spTree>
  </p:cSld>
  <p:clrMapOvr>
    <a:masterClrMapping/>
  </p:clrMapOvr>
  <p:transition spd="slow">
    <p:dissolve/>
    <p:sndAc>
      <p:stSnd>
        <p:snd r:embed="rId2" name="chimes.wav"/>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
            </a:r>
            <a:br>
              <a:rPr lang="tr-TR" b="1" dirty="0" smtClean="0"/>
            </a:br>
            <a:r>
              <a:rPr lang="tr-TR" b="1" dirty="0" smtClean="0"/>
              <a:t>Molalar</a:t>
            </a:r>
            <a:endParaRPr lang="tr-TR" dirty="0"/>
          </a:p>
        </p:txBody>
      </p:sp>
      <p:sp>
        <p:nvSpPr>
          <p:cNvPr id="3" name="2 İçerik Yer Tutucusu"/>
          <p:cNvSpPr>
            <a:spLocks noGrp="1"/>
          </p:cNvSpPr>
          <p:nvPr>
            <p:ph idx="1"/>
          </p:nvPr>
        </p:nvSpPr>
        <p:spPr/>
        <p:txBody>
          <a:bodyPr>
            <a:normAutofit/>
          </a:bodyPr>
          <a:lstStyle/>
          <a:p>
            <a:pPr fontAlgn="base"/>
            <a:r>
              <a:rPr lang="tr-TR" dirty="0" smtClean="0"/>
              <a:t>Molalarda bazı oyuncular ilgisiz davranırlar ve koçlarını dinlemezler. İyi bir takım oyuncusu kesinlikle böyle davranmaz. Molalarda her zaman koç ile göz temasında olun ve verilen talimatları başınızla onaylayın. Takımın iyiliği için kesinlikle uyumsuzluk ifade eden veya itiraz belirten hareketler yapmayın, veya sözler söylemeyin. Bu tartışmaları maçtan sonraya veya </a:t>
            </a:r>
            <a:r>
              <a:rPr lang="tr-TR" dirty="0" err="1" smtClean="0"/>
              <a:t>antremana</a:t>
            </a:r>
            <a:r>
              <a:rPr lang="tr-TR" dirty="0" smtClean="0"/>
              <a:t> saklayın. Kazanmak için oyuncular ve koçun uyum içinde olması en önemli koşuldur.</a:t>
            </a:r>
          </a:p>
          <a:p>
            <a:endParaRPr lang="tr-TR" dirty="0"/>
          </a:p>
        </p:txBody>
      </p:sp>
      <p:sp>
        <p:nvSpPr>
          <p:cNvPr id="4" name="3 Slayt Numarası Yer Tutucusu"/>
          <p:cNvSpPr>
            <a:spLocks noGrp="1"/>
          </p:cNvSpPr>
          <p:nvPr>
            <p:ph type="sldNum" sz="quarter" idx="12"/>
          </p:nvPr>
        </p:nvSpPr>
        <p:spPr/>
        <p:txBody>
          <a:bodyPr/>
          <a:lstStyle/>
          <a:p>
            <a:fld id="{B1DEFA8C-F947-479F-BE07-76B6B3F80BF1}" type="slidenum">
              <a:rPr lang="tr-TR" smtClean="0"/>
              <a:pPr/>
              <a:t>13</a:t>
            </a:fld>
            <a:endParaRPr lang="tr-TR"/>
          </a:p>
        </p:txBody>
      </p:sp>
    </p:spTree>
  </p:cSld>
  <p:clrMapOvr>
    <a:masterClrMapping/>
  </p:clrMapOvr>
  <p:transition spd="slow">
    <p:dissolve/>
    <p:sndAc>
      <p:stSnd>
        <p:snd r:embed="rId2" name="chimes.wav"/>
      </p:stSnd>
    </p:sndAc>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
            </a:r>
            <a:br>
              <a:rPr lang="tr-TR" b="1" dirty="0" smtClean="0"/>
            </a:br>
            <a:r>
              <a:rPr lang="tr-TR" b="1" dirty="0" smtClean="0"/>
              <a:t>Voleybol oyun alanı</a:t>
            </a:r>
            <a:endParaRPr lang="tr-TR" dirty="0"/>
          </a:p>
        </p:txBody>
      </p:sp>
      <p:sp>
        <p:nvSpPr>
          <p:cNvPr id="3" name="2 İçerik Yer Tutucusu"/>
          <p:cNvSpPr>
            <a:spLocks noGrp="1"/>
          </p:cNvSpPr>
          <p:nvPr>
            <p:ph idx="1"/>
          </p:nvPr>
        </p:nvSpPr>
        <p:spPr/>
        <p:txBody>
          <a:bodyPr/>
          <a:lstStyle/>
          <a:p>
            <a:pPr fontAlgn="base"/>
            <a:r>
              <a:rPr lang="tr-TR" dirty="0" smtClean="0"/>
              <a:t>Oyun alanı, 18x9 m ölçülerinde bir dikdörtgendir ve her yönde en az 3 m genişliğinde olan bir serbest bölge ile çevrilmiştir.Oyun sahasının üzerinde bulunan serbest oyun boşluğu, her türlü engelden arındırılmış olmalıdır. Serbest oyun boşluğu, oyun sahası yüzeyinden ölçüldüğünde en az 7 m yüksekliğinde olmalıdır.</a:t>
            </a:r>
          </a:p>
          <a:p>
            <a:endParaRPr lang="tr-TR" dirty="0"/>
          </a:p>
        </p:txBody>
      </p:sp>
      <p:sp>
        <p:nvSpPr>
          <p:cNvPr id="4" name="3 Slayt Numarası Yer Tutucusu"/>
          <p:cNvSpPr>
            <a:spLocks noGrp="1"/>
          </p:cNvSpPr>
          <p:nvPr>
            <p:ph type="sldNum" sz="quarter" idx="12"/>
          </p:nvPr>
        </p:nvSpPr>
        <p:spPr/>
        <p:txBody>
          <a:bodyPr/>
          <a:lstStyle/>
          <a:p>
            <a:fld id="{B1DEFA8C-F947-479F-BE07-76B6B3F80BF1}" type="slidenum">
              <a:rPr lang="tr-TR" smtClean="0"/>
              <a:pPr/>
              <a:t>14</a:t>
            </a:fld>
            <a:endParaRPr lang="tr-TR"/>
          </a:p>
        </p:txBody>
      </p:sp>
    </p:spTree>
  </p:cSld>
  <p:clrMapOvr>
    <a:masterClrMapping/>
  </p:clrMapOvr>
  <p:transition spd="slow">
    <p:dissolve/>
    <p:sndAc>
      <p:stSnd>
        <p:snd r:embed="rId2" name="chimes.wav"/>
      </p:stSnd>
    </p:sndAc>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Oyun Sahasının Yüzeyi</a:t>
            </a:r>
            <a:endParaRPr lang="tr-TR" dirty="0"/>
          </a:p>
        </p:txBody>
      </p:sp>
      <p:sp>
        <p:nvSpPr>
          <p:cNvPr id="3" name="2 İçerik Yer Tutucusu"/>
          <p:cNvSpPr>
            <a:spLocks noGrp="1"/>
          </p:cNvSpPr>
          <p:nvPr>
            <p:ph idx="1"/>
          </p:nvPr>
        </p:nvSpPr>
        <p:spPr/>
        <p:txBody>
          <a:bodyPr>
            <a:normAutofit fontScale="92500" lnSpcReduction="20000"/>
          </a:bodyPr>
          <a:lstStyle/>
          <a:p>
            <a:r>
              <a:rPr lang="tr-TR" b="1" dirty="0" smtClean="0"/>
              <a:t>:</a:t>
            </a:r>
            <a:r>
              <a:rPr lang="tr-TR" dirty="0" smtClean="0"/>
              <a:t> Sahanın yüzeyi düz, yatay ve yeknesak olmalıdır. Oyuncular için sakatlanmaya yol açacak herhangi bir tehlike teşkil etmemelidir. Pürüzlü ve kaygan yüzeylerde oynanması yasaktır.FIVB Dünya ve Resmi Müsabakalarında sadece tahta veya sentetik bir yüzeyin kullanılmasına izin verilir. Bu yüzey daha önce FIVB tarafından onaylanmış olmalıdır. Kapalı salonlarda oyun alanının yüzeyi açık renkte olmalıdır.FIVB Dünya ve Resmi Müsabakalarında çizgiler için beyaz, oyun alanı ve serbest bölge için farklı renkler kullanılmalıdır.Açık hava sahalarında drenaj amacıyla her metre için 5 mm </a:t>
            </a:r>
            <a:r>
              <a:rPr lang="tr-TR" dirty="0" err="1" smtClean="0"/>
              <a:t>lik</a:t>
            </a:r>
            <a:r>
              <a:rPr lang="tr-TR" dirty="0" smtClean="0"/>
              <a:t> bir eğime müsaade edilir. Saha çizgilerinin sert bir maddeden oluşturulması yasaktır.</a:t>
            </a:r>
            <a:br>
              <a:rPr lang="tr-TR" dirty="0" smtClean="0"/>
            </a:br>
            <a:r>
              <a:rPr lang="tr-TR" dirty="0" smtClean="0"/>
              <a:t/>
            </a:r>
            <a:br>
              <a:rPr lang="tr-TR" dirty="0" smtClean="0"/>
            </a:br>
            <a:endParaRPr lang="tr-TR" dirty="0"/>
          </a:p>
        </p:txBody>
      </p:sp>
      <p:sp>
        <p:nvSpPr>
          <p:cNvPr id="4" name="3 Slayt Numarası Yer Tutucusu"/>
          <p:cNvSpPr>
            <a:spLocks noGrp="1"/>
          </p:cNvSpPr>
          <p:nvPr>
            <p:ph type="sldNum" sz="quarter" idx="12"/>
          </p:nvPr>
        </p:nvSpPr>
        <p:spPr/>
        <p:txBody>
          <a:bodyPr/>
          <a:lstStyle/>
          <a:p>
            <a:fld id="{B1DEFA8C-F947-479F-BE07-76B6B3F80BF1}" type="slidenum">
              <a:rPr lang="tr-TR" smtClean="0"/>
              <a:pPr/>
              <a:t>15</a:t>
            </a:fld>
            <a:endParaRPr lang="tr-TR"/>
          </a:p>
        </p:txBody>
      </p:sp>
    </p:spTree>
  </p:cSld>
  <p:clrMapOvr>
    <a:masterClrMapping/>
  </p:clrMapOvr>
  <p:transition spd="slow">
    <p:dissolve/>
    <p:sndAc>
      <p:stSnd>
        <p:snd r:embed="rId2" name="chimes.wav"/>
      </p:stSnd>
    </p:sndAc>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Oyun Alanının Üzerindeki Çizgiler</a:t>
            </a:r>
            <a:endParaRPr lang="tr-TR" dirty="0"/>
          </a:p>
        </p:txBody>
      </p:sp>
      <p:sp>
        <p:nvSpPr>
          <p:cNvPr id="3" name="2 İçerik Yer Tutucusu"/>
          <p:cNvSpPr>
            <a:spLocks noGrp="1"/>
          </p:cNvSpPr>
          <p:nvPr>
            <p:ph idx="1"/>
          </p:nvPr>
        </p:nvSpPr>
        <p:spPr/>
        <p:txBody>
          <a:bodyPr>
            <a:normAutofit/>
          </a:bodyPr>
          <a:lstStyle/>
          <a:p>
            <a:r>
              <a:rPr lang="tr-TR" b="1" dirty="0" smtClean="0"/>
              <a:t>:</a:t>
            </a:r>
            <a:r>
              <a:rPr lang="tr-TR" dirty="0" smtClean="0"/>
              <a:t> Bütün çizgiler 5 cm genişliğindedir. Çizgiler, zeminin ve diğer çizgilerin renklerinden farklı ve açık renkte olmalıdır.</a:t>
            </a:r>
            <a:br>
              <a:rPr lang="tr-TR" dirty="0" smtClean="0"/>
            </a:br>
            <a:r>
              <a:rPr lang="tr-TR" dirty="0" smtClean="0"/>
              <a:t/>
            </a:r>
            <a:br>
              <a:rPr lang="tr-TR" dirty="0" smtClean="0"/>
            </a:br>
            <a:endParaRPr lang="tr-TR" dirty="0" smtClean="0"/>
          </a:p>
          <a:p>
            <a:endParaRPr lang="tr-TR" dirty="0"/>
          </a:p>
        </p:txBody>
      </p:sp>
      <p:sp>
        <p:nvSpPr>
          <p:cNvPr id="4" name="3 Slayt Numarası Yer Tutucusu"/>
          <p:cNvSpPr>
            <a:spLocks noGrp="1"/>
          </p:cNvSpPr>
          <p:nvPr>
            <p:ph type="sldNum" sz="quarter" idx="12"/>
          </p:nvPr>
        </p:nvSpPr>
        <p:spPr/>
        <p:txBody>
          <a:bodyPr/>
          <a:lstStyle/>
          <a:p>
            <a:fld id="{B1DEFA8C-F947-479F-BE07-76B6B3F80BF1}" type="slidenum">
              <a:rPr lang="tr-TR" smtClean="0"/>
              <a:pPr/>
              <a:t>16</a:t>
            </a:fld>
            <a:endParaRPr lang="tr-TR"/>
          </a:p>
        </p:txBody>
      </p:sp>
    </p:spTree>
  </p:cSld>
  <p:clrMapOvr>
    <a:masterClrMapping/>
  </p:clrMapOvr>
  <p:transition spd="slow">
    <p:dissolve/>
    <p:sndAc>
      <p:stSnd>
        <p:snd r:embed="rId2" name="chimes.wav"/>
      </p:stSnd>
    </p:sndAc>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Sınır çizgileri</a:t>
            </a:r>
            <a:endParaRPr lang="tr-TR" dirty="0"/>
          </a:p>
        </p:txBody>
      </p:sp>
      <p:sp>
        <p:nvSpPr>
          <p:cNvPr id="3" name="2 İçerik Yer Tutucusu"/>
          <p:cNvSpPr>
            <a:spLocks noGrp="1"/>
          </p:cNvSpPr>
          <p:nvPr>
            <p:ph idx="1"/>
          </p:nvPr>
        </p:nvSpPr>
        <p:spPr/>
        <p:txBody>
          <a:bodyPr>
            <a:normAutofit/>
          </a:bodyPr>
          <a:lstStyle/>
          <a:p>
            <a:r>
              <a:rPr lang="tr-TR" b="1" dirty="0" smtClean="0"/>
              <a:t>:</a:t>
            </a:r>
            <a:r>
              <a:rPr lang="tr-TR" dirty="0" smtClean="0"/>
              <a:t> İki yan ve iki dip çizgi oyun alanını belirler. Yan ve dip çizgilerin her ikisi de oyun alanının boyutlarına dahil olarak çizilir.</a:t>
            </a:r>
            <a:br>
              <a:rPr lang="tr-TR" dirty="0" smtClean="0"/>
            </a:br>
            <a:r>
              <a:rPr lang="tr-TR" dirty="0" smtClean="0"/>
              <a:t/>
            </a:r>
            <a:br>
              <a:rPr lang="tr-TR" dirty="0" smtClean="0"/>
            </a:br>
            <a:endParaRPr lang="tr-TR" dirty="0"/>
          </a:p>
        </p:txBody>
      </p:sp>
      <p:sp>
        <p:nvSpPr>
          <p:cNvPr id="4" name="3 Slayt Numarası Yer Tutucusu"/>
          <p:cNvSpPr>
            <a:spLocks noGrp="1"/>
          </p:cNvSpPr>
          <p:nvPr>
            <p:ph type="sldNum" sz="quarter" idx="12"/>
          </p:nvPr>
        </p:nvSpPr>
        <p:spPr/>
        <p:txBody>
          <a:bodyPr/>
          <a:lstStyle/>
          <a:p>
            <a:fld id="{B1DEFA8C-F947-479F-BE07-76B6B3F80BF1}" type="slidenum">
              <a:rPr lang="tr-TR" smtClean="0"/>
              <a:pPr/>
              <a:t>17</a:t>
            </a:fld>
            <a:endParaRPr lang="tr-TR"/>
          </a:p>
        </p:txBody>
      </p:sp>
    </p:spTree>
  </p:cSld>
  <p:clrMapOvr>
    <a:masterClrMapping/>
  </p:clrMapOvr>
  <p:transition spd="slow">
    <p:dissolve/>
    <p:sndAc>
      <p:stSnd>
        <p:snd r:embed="rId2" name="chimes.wav"/>
      </p:stSnd>
    </p:sndAc>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Orta çizgi:</a:t>
            </a:r>
            <a:endParaRPr lang="tr-TR" dirty="0"/>
          </a:p>
        </p:txBody>
      </p:sp>
      <p:sp>
        <p:nvSpPr>
          <p:cNvPr id="3" name="2 İçerik Yer Tutucusu"/>
          <p:cNvSpPr>
            <a:spLocks noGrp="1"/>
          </p:cNvSpPr>
          <p:nvPr>
            <p:ph idx="1"/>
          </p:nvPr>
        </p:nvSpPr>
        <p:spPr/>
        <p:txBody>
          <a:bodyPr/>
          <a:lstStyle/>
          <a:p>
            <a:r>
              <a:rPr lang="tr-TR" dirty="0" smtClean="0"/>
              <a:t> Orta çizginin tam ortası oyun alanını 9x9 m boyutlarında iki eşit alana böler ; bununla beraber orta çizgi kalınlığının, bütünüyle, her iki oyun alanının da sınırları içerisinde olduğu kabul edilir. Bu çizgi filenin altından iki yan çizgi arasında uzanır.</a:t>
            </a:r>
            <a:br>
              <a:rPr lang="tr-TR" dirty="0" smtClean="0"/>
            </a:br>
            <a:r>
              <a:rPr lang="tr-TR" dirty="0" smtClean="0"/>
              <a:t>hücum çizgisi: Her oyun alanında, arka kenarı, orta çizginin tam ortasından 3 m geride çizilmiş bir hücum çizgisi, ön bölgeyi belirler.</a:t>
            </a:r>
            <a:endParaRPr lang="tr-TR" dirty="0"/>
          </a:p>
        </p:txBody>
      </p:sp>
      <p:sp>
        <p:nvSpPr>
          <p:cNvPr id="4" name="3 Slayt Numarası Yer Tutucusu"/>
          <p:cNvSpPr>
            <a:spLocks noGrp="1"/>
          </p:cNvSpPr>
          <p:nvPr>
            <p:ph type="sldNum" sz="quarter" idx="12"/>
          </p:nvPr>
        </p:nvSpPr>
        <p:spPr/>
        <p:txBody>
          <a:bodyPr/>
          <a:lstStyle/>
          <a:p>
            <a:fld id="{B1DEFA8C-F947-479F-BE07-76B6B3F80BF1}" type="slidenum">
              <a:rPr lang="tr-TR" smtClean="0"/>
              <a:pPr/>
              <a:t>18</a:t>
            </a:fld>
            <a:endParaRPr lang="tr-TR"/>
          </a:p>
        </p:txBody>
      </p:sp>
    </p:spTree>
  </p:cSld>
  <p:clrMapOvr>
    <a:masterClrMapping/>
  </p:clrMapOvr>
  <p:transition spd="slow">
    <p:dissolve/>
    <p:sndAc>
      <p:stSnd>
        <p:snd r:embed="rId2" name="chimes.wav"/>
      </p:stSnd>
    </p:sndAc>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fontAlgn="base"/>
            <a:r>
              <a:rPr lang="tr-TR" b="1" dirty="0" smtClean="0"/>
              <a:t/>
            </a:r>
            <a:br>
              <a:rPr lang="tr-TR" b="1" dirty="0" smtClean="0"/>
            </a:br>
            <a:r>
              <a:rPr lang="tr-TR" dirty="0" smtClean="0"/>
              <a:t/>
            </a:r>
            <a:br>
              <a:rPr lang="tr-TR" dirty="0" smtClean="0"/>
            </a:br>
            <a:r>
              <a:rPr lang="tr-TR" b="1" dirty="0" smtClean="0"/>
              <a:t>Voleybol Saha Ölçüleri</a:t>
            </a:r>
            <a:endParaRPr lang="tr-TR" dirty="0"/>
          </a:p>
        </p:txBody>
      </p:sp>
      <p:pic>
        <p:nvPicPr>
          <p:cNvPr id="2050" name="Picture 2" descr="C:\Users\Pc\Desktop\voleybol-saha-olculeri.png"/>
          <p:cNvPicPr>
            <a:picLocks noGrp="1" noChangeAspect="1" noChangeArrowheads="1"/>
          </p:cNvPicPr>
          <p:nvPr>
            <p:ph idx="1"/>
          </p:nvPr>
        </p:nvPicPr>
        <p:blipFill>
          <a:blip r:embed="rId3" cstate="print"/>
          <a:stretch>
            <a:fillRect/>
          </a:stretch>
        </p:blipFill>
        <p:spPr bwMode="auto">
          <a:xfrm>
            <a:off x="1587550" y="1935163"/>
            <a:ext cx="5968900" cy="4389437"/>
          </a:xfrm>
          <a:prstGeom prst="rect">
            <a:avLst/>
          </a:prstGeom>
          <a:noFill/>
        </p:spPr>
      </p:pic>
      <p:sp>
        <p:nvSpPr>
          <p:cNvPr id="5" name="4 Slayt Numarası Yer Tutucusu"/>
          <p:cNvSpPr>
            <a:spLocks noGrp="1"/>
          </p:cNvSpPr>
          <p:nvPr>
            <p:ph type="sldNum" sz="quarter" idx="12"/>
          </p:nvPr>
        </p:nvSpPr>
        <p:spPr/>
        <p:txBody>
          <a:bodyPr/>
          <a:lstStyle/>
          <a:p>
            <a:fld id="{B1DEFA8C-F947-479F-BE07-76B6B3F80BF1}" type="slidenum">
              <a:rPr lang="tr-TR" smtClean="0"/>
              <a:pPr/>
              <a:t>19</a:t>
            </a:fld>
            <a:endParaRPr lang="tr-TR"/>
          </a:p>
        </p:txBody>
      </p:sp>
    </p:spTree>
  </p:cSld>
  <p:clrMapOvr>
    <a:masterClrMapping/>
  </p:clrMapOvr>
  <p:transition spd="slow">
    <p:dissolve/>
    <p:sndAc>
      <p:stSnd>
        <p:snd r:embed="rId2" name="chimes.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1 Başlık"/>
          <p:cNvSpPr>
            <a:spLocks noGrp="1"/>
          </p:cNvSpPr>
          <p:nvPr>
            <p:ph type="title"/>
          </p:nvPr>
        </p:nvSpPr>
        <p:spPr>
          <a:xfrm>
            <a:off x="428596" y="785794"/>
            <a:ext cx="8229600" cy="1143000"/>
          </a:xfrm>
          <a:ln>
            <a:solidFill>
              <a:srgbClr val="0C619A"/>
            </a:solidFill>
          </a:ln>
        </p:spPr>
        <p:style>
          <a:lnRef idx="2">
            <a:schemeClr val="accent3">
              <a:shade val="50000"/>
            </a:schemeClr>
          </a:lnRef>
          <a:fillRef idx="1">
            <a:schemeClr val="accent3"/>
          </a:fillRef>
          <a:effectRef idx="0">
            <a:schemeClr val="accent3"/>
          </a:effectRef>
          <a:fontRef idx="minor">
            <a:schemeClr val="lt1"/>
          </a:fontRef>
        </p:style>
        <p:txBody>
          <a:bodyPr>
            <a:normAutofit fontScale="90000"/>
          </a:bodyPr>
          <a:lstStyle/>
          <a:p>
            <a:r>
              <a:rPr lang="tr-TR" b="1" dirty="0" smtClean="0"/>
              <a:t/>
            </a:r>
            <a:br>
              <a:rPr lang="tr-TR" b="1" dirty="0" smtClean="0"/>
            </a:br>
            <a:r>
              <a:rPr lang="tr-TR" dirty="0" smtClean="0"/>
              <a:t/>
            </a:r>
            <a:br>
              <a:rPr lang="tr-TR" dirty="0" smtClean="0"/>
            </a:br>
            <a:r>
              <a:rPr lang="tr-TR" dirty="0" smtClean="0"/>
              <a:t>VOLEYBOL OYUN KURALLARI</a:t>
            </a:r>
            <a:endParaRPr lang="tr-TR" dirty="0"/>
          </a:p>
        </p:txBody>
      </p:sp>
      <p:sp>
        <p:nvSpPr>
          <p:cNvPr id="3" name="2 İçerik Yer Tutucusu"/>
          <p:cNvSpPr>
            <a:spLocks noGrp="1"/>
          </p:cNvSpPr>
          <p:nvPr>
            <p:ph idx="1"/>
          </p:nvPr>
        </p:nvSpPr>
        <p:spPr>
          <a:noFill/>
        </p:spPr>
        <p:txBody>
          <a:bodyPr/>
          <a:lstStyle/>
          <a:p>
            <a:r>
              <a:rPr lang="tr-TR" b="1" dirty="0" smtClean="0"/>
              <a:t>Voleybol oyun kuralları</a:t>
            </a:r>
            <a:r>
              <a:rPr lang="tr-TR" dirty="0" smtClean="0"/>
              <a:t>nı ve </a:t>
            </a:r>
            <a:r>
              <a:rPr lang="tr-TR" b="1" dirty="0" smtClean="0"/>
              <a:t>voleybolun nasıl oynandığı</a:t>
            </a:r>
            <a:r>
              <a:rPr lang="tr-TR" dirty="0" smtClean="0"/>
              <a:t>nı öğrenmek için doğru yerdesiniz. Voleybolda her oyuncunun güçlü olduğu yönleri geliştirilmeye çalışılmalıdır. Her oyuncunun güçlü olduğu yönleri vardır. Doğal olarak öncelikle oyuncuların zayıf oldukları taraflar giderilmeye çalışılmalıdır. Ancak bununla yetinilmemeli, oyuncuların başarılı oldukları teknik, taktik, moral ve hatta sosyal yönlerini de geliştirerek, takımın başarısına katkıları artırılmalıdır.</a:t>
            </a:r>
            <a:endParaRPr lang="tr-TR" dirty="0"/>
          </a:p>
        </p:txBody>
      </p:sp>
      <p:sp>
        <p:nvSpPr>
          <p:cNvPr id="10" name="9 Slayt Numarası Yer Tutucusu"/>
          <p:cNvSpPr>
            <a:spLocks noGrp="1"/>
          </p:cNvSpPr>
          <p:nvPr>
            <p:ph type="sldNum" sz="quarter" idx="12"/>
          </p:nvPr>
        </p:nvSpPr>
        <p:spPr/>
        <p:txBody>
          <a:bodyPr/>
          <a:lstStyle/>
          <a:p>
            <a:fld id="{B1DEFA8C-F947-479F-BE07-76B6B3F80BF1}" type="slidenum">
              <a:rPr lang="tr-TR" smtClean="0"/>
              <a:pPr/>
              <a:t>2</a:t>
            </a:fld>
            <a:endParaRPr lang="tr-TR"/>
          </a:p>
        </p:txBody>
      </p:sp>
    </p:spTree>
  </p:cSld>
  <p:clrMapOvr>
    <a:masterClrMapping/>
  </p:clrMapOvr>
  <p:transition spd="slow">
    <p:dissolve/>
    <p:sndAc>
      <p:stSnd>
        <p:snd r:embed="rId2" name="chimes.wav"/>
      </p:stSnd>
    </p:sndAc>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ön bölge</a:t>
            </a:r>
            <a:endParaRPr lang="tr-TR" dirty="0"/>
          </a:p>
        </p:txBody>
      </p:sp>
      <p:sp>
        <p:nvSpPr>
          <p:cNvPr id="3" name="2 İçerik Yer Tutucusu"/>
          <p:cNvSpPr>
            <a:spLocks noGrp="1"/>
          </p:cNvSpPr>
          <p:nvPr>
            <p:ph idx="1"/>
          </p:nvPr>
        </p:nvSpPr>
        <p:spPr/>
        <p:txBody>
          <a:bodyPr>
            <a:normAutofit/>
          </a:bodyPr>
          <a:lstStyle/>
          <a:p>
            <a:pPr fontAlgn="base"/>
            <a:r>
              <a:rPr lang="tr-TR" b="1" dirty="0" smtClean="0"/>
              <a:t>:</a:t>
            </a:r>
            <a:r>
              <a:rPr lang="tr-TR" dirty="0" smtClean="0"/>
              <a:t> Her oyun alanında ön bölge orta çizginin tam ortası ve hücum çizgisinin arka kenarıyla sınırlıdır. Ön bölgenin yan çizgiler dışında serbest bölgenin sonuna kadar uzandığı varsayılır.</a:t>
            </a:r>
          </a:p>
          <a:p>
            <a:endParaRPr lang="tr-TR" dirty="0"/>
          </a:p>
        </p:txBody>
      </p:sp>
      <p:sp>
        <p:nvSpPr>
          <p:cNvPr id="4" name="3 Slayt Numarası Yer Tutucusu"/>
          <p:cNvSpPr>
            <a:spLocks noGrp="1"/>
          </p:cNvSpPr>
          <p:nvPr>
            <p:ph type="sldNum" sz="quarter" idx="12"/>
          </p:nvPr>
        </p:nvSpPr>
        <p:spPr/>
        <p:txBody>
          <a:bodyPr/>
          <a:lstStyle/>
          <a:p>
            <a:fld id="{B1DEFA8C-F947-479F-BE07-76B6B3F80BF1}" type="slidenum">
              <a:rPr lang="tr-TR" smtClean="0"/>
              <a:pPr/>
              <a:t>20</a:t>
            </a:fld>
            <a:endParaRPr lang="tr-TR"/>
          </a:p>
        </p:txBody>
      </p:sp>
    </p:spTree>
  </p:cSld>
  <p:clrMapOvr>
    <a:masterClrMapping/>
  </p:clrMapOvr>
  <p:transition spd="slow">
    <p:dissolve/>
    <p:sndAc>
      <p:stSnd>
        <p:snd r:embed="rId2" name="chimes.wav"/>
      </p:stSnd>
    </p:sndAc>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servis bölgesi:</a:t>
            </a:r>
            <a:endParaRPr lang="tr-TR" dirty="0"/>
          </a:p>
        </p:txBody>
      </p:sp>
      <p:sp>
        <p:nvSpPr>
          <p:cNvPr id="3" name="2 İçerik Yer Tutucusu"/>
          <p:cNvSpPr>
            <a:spLocks noGrp="1"/>
          </p:cNvSpPr>
          <p:nvPr>
            <p:ph idx="1"/>
          </p:nvPr>
        </p:nvSpPr>
        <p:spPr/>
        <p:txBody>
          <a:bodyPr>
            <a:normAutofit/>
          </a:bodyPr>
          <a:lstStyle/>
          <a:p>
            <a:pPr fontAlgn="base"/>
            <a:r>
              <a:rPr lang="tr-TR" dirty="0" smtClean="0"/>
              <a:t> Servis bölgesi, her dip çizginin gerisinde 9 m genişliğindeki sahadır.Bu bölgenin yan sınırları, dip çizgilerden 20 cm geriye, yan çizgilerin uzantısı olarak çizilen 15 cm uzunluğunda iki kısa çizgiyle belirlenir. Her iki kısa çizgi de servis bölgesinin genişliğine dahildir.Servis bölgesinin derinliği serbest bölgenin sonuna kadar devam eder.</a:t>
            </a:r>
          </a:p>
          <a:p>
            <a:endParaRPr lang="tr-TR" dirty="0"/>
          </a:p>
        </p:txBody>
      </p:sp>
      <p:sp>
        <p:nvSpPr>
          <p:cNvPr id="4" name="3 Slayt Numarası Yer Tutucusu"/>
          <p:cNvSpPr>
            <a:spLocks noGrp="1"/>
          </p:cNvSpPr>
          <p:nvPr>
            <p:ph type="sldNum" sz="quarter" idx="12"/>
          </p:nvPr>
        </p:nvSpPr>
        <p:spPr/>
        <p:txBody>
          <a:bodyPr/>
          <a:lstStyle/>
          <a:p>
            <a:fld id="{B1DEFA8C-F947-479F-BE07-76B6B3F80BF1}" type="slidenum">
              <a:rPr lang="tr-TR" smtClean="0"/>
              <a:pPr/>
              <a:t>21</a:t>
            </a:fld>
            <a:endParaRPr lang="tr-TR"/>
          </a:p>
        </p:txBody>
      </p:sp>
    </p:spTree>
  </p:cSld>
  <p:clrMapOvr>
    <a:masterClrMapping/>
  </p:clrMapOvr>
  <p:transition spd="slow">
    <p:dissolve/>
    <p:sndAc>
      <p:stSnd>
        <p:snd r:embed="rId2" name="chimes.wav"/>
      </p:stSnd>
    </p:sndAc>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oyuncu değiştirme bölgesi:</a:t>
            </a:r>
            <a:endParaRPr lang="tr-TR" dirty="0"/>
          </a:p>
        </p:txBody>
      </p:sp>
      <p:sp>
        <p:nvSpPr>
          <p:cNvPr id="3" name="2 İçerik Yer Tutucusu"/>
          <p:cNvSpPr>
            <a:spLocks noGrp="1"/>
          </p:cNvSpPr>
          <p:nvPr>
            <p:ph idx="1"/>
          </p:nvPr>
        </p:nvSpPr>
        <p:spPr/>
        <p:txBody>
          <a:bodyPr>
            <a:normAutofit/>
          </a:bodyPr>
          <a:lstStyle/>
          <a:p>
            <a:pPr fontAlgn="base"/>
            <a:r>
              <a:rPr lang="tr-TR" dirty="0" smtClean="0"/>
              <a:t> Oyuncu değiştirme bölgesi, her iki hücum çizgisinin yazı hakemi masasına kadar olan uzantısı ile sınırlıdır.</a:t>
            </a:r>
          </a:p>
          <a:p>
            <a:pPr fontAlgn="base"/>
            <a:r>
              <a:rPr lang="tr-TR" dirty="0" smtClean="0"/>
              <a:t>belirler.</a:t>
            </a:r>
          </a:p>
          <a:p>
            <a:endParaRPr lang="tr-TR" dirty="0"/>
          </a:p>
        </p:txBody>
      </p:sp>
      <p:sp>
        <p:nvSpPr>
          <p:cNvPr id="4" name="3 Slayt Numarası Yer Tutucusu"/>
          <p:cNvSpPr>
            <a:spLocks noGrp="1"/>
          </p:cNvSpPr>
          <p:nvPr>
            <p:ph type="sldNum" sz="quarter" idx="12"/>
          </p:nvPr>
        </p:nvSpPr>
        <p:spPr/>
        <p:txBody>
          <a:bodyPr/>
          <a:lstStyle/>
          <a:p>
            <a:fld id="{B1DEFA8C-F947-479F-BE07-76B6B3F80BF1}" type="slidenum">
              <a:rPr lang="tr-TR" smtClean="0"/>
              <a:pPr/>
              <a:t>22</a:t>
            </a:fld>
            <a:endParaRPr lang="tr-TR"/>
          </a:p>
        </p:txBody>
      </p:sp>
    </p:spTree>
  </p:cSld>
  <p:clrMapOvr>
    <a:masterClrMapping/>
  </p:clrMapOvr>
  <p:transition spd="slow">
    <p:dissolve/>
    <p:sndAc>
      <p:stSnd>
        <p:snd r:embed="rId2" name="chimes.wav"/>
      </p:stSnd>
    </p:sndAc>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libero değişim bölgesi:</a:t>
            </a:r>
            <a:endParaRPr lang="tr-TR" dirty="0"/>
          </a:p>
        </p:txBody>
      </p:sp>
      <p:sp>
        <p:nvSpPr>
          <p:cNvPr id="3" name="2 İçerik Yer Tutucusu"/>
          <p:cNvSpPr>
            <a:spLocks noGrp="1"/>
          </p:cNvSpPr>
          <p:nvPr>
            <p:ph idx="1"/>
          </p:nvPr>
        </p:nvSpPr>
        <p:spPr/>
        <p:txBody>
          <a:bodyPr>
            <a:normAutofit/>
          </a:bodyPr>
          <a:lstStyle/>
          <a:p>
            <a:pPr fontAlgn="base"/>
            <a:r>
              <a:rPr lang="tr-TR" dirty="0" smtClean="0"/>
              <a:t> Libero değişim bölgesi, serbest bölgenin, takım sıraları tarafındaki bir bölümü olup, hücum çizgisi uzantısından dip çizgiye kadar olan alanla sınırlandırılmıştır.</a:t>
            </a:r>
          </a:p>
        </p:txBody>
      </p:sp>
      <p:sp>
        <p:nvSpPr>
          <p:cNvPr id="4" name="3 Slayt Numarası Yer Tutucusu"/>
          <p:cNvSpPr>
            <a:spLocks noGrp="1"/>
          </p:cNvSpPr>
          <p:nvPr>
            <p:ph type="sldNum" sz="quarter" idx="12"/>
          </p:nvPr>
        </p:nvSpPr>
        <p:spPr/>
        <p:txBody>
          <a:bodyPr/>
          <a:lstStyle/>
          <a:p>
            <a:fld id="{B1DEFA8C-F947-479F-BE07-76B6B3F80BF1}" type="slidenum">
              <a:rPr lang="tr-TR" smtClean="0"/>
              <a:pPr/>
              <a:t>23</a:t>
            </a:fld>
            <a:endParaRPr lang="tr-TR"/>
          </a:p>
        </p:txBody>
      </p:sp>
    </p:spTree>
  </p:cSld>
  <p:clrMapOvr>
    <a:masterClrMapping/>
  </p:clrMapOvr>
  <p:transition spd="slow">
    <p:dissolve/>
    <p:sndAc>
      <p:stSnd>
        <p:snd r:embed="rId2" name="chimes.wav"/>
      </p:stSnd>
    </p:sndAc>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ısınma sahası:</a:t>
            </a:r>
            <a:endParaRPr lang="tr-TR" dirty="0"/>
          </a:p>
        </p:txBody>
      </p:sp>
      <p:sp>
        <p:nvSpPr>
          <p:cNvPr id="3" name="2 İçerik Yer Tutucusu"/>
          <p:cNvSpPr>
            <a:spLocks noGrp="1"/>
          </p:cNvSpPr>
          <p:nvPr>
            <p:ph idx="1"/>
          </p:nvPr>
        </p:nvSpPr>
        <p:spPr/>
        <p:txBody>
          <a:bodyPr>
            <a:normAutofit/>
          </a:bodyPr>
          <a:lstStyle/>
          <a:p>
            <a:pPr fontAlgn="base"/>
            <a:r>
              <a:rPr lang="tr-TR" dirty="0" smtClean="0"/>
              <a:t> FIVB Dünya ve Resmi Müsabakalarında ısınma sahaları yaklaşık 3x3m boyutlarında, serbest bölgenin dışında ve oturma sıralarının bulunduğu taraftaki köşelerde yer alır.</a:t>
            </a:r>
          </a:p>
          <a:p>
            <a:endParaRPr lang="tr-TR" dirty="0"/>
          </a:p>
        </p:txBody>
      </p:sp>
      <p:sp>
        <p:nvSpPr>
          <p:cNvPr id="4" name="3 Slayt Numarası Yer Tutucusu"/>
          <p:cNvSpPr>
            <a:spLocks noGrp="1"/>
          </p:cNvSpPr>
          <p:nvPr>
            <p:ph type="sldNum" sz="quarter" idx="12"/>
          </p:nvPr>
        </p:nvSpPr>
        <p:spPr/>
        <p:txBody>
          <a:bodyPr/>
          <a:lstStyle/>
          <a:p>
            <a:fld id="{B1DEFA8C-F947-479F-BE07-76B6B3F80BF1}" type="slidenum">
              <a:rPr lang="tr-TR" smtClean="0"/>
              <a:pPr/>
              <a:t>24</a:t>
            </a:fld>
            <a:endParaRPr lang="tr-TR"/>
          </a:p>
        </p:txBody>
      </p:sp>
    </p:spTree>
  </p:cSld>
  <p:clrMapOvr>
    <a:masterClrMapping/>
  </p:clrMapOvr>
  <p:transition spd="slow">
    <p:dissolve/>
    <p:sndAc>
      <p:stSnd>
        <p:snd r:embed="rId2" name="chimes.wav"/>
      </p:stSnd>
    </p:sndAc>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ceza sahası:</a:t>
            </a:r>
            <a:endParaRPr lang="tr-TR" dirty="0"/>
          </a:p>
        </p:txBody>
      </p:sp>
      <p:sp>
        <p:nvSpPr>
          <p:cNvPr id="3" name="2 İçerik Yer Tutucusu"/>
          <p:cNvSpPr>
            <a:spLocks noGrp="1"/>
          </p:cNvSpPr>
          <p:nvPr>
            <p:ph idx="1"/>
          </p:nvPr>
        </p:nvSpPr>
        <p:spPr/>
        <p:txBody>
          <a:bodyPr>
            <a:normAutofit/>
          </a:bodyPr>
          <a:lstStyle/>
          <a:p>
            <a:pPr fontAlgn="base"/>
            <a:r>
              <a:rPr lang="tr-TR" dirty="0" smtClean="0"/>
              <a:t> Yaklaşık 1x1 m boyutlarında olan ve 2 sandalye bulundurulan bir ceza sahası, her bir dip çizgi uzantısının dışında olacak şekilde, kontrol sahası içinde yer alır. Bu sahalar 5 cm genişliğinde kırmızı bir çizgiyle sınırlandırılabilirler.</a:t>
            </a:r>
          </a:p>
          <a:p>
            <a:endParaRPr lang="tr-TR" dirty="0"/>
          </a:p>
        </p:txBody>
      </p:sp>
      <p:sp>
        <p:nvSpPr>
          <p:cNvPr id="4" name="3 Slayt Numarası Yer Tutucusu"/>
          <p:cNvSpPr>
            <a:spLocks noGrp="1"/>
          </p:cNvSpPr>
          <p:nvPr>
            <p:ph type="sldNum" sz="quarter" idx="12"/>
          </p:nvPr>
        </p:nvSpPr>
        <p:spPr/>
        <p:txBody>
          <a:bodyPr/>
          <a:lstStyle/>
          <a:p>
            <a:fld id="{B1DEFA8C-F947-479F-BE07-76B6B3F80BF1}" type="slidenum">
              <a:rPr lang="tr-TR" smtClean="0"/>
              <a:pPr/>
              <a:t>25</a:t>
            </a:fld>
            <a:endParaRPr lang="tr-TR"/>
          </a:p>
        </p:txBody>
      </p:sp>
    </p:spTree>
  </p:cSld>
  <p:clrMapOvr>
    <a:masterClrMapping/>
  </p:clrMapOvr>
  <p:transition spd="slow">
    <p:dissolve/>
    <p:sndAc>
      <p:stSnd>
        <p:snd r:embed="rId2" name="chimes.wav"/>
      </p:stSnd>
    </p:sndAc>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file:</a:t>
            </a:r>
            <a:endParaRPr lang="tr-TR" dirty="0"/>
          </a:p>
        </p:txBody>
      </p:sp>
      <p:sp>
        <p:nvSpPr>
          <p:cNvPr id="3" name="2 İçerik Yer Tutucusu"/>
          <p:cNvSpPr>
            <a:spLocks noGrp="1"/>
          </p:cNvSpPr>
          <p:nvPr>
            <p:ph idx="1"/>
          </p:nvPr>
        </p:nvSpPr>
        <p:spPr/>
        <p:txBody>
          <a:bodyPr/>
          <a:lstStyle/>
          <a:p>
            <a:r>
              <a:rPr lang="tr-TR" dirty="0" smtClean="0"/>
              <a:t> File, düşey olarak orta çizginin üstünde yer alır ve erkekler için 2.43 m, bayanlar için 2.24 m yüksekliğindedir.File, 1 m genişliğinde, 9.50 ila 10 m uzunluğundadır ve 10 cm </a:t>
            </a:r>
            <a:r>
              <a:rPr lang="tr-TR" dirty="0" err="1" smtClean="0"/>
              <a:t>lik</a:t>
            </a:r>
            <a:r>
              <a:rPr lang="tr-TR" dirty="0" smtClean="0"/>
              <a:t> karelerden oluşan siyah iplerden yapılmıştır. Anten, 1.80 m uzunluğunda ve 10 mm çapındadır. Antenlerin her birinin 80 cm </a:t>
            </a:r>
            <a:r>
              <a:rPr lang="tr-TR" dirty="0" err="1" smtClean="0"/>
              <a:t>lik</a:t>
            </a:r>
            <a:r>
              <a:rPr lang="tr-TR" dirty="0" smtClean="0"/>
              <a:t> üst kısımları filenin üzerinde devam eder. Antenler filenin bir parçası sayılır ve geçiş boşluğunun yan sınırlarını</a:t>
            </a:r>
          </a:p>
          <a:p>
            <a:endParaRPr lang="tr-TR" dirty="0"/>
          </a:p>
        </p:txBody>
      </p:sp>
      <p:sp>
        <p:nvSpPr>
          <p:cNvPr id="4" name="3 Slayt Numarası Yer Tutucusu"/>
          <p:cNvSpPr>
            <a:spLocks noGrp="1"/>
          </p:cNvSpPr>
          <p:nvPr>
            <p:ph type="sldNum" sz="quarter" idx="12"/>
          </p:nvPr>
        </p:nvSpPr>
        <p:spPr/>
        <p:txBody>
          <a:bodyPr/>
          <a:lstStyle/>
          <a:p>
            <a:fld id="{B1DEFA8C-F947-479F-BE07-76B6B3F80BF1}" type="slidenum">
              <a:rPr lang="tr-TR" smtClean="0"/>
              <a:pPr/>
              <a:t>26</a:t>
            </a:fld>
            <a:endParaRPr lang="tr-TR"/>
          </a:p>
        </p:txBody>
      </p:sp>
    </p:spTree>
  </p:cSld>
  <p:clrMapOvr>
    <a:masterClrMapping/>
  </p:clrMapOvr>
  <p:transition spd="slow">
    <p:dissolve/>
    <p:sndAc>
      <p:stSnd>
        <p:snd r:embed="rId2" name="chimes.wav"/>
      </p:stSnd>
    </p:sndAc>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27</a:t>
            </a:fld>
            <a:endParaRPr lang="tr-TR"/>
          </a:p>
        </p:txBody>
      </p:sp>
      <p:pic>
        <p:nvPicPr>
          <p:cNvPr id="1026" name="Picture 2" descr="C:\Users\Pc\Desktop\images.jpg"/>
          <p:cNvPicPr>
            <a:picLocks noGrp="1" noChangeAspect="1" noChangeArrowheads="1"/>
          </p:cNvPicPr>
          <p:nvPr>
            <p:ph idx="1"/>
          </p:nvPr>
        </p:nvPicPr>
        <p:blipFill>
          <a:blip r:embed="rId3" cstate="print"/>
          <a:srcRect/>
          <a:stretch>
            <a:fillRect/>
          </a:stretch>
        </p:blipFill>
        <p:spPr bwMode="auto">
          <a:xfrm>
            <a:off x="-571536" y="0"/>
            <a:ext cx="10305738" cy="6858000"/>
          </a:xfrm>
          <a:prstGeom prst="rect">
            <a:avLst/>
          </a:prstGeom>
          <a:noFill/>
        </p:spPr>
      </p:pic>
    </p:spTree>
  </p:cSld>
  <p:clrMapOvr>
    <a:masterClrMapping/>
  </p:clrMapOvr>
  <p:transition spd="slow">
    <p:dissolve/>
    <p:sndAc>
      <p:stSnd>
        <p:snd r:embed="rId2" name="chimes.wav"/>
      </p:stSnd>
    </p:sndAc>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14282" y="2786058"/>
            <a:ext cx="8229600" cy="1143000"/>
          </a:xfrm>
          <a:ln>
            <a:noFill/>
          </a:ln>
          <a:effectLst>
            <a:glow rad="101600">
              <a:schemeClr val="accent5">
                <a:satMod val="175000"/>
                <a:alpha val="40000"/>
              </a:schemeClr>
            </a:glow>
            <a:innerShdw blurRad="63500" dist="50800" dir="10800000">
              <a:prstClr val="black">
                <a:alpha val="50000"/>
              </a:prstClr>
            </a:innerShdw>
            <a:reflection blurRad="6350" stA="50000" endA="300" endPos="55000" dir="5400000" sy="-100000" algn="bl" rotWithShape="0"/>
            <a:softEdge rad="12700"/>
          </a:effectLst>
          <a:scene3d>
            <a:camera prst="isometricOffAxis1Right"/>
            <a:lightRig rig="soft" dir="t">
              <a:rot lat="0" lon="0" rev="0"/>
            </a:lightRig>
          </a:scene3d>
          <a:sp3d prstMaterial="translucentPowder">
            <a:bevelT w="203200" h="50800" prst="softRound"/>
          </a:sp3d>
        </p:spPr>
        <p:txBody>
          <a:bodyPr/>
          <a:lstStyle/>
          <a:p>
            <a:r>
              <a:rPr lang="tr-TR" dirty="0" smtClean="0"/>
              <a:t>SPOR SAKATLIKLARI</a:t>
            </a:r>
            <a:endParaRPr lang="tr-TR" dirty="0"/>
          </a:p>
        </p:txBody>
      </p:sp>
      <p:sp>
        <p:nvSpPr>
          <p:cNvPr id="3" name="2 İçerik Yer Tutucusu"/>
          <p:cNvSpPr>
            <a:spLocks noGrp="1"/>
          </p:cNvSpPr>
          <p:nvPr>
            <p:ph idx="1"/>
          </p:nvPr>
        </p:nvSpPr>
        <p:spPr/>
        <p:txBody>
          <a:bodyPr/>
          <a:lstStyle/>
          <a:p>
            <a:endParaRPr lang="tr-TR" dirty="0"/>
          </a:p>
        </p:txBody>
      </p:sp>
      <p:sp>
        <p:nvSpPr>
          <p:cNvPr id="4" name="3 Slayt Numarası Yer Tutucusu"/>
          <p:cNvSpPr>
            <a:spLocks noGrp="1"/>
          </p:cNvSpPr>
          <p:nvPr>
            <p:ph type="sldNum" sz="quarter" idx="12"/>
          </p:nvPr>
        </p:nvSpPr>
        <p:spPr/>
        <p:txBody>
          <a:bodyPr/>
          <a:lstStyle/>
          <a:p>
            <a:fld id="{B1DEFA8C-F947-479F-BE07-76B6B3F80BF1}" type="slidenum">
              <a:rPr lang="tr-TR" smtClean="0"/>
              <a:pPr/>
              <a:t>28</a:t>
            </a:fld>
            <a:endParaRPr lang="tr-TR"/>
          </a:p>
        </p:txBody>
      </p:sp>
    </p:spTree>
  </p:cSld>
  <p:clrMapOvr>
    <a:masterClrMapping/>
  </p:clrMapOvr>
  <p:transition spd="slow">
    <p:dissolve/>
    <p:sndAc>
      <p:stSnd>
        <p:snd r:embed="rId2" name="chimes.wav"/>
      </p:stSnd>
    </p:sndAc>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SPOR YARALANMASI NEDİR?</a:t>
            </a:r>
            <a:endParaRPr lang="tr-TR" dirty="0"/>
          </a:p>
        </p:txBody>
      </p:sp>
      <p:sp>
        <p:nvSpPr>
          <p:cNvPr id="3" name="2 İçerik Yer Tutucusu"/>
          <p:cNvSpPr>
            <a:spLocks noGrp="1"/>
          </p:cNvSpPr>
          <p:nvPr>
            <p:ph idx="1"/>
          </p:nvPr>
        </p:nvSpPr>
        <p:spPr/>
        <p:txBody>
          <a:bodyPr/>
          <a:lstStyle/>
          <a:p>
            <a:r>
              <a:rPr lang="tr-TR" dirty="0" smtClean="0"/>
              <a:t>Bir sportif faaliyet esnasında Vücudun tamamının veya bir bölümünün, dokuların karşılayamayacağı bir dirençle karşılaşması sonucu, dokuların dayanıklılık sınırını aşılmasıyla ortaya çıkan hasarlara spor yaralanmaları denir.</a:t>
            </a:r>
            <a:br>
              <a:rPr lang="tr-TR" dirty="0" smtClean="0"/>
            </a:br>
            <a:r>
              <a:rPr lang="tr-TR" dirty="0" smtClean="0"/>
              <a:t>Bununla birlikte günlük etkinlikler sırasında oluşabilecek bazı yaralanmalar da oluşma mekanizması olarak sportif zorlanmalara benzediği için bu tür yaralanmalar da spor yaralanmaları olarak değerlendirebilinir.</a:t>
            </a:r>
            <a:endParaRPr lang="tr-TR" dirty="0"/>
          </a:p>
        </p:txBody>
      </p:sp>
      <p:sp>
        <p:nvSpPr>
          <p:cNvPr id="4" name="3 Slayt Numarası Yer Tutucusu"/>
          <p:cNvSpPr>
            <a:spLocks noGrp="1"/>
          </p:cNvSpPr>
          <p:nvPr>
            <p:ph type="sldNum" sz="quarter" idx="12"/>
          </p:nvPr>
        </p:nvSpPr>
        <p:spPr/>
        <p:txBody>
          <a:bodyPr/>
          <a:lstStyle/>
          <a:p>
            <a:fld id="{B1DEFA8C-F947-479F-BE07-76B6B3F80BF1}" type="slidenum">
              <a:rPr lang="tr-TR" smtClean="0"/>
              <a:pPr/>
              <a:t>29</a:t>
            </a:fld>
            <a:endParaRPr lang="tr-TR"/>
          </a:p>
        </p:txBody>
      </p:sp>
    </p:spTree>
  </p:cSld>
  <p:clrMapOvr>
    <a:masterClrMapping/>
  </p:clrMapOvr>
  <p:transition spd="slow">
    <p:dissolve/>
    <p:sndAc>
      <p:stSnd>
        <p:snd r:embed="rId2" name="chimes.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28596" y="714356"/>
            <a:ext cx="8229600" cy="1143000"/>
          </a:xfrm>
        </p:spPr>
        <p:txBody>
          <a:bodyPr>
            <a:normAutofit fontScale="90000"/>
          </a:bodyPr>
          <a:lstStyle/>
          <a:p>
            <a:r>
              <a:rPr lang="tr-TR" b="1" dirty="0" smtClean="0"/>
              <a:t>Voleybol nasıl oynanır?</a:t>
            </a:r>
            <a:br>
              <a:rPr lang="tr-TR" b="1" dirty="0" smtClean="0"/>
            </a:br>
            <a:endParaRPr lang="tr-TR" dirty="0"/>
          </a:p>
        </p:txBody>
      </p:sp>
      <p:sp>
        <p:nvSpPr>
          <p:cNvPr id="3" name="2 İçerik Yer Tutucusu"/>
          <p:cNvSpPr>
            <a:spLocks noGrp="1"/>
          </p:cNvSpPr>
          <p:nvPr>
            <p:ph idx="1"/>
          </p:nvPr>
        </p:nvSpPr>
        <p:spPr>
          <a:noFill/>
        </p:spPr>
        <p:txBody>
          <a:bodyPr>
            <a:normAutofit fontScale="62500" lnSpcReduction="20000"/>
          </a:bodyPr>
          <a:lstStyle/>
          <a:p>
            <a:pPr fontAlgn="base"/>
            <a:r>
              <a:rPr lang="tr-TR" sz="2900" dirty="0" smtClean="0"/>
              <a:t>Voleybol altı kişiden kurulu iki takım arasında oynanır. Amaç, sahayı ikiye bölen filenin üzerinden topu karşı </a:t>
            </a:r>
            <a:r>
              <a:rPr lang="tr-TR" sz="2900" dirty="0" err="1" smtClean="0"/>
              <a:t>tarafınsahasına</a:t>
            </a:r>
            <a:r>
              <a:rPr lang="tr-TR" sz="2900" dirty="0" smtClean="0"/>
              <a:t> düşürerek Oyuncular sahada sabit yerlerde dururlar üç kişi fileye yakın üç kişi de savunma pozisyonunda geride durur. Bir takım topa arka arkaya en fazla üç kere vurabilir. Topa vücudun herhangi bir yeri ile vurmak serbesttir. Oyuncular saat yönünde olmak üzere sürekli değişerek oynarlar. Topu karşı tarafın sahasına düşüren takım puan kazanır. Maç 5 setten oluşur. 25 puana, en az iki farkla olmak üzere ilk ulaşan seti kazanır. Beşinci set 15 puan üzerinden oynanır. En az iki farklı sonuç burada da gereklidir."Libero" defansif bir oyuncudur. Defansta istediği yerde oynayabilir. Ön tarafa geçemez, blok yapamaz, servis atamaz. Forması takım arkadaşlarından farklı renktedir. Takım koçları saha kenarından takımlarına direktifler vermekte serbesttir. Her sette altı değişiklik yapma hakkı vardır. Sadece ön alanda oynayan oyuncular bloğa çıkabilir. Blok, top fileyi geçmeden yapılmalıdır. Blok sayı olarak sayılamaz. Voleybol sahası 18mt x 9mt boyutlarındadır. Tam ortasından bir ağ ile ikiye bölünmüştür. Fileden 3 metre geriye olan kısım atak alanıdır.</a:t>
            </a:r>
          </a:p>
          <a:p>
            <a:endParaRPr lang="tr-TR" dirty="0"/>
          </a:p>
        </p:txBody>
      </p:sp>
      <p:sp>
        <p:nvSpPr>
          <p:cNvPr id="4" name="3 Slayt Numarası Yer Tutucusu"/>
          <p:cNvSpPr>
            <a:spLocks noGrp="1"/>
          </p:cNvSpPr>
          <p:nvPr>
            <p:ph type="sldNum" sz="quarter" idx="12"/>
          </p:nvPr>
        </p:nvSpPr>
        <p:spPr/>
        <p:txBody>
          <a:bodyPr/>
          <a:lstStyle/>
          <a:p>
            <a:fld id="{B1DEFA8C-F947-479F-BE07-76B6B3F80BF1}" type="slidenum">
              <a:rPr lang="tr-TR" smtClean="0"/>
              <a:pPr/>
              <a:t>3</a:t>
            </a:fld>
            <a:endParaRPr lang="tr-TR"/>
          </a:p>
        </p:txBody>
      </p:sp>
    </p:spTree>
  </p:cSld>
  <p:clrMapOvr>
    <a:masterClrMapping/>
  </p:clrMapOvr>
  <p:transition spd="slow">
    <p:dissolve/>
    <p:sndAc>
      <p:stSnd>
        <p:snd r:embed="rId2" name="chimes.wav"/>
      </p:stSnd>
    </p:sndAc>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800" b="1" dirty="0" smtClean="0"/>
              <a:t>Spor yaralanmaları riskini artıran nedenler nelerdir?</a:t>
            </a:r>
            <a:br>
              <a:rPr lang="tr-TR" sz="2800" b="1" dirty="0" smtClean="0"/>
            </a:br>
            <a:r>
              <a:rPr lang="tr-TR" sz="2800" b="1" dirty="0" smtClean="0"/>
              <a:t>Sporcuya bağlı nedenler: </a:t>
            </a:r>
            <a:endParaRPr lang="tr-TR" sz="2800" dirty="0"/>
          </a:p>
        </p:txBody>
      </p:sp>
      <p:sp>
        <p:nvSpPr>
          <p:cNvPr id="3" name="2 İçerik Yer Tutucusu"/>
          <p:cNvSpPr>
            <a:spLocks noGrp="1"/>
          </p:cNvSpPr>
          <p:nvPr>
            <p:ph idx="1"/>
          </p:nvPr>
        </p:nvSpPr>
        <p:spPr/>
        <p:txBody>
          <a:bodyPr>
            <a:normAutofit fontScale="92500"/>
          </a:bodyPr>
          <a:lstStyle/>
          <a:p>
            <a:r>
              <a:rPr lang="tr-TR" dirty="0" smtClean="0"/>
              <a:t>– Yaş </a:t>
            </a:r>
            <a:br>
              <a:rPr lang="tr-TR" dirty="0" smtClean="0"/>
            </a:br>
            <a:r>
              <a:rPr lang="tr-TR" dirty="0" smtClean="0"/>
              <a:t>-Seçilen spor dalına uygun olmayan beden yapısı</a:t>
            </a:r>
            <a:br>
              <a:rPr lang="tr-TR" dirty="0" smtClean="0"/>
            </a:br>
            <a:r>
              <a:rPr lang="tr-TR" dirty="0" smtClean="0"/>
              <a:t>-Fiziksel eksiklikler (kas zayıflığı,eklem kısıtlılığı vb.)</a:t>
            </a:r>
            <a:br>
              <a:rPr lang="tr-TR" dirty="0" smtClean="0"/>
            </a:br>
            <a:r>
              <a:rPr lang="tr-TR" dirty="0" smtClean="0"/>
              <a:t>-Psikolojik faktörler (risk kabullenme, aşırı motivasyon vb.)</a:t>
            </a:r>
            <a:br>
              <a:rPr lang="tr-TR" dirty="0" smtClean="0"/>
            </a:br>
            <a:r>
              <a:rPr lang="tr-TR" dirty="0" smtClean="0"/>
              <a:t>-Geçirilmiş ve tam tedavi edilmemiş sakatlıklar</a:t>
            </a:r>
            <a:br>
              <a:rPr lang="tr-TR" dirty="0" smtClean="0"/>
            </a:br>
            <a:r>
              <a:rPr lang="tr-TR" dirty="0" smtClean="0"/>
              <a:t>-Yetersiz antrenman veya aşırı yüklenme</a:t>
            </a:r>
          </a:p>
          <a:p>
            <a:r>
              <a:rPr lang="tr-TR" b="1" dirty="0" smtClean="0"/>
              <a:t>Sporcu dışı nedenler : </a:t>
            </a:r>
            <a:r>
              <a:rPr lang="tr-TR" dirty="0" smtClean="0"/>
              <a:t>– kötü zemin ve hava koşulları</a:t>
            </a:r>
            <a:br>
              <a:rPr lang="tr-TR" dirty="0" smtClean="0"/>
            </a:br>
            <a:r>
              <a:rPr lang="tr-TR" dirty="0" smtClean="0"/>
              <a:t>-kalitesiz veya uygun olmayan sportif malzeme kullanma</a:t>
            </a:r>
            <a:br>
              <a:rPr lang="tr-TR" dirty="0" smtClean="0"/>
            </a:br>
            <a:r>
              <a:rPr lang="tr-TR" dirty="0" smtClean="0"/>
              <a:t>-kurallara uymama</a:t>
            </a:r>
            <a:br>
              <a:rPr lang="tr-TR" dirty="0" smtClean="0"/>
            </a:br>
            <a:r>
              <a:rPr lang="tr-TR" dirty="0" smtClean="0"/>
              <a:t>-Kötü antrenman programı</a:t>
            </a:r>
            <a:br>
              <a:rPr lang="tr-TR" dirty="0" smtClean="0"/>
            </a:br>
            <a:r>
              <a:rPr lang="tr-TR" dirty="0" smtClean="0"/>
              <a:t>-Sağlık ekibiyle </a:t>
            </a:r>
            <a:r>
              <a:rPr lang="tr-TR" dirty="0" err="1" smtClean="0"/>
              <a:t>kordinasyon</a:t>
            </a:r>
            <a:r>
              <a:rPr lang="tr-TR" dirty="0" smtClean="0"/>
              <a:t> eksikliği</a:t>
            </a:r>
            <a:endParaRPr lang="tr-TR" dirty="0"/>
          </a:p>
        </p:txBody>
      </p:sp>
      <p:sp>
        <p:nvSpPr>
          <p:cNvPr id="4" name="3 Slayt Numarası Yer Tutucusu"/>
          <p:cNvSpPr>
            <a:spLocks noGrp="1"/>
          </p:cNvSpPr>
          <p:nvPr>
            <p:ph type="sldNum" sz="quarter" idx="12"/>
          </p:nvPr>
        </p:nvSpPr>
        <p:spPr/>
        <p:txBody>
          <a:bodyPr/>
          <a:lstStyle/>
          <a:p>
            <a:fld id="{B1DEFA8C-F947-479F-BE07-76B6B3F80BF1}" type="slidenum">
              <a:rPr lang="tr-TR" smtClean="0"/>
              <a:pPr/>
              <a:t>30</a:t>
            </a:fld>
            <a:endParaRPr lang="tr-TR"/>
          </a:p>
        </p:txBody>
      </p:sp>
    </p:spTree>
  </p:cSld>
  <p:clrMapOvr>
    <a:masterClrMapping/>
  </p:clrMapOvr>
  <p:transition spd="slow">
    <p:dissolve/>
    <p:sndAc>
      <p:stSnd>
        <p:snd r:embed="rId2" name="chimes.wav"/>
      </p:stSnd>
    </p:sndAc>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Spor yaralanmalarını önleyici önlemler nelerdir?</a:t>
            </a:r>
            <a:endParaRPr lang="tr-TR" dirty="0"/>
          </a:p>
        </p:txBody>
      </p:sp>
      <p:sp>
        <p:nvSpPr>
          <p:cNvPr id="3" name="2 İçerik Yer Tutucusu"/>
          <p:cNvSpPr>
            <a:spLocks noGrp="1"/>
          </p:cNvSpPr>
          <p:nvPr>
            <p:ph idx="1"/>
          </p:nvPr>
        </p:nvSpPr>
        <p:spPr/>
        <p:txBody>
          <a:bodyPr>
            <a:normAutofit/>
          </a:bodyPr>
          <a:lstStyle/>
          <a:p>
            <a:pPr fontAlgn="base"/>
            <a:r>
              <a:rPr lang="tr-TR" dirty="0" smtClean="0"/>
              <a:t>Sporcuya ait önlemler :</a:t>
            </a:r>
            <a:br>
              <a:rPr lang="tr-TR" dirty="0" smtClean="0"/>
            </a:br>
            <a:r>
              <a:rPr lang="tr-TR" dirty="0" smtClean="0"/>
              <a:t>-Sporcu sağlıklı ve düzenli bir yaşam sürülmeli. Uykusuz ve yorgun olup dengeli beslenemeyen bir sporcunun sakatlanma olasılığı daha yüksektir.</a:t>
            </a:r>
            <a:br>
              <a:rPr lang="tr-TR" dirty="0" smtClean="0"/>
            </a:br>
            <a:r>
              <a:rPr lang="tr-TR" dirty="0" smtClean="0"/>
              <a:t>-</a:t>
            </a:r>
            <a:r>
              <a:rPr lang="tr-TR" dirty="0" err="1" smtClean="0"/>
              <a:t>peryodik</a:t>
            </a:r>
            <a:r>
              <a:rPr lang="tr-TR" dirty="0" smtClean="0"/>
              <a:t> sağlık kontrolleri yapılmalı. Kansızlık ,enfeksiyon odakları gibi vücut direncini düşüren olumsuzluklar saptanmalı ve giderilmelidir.</a:t>
            </a:r>
            <a:br>
              <a:rPr lang="tr-TR" dirty="0" smtClean="0"/>
            </a:br>
            <a:r>
              <a:rPr lang="tr-TR" dirty="0" smtClean="0"/>
              <a:t>-Yeteri kadar ısınma hareketleri yapılmadan sportif faaliyetlere başlanmamalı , yorucu çalışmalardan hemen sonra dinlenmeye geçilmemeli.</a:t>
            </a:r>
          </a:p>
          <a:p>
            <a:endParaRPr lang="tr-TR" dirty="0"/>
          </a:p>
        </p:txBody>
      </p:sp>
      <p:sp>
        <p:nvSpPr>
          <p:cNvPr id="4" name="3 Slayt Numarası Yer Tutucusu"/>
          <p:cNvSpPr>
            <a:spLocks noGrp="1"/>
          </p:cNvSpPr>
          <p:nvPr>
            <p:ph type="sldNum" sz="quarter" idx="12"/>
          </p:nvPr>
        </p:nvSpPr>
        <p:spPr/>
        <p:txBody>
          <a:bodyPr/>
          <a:lstStyle/>
          <a:p>
            <a:fld id="{B1DEFA8C-F947-479F-BE07-76B6B3F80BF1}" type="slidenum">
              <a:rPr lang="tr-TR" smtClean="0"/>
              <a:pPr/>
              <a:t>31</a:t>
            </a:fld>
            <a:endParaRPr lang="tr-TR"/>
          </a:p>
        </p:txBody>
      </p:sp>
    </p:spTree>
  </p:cSld>
  <p:clrMapOvr>
    <a:masterClrMapping/>
  </p:clrMapOvr>
  <p:transition spd="slow">
    <p:dissolve/>
    <p:sndAc>
      <p:stSnd>
        <p:snd r:embed="rId2" name="chimes.wav"/>
      </p:stSnd>
    </p:sndAc>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Sporcu dışı önlemler :</a:t>
            </a:r>
            <a:endParaRPr lang="tr-TR" dirty="0"/>
          </a:p>
        </p:txBody>
      </p:sp>
      <p:sp>
        <p:nvSpPr>
          <p:cNvPr id="3" name="2 İçerik Yer Tutucusu"/>
          <p:cNvSpPr>
            <a:spLocks noGrp="1"/>
          </p:cNvSpPr>
          <p:nvPr>
            <p:ph idx="1"/>
          </p:nvPr>
        </p:nvSpPr>
        <p:spPr/>
        <p:txBody>
          <a:bodyPr/>
          <a:lstStyle/>
          <a:p>
            <a:r>
              <a:rPr lang="tr-TR" b="1" dirty="0" smtClean="0"/>
              <a:t> </a:t>
            </a:r>
            <a:r>
              <a:rPr lang="tr-TR" dirty="0" smtClean="0"/>
              <a:t/>
            </a:r>
            <a:br>
              <a:rPr lang="tr-TR" dirty="0" smtClean="0"/>
            </a:br>
            <a:r>
              <a:rPr lang="tr-TR" dirty="0" smtClean="0"/>
              <a:t>-Mevsime ve iklim şartlarına uygun spor kıyafetleri.</a:t>
            </a:r>
            <a:br>
              <a:rPr lang="tr-TR" dirty="0" smtClean="0"/>
            </a:br>
            <a:r>
              <a:rPr lang="tr-TR" dirty="0" smtClean="0"/>
              <a:t>-Yapılan sportif faaliyete uygun koruyucu malzeme kullanma (Eklemlerin dizlik bileklik gibi tamponlarla korunması,kask takılması,can yeleği kullanma vb.)</a:t>
            </a:r>
            <a:br>
              <a:rPr lang="tr-TR" dirty="0" smtClean="0"/>
            </a:br>
            <a:r>
              <a:rPr lang="tr-TR" dirty="0" smtClean="0"/>
              <a:t>-Yapılan spor dalına uygun ayakkabı seçilmeli ,ayakkabı-ayak uyumu iyi olmalı.</a:t>
            </a:r>
            <a:br>
              <a:rPr lang="tr-TR" dirty="0" smtClean="0"/>
            </a:br>
            <a:r>
              <a:rPr lang="tr-TR" dirty="0" smtClean="0"/>
              <a:t>-Spor sahaları düz ve çim, salonlar düz ve kuru olmalı.</a:t>
            </a:r>
            <a:br>
              <a:rPr lang="tr-TR" dirty="0" smtClean="0"/>
            </a:br>
            <a:r>
              <a:rPr lang="tr-TR" dirty="0" smtClean="0"/>
              <a:t>-Çarpışmalara karşı Pota ve ağ direkleri yeteri kadar yumuşatıcı malzemeyle çevrilmiş olmalı.</a:t>
            </a:r>
          </a:p>
          <a:p>
            <a:endParaRPr lang="tr-TR" dirty="0"/>
          </a:p>
        </p:txBody>
      </p:sp>
      <p:sp>
        <p:nvSpPr>
          <p:cNvPr id="4" name="3 Slayt Numarası Yer Tutucusu"/>
          <p:cNvSpPr>
            <a:spLocks noGrp="1"/>
          </p:cNvSpPr>
          <p:nvPr>
            <p:ph type="sldNum" sz="quarter" idx="12"/>
          </p:nvPr>
        </p:nvSpPr>
        <p:spPr/>
        <p:txBody>
          <a:bodyPr/>
          <a:lstStyle/>
          <a:p>
            <a:fld id="{B1DEFA8C-F947-479F-BE07-76B6B3F80BF1}" type="slidenum">
              <a:rPr lang="tr-TR" smtClean="0"/>
              <a:pPr/>
              <a:t>32</a:t>
            </a:fld>
            <a:endParaRPr lang="tr-TR"/>
          </a:p>
        </p:txBody>
      </p:sp>
    </p:spTree>
  </p:cSld>
  <p:clrMapOvr>
    <a:masterClrMapping/>
  </p:clrMapOvr>
  <p:transition spd="slow">
    <p:dissolve/>
    <p:sndAc>
      <p:stSnd>
        <p:snd r:embed="rId2" name="chimes.wav"/>
      </p:stSnd>
    </p:sndAc>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
            </a:r>
            <a:br>
              <a:rPr lang="tr-TR" dirty="0" smtClean="0"/>
            </a:br>
            <a:r>
              <a:rPr lang="tr-TR" b="1" dirty="0" smtClean="0"/>
              <a:t>Spor yaralanmalarının sıklığı nedir? </a:t>
            </a:r>
            <a:endParaRPr lang="tr-TR" dirty="0"/>
          </a:p>
        </p:txBody>
      </p:sp>
      <p:sp>
        <p:nvSpPr>
          <p:cNvPr id="3" name="2 İçerik Yer Tutucusu"/>
          <p:cNvSpPr>
            <a:spLocks noGrp="1"/>
          </p:cNvSpPr>
          <p:nvPr>
            <p:ph idx="1"/>
          </p:nvPr>
        </p:nvSpPr>
        <p:spPr/>
        <p:txBody>
          <a:bodyPr>
            <a:normAutofit fontScale="70000" lnSpcReduction="20000"/>
          </a:bodyPr>
          <a:lstStyle/>
          <a:p>
            <a:pPr fontAlgn="base"/>
            <a:r>
              <a:rPr lang="tr-TR" dirty="0" smtClean="0"/>
              <a:t>– Spor yaralanmalarının sıklığı konusunda birçok merkezde farklı sonuçlarla karşılaşılabilinir .Bununla birlikte genel olarak spor yapan her 40 kişiden biri spora bir süre ara vermesini gerektiren sakatlık yaşamaktadır. 40.000 kişiden birinde spor yaralanması sonucu ölüm olasılığı mevcuttur.Yine her 3-4 kişiden birinde spor yaralanmaları olmaksızın tedavi gerektiren kas ve </a:t>
            </a:r>
            <a:r>
              <a:rPr lang="tr-TR" dirty="0" err="1" smtClean="0"/>
              <a:t>tendon</a:t>
            </a:r>
            <a:r>
              <a:rPr lang="tr-TR" dirty="0" smtClean="0"/>
              <a:t> zorlanmaları meydana gelmektedir.</a:t>
            </a:r>
          </a:p>
          <a:p>
            <a:pPr fontAlgn="base"/>
            <a:r>
              <a:rPr lang="tr-TR" dirty="0" smtClean="0"/>
              <a:t>– Spor yaralanmaları nedeniyle hastanelere başvuran sporcularda en sık yumuşak doku zedelenmeleri (</a:t>
            </a:r>
            <a:r>
              <a:rPr lang="tr-TR" dirty="0" err="1" smtClean="0"/>
              <a:t>Kontüzyon</a:t>
            </a:r>
            <a:r>
              <a:rPr lang="tr-TR" dirty="0" smtClean="0"/>
              <a:t>) %22 ve kırıklar %20 görülür.</a:t>
            </a:r>
          </a:p>
          <a:p>
            <a:pPr fontAlgn="base"/>
            <a:r>
              <a:rPr lang="tr-TR" dirty="0" smtClean="0"/>
              <a:t>– Bölge olarak en fazla etkilenen kısım %60 oranıyla alt </a:t>
            </a:r>
            <a:r>
              <a:rPr lang="tr-TR" dirty="0" err="1" smtClean="0"/>
              <a:t>ekstremiteler</a:t>
            </a:r>
            <a:r>
              <a:rPr lang="tr-TR" dirty="0" smtClean="0"/>
              <a:t> (bacaklar), en fazla hasara uğrayan eklemler ayak bileği ve omuz eklemleridir.</a:t>
            </a:r>
          </a:p>
          <a:p>
            <a:pPr fontAlgn="base"/>
            <a:r>
              <a:rPr lang="tr-TR" dirty="0" smtClean="0"/>
              <a:t>– Kalıcı sakatlıklar en sık </a:t>
            </a:r>
            <a:r>
              <a:rPr lang="tr-TR" dirty="0" err="1" smtClean="0"/>
              <a:t>binicilik’te</a:t>
            </a:r>
            <a:r>
              <a:rPr lang="tr-TR" dirty="0" smtClean="0"/>
              <a:t> (%15) ve kayak sporunda görülürken geçici sakatlıklar en sık tenis ve basketbolda görülür.</a:t>
            </a:r>
          </a:p>
          <a:p>
            <a:pPr fontAlgn="base"/>
            <a:r>
              <a:rPr lang="tr-TR" dirty="0" smtClean="0"/>
              <a:t>– Deniz motoru kazalarında ölüm oranı % 25’tir.</a:t>
            </a:r>
          </a:p>
          <a:p>
            <a:pPr fontAlgn="base"/>
            <a:r>
              <a:rPr lang="tr-TR" dirty="0" smtClean="0"/>
              <a:t>– En sık yaralanmanın görüldüğü spor dalı futbol %10</a:t>
            </a:r>
            <a:br>
              <a:rPr lang="tr-TR" dirty="0" smtClean="0"/>
            </a:br>
            <a:r>
              <a:rPr lang="tr-TR" dirty="0" smtClean="0"/>
              <a:t>Güreş %6</a:t>
            </a:r>
            <a:br>
              <a:rPr lang="tr-TR" dirty="0" smtClean="0"/>
            </a:br>
            <a:r>
              <a:rPr lang="tr-TR" dirty="0" smtClean="0"/>
              <a:t>Hentbol %3</a:t>
            </a:r>
            <a:br>
              <a:rPr lang="tr-TR" dirty="0" smtClean="0"/>
            </a:br>
            <a:r>
              <a:rPr lang="tr-TR" dirty="0" smtClean="0"/>
              <a:t>Kayak %1</a:t>
            </a:r>
          </a:p>
          <a:p>
            <a:endParaRPr lang="tr-TR" dirty="0"/>
          </a:p>
        </p:txBody>
      </p:sp>
      <p:sp>
        <p:nvSpPr>
          <p:cNvPr id="4" name="3 Slayt Numarası Yer Tutucusu"/>
          <p:cNvSpPr>
            <a:spLocks noGrp="1"/>
          </p:cNvSpPr>
          <p:nvPr>
            <p:ph type="sldNum" sz="quarter" idx="12"/>
          </p:nvPr>
        </p:nvSpPr>
        <p:spPr/>
        <p:txBody>
          <a:bodyPr/>
          <a:lstStyle/>
          <a:p>
            <a:fld id="{B1DEFA8C-F947-479F-BE07-76B6B3F80BF1}" type="slidenum">
              <a:rPr lang="tr-TR" smtClean="0"/>
              <a:pPr/>
              <a:t>33</a:t>
            </a:fld>
            <a:endParaRPr lang="tr-TR"/>
          </a:p>
        </p:txBody>
      </p:sp>
    </p:spTree>
  </p:cSld>
  <p:clrMapOvr>
    <a:masterClrMapping/>
  </p:clrMapOvr>
  <p:transition spd="slow">
    <p:dissolve/>
    <p:sndAc>
      <p:stSnd>
        <p:snd r:embed="rId2" name="chimes.wav"/>
      </p:stSnd>
    </p:sndAc>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
            </a:r>
            <a:br>
              <a:rPr lang="tr-TR" dirty="0" smtClean="0"/>
            </a:br>
            <a:r>
              <a:rPr lang="tr-TR" b="1" dirty="0" smtClean="0"/>
              <a:t>Hangi spor dalında hangi yaralanmalar daha sıktır? </a:t>
            </a:r>
            <a:endParaRPr lang="tr-TR" dirty="0"/>
          </a:p>
        </p:txBody>
      </p:sp>
      <p:sp>
        <p:nvSpPr>
          <p:cNvPr id="3" name="2 İçerik Yer Tutucusu"/>
          <p:cNvSpPr>
            <a:spLocks noGrp="1"/>
          </p:cNvSpPr>
          <p:nvPr>
            <p:ph idx="1"/>
          </p:nvPr>
        </p:nvSpPr>
        <p:spPr/>
        <p:txBody>
          <a:bodyPr>
            <a:normAutofit fontScale="62500" lnSpcReduction="20000"/>
          </a:bodyPr>
          <a:lstStyle/>
          <a:p>
            <a:pPr fontAlgn="base"/>
            <a:r>
              <a:rPr lang="tr-TR" dirty="0" smtClean="0"/>
              <a:t>FUTBOL : En sık görülen yaralanma ayak bileği burkulmaları(</a:t>
            </a:r>
            <a:r>
              <a:rPr lang="tr-TR" dirty="0" err="1" smtClean="0"/>
              <a:t>Distorsiyon</a:t>
            </a:r>
            <a:r>
              <a:rPr lang="tr-TR" dirty="0" smtClean="0"/>
              <a:t> ) ve yumuşak doku ezilmeleridir(</a:t>
            </a:r>
            <a:r>
              <a:rPr lang="tr-TR" dirty="0" err="1" smtClean="0"/>
              <a:t>Kontüzyon</a:t>
            </a:r>
            <a:r>
              <a:rPr lang="tr-TR" dirty="0" smtClean="0"/>
              <a:t>). Ayrıca dizlerde bağ ve </a:t>
            </a:r>
            <a:r>
              <a:rPr lang="tr-TR" dirty="0" err="1" smtClean="0"/>
              <a:t>menisküs</a:t>
            </a:r>
            <a:r>
              <a:rPr lang="tr-TR" dirty="0" smtClean="0"/>
              <a:t> yaralanmaları ile kasıkta yaklaştırıcı(</a:t>
            </a:r>
            <a:r>
              <a:rPr lang="tr-TR" dirty="0" err="1" smtClean="0"/>
              <a:t>adduktor</a:t>
            </a:r>
            <a:r>
              <a:rPr lang="tr-TR" dirty="0" smtClean="0"/>
              <a:t>) </a:t>
            </a:r>
            <a:r>
              <a:rPr lang="tr-TR" dirty="0" err="1" smtClean="0"/>
              <a:t>adelelerin</a:t>
            </a:r>
            <a:r>
              <a:rPr lang="tr-TR" dirty="0" smtClean="0"/>
              <a:t> aşırı gerilmesine bağlı kasık ağrıları da (</a:t>
            </a:r>
            <a:r>
              <a:rPr lang="tr-TR" dirty="0" err="1" smtClean="0"/>
              <a:t>adduktor</a:t>
            </a:r>
            <a:r>
              <a:rPr lang="tr-TR" dirty="0" smtClean="0"/>
              <a:t> </a:t>
            </a:r>
            <a:r>
              <a:rPr lang="tr-TR" dirty="0" err="1" smtClean="0"/>
              <a:t>tendinit</a:t>
            </a:r>
            <a:r>
              <a:rPr lang="tr-TR" dirty="0" smtClean="0"/>
              <a:t>) sık görülen diğer yaralanmalardır.</a:t>
            </a:r>
          </a:p>
          <a:p>
            <a:pPr fontAlgn="base"/>
            <a:r>
              <a:rPr lang="tr-TR" dirty="0" smtClean="0"/>
              <a:t>BASKETBOL :.Yumuşak doku yaralanmaları (</a:t>
            </a:r>
            <a:r>
              <a:rPr lang="tr-TR" dirty="0" err="1" smtClean="0"/>
              <a:t>kontüzyon</a:t>
            </a:r>
            <a:r>
              <a:rPr lang="tr-TR" dirty="0" smtClean="0"/>
              <a:t> , </a:t>
            </a:r>
            <a:r>
              <a:rPr lang="tr-TR" dirty="0" err="1" smtClean="0"/>
              <a:t>hematom</a:t>
            </a:r>
            <a:r>
              <a:rPr lang="tr-TR" dirty="0" smtClean="0"/>
              <a:t> ve </a:t>
            </a:r>
            <a:r>
              <a:rPr lang="tr-TR" dirty="0" err="1" smtClean="0"/>
              <a:t>adele</a:t>
            </a:r>
            <a:r>
              <a:rPr lang="tr-TR" dirty="0" smtClean="0"/>
              <a:t> yaralanmaları) ve eklem yaralanmaları (omuz çıkığı ,bağ yaralanmaları) daha sık görülen yaralanmalardır.</a:t>
            </a:r>
          </a:p>
          <a:p>
            <a:pPr fontAlgn="base"/>
            <a:r>
              <a:rPr lang="tr-TR" dirty="0" smtClean="0"/>
              <a:t>BOKS : Sık darbe alınan bölge olduğundan en sık yaralanma kafa ve yüzdedir. Şuur kaybı ile birlikte alınan darbelere bağlı kaş bölgesinde açılma , burun kemiği kırıkları ve burunda eğilme (</a:t>
            </a:r>
            <a:r>
              <a:rPr lang="tr-TR" dirty="0" err="1" smtClean="0"/>
              <a:t>deviasyon</a:t>
            </a:r>
            <a:r>
              <a:rPr lang="tr-TR" dirty="0" smtClean="0"/>
              <a:t>) en sık yaralanmalardır.</a:t>
            </a:r>
          </a:p>
          <a:p>
            <a:pPr fontAlgn="base"/>
            <a:r>
              <a:rPr lang="tr-TR" dirty="0" smtClean="0"/>
              <a:t>HALTER: Sporcuların göğüs ve gövde kasları ile sırt ve bel kaslarında oluşan zorlanmalar sık görülen yaralanmalardır.</a:t>
            </a:r>
          </a:p>
          <a:p>
            <a:pPr fontAlgn="base"/>
            <a:r>
              <a:rPr lang="tr-TR" dirty="0" smtClean="0"/>
              <a:t>JUDO : </a:t>
            </a:r>
            <a:r>
              <a:rPr lang="tr-TR" dirty="0" err="1" smtClean="0"/>
              <a:t>Elbileği</a:t>
            </a:r>
            <a:r>
              <a:rPr lang="tr-TR" dirty="0" smtClean="0"/>
              <a:t> ve parmaklarda bağ yaralanmaları ile birlikte kafa travmaları sık görülür.</a:t>
            </a:r>
          </a:p>
          <a:p>
            <a:pPr fontAlgn="base"/>
            <a:r>
              <a:rPr lang="tr-TR" dirty="0" smtClean="0"/>
              <a:t>KAYAK : Diz bağ yaralanmaları ile birlikte bacak (</a:t>
            </a:r>
            <a:r>
              <a:rPr lang="tr-TR" dirty="0" err="1" smtClean="0"/>
              <a:t>cruris</a:t>
            </a:r>
            <a:r>
              <a:rPr lang="tr-TR" dirty="0" smtClean="0"/>
              <a:t>) kırıkları , ayak bileği burkulmaları ,omurga kırıkları ve donmalardır.</a:t>
            </a:r>
          </a:p>
          <a:p>
            <a:pPr fontAlgn="base"/>
            <a:r>
              <a:rPr lang="tr-TR" dirty="0" smtClean="0"/>
              <a:t>ATLETİZM : Atletlerde en sık görülen yaralanmalar aşırı zorlanmaya bağlı kas ve </a:t>
            </a:r>
            <a:r>
              <a:rPr lang="tr-TR" dirty="0" err="1" smtClean="0"/>
              <a:t>tendon</a:t>
            </a:r>
            <a:r>
              <a:rPr lang="tr-TR" dirty="0" smtClean="0"/>
              <a:t> yaralanmaları ile birlikte diz bağ yaralanmaları, </a:t>
            </a:r>
            <a:r>
              <a:rPr lang="tr-TR" dirty="0" err="1" smtClean="0"/>
              <a:t>menisküs</a:t>
            </a:r>
            <a:r>
              <a:rPr lang="tr-TR" dirty="0" smtClean="0"/>
              <a:t> yırtıkları, ve stres kırıklarıdır.</a:t>
            </a:r>
          </a:p>
          <a:p>
            <a:endParaRPr lang="tr-TR" dirty="0"/>
          </a:p>
        </p:txBody>
      </p:sp>
      <p:sp>
        <p:nvSpPr>
          <p:cNvPr id="4" name="3 Slayt Numarası Yer Tutucusu"/>
          <p:cNvSpPr>
            <a:spLocks noGrp="1"/>
          </p:cNvSpPr>
          <p:nvPr>
            <p:ph type="sldNum" sz="quarter" idx="12"/>
          </p:nvPr>
        </p:nvSpPr>
        <p:spPr/>
        <p:txBody>
          <a:bodyPr/>
          <a:lstStyle/>
          <a:p>
            <a:fld id="{B1DEFA8C-F947-479F-BE07-76B6B3F80BF1}" type="slidenum">
              <a:rPr lang="tr-TR" smtClean="0"/>
              <a:pPr/>
              <a:t>34</a:t>
            </a:fld>
            <a:endParaRPr lang="tr-TR"/>
          </a:p>
        </p:txBody>
      </p:sp>
    </p:spTree>
  </p:cSld>
  <p:clrMapOvr>
    <a:masterClrMapping/>
  </p:clrMapOvr>
  <p:transition spd="slow">
    <p:dissolve/>
    <p:sndAc>
      <p:stSnd>
        <p:snd r:embed="rId3" name="chimes.wav"/>
      </p:stSnd>
    </p:sndAc>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35</a:t>
            </a:fld>
            <a:endParaRPr lang="tr-TR"/>
          </a:p>
        </p:txBody>
      </p:sp>
      <p:pic>
        <p:nvPicPr>
          <p:cNvPr id="1026" name="Picture 2" descr="C:\Users\Pc\Desktop\10_201473141327.jpg"/>
          <p:cNvPicPr>
            <a:picLocks noGrp="1" noChangeAspect="1" noChangeArrowheads="1"/>
          </p:cNvPicPr>
          <p:nvPr>
            <p:ph idx="1"/>
          </p:nvPr>
        </p:nvPicPr>
        <p:blipFill>
          <a:blip r:embed="rId3" cstate="print"/>
          <a:srcRect/>
          <a:stretch>
            <a:fillRect/>
          </a:stretch>
        </p:blipFill>
        <p:spPr bwMode="auto">
          <a:xfrm>
            <a:off x="-33493" y="0"/>
            <a:ext cx="9267117" cy="6858000"/>
          </a:xfrm>
          <a:prstGeom prst="rect">
            <a:avLst/>
          </a:prstGeom>
          <a:noFill/>
        </p:spPr>
      </p:pic>
    </p:spTree>
  </p:cSld>
  <p:clrMapOvr>
    <a:masterClrMapping/>
  </p:clrMapOvr>
  <p:transition spd="slow">
    <p:dissolve/>
    <p:sndAc>
      <p:stSnd>
        <p:snd r:embed="rId2" name="chimes.wav"/>
      </p:stSnd>
    </p:sndAc>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endParaRPr lang="tr-TR" dirty="0"/>
          </a:p>
        </p:txBody>
      </p:sp>
      <p:sp>
        <p:nvSpPr>
          <p:cNvPr id="3" name="2 İçerik Yer Tutucusu"/>
          <p:cNvSpPr>
            <a:spLocks noGrp="1"/>
          </p:cNvSpPr>
          <p:nvPr>
            <p:ph idx="1"/>
          </p:nvPr>
        </p:nvSpPr>
        <p:spPr>
          <a:xfrm>
            <a:off x="285720" y="2000240"/>
            <a:ext cx="8229600" cy="4389120"/>
          </a:xfrm>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a:lstStyle/>
          <a:p>
            <a:r>
              <a:rPr lang="tr-TR" dirty="0" smtClean="0"/>
              <a:t>BENİ DİNLEDİĞİNİZ İÇİN TEŞEKKÜRLER</a:t>
            </a:r>
          </a:p>
          <a:p>
            <a:endParaRPr lang="tr-TR" dirty="0" smtClean="0"/>
          </a:p>
          <a:p>
            <a:pPr>
              <a:buNone/>
            </a:pPr>
            <a:endParaRPr lang="tr-TR" dirty="0" smtClean="0"/>
          </a:p>
          <a:p>
            <a:pPr>
              <a:buNone/>
            </a:pPr>
            <a:r>
              <a:rPr lang="tr-TR" dirty="0" smtClean="0"/>
              <a:t>                        </a:t>
            </a:r>
            <a:endParaRPr lang="tr-TR" dirty="0"/>
          </a:p>
        </p:txBody>
      </p:sp>
      <p:sp>
        <p:nvSpPr>
          <p:cNvPr id="4" name="3 Gülen Yüz"/>
          <p:cNvSpPr/>
          <p:nvPr/>
        </p:nvSpPr>
        <p:spPr>
          <a:xfrm>
            <a:off x="2786050" y="2928934"/>
            <a:ext cx="2786082" cy="2500330"/>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36</a:t>
            </a:fld>
            <a:endParaRPr lang="tr-TR"/>
          </a:p>
        </p:txBody>
      </p:sp>
    </p:spTree>
  </p:cSld>
  <p:clrMapOvr>
    <a:masterClrMapping/>
  </p:clrMapOvr>
  <p:transition spd="slow">
    <p:dissolve/>
    <p:sndAc>
      <p:stSnd>
        <p:snd r:embed="rId2" name="chimes.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Voleybol'da Manşet</a:t>
            </a:r>
            <a:br>
              <a:rPr lang="tr-TR" b="1" dirty="0" smtClean="0"/>
            </a:br>
            <a:endParaRPr lang="tr-TR" dirty="0"/>
          </a:p>
        </p:txBody>
      </p:sp>
      <p:sp>
        <p:nvSpPr>
          <p:cNvPr id="3" name="2 İçerik Yer Tutucusu"/>
          <p:cNvSpPr>
            <a:spLocks noGrp="1"/>
          </p:cNvSpPr>
          <p:nvPr>
            <p:ph idx="1"/>
          </p:nvPr>
        </p:nvSpPr>
        <p:spPr/>
        <p:txBody>
          <a:bodyPr>
            <a:normAutofit fontScale="92500" lnSpcReduction="10000"/>
          </a:bodyPr>
          <a:lstStyle/>
          <a:p>
            <a:pPr fontAlgn="base"/>
            <a:r>
              <a:rPr lang="tr-TR" dirty="0" smtClean="0"/>
              <a:t>Manşet tekniği çok iyi olan oyuncular bile, sert ve uzun servislerde, manşet için kollarını </a:t>
            </a:r>
            <a:r>
              <a:rPr lang="tr-TR" dirty="0" err="1" smtClean="0"/>
              <a:t>vucütlarından</a:t>
            </a:r>
            <a:r>
              <a:rPr lang="tr-TR" dirty="0" smtClean="0"/>
              <a:t> öne doğru ayırıp iyi bir manşet alabilmek için zorlanırlar. Bu durumlarda vücudunuzu mümkün olduğunca yükseltmeye ve hatta parmak uçlarında kalkmaya çalışın. Ancak en iyisi böyle bir duruma düşmemek için gerekli tedbirleri önceden almaktır. Bunun için vücudunuz topa tam dönük olsun ve ayak hareketleri ile manşet alma yüksekliğini ayarlamaya çalışın. Yeni kurallara göre artık servisler parmakla da karşılanabilmektedir. Bu güzel bir görüntü vermezse de çoğu kez tek çözümdür ve top tutulup atmadıkça parmak pası kötü olsa dahi hakem genellikle faul çalmaz.</a:t>
            </a:r>
          </a:p>
          <a:p>
            <a:endParaRPr lang="tr-TR" dirty="0"/>
          </a:p>
        </p:txBody>
      </p:sp>
      <p:sp>
        <p:nvSpPr>
          <p:cNvPr id="4" name="3 Slayt Numarası Yer Tutucusu"/>
          <p:cNvSpPr>
            <a:spLocks noGrp="1"/>
          </p:cNvSpPr>
          <p:nvPr>
            <p:ph type="sldNum" sz="quarter" idx="12"/>
          </p:nvPr>
        </p:nvSpPr>
        <p:spPr/>
        <p:txBody>
          <a:bodyPr/>
          <a:lstStyle/>
          <a:p>
            <a:fld id="{B1DEFA8C-F947-479F-BE07-76B6B3F80BF1}" type="slidenum">
              <a:rPr lang="tr-TR" smtClean="0"/>
              <a:pPr/>
              <a:t>4</a:t>
            </a:fld>
            <a:endParaRPr lang="tr-TR"/>
          </a:p>
        </p:txBody>
      </p:sp>
    </p:spTree>
  </p:cSld>
  <p:clrMapOvr>
    <a:masterClrMapping/>
  </p:clrMapOvr>
  <p:transition spd="slow">
    <p:dissolve/>
    <p:sndAc>
      <p:stSnd>
        <p:snd r:embed="rId2" name="chimes.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Servis Atma</a:t>
            </a:r>
            <a:br>
              <a:rPr lang="tr-TR" b="1" dirty="0" smtClean="0"/>
            </a:br>
            <a:endParaRPr lang="tr-TR" dirty="0"/>
          </a:p>
        </p:txBody>
      </p:sp>
      <p:sp>
        <p:nvSpPr>
          <p:cNvPr id="3" name="2 İçerik Yer Tutucusu"/>
          <p:cNvSpPr>
            <a:spLocks noGrp="1"/>
          </p:cNvSpPr>
          <p:nvPr>
            <p:ph idx="1"/>
          </p:nvPr>
        </p:nvSpPr>
        <p:spPr/>
        <p:txBody>
          <a:bodyPr>
            <a:normAutofit lnSpcReduction="10000"/>
          </a:bodyPr>
          <a:lstStyle/>
          <a:p>
            <a:r>
              <a:rPr lang="tr-TR" dirty="0" smtClean="0"/>
              <a:t>Servis atmaya hazırlanırken filenin arasından rakip oyunculara bakarak hedefinizi belirleyin . Manşeti zayıf olan oyunculara veya manşet alanlar arasındaki koridorlara veya yanlara atmaya çalışın. Özellikle pasörün ön sırada olduğu durumlarda, geçerli bir diğer taktik de sol taraftaki smaçöre kısa servis atmaktır. Bu durumda hücum yapacak oyuncu sayısı bire iner. Atacağınız yere karar verdikten sonra, iyi bir servis için konsantre olmaya çalışın. Etkin bir servis için en önemli husus, topun havaya iyi atılmasıdır. Bu durumda top (vurmaz iseniz) tam ayaklarınızın önüne düşmelidir.</a:t>
            </a:r>
            <a:endParaRPr lang="tr-TR" dirty="0"/>
          </a:p>
        </p:txBody>
      </p:sp>
      <p:sp>
        <p:nvSpPr>
          <p:cNvPr id="4" name="3 Slayt Numarası Yer Tutucusu"/>
          <p:cNvSpPr>
            <a:spLocks noGrp="1"/>
          </p:cNvSpPr>
          <p:nvPr>
            <p:ph type="sldNum" sz="quarter" idx="12"/>
          </p:nvPr>
        </p:nvSpPr>
        <p:spPr/>
        <p:txBody>
          <a:bodyPr/>
          <a:lstStyle/>
          <a:p>
            <a:fld id="{B1DEFA8C-F947-479F-BE07-76B6B3F80BF1}" type="slidenum">
              <a:rPr lang="tr-TR" smtClean="0"/>
              <a:pPr/>
              <a:t>5</a:t>
            </a:fld>
            <a:endParaRPr lang="tr-TR"/>
          </a:p>
        </p:txBody>
      </p:sp>
    </p:spTree>
  </p:cSld>
  <p:clrMapOvr>
    <a:masterClrMapping/>
  </p:clrMapOvr>
  <p:transition spd="slow">
    <p:dissolve/>
    <p:sndAc>
      <p:stSnd>
        <p:snd r:embed="rId2" name="chimes.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fontAlgn="base"/>
            <a:r>
              <a:rPr lang="tr-TR" b="1" dirty="0" smtClean="0"/>
              <a:t/>
            </a:r>
            <a:br>
              <a:rPr lang="tr-TR" b="1" dirty="0" smtClean="0"/>
            </a:br>
            <a:r>
              <a:rPr lang="tr-TR" dirty="0" smtClean="0"/>
              <a:t/>
            </a:r>
            <a:br>
              <a:rPr lang="tr-TR" dirty="0" smtClean="0"/>
            </a:br>
            <a:r>
              <a:rPr lang="tr-TR" b="1" dirty="0" smtClean="0"/>
              <a:t/>
            </a:r>
            <a:br>
              <a:rPr lang="tr-TR" b="1" dirty="0" smtClean="0"/>
            </a:br>
            <a:r>
              <a:rPr lang="tr-TR" dirty="0" smtClean="0"/>
              <a:t/>
            </a:r>
            <a:br>
              <a:rPr lang="tr-TR" dirty="0" smtClean="0"/>
            </a:br>
            <a:r>
              <a:rPr lang="tr-TR" dirty="0" smtClean="0"/>
              <a:t> </a:t>
            </a:r>
            <a:br>
              <a:rPr lang="tr-TR" dirty="0" smtClean="0"/>
            </a:br>
            <a:r>
              <a:rPr lang="tr-TR" dirty="0" smtClean="0"/>
              <a:t/>
            </a:r>
            <a:br>
              <a:rPr lang="tr-TR" dirty="0" smtClean="0"/>
            </a:br>
            <a:r>
              <a:rPr lang="tr-TR" b="1" dirty="0" smtClean="0"/>
              <a:t/>
            </a:r>
            <a:br>
              <a:rPr lang="tr-TR" b="1" dirty="0" smtClean="0"/>
            </a:br>
            <a:r>
              <a:rPr lang="tr-TR" dirty="0" smtClean="0"/>
              <a:t/>
            </a:r>
            <a:br>
              <a:rPr lang="tr-TR" dirty="0" smtClean="0"/>
            </a:br>
            <a:r>
              <a:rPr lang="tr-TR" b="1" dirty="0" smtClean="0"/>
              <a:t/>
            </a:r>
            <a:br>
              <a:rPr lang="tr-TR" b="1" dirty="0" smtClean="0"/>
            </a:br>
            <a:r>
              <a:rPr lang="tr-TR" dirty="0" smtClean="0"/>
              <a:t/>
            </a:r>
            <a:br>
              <a:rPr lang="tr-TR" dirty="0" smtClean="0"/>
            </a:br>
            <a:r>
              <a:rPr lang="tr-TR" sz="5400" b="1" dirty="0" smtClean="0"/>
              <a:t>Blok Yapma</a:t>
            </a:r>
            <a:endParaRPr lang="tr-TR" dirty="0"/>
          </a:p>
        </p:txBody>
      </p:sp>
      <p:sp>
        <p:nvSpPr>
          <p:cNvPr id="3" name="2 İçerik Yer Tutucusu"/>
          <p:cNvSpPr>
            <a:spLocks noGrp="1"/>
          </p:cNvSpPr>
          <p:nvPr>
            <p:ph idx="1"/>
          </p:nvPr>
        </p:nvSpPr>
        <p:spPr/>
        <p:txBody>
          <a:bodyPr>
            <a:normAutofit fontScale="92500" lnSpcReduction="10000"/>
          </a:bodyPr>
          <a:lstStyle/>
          <a:p>
            <a:r>
              <a:rPr lang="tr-TR" dirty="0" smtClean="0"/>
              <a:t>Blok yaparken, ne kadar iyi blok tutarsanız tutun, hücum eden daima avantajlıdır. Topu yakalama ihtimaliniz çok yüksek değildir, o nedenle moraliniz bozulmasın. Siz işinize devam edin ve mümkün olduğunca ellerinizi karşı alana uzatmaya çalışın. Bazı oyuncuların moralleri, mesela blokta top ellerinin arasından geçip sayı olduğunda çok bozulur ve kendilerini suçlu hissederler. Bir sonraki bloğa daha hırslı fakat bilinçsiz olarak çıkar ve hata yaparlar. Bunun yerine bir önceki hücumda rakibin şanslı olduğunu düşünün. Unutmayın ki iyi kurulmuş bir blokta bile, doğal olarak birçok zayıf nokta vardır. Blok başarılı olmasa da </a:t>
            </a:r>
            <a:r>
              <a:rPr lang="tr-TR" dirty="0" err="1" smtClean="0"/>
              <a:t>antremanda</a:t>
            </a:r>
            <a:r>
              <a:rPr lang="tr-TR" dirty="0" smtClean="0"/>
              <a:t> öğrendiğiniz temel teknikleri sabırla ve konsantre şekilde uygulamaya devam edin.</a:t>
            </a:r>
            <a:endParaRPr lang="tr-TR" dirty="0"/>
          </a:p>
        </p:txBody>
      </p:sp>
      <p:sp>
        <p:nvSpPr>
          <p:cNvPr id="4" name="3 Slayt Numarası Yer Tutucusu"/>
          <p:cNvSpPr>
            <a:spLocks noGrp="1"/>
          </p:cNvSpPr>
          <p:nvPr>
            <p:ph type="sldNum" sz="quarter" idx="12"/>
          </p:nvPr>
        </p:nvSpPr>
        <p:spPr/>
        <p:txBody>
          <a:bodyPr/>
          <a:lstStyle/>
          <a:p>
            <a:fld id="{B1DEFA8C-F947-479F-BE07-76B6B3F80BF1}" type="slidenum">
              <a:rPr lang="tr-TR" smtClean="0"/>
              <a:pPr/>
              <a:t>6</a:t>
            </a:fld>
            <a:endParaRPr lang="tr-TR"/>
          </a:p>
        </p:txBody>
      </p:sp>
    </p:spTree>
  </p:cSld>
  <p:clrMapOvr>
    <a:masterClrMapping/>
  </p:clrMapOvr>
  <p:transition spd="slow">
    <p:dissolve/>
    <p:sndAc>
      <p:stSnd>
        <p:snd r:embed="rId2" name="chimes.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
            </a:r>
            <a:br>
              <a:rPr lang="tr-TR" b="1" dirty="0" smtClean="0"/>
            </a:br>
            <a:r>
              <a:rPr lang="tr-TR" b="1" dirty="0" smtClean="0"/>
              <a:t>Savunma Stratejisi</a:t>
            </a:r>
            <a:endParaRPr lang="tr-TR" dirty="0"/>
          </a:p>
        </p:txBody>
      </p:sp>
      <p:sp>
        <p:nvSpPr>
          <p:cNvPr id="3" name="2 İçerik Yer Tutucusu"/>
          <p:cNvSpPr>
            <a:spLocks noGrp="1"/>
          </p:cNvSpPr>
          <p:nvPr>
            <p:ph idx="1"/>
          </p:nvPr>
        </p:nvSpPr>
        <p:spPr/>
        <p:txBody>
          <a:bodyPr/>
          <a:lstStyle/>
          <a:p>
            <a:r>
              <a:rPr lang="tr-TR" dirty="0" smtClean="0"/>
              <a:t>İyi bir savunma için rakibin ön sıra oyuncularının belirlenmesi çok önemlidir. Bütün blok yapacaklar smaçörlerin kimler olduğunu ve pasörün ön veya arka oyuncu olduğunu bilmelidirler. Pasör ön oyuncu ise plase atabilir veya ikinci topa vurabilir. Ön sıra ve arka sıra savunmacıları buna hazır olmalıdırlar. Pasör arka oyuncu ise onu dikkate alıp savunma yapmaya gerek kalmaz.</a:t>
            </a:r>
            <a:endParaRPr lang="tr-TR" dirty="0"/>
          </a:p>
        </p:txBody>
      </p:sp>
      <p:sp>
        <p:nvSpPr>
          <p:cNvPr id="4" name="3 Slayt Numarası Yer Tutucusu"/>
          <p:cNvSpPr>
            <a:spLocks noGrp="1"/>
          </p:cNvSpPr>
          <p:nvPr>
            <p:ph type="sldNum" sz="quarter" idx="12"/>
          </p:nvPr>
        </p:nvSpPr>
        <p:spPr/>
        <p:txBody>
          <a:bodyPr/>
          <a:lstStyle/>
          <a:p>
            <a:fld id="{B1DEFA8C-F947-479F-BE07-76B6B3F80BF1}" type="slidenum">
              <a:rPr lang="tr-TR" smtClean="0"/>
              <a:pPr/>
              <a:t>7</a:t>
            </a:fld>
            <a:endParaRPr lang="tr-TR"/>
          </a:p>
        </p:txBody>
      </p:sp>
    </p:spTree>
  </p:cSld>
  <p:clrMapOvr>
    <a:masterClrMapping/>
  </p:clrMapOvr>
  <p:transition spd="slow">
    <p:dissolve/>
    <p:sndAc>
      <p:stSnd>
        <p:snd r:embed="rId2" name="chimes.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
            </a:r>
            <a:br>
              <a:rPr lang="tr-TR" b="1" dirty="0" smtClean="0"/>
            </a:br>
            <a:r>
              <a:rPr lang="tr-TR" b="1" dirty="0" smtClean="0"/>
              <a:t>Smaç Vurma</a:t>
            </a:r>
            <a:endParaRPr lang="tr-TR" dirty="0"/>
          </a:p>
        </p:txBody>
      </p:sp>
      <p:sp>
        <p:nvSpPr>
          <p:cNvPr id="3" name="2 İçerik Yer Tutucusu"/>
          <p:cNvSpPr>
            <a:spLocks noGrp="1"/>
          </p:cNvSpPr>
          <p:nvPr>
            <p:ph idx="1"/>
          </p:nvPr>
        </p:nvSpPr>
        <p:spPr/>
        <p:txBody>
          <a:bodyPr/>
          <a:lstStyle/>
          <a:p>
            <a:r>
              <a:rPr lang="tr-TR" dirty="0" smtClean="0"/>
              <a:t>Smaç vurulan topun hız kazanması için, tüm </a:t>
            </a:r>
            <a:r>
              <a:rPr lang="tr-TR" dirty="0" err="1" smtClean="0"/>
              <a:t>vucudunuzun</a:t>
            </a:r>
            <a:r>
              <a:rPr lang="tr-TR" dirty="0" smtClean="0"/>
              <a:t> ağırlığını kullanmalısınız. Bazı oyuncular sadece kollarının hareketiyle smaç vurmaya çalışırlar. Güçlü bir smaç topu önünüze alarak ve tüm vücut kaslarınızın kuvvetini ona aktararak vurulabilir.</a:t>
            </a:r>
            <a:endParaRPr lang="tr-TR" dirty="0"/>
          </a:p>
        </p:txBody>
      </p:sp>
      <p:sp>
        <p:nvSpPr>
          <p:cNvPr id="4" name="3 Slayt Numarası Yer Tutucusu"/>
          <p:cNvSpPr>
            <a:spLocks noGrp="1"/>
          </p:cNvSpPr>
          <p:nvPr>
            <p:ph type="sldNum" sz="quarter" idx="12"/>
          </p:nvPr>
        </p:nvSpPr>
        <p:spPr/>
        <p:txBody>
          <a:bodyPr/>
          <a:lstStyle/>
          <a:p>
            <a:fld id="{B1DEFA8C-F947-479F-BE07-76B6B3F80BF1}" type="slidenum">
              <a:rPr lang="tr-TR" smtClean="0"/>
              <a:pPr/>
              <a:t>8</a:t>
            </a:fld>
            <a:endParaRPr lang="tr-TR"/>
          </a:p>
        </p:txBody>
      </p:sp>
    </p:spTree>
  </p:cSld>
  <p:clrMapOvr>
    <a:masterClrMapping/>
  </p:clrMapOvr>
  <p:transition spd="slow">
    <p:dissolve/>
    <p:sndAc>
      <p:stSnd>
        <p:snd r:embed="rId2" name="chimes.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
            </a:r>
            <a:br>
              <a:rPr lang="tr-TR" b="1" dirty="0" smtClean="0"/>
            </a:br>
            <a:r>
              <a:rPr lang="tr-TR" b="1" dirty="0" smtClean="0">
                <a:solidFill>
                  <a:srgbClr val="FF0000"/>
                </a:solidFill>
              </a:rPr>
              <a:t>Voleybol oyun kuralları</a:t>
            </a:r>
            <a:endParaRPr lang="tr-TR" dirty="0">
              <a:solidFill>
                <a:srgbClr val="FF0000"/>
              </a:solidFill>
            </a:endParaRPr>
          </a:p>
        </p:txBody>
      </p:sp>
      <p:sp>
        <p:nvSpPr>
          <p:cNvPr id="3" name="2 İçerik Yer Tutucusu"/>
          <p:cNvSpPr>
            <a:spLocks noGrp="1"/>
          </p:cNvSpPr>
          <p:nvPr>
            <p:ph idx="1"/>
          </p:nvPr>
        </p:nvSpPr>
        <p:spPr/>
        <p:txBody>
          <a:bodyPr/>
          <a:lstStyle/>
          <a:p>
            <a:r>
              <a:rPr lang="tr-TR" dirty="0" smtClean="0"/>
              <a:t>Top bazen file üstünde ve her iki takımın arasında kalır. Yani iki rakip oyuncu aynı anda topa temas ederler ve daha mücadeleci olan ve topla daha dengeli temas kuran kazanır. Bu durumda sıçrayabildiğiniz kadar yükseğe sıçrayın ve dirseklerinizi kilitleyerek ellerinizi güçlü bir şekilde ileri uzatın. Tüm ağırlığınız topun arkasında olsun. Çift elle temas etmeniz mümkün değilse, tek elle temas etmek hiç müdahale etmemekten daha iyidir. Topu kısa süre tutup atsanız dahi hakem genellikle faul çalmayacaktır.</a:t>
            </a:r>
            <a:endParaRPr lang="tr-TR" dirty="0"/>
          </a:p>
        </p:txBody>
      </p:sp>
      <p:sp>
        <p:nvSpPr>
          <p:cNvPr id="4" name="3 Slayt Numarası Yer Tutucusu"/>
          <p:cNvSpPr>
            <a:spLocks noGrp="1"/>
          </p:cNvSpPr>
          <p:nvPr>
            <p:ph type="sldNum" sz="quarter" idx="12"/>
          </p:nvPr>
        </p:nvSpPr>
        <p:spPr/>
        <p:txBody>
          <a:bodyPr/>
          <a:lstStyle/>
          <a:p>
            <a:fld id="{B1DEFA8C-F947-479F-BE07-76B6B3F80BF1}" type="slidenum">
              <a:rPr lang="tr-TR" smtClean="0"/>
              <a:pPr/>
              <a:t>9</a:t>
            </a:fld>
            <a:endParaRPr lang="tr-TR"/>
          </a:p>
        </p:txBody>
      </p:sp>
    </p:spTree>
  </p:cSld>
  <p:clrMapOvr>
    <a:masterClrMapping/>
  </p:clrMapOvr>
  <p:transition spd="slow">
    <p:dissolve/>
    <p:sndAc>
      <p:stSnd>
        <p:snd r:embed="rId2" name="chimes.wav"/>
      </p:stSnd>
    </p:sndAc>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3.1|1.3"/>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Ortalama">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67</TotalTime>
  <Words>1469</Words>
  <PresentationFormat>Ekran Gösterisi (4:3)</PresentationFormat>
  <Paragraphs>122</Paragraphs>
  <Slides>36</Slides>
  <Notes>2</Notes>
  <HiddenSlides>0</HiddenSlides>
  <MMClips>0</MMClips>
  <ScaleCrop>false</ScaleCrop>
  <HeadingPairs>
    <vt:vector size="4" baseType="variant">
      <vt:variant>
        <vt:lpstr>Tema</vt:lpstr>
      </vt:variant>
      <vt:variant>
        <vt:i4>1</vt:i4>
      </vt:variant>
      <vt:variant>
        <vt:lpstr>Slayt Başlıkları</vt:lpstr>
      </vt:variant>
      <vt:variant>
        <vt:i4>36</vt:i4>
      </vt:variant>
    </vt:vector>
  </HeadingPairs>
  <TitlesOfParts>
    <vt:vector size="37" baseType="lpstr">
      <vt:lpstr>Akış</vt:lpstr>
      <vt:lpstr>VOLEYBOL OYUN KURALLARI</vt:lpstr>
      <vt:lpstr>  VOLEYBOL OYUN KURALLARI</vt:lpstr>
      <vt:lpstr>Voleybol nasıl oynanır? </vt:lpstr>
      <vt:lpstr>Voleybol'da Manşet </vt:lpstr>
      <vt:lpstr>Servis Atma </vt:lpstr>
      <vt:lpstr>           Blok Yapma</vt:lpstr>
      <vt:lpstr> Savunma Stratejisi</vt:lpstr>
      <vt:lpstr> Smaç Vurma</vt:lpstr>
      <vt:lpstr> Voleybol oyun kuralları</vt:lpstr>
      <vt:lpstr> Smaçta temas yüksekliği</vt:lpstr>
      <vt:lpstr> Serviste eller</vt:lpstr>
      <vt:lpstr>Slayt 12</vt:lpstr>
      <vt:lpstr> Molalar</vt:lpstr>
      <vt:lpstr> Voleybol oyun alanı</vt:lpstr>
      <vt:lpstr>Oyun Sahasının Yüzeyi</vt:lpstr>
      <vt:lpstr>Oyun Alanının Üzerindeki Çizgiler</vt:lpstr>
      <vt:lpstr>Sınır çizgileri</vt:lpstr>
      <vt:lpstr>Orta çizgi:</vt:lpstr>
      <vt:lpstr>  Voleybol Saha Ölçüleri</vt:lpstr>
      <vt:lpstr>ön bölge</vt:lpstr>
      <vt:lpstr>servis bölgesi:</vt:lpstr>
      <vt:lpstr>oyuncu değiştirme bölgesi:</vt:lpstr>
      <vt:lpstr>libero değişim bölgesi:</vt:lpstr>
      <vt:lpstr>ısınma sahası:</vt:lpstr>
      <vt:lpstr>ceza sahası:</vt:lpstr>
      <vt:lpstr>file:</vt:lpstr>
      <vt:lpstr>Slayt 27</vt:lpstr>
      <vt:lpstr>SPOR SAKATLIKLARI</vt:lpstr>
      <vt:lpstr>SPOR YARALANMASI NEDİR?</vt:lpstr>
      <vt:lpstr>Spor yaralanmaları riskini artıran nedenler nelerdir? Sporcuya bağlı nedenler: </vt:lpstr>
      <vt:lpstr>Spor yaralanmalarını önleyici önlemler nelerdir?</vt:lpstr>
      <vt:lpstr>Sporcu dışı önlemler :</vt:lpstr>
      <vt:lpstr> Spor yaralanmalarının sıklığı nedir? </vt:lpstr>
      <vt:lpstr> Hangi spor dalında hangi yaralanmalar daha sıktır? </vt:lpstr>
      <vt:lpstr>Slayt 35</vt:lpstr>
      <vt:lpstr>Slayt 36</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2018-03-12T18:58:06Z</dcterms:created>
  <dcterms:modified xsi:type="dcterms:W3CDTF">2018-03-31T07:59:15Z</dcterms:modified>
  <cp:category>www.sorubak.com</cp:category>
</cp:coreProperties>
</file>