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262"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2" r:id="rId16"/>
    <p:sldId id="273" r:id="rId17"/>
    <p:sldId id="277" r:id="rId18"/>
    <p:sldId id="276" r:id="rId19"/>
    <p:sldId id="275" r:id="rId20"/>
    <p:sldId id="274" r:id="rId21"/>
    <p:sldId id="282" r:id="rId22"/>
    <p:sldId id="281" r:id="rId23"/>
    <p:sldId id="280" r:id="rId24"/>
    <p:sldId id="279" r:id="rId25"/>
    <p:sldId id="278" r:id="rId26"/>
    <p:sldId id="285"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FD45DE37-1F19-432A-A434-8C5BCDB49AEB}">
          <p14:sldIdLst>
            <p14:sldId id="262"/>
            <p14:sldId id="257"/>
            <p14:sldId id="258"/>
            <p14:sldId id="259"/>
            <p14:sldId id="260"/>
            <p14:sldId id="261"/>
            <p14:sldId id="263"/>
            <p14:sldId id="264"/>
            <p14:sldId id="265"/>
            <p14:sldId id="266"/>
            <p14:sldId id="267"/>
            <p14:sldId id="268"/>
            <p14:sldId id="269"/>
            <p14:sldId id="270"/>
            <p14:sldId id="272"/>
            <p14:sldId id="273"/>
            <p14:sldId id="277"/>
            <p14:sldId id="276"/>
            <p14:sldId id="275"/>
            <p14:sldId id="274"/>
            <p14:sldId id="282"/>
            <p14:sldId id="281"/>
            <p14:sldId id="280"/>
            <p14:sldId id="279"/>
            <p14:sldId id="278"/>
            <p14:sldId id="285"/>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96154" autoAdjust="0"/>
  </p:normalViewPr>
  <p:slideViewPr>
    <p:cSldViewPr>
      <p:cViewPr varScale="1">
        <p:scale>
          <a:sx n="116" d="100"/>
          <a:sy n="116" d="100"/>
        </p:scale>
        <p:origin x="-1494"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EB4D60-01E4-48B0-B3E4-B1716D31B58B}" type="datetimeFigureOut">
              <a:rPr lang="tr-TR" smtClean="0"/>
              <a:pPr/>
              <a:t>03/06/2018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C8B0E2-EFE6-4A80-B9A1-EBE03173CC8D}" type="slidenum">
              <a:rPr lang="tr-TR" smtClean="0"/>
              <a:pPr/>
              <a:t>‹#›</a:t>
            </a:fld>
            <a:endParaRPr lang="tr-TR"/>
          </a:p>
        </p:txBody>
      </p:sp>
    </p:spTree>
    <p:extLst>
      <p:ext uri="{BB962C8B-B14F-4D97-AF65-F5344CB8AC3E}">
        <p14:creationId xmlns:p14="http://schemas.microsoft.com/office/powerpoint/2010/main" xmlns="" val="871695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7C8B0E2-EFE6-4A80-B9A1-EBE03173CC8D}" type="slidenum">
              <a:rPr lang="tr-TR" smtClean="0"/>
              <a:pPr/>
              <a:t>1</a:t>
            </a:fld>
            <a:endParaRPr lang="tr-TR"/>
          </a:p>
        </p:txBody>
      </p:sp>
    </p:spTree>
    <p:extLst>
      <p:ext uri="{BB962C8B-B14F-4D97-AF65-F5344CB8AC3E}">
        <p14:creationId xmlns:p14="http://schemas.microsoft.com/office/powerpoint/2010/main" xmlns="" val="2030177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7C8B0E2-EFE6-4A80-B9A1-EBE03173CC8D}" type="slidenum">
              <a:rPr lang="tr-TR" smtClean="0"/>
              <a:pPr/>
              <a:t>10</a:t>
            </a:fld>
            <a:endParaRPr lang="tr-TR"/>
          </a:p>
        </p:txBody>
      </p:sp>
    </p:spTree>
    <p:extLst>
      <p:ext uri="{BB962C8B-B14F-4D97-AF65-F5344CB8AC3E}">
        <p14:creationId xmlns:p14="http://schemas.microsoft.com/office/powerpoint/2010/main" xmlns="" val="3398198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7C8B0E2-EFE6-4A80-B9A1-EBE03173CC8D}" type="slidenum">
              <a:rPr lang="tr-TR" smtClean="0"/>
              <a:pPr/>
              <a:t>16</a:t>
            </a:fld>
            <a:endParaRPr lang="tr-TR"/>
          </a:p>
        </p:txBody>
      </p:sp>
    </p:spTree>
    <p:extLst>
      <p:ext uri="{BB962C8B-B14F-4D97-AF65-F5344CB8AC3E}">
        <p14:creationId xmlns:p14="http://schemas.microsoft.com/office/powerpoint/2010/main" xmlns="" val="2477194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7C8B0E2-EFE6-4A80-B9A1-EBE03173CC8D}" type="slidenum">
              <a:rPr lang="tr-TR" smtClean="0"/>
              <a:pPr/>
              <a:t>23</a:t>
            </a:fld>
            <a:endParaRPr lang="tr-TR"/>
          </a:p>
        </p:txBody>
      </p:sp>
    </p:spTree>
    <p:extLst>
      <p:ext uri="{BB962C8B-B14F-4D97-AF65-F5344CB8AC3E}">
        <p14:creationId xmlns:p14="http://schemas.microsoft.com/office/powerpoint/2010/main" xmlns="" val="2360176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113320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3137162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3955709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857362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3456267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3686068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567286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1549804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2692776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1166139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D7633A2-36AD-481E-B950-B12B645A01A4}" type="datetimeFigureOut">
              <a:rPr lang="tr-TR" smtClean="0"/>
              <a:pPr/>
              <a:t>03/06/2018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2125577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7633A2-36AD-481E-B950-B12B645A01A4}" type="datetimeFigureOut">
              <a:rPr lang="tr-TR" smtClean="0"/>
              <a:pPr/>
              <a:t>03/06/2018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777D9-D830-4010-A8FA-4809A141548B}" type="slidenum">
              <a:rPr lang="tr-TR" smtClean="0"/>
              <a:pPr/>
              <a:t>‹#›</a:t>
            </a:fld>
            <a:endParaRPr lang="tr-TR"/>
          </a:p>
        </p:txBody>
      </p:sp>
    </p:spTree>
    <p:extLst>
      <p:ext uri="{BB962C8B-B14F-4D97-AF65-F5344CB8AC3E}">
        <p14:creationId xmlns:p14="http://schemas.microsoft.com/office/powerpoint/2010/main" xmlns="" val="260285367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solidFill>
                  <a:srgbClr val="FFFF00"/>
                </a:solidFill>
              </a:rPr>
              <a:t>ÖĞRETMENLİK MESLEĞİ</a:t>
            </a:r>
            <a:br>
              <a:rPr lang="tr-TR" b="1" dirty="0">
                <a:solidFill>
                  <a:srgbClr val="FFFF00"/>
                </a:solidFill>
              </a:rPr>
            </a:br>
            <a:r>
              <a:rPr lang="tr-TR" b="1" dirty="0">
                <a:solidFill>
                  <a:srgbClr val="FFFF00"/>
                </a:solidFill>
              </a:rPr>
              <a:t>GENEL YETERLİLİKLERİ</a:t>
            </a:r>
            <a:endParaRPr lang="tr-TR" dirty="0"/>
          </a:p>
        </p:txBody>
      </p:sp>
      <p:sp>
        <p:nvSpPr>
          <p:cNvPr id="3" name="İçerik Yer Tutucusu 2"/>
          <p:cNvSpPr>
            <a:spLocks noGrp="1"/>
          </p:cNvSpPr>
          <p:nvPr>
            <p:ph idx="1"/>
          </p:nvPr>
        </p:nvSpPr>
        <p:spPr/>
        <p:txBody>
          <a:bodyPr>
            <a:normAutofit fontScale="92500" lnSpcReduction="20000"/>
          </a:bodyPr>
          <a:lstStyle/>
          <a:p>
            <a:r>
              <a:rPr lang="tr-TR" sz="3500" b="1" dirty="0" smtClean="0">
                <a:solidFill>
                  <a:srgbClr val="FFFF00"/>
                </a:solidFill>
              </a:rPr>
              <a:t>TANIMLAR</a:t>
            </a:r>
          </a:p>
          <a:p>
            <a:r>
              <a:rPr lang="tr-TR" sz="3600" b="1" u="sng" dirty="0">
                <a:solidFill>
                  <a:srgbClr val="FFFF00"/>
                </a:solidFill>
              </a:rPr>
              <a:t>Yeterlik	:</a:t>
            </a:r>
            <a:r>
              <a:rPr lang="tr-TR" sz="3600" dirty="0"/>
              <a:t>Bir işi etkili ve verimli biçimde yerine getirebilmek için sahip olunması gereken bilgi, beceri, tutum ve değerlerdir</a:t>
            </a:r>
            <a:r>
              <a:rPr lang="tr-TR" sz="3600" dirty="0" smtClean="0"/>
              <a:t>.</a:t>
            </a:r>
            <a:endParaRPr lang="tr-TR" sz="3500" dirty="0">
              <a:solidFill>
                <a:srgbClr val="FFFF00"/>
              </a:solidFill>
            </a:endParaRPr>
          </a:p>
          <a:p>
            <a:r>
              <a:rPr lang="tr-TR" b="1" u="sng" dirty="0">
                <a:solidFill>
                  <a:srgbClr val="FFFF00"/>
                </a:solidFill>
              </a:rPr>
              <a:t>Yeterlik Alanı	:</a:t>
            </a:r>
            <a:r>
              <a:rPr lang="tr-TR" dirty="0"/>
              <a:t>Belirli bir alanda birbiriyle ilişkili bilgi, beceri, tutum ve değerlerin bir bütün olarak görülebildiği yapılardır.</a:t>
            </a:r>
          </a:p>
          <a:p>
            <a:r>
              <a:rPr lang="tr-TR" b="1" u="sng" dirty="0" smtClean="0">
                <a:solidFill>
                  <a:srgbClr val="FFFF00"/>
                </a:solidFill>
              </a:rPr>
              <a:t>Yeterlik </a:t>
            </a:r>
            <a:r>
              <a:rPr lang="tr-TR" b="1" u="sng" dirty="0">
                <a:solidFill>
                  <a:srgbClr val="FFFF00"/>
                </a:solidFill>
              </a:rPr>
              <a:t>Göstergesi :</a:t>
            </a:r>
            <a:r>
              <a:rPr lang="tr-TR" dirty="0"/>
              <a:t>Yeterliklere sahip olabilme düzeyini ortaya koyan bilgi, beceri, tutum ve davranışlardır.</a:t>
            </a:r>
          </a:p>
          <a:p>
            <a:endParaRPr lang="tr-TR" dirty="0"/>
          </a:p>
        </p:txBody>
      </p:sp>
    </p:spTree>
    <p:extLst>
      <p:ext uri="{BB962C8B-B14F-4D97-AF65-F5344CB8AC3E}">
        <p14:creationId xmlns:p14="http://schemas.microsoft.com/office/powerpoint/2010/main" xmlns="" val="80860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dirty="0"/>
              <a:t>Bilim ve teknolojideki bu gelişmeler tüm dünyada eğitim, siyaset, ekonomi, insan ilişkileri gibi temel alanların hızlı ve köklü bir şekilde değişmesine yol açmaktadır</a:t>
            </a:r>
            <a:r>
              <a:rPr lang="tr-TR" dirty="0" smtClean="0"/>
              <a:t>.</a:t>
            </a:r>
          </a:p>
          <a:p>
            <a:pPr marL="0" indent="0">
              <a:buNone/>
            </a:pPr>
            <a:endParaRPr lang="tr-TR" sz="1050" dirty="0" smtClean="0"/>
          </a:p>
          <a:p>
            <a:pPr marL="0" indent="0">
              <a:buNone/>
            </a:pPr>
            <a:endParaRPr lang="tr-TR" sz="1050" dirty="0"/>
          </a:p>
          <a:p>
            <a:pPr marL="0" indent="0">
              <a:buNone/>
            </a:pPr>
            <a:endParaRPr lang="tr-TR" sz="1050" dirty="0" smtClean="0"/>
          </a:p>
          <a:p>
            <a:r>
              <a:rPr lang="tr-TR" dirty="0" smtClean="0"/>
              <a:t> </a:t>
            </a:r>
            <a:r>
              <a:rPr lang="tr-TR" dirty="0"/>
              <a:t>Bu karmaşık süreçte devletlerin uluslararası ölçekte giderek artan rekabete odaklanmasının yanında </a:t>
            </a:r>
            <a:r>
              <a:rPr lang="tr-TR" u="sng" dirty="0">
                <a:solidFill>
                  <a:srgbClr val="FF0000"/>
                </a:solidFill>
              </a:rPr>
              <a:t>kendi millî değerlerini koruması</a:t>
            </a:r>
            <a:r>
              <a:rPr lang="tr-TR" dirty="0"/>
              <a:t> da büyük önem arz etmektedir.</a:t>
            </a:r>
          </a:p>
        </p:txBody>
      </p:sp>
    </p:spTree>
    <p:extLst>
      <p:ext uri="{BB962C8B-B14F-4D97-AF65-F5344CB8AC3E}">
        <p14:creationId xmlns:p14="http://schemas.microsoft.com/office/powerpoint/2010/main" xmlns="" val="1132189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a:bodyPr>
          <a:lstStyle/>
          <a:p>
            <a:r>
              <a:rPr lang="tr-TR" dirty="0"/>
              <a:t>Bu bağlamda son yıllarda ülkemiz de dünyadaki eğilimlere paralel bir biçimde, 21.yüzyıl becerileri olarak </a:t>
            </a:r>
            <a:r>
              <a:rPr lang="tr-TR" dirty="0" smtClean="0"/>
              <a:t>sayılan; </a:t>
            </a:r>
            <a:r>
              <a:rPr lang="tr-TR" dirty="0"/>
              <a:t>karmaşık problem çözme, eleştirel düşünme, yenilikçi üretim, etkili iletişim, kültürel farklılıklara saygı, yüksek düzeyde iş birliği geliştirebilme, uluslararası ölçekte rekabet edebilme becerilerini kazanmış ve kendi </a:t>
            </a:r>
            <a:r>
              <a:rPr lang="tr-TR" u="sng" dirty="0">
                <a:solidFill>
                  <a:srgbClr val="FF0000"/>
                </a:solidFill>
              </a:rPr>
              <a:t>millî benlik ve bilincini koruyarak yüceltebilen nesiller </a:t>
            </a:r>
            <a:r>
              <a:rPr lang="tr-TR" dirty="0"/>
              <a:t>yetiştirebilmeyi amaçlamaktadır. </a:t>
            </a:r>
          </a:p>
        </p:txBody>
      </p:sp>
    </p:spTree>
    <p:extLst>
      <p:ext uri="{BB962C8B-B14F-4D97-AF65-F5344CB8AC3E}">
        <p14:creationId xmlns:p14="http://schemas.microsoft.com/office/powerpoint/2010/main" xmlns="" val="3968002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832648"/>
          </a:xfrm>
        </p:spPr>
        <p:txBody>
          <a:bodyPr>
            <a:normAutofit/>
          </a:bodyPr>
          <a:lstStyle/>
          <a:p>
            <a:r>
              <a:rPr lang="tr-TR" dirty="0"/>
              <a:t>Söz konusu bu amaçlar, öğretim programları yanında öğretmenin toplum içerisindeki yeri ve sahip olması gereken niteliklerin de tartışılıp, yeniden tanımlanması ihtiyacını doğurmuştur</a:t>
            </a:r>
            <a:r>
              <a:rPr lang="tr-TR" dirty="0" smtClean="0"/>
              <a:t>.</a:t>
            </a:r>
          </a:p>
          <a:p>
            <a:endParaRPr lang="tr-TR" sz="1050" dirty="0"/>
          </a:p>
          <a:p>
            <a:r>
              <a:rPr lang="tr-TR" dirty="0">
                <a:solidFill>
                  <a:srgbClr val="FFFF00"/>
                </a:solidFill>
              </a:rPr>
              <a:t>Eğitim alanında gerçekleştirilecek her türlü değişim, eğitimin bizzat uygulayıcısı olan öğretmenlerin elinde yeniden biçimlenerek anlam kazanmaktadır. Dolayısıyla eğitimin niteliğine doğrudan ve en önemli etkiyi öğretmenler yapmaktadır. </a:t>
            </a:r>
            <a:endParaRPr lang="tr-TR" dirty="0" smtClean="0">
              <a:solidFill>
                <a:srgbClr val="FFFF00"/>
              </a:solidFill>
            </a:endParaRPr>
          </a:p>
          <a:p>
            <a:endParaRPr lang="tr-TR" dirty="0"/>
          </a:p>
        </p:txBody>
      </p:sp>
    </p:spTree>
    <p:extLst>
      <p:ext uri="{BB962C8B-B14F-4D97-AF65-F5344CB8AC3E}">
        <p14:creationId xmlns:p14="http://schemas.microsoft.com/office/powerpoint/2010/main" xmlns="" val="4083991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a:bodyPr>
          <a:lstStyle/>
          <a:p>
            <a:r>
              <a:rPr lang="tr-TR" sz="3600" dirty="0">
                <a:solidFill>
                  <a:schemeClr val="accent5">
                    <a:lumMod val="20000"/>
                    <a:lumOff val="80000"/>
                  </a:schemeClr>
                </a:solidFill>
              </a:rPr>
              <a:t>Bu nedenle yüksek nitelikli öğretmenlere sahip olmak, eğitim alanında yapılacak değişimler için bir ön şart niteliğindedir. Bu anlayış nedeniyle pek çok ülke, kendilerini uzun vadeli hedeflere ulaştıracak olan öğretmenlerinin sahip olması gereken niteliklerini belirlemeye çalışmaktadır. </a:t>
            </a:r>
          </a:p>
        </p:txBody>
      </p:sp>
    </p:spTree>
    <p:extLst>
      <p:ext uri="{BB962C8B-B14F-4D97-AF65-F5344CB8AC3E}">
        <p14:creationId xmlns:p14="http://schemas.microsoft.com/office/powerpoint/2010/main" xmlns="" val="3272142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a:bodyPr>
          <a:lstStyle/>
          <a:p>
            <a:r>
              <a:rPr lang="tr-TR" sz="3600" dirty="0">
                <a:solidFill>
                  <a:schemeClr val="accent6">
                    <a:lumMod val="75000"/>
                  </a:schemeClr>
                </a:solidFill>
              </a:rPr>
              <a:t>Ancak her ülke için ortak ve evrensel bir öğretmen niteliğinin tanımlaması mümkün olmadığı gibi, bazı önemli alanlar benzer özellik gösterse de öğretmenlerde aranan nitelikler tarihsel süreç içerisinde çağın ihtiyaçlarına ve eğitim felsefelerine göre değişiklik göstermektedir. </a:t>
            </a:r>
          </a:p>
        </p:txBody>
      </p:sp>
    </p:spTree>
    <p:extLst>
      <p:ext uri="{BB962C8B-B14F-4D97-AF65-F5344CB8AC3E}">
        <p14:creationId xmlns:p14="http://schemas.microsoft.com/office/powerpoint/2010/main" xmlns="" val="17552523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sz="3600" dirty="0"/>
              <a:t>Bu görecelilik ve sürekli değişim, öğretmenlerin sahip olması gereken bilgi, beceri, tutum ve değerlerin belirlenmesi çalışmalarında, her ülkenin kendi şartları ve eğitim felsefeleri çerçevesinde bağımsız olarak yeterlik belirlemesini ve bu yeterliklerin de dinamik olarak güncel ihtiyaçlar doğrultusunda yenilenerek belirlenmesini gerektirmiştir.</a:t>
            </a:r>
          </a:p>
          <a:p>
            <a:endParaRPr lang="tr-TR" dirty="0"/>
          </a:p>
        </p:txBody>
      </p:sp>
    </p:spTree>
    <p:extLst>
      <p:ext uri="{BB962C8B-B14F-4D97-AF65-F5344CB8AC3E}">
        <p14:creationId xmlns:p14="http://schemas.microsoft.com/office/powerpoint/2010/main" xmlns="" val="1722867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dirty="0">
                <a:solidFill>
                  <a:srgbClr val="FF66FF"/>
                </a:solidFill>
              </a:rPr>
              <a:t>. Bu anlayış, öğretmenlerin sürekli gelişime açık bireyler olmasını zorunlu kılmaktadır. Öğretmenler, öğrencilerinin birey ve insan olarak yüce bir varlık olduğunun bilinciyle, olumlu bir öğrenme iklimi oluşturmalı, farklı öğrenme ihtiyaçları olan </a:t>
            </a:r>
            <a:r>
              <a:rPr lang="tr-TR" dirty="0" smtClean="0">
                <a:solidFill>
                  <a:srgbClr val="FF66FF"/>
                </a:solidFill>
              </a:rPr>
              <a:t>öğrencileri dikkate </a:t>
            </a:r>
            <a:r>
              <a:rPr lang="tr-TR" dirty="0">
                <a:solidFill>
                  <a:srgbClr val="FF66FF"/>
                </a:solidFill>
              </a:rPr>
              <a:t>almalı, öğrencilerde analitik düşünme ve yaratıcı düşünceyi geliştirici çalışmalar yapmalı, öğrencilerin kendilerini tanımalarına ve geliştirmelerine yardımcı olmalıdır. </a:t>
            </a:r>
          </a:p>
        </p:txBody>
      </p:sp>
    </p:spTree>
    <p:extLst>
      <p:ext uri="{BB962C8B-B14F-4D97-AF65-F5344CB8AC3E}">
        <p14:creationId xmlns:p14="http://schemas.microsoft.com/office/powerpoint/2010/main" xmlns="" val="1722867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dirty="0">
                <a:solidFill>
                  <a:srgbClr val="FF3300"/>
                </a:solidFill>
              </a:rPr>
              <a:t>Ülkemizde öğretmen yeterliklerinin yenilenmesi ihtiyacı, ulusal ve uluslararası gelişmelerin eğitim alanına yansımalarından doğmuştur. Yeterlikler yenilenirken; öğrencilerin çağın ihtiyaçlarına göre donanımlı olarak yetişmelerinin sağlanması, öğretmenlik mesleğinin statüsünün iyileştirilmesine yardımcı olunması, yeterliklerin yakından izlenip sonuçlarının etkili bir biçimde değerlendirilmesine imkân verilmesi amaçlanmıştır.</a:t>
            </a:r>
          </a:p>
          <a:p>
            <a:pPr marL="0" indent="0">
              <a:buNone/>
            </a:pPr>
            <a:endParaRPr lang="tr-TR" dirty="0"/>
          </a:p>
        </p:txBody>
      </p:sp>
    </p:spTree>
    <p:extLst>
      <p:ext uri="{BB962C8B-B14F-4D97-AF65-F5344CB8AC3E}">
        <p14:creationId xmlns:p14="http://schemas.microsoft.com/office/powerpoint/2010/main" xmlns="" val="1219915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a:bodyPr>
          <a:lstStyle/>
          <a:p>
            <a:r>
              <a:rPr lang="tr-TR" dirty="0" smtClean="0">
                <a:solidFill>
                  <a:srgbClr val="FF66FF"/>
                </a:solidFill>
              </a:rPr>
              <a:t>Uygulanan </a:t>
            </a:r>
            <a:r>
              <a:rPr lang="tr-TR" dirty="0" err="1" smtClean="0">
                <a:solidFill>
                  <a:srgbClr val="FF66FF"/>
                </a:solidFill>
              </a:rPr>
              <a:t>hizmetiçi</a:t>
            </a:r>
            <a:r>
              <a:rPr lang="tr-TR" dirty="0" smtClean="0">
                <a:solidFill>
                  <a:srgbClr val="FF66FF"/>
                </a:solidFill>
              </a:rPr>
              <a:t> </a:t>
            </a:r>
            <a:r>
              <a:rPr lang="tr-TR" dirty="0">
                <a:solidFill>
                  <a:srgbClr val="FF66FF"/>
                </a:solidFill>
              </a:rPr>
              <a:t>eğitim programlarının planlanmasında ve yürütülmesinde Öğretmenlik Mesleği Genel Yeterlikleri önemli bir kılavuz olacaktır</a:t>
            </a:r>
            <a:r>
              <a:rPr lang="tr-TR" dirty="0" smtClean="0">
                <a:solidFill>
                  <a:srgbClr val="FF66FF"/>
                </a:solidFill>
              </a:rPr>
              <a:t>.</a:t>
            </a:r>
          </a:p>
          <a:p>
            <a:endParaRPr lang="tr-TR" sz="1050" dirty="0"/>
          </a:p>
          <a:p>
            <a:r>
              <a:rPr lang="tr-TR" dirty="0">
                <a:solidFill>
                  <a:srgbClr val="FFFF00"/>
                </a:solidFill>
              </a:rPr>
              <a:t>Öğretmenlerin mesleki gelişim ihtiyaçları, yeterlikler çerçevesinde yapılacak öz değerlendirmeler ve performans değerlendirmeleri sonucunda gerçekçi bir biçimde tespit edilebilecek ve bu ihtiyaçları gidermeye yönelik çeşitli politikalar geliştirilebilecektir. </a:t>
            </a:r>
          </a:p>
        </p:txBody>
      </p:sp>
    </p:spTree>
    <p:extLst>
      <p:ext uri="{BB962C8B-B14F-4D97-AF65-F5344CB8AC3E}">
        <p14:creationId xmlns:p14="http://schemas.microsoft.com/office/powerpoint/2010/main" xmlns="" val="1219915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a:bodyPr>
          <a:lstStyle/>
          <a:p>
            <a:r>
              <a:rPr lang="tr-TR" dirty="0">
                <a:solidFill>
                  <a:srgbClr val="92D050"/>
                </a:solidFill>
              </a:rPr>
              <a:t>Öğretmen yeterlikleri çerçevesinde öğretmenlerimizin mevcut durumlarının tespiti yanında, güçlü oldukları alanlar ile desteklenip geliştirilmesi gereken hususların ortaya konulması </a:t>
            </a:r>
            <a:r>
              <a:rPr lang="tr-TR" dirty="0" smtClean="0">
                <a:solidFill>
                  <a:srgbClr val="92D050"/>
                </a:solidFill>
              </a:rPr>
              <a:t>büyük </a:t>
            </a:r>
            <a:r>
              <a:rPr lang="tr-TR" dirty="0">
                <a:solidFill>
                  <a:srgbClr val="92D050"/>
                </a:solidFill>
              </a:rPr>
              <a:t>önem arz etmektedir</a:t>
            </a:r>
            <a:r>
              <a:rPr lang="tr-TR" dirty="0" smtClean="0">
                <a:solidFill>
                  <a:srgbClr val="92D050"/>
                </a:solidFill>
              </a:rPr>
              <a:t>.</a:t>
            </a:r>
          </a:p>
          <a:p>
            <a:endParaRPr lang="tr-TR" dirty="0" smtClean="0">
              <a:solidFill>
                <a:srgbClr val="92D050"/>
              </a:solidFill>
            </a:endParaRPr>
          </a:p>
          <a:p>
            <a:r>
              <a:rPr lang="tr-TR" dirty="0">
                <a:solidFill>
                  <a:srgbClr val="FF3300"/>
                </a:solidFill>
              </a:rPr>
              <a:t>Bu </a:t>
            </a:r>
            <a:r>
              <a:rPr lang="tr-TR" dirty="0" smtClean="0">
                <a:solidFill>
                  <a:srgbClr val="FF3300"/>
                </a:solidFill>
              </a:rPr>
              <a:t>kapsamda Bakanlıkça </a:t>
            </a:r>
            <a:r>
              <a:rPr lang="tr-TR" dirty="0" err="1">
                <a:solidFill>
                  <a:srgbClr val="FF3300"/>
                </a:solidFill>
              </a:rPr>
              <a:t>hizmetiçi</a:t>
            </a:r>
            <a:r>
              <a:rPr lang="tr-TR" dirty="0">
                <a:solidFill>
                  <a:srgbClr val="FF3300"/>
                </a:solidFill>
              </a:rPr>
              <a:t> eğitim faaliyetleri planlanabilecek ve her öğretmene kendi ihtiyaçları doğrultusunda mesleki gelişim desteği sunulabilecektir.</a:t>
            </a:r>
          </a:p>
          <a:p>
            <a:pPr marL="0" indent="0">
              <a:buNone/>
            </a:pPr>
            <a:r>
              <a:rPr lang="tr-TR" dirty="0" smtClean="0">
                <a:solidFill>
                  <a:srgbClr val="92D050"/>
                </a:solidFill>
              </a:rPr>
              <a:t> </a:t>
            </a:r>
            <a:endParaRPr lang="tr-TR" dirty="0">
              <a:solidFill>
                <a:srgbClr val="92D050"/>
              </a:solidFill>
            </a:endParaRPr>
          </a:p>
        </p:txBody>
      </p:sp>
    </p:spTree>
    <p:extLst>
      <p:ext uri="{BB962C8B-B14F-4D97-AF65-F5344CB8AC3E}">
        <p14:creationId xmlns:p14="http://schemas.microsoft.com/office/powerpoint/2010/main" xmlns="" val="1219915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836712"/>
            <a:ext cx="8229600" cy="5246043"/>
          </a:xfrm>
        </p:spPr>
        <p:txBody>
          <a:bodyPr/>
          <a:lstStyle/>
          <a:p>
            <a:r>
              <a:rPr lang="tr-TR" smtClean="0"/>
              <a:t>Yirmi birinci yüzyılda ortaya çıkan büyük teknolojik gelişim ve beraberinde yaşanan sosyolojik değişim, bütün toplumların bilgi çağının sürekli değişen ve yenilenen şartlarına uyum sağlamasını gerekli kılmakta ve toplumları daha önce hiç olmadığı kadar iletişim ve etkileşim içerisinde yaşamaya sevk etmektedir. </a:t>
            </a:r>
          </a:p>
          <a:p>
            <a:pPr marL="0" indent="0">
              <a:buNone/>
            </a:pPr>
            <a:endParaRPr lang="tr-TR" dirty="0"/>
          </a:p>
        </p:txBody>
      </p:sp>
    </p:spTree>
    <p:extLst>
      <p:ext uri="{BB962C8B-B14F-4D97-AF65-F5344CB8AC3E}">
        <p14:creationId xmlns:p14="http://schemas.microsoft.com/office/powerpoint/2010/main" xmlns="" val="2985572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sz="4000" dirty="0"/>
              <a:t>Sonuç olarak, Öğretmenlik Mesleği Genel Yeterlikleri bir öğretmende var olması gereken bilgi, beceri, tutum ve değerleri somut biçimde ortaya koyarak bu alanda geliştirilecek politikalara yol gösteren temel bir referans metin işlevi görecektir. </a:t>
            </a:r>
            <a:endParaRPr lang="tr-TR" sz="4000" dirty="0" smtClean="0"/>
          </a:p>
          <a:p>
            <a:endParaRPr lang="tr-TR" dirty="0"/>
          </a:p>
        </p:txBody>
      </p:sp>
    </p:spTree>
    <p:extLst>
      <p:ext uri="{BB962C8B-B14F-4D97-AF65-F5344CB8AC3E}">
        <p14:creationId xmlns:p14="http://schemas.microsoft.com/office/powerpoint/2010/main" xmlns="" val="17228677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a:bodyPr>
          <a:lstStyle/>
          <a:p>
            <a:r>
              <a:rPr lang="tr-TR" sz="3600" dirty="0"/>
              <a:t>Öğretmen Yeterlikleri belgesiyle üniversitelerin öğretmen yetiştirmeye yönelik teorik ve uygulamalı derslerinin içeriklerini belirleme ve </a:t>
            </a:r>
            <a:r>
              <a:rPr lang="tr-TR" sz="3600" dirty="0" smtClean="0"/>
              <a:t>geliştirmesinin yanında</a:t>
            </a:r>
            <a:r>
              <a:rPr lang="tr-TR" sz="3600" dirty="0"/>
              <a:t>, istihdam edilecek öğretmenlerde aranacak nitelikler somut bir biçimde belirlenebilecek ve mesleğe kabul süreci yeterliklerle uyumlu biçimde düzenlenebilecektir. </a:t>
            </a:r>
          </a:p>
        </p:txBody>
      </p:sp>
    </p:spTree>
    <p:extLst>
      <p:ext uri="{BB962C8B-B14F-4D97-AF65-F5344CB8AC3E}">
        <p14:creationId xmlns:p14="http://schemas.microsoft.com/office/powerpoint/2010/main" xmlns="" val="3460603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Autofit/>
          </a:bodyPr>
          <a:lstStyle/>
          <a:p>
            <a:r>
              <a:rPr lang="tr-TR" sz="3600" dirty="0"/>
              <a:t>Ayrıca görev yapmakta olan öğretmenlerin kendi güçlü yönleri ile geliştirilmesi gereken yönlerini objektif biçimde görebilmeleri mümkün olabilecektir. </a:t>
            </a:r>
            <a:endParaRPr lang="tr-TR" sz="3600" dirty="0" smtClean="0"/>
          </a:p>
          <a:p>
            <a:endParaRPr lang="tr-TR" sz="1100" dirty="0"/>
          </a:p>
          <a:p>
            <a:r>
              <a:rPr lang="tr-TR" sz="3600" dirty="0" smtClean="0"/>
              <a:t>Böylece </a:t>
            </a:r>
            <a:r>
              <a:rPr lang="tr-TR" sz="3600" dirty="0"/>
              <a:t>öğretmenler mesleki gelişimlerini sağlayabilmek için daha kolay motive olabilecek ve sürekli mesleki gelişim sağlayabilmek için sorumluluk alabileceklerdir. </a:t>
            </a:r>
          </a:p>
        </p:txBody>
      </p:sp>
    </p:spTree>
    <p:extLst>
      <p:ext uri="{BB962C8B-B14F-4D97-AF65-F5344CB8AC3E}">
        <p14:creationId xmlns:p14="http://schemas.microsoft.com/office/powerpoint/2010/main" xmlns="" val="346060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a:bodyPr>
          <a:lstStyle/>
          <a:p>
            <a:r>
              <a:rPr lang="tr-TR" sz="3400" dirty="0"/>
              <a:t>Aynı zamanda yeterliklere dayanarak ortaya konulacak objektif bir performans değerlendirme sistemiyle, öğretmenlerin mevcut durumu nesnel olarak analiz edilebilecek, öğretmenlere daha nitelikli kişisel ve mesleki gelişim imkânları sunulabilecek ve öğretmenlik mesleğini ilgilendiren tüm politikaların, verilere dayalı, bütünsel ve etkin bir biçimde geliştirilebilmesi mümkün olabilecektir. </a:t>
            </a:r>
          </a:p>
        </p:txBody>
      </p:sp>
    </p:spTree>
    <p:extLst>
      <p:ext uri="{BB962C8B-B14F-4D97-AF65-F5344CB8AC3E}">
        <p14:creationId xmlns:p14="http://schemas.microsoft.com/office/powerpoint/2010/main" xmlns="" val="346060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sz="3600" dirty="0"/>
              <a:t>Böylelikle öğretmen yetiştirme süreçlerinde tüm paydaşların etkin iş birliğiyle, mesleki gelişimlerini sağlamış, kendisini sürekli yenileyen ve yaptığı işi seven, yüksek nitelikli öğretmenlerimiz ile öğretmenlik mesleğinin toplumsal statüsünün yanı sıra öğretmenin güven duygusu ve çalışma azmi de artacaktır.</a:t>
            </a:r>
          </a:p>
          <a:p>
            <a:pPr marL="0" indent="0">
              <a:buNone/>
            </a:pPr>
            <a:endParaRPr lang="tr-TR" dirty="0"/>
          </a:p>
        </p:txBody>
      </p:sp>
    </p:spTree>
    <p:extLst>
      <p:ext uri="{BB962C8B-B14F-4D97-AF65-F5344CB8AC3E}">
        <p14:creationId xmlns:p14="http://schemas.microsoft.com/office/powerpoint/2010/main" xmlns="" val="346060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r>
              <a:rPr lang="tr-TR" sz="3600" dirty="0"/>
              <a:t>Öğretmenlik Mesleği Genel Yeterlikleri Belgesi, eğitim sürecinde yer alan pek çok paydaşın katılımıyla oluşturulmuş ve güncel ihtiyaçlar doğrultusunda revize edilmiştir. Mevcut belge, yeterlik belirleme anlayışının doğası gereği, sürekli değişen ve gelişen şartlar doğrultusunda tüm paydaşların görüş ve önerileriyle, gerektiğinde geliştirilmeye ve güncellenmeye açık bir metindir.</a:t>
            </a:r>
          </a:p>
          <a:p>
            <a:endParaRPr lang="tr-TR" dirty="0"/>
          </a:p>
        </p:txBody>
      </p:sp>
    </p:spTree>
    <p:extLst>
      <p:ext uri="{BB962C8B-B14F-4D97-AF65-F5344CB8AC3E}">
        <p14:creationId xmlns:p14="http://schemas.microsoft.com/office/powerpoint/2010/main" xmlns="" val="3460603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lstStyle/>
          <a:p>
            <a:pPr marL="0" indent="0" algn="ctr">
              <a:buNone/>
            </a:pPr>
            <a:r>
              <a:rPr lang="tr-TR" dirty="0" smtClean="0"/>
              <a:t> </a:t>
            </a:r>
          </a:p>
          <a:p>
            <a:pPr marL="0" indent="0" algn="ctr">
              <a:buNone/>
            </a:pPr>
            <a:r>
              <a:rPr lang="tr-TR" dirty="0"/>
              <a:t> </a:t>
            </a:r>
            <a:r>
              <a:rPr lang="tr-TR" dirty="0" smtClean="0"/>
              <a:t>   DİNLEDİĞİNİZ</a:t>
            </a:r>
          </a:p>
          <a:p>
            <a:pPr marL="0" indent="0" algn="ctr">
              <a:buNone/>
            </a:pPr>
            <a:r>
              <a:rPr lang="tr-TR" dirty="0" smtClean="0"/>
              <a:t> İÇİN</a:t>
            </a:r>
          </a:p>
          <a:p>
            <a:pPr marL="0" indent="0" algn="ctr">
              <a:buNone/>
            </a:pPr>
            <a:r>
              <a:rPr lang="tr-TR" dirty="0" smtClean="0"/>
              <a:t> TEŞEKKÜR</a:t>
            </a:r>
          </a:p>
          <a:p>
            <a:pPr marL="0" indent="0" algn="ctr">
              <a:buNone/>
            </a:pPr>
            <a:r>
              <a:rPr lang="tr-TR" dirty="0" smtClean="0"/>
              <a:t> EDERİM</a:t>
            </a:r>
          </a:p>
          <a:p>
            <a:pPr marL="0" indent="0" algn="ctr">
              <a:buNone/>
            </a:pPr>
            <a:r>
              <a:rPr lang="tr-TR" dirty="0" smtClean="0"/>
              <a:t>ARKADAŞLAR</a:t>
            </a:r>
          </a:p>
          <a:p>
            <a:pPr marL="0" indent="0" algn="ctr">
              <a:buNone/>
            </a:pPr>
            <a:endParaRPr lang="tr-TR" dirty="0"/>
          </a:p>
          <a:p>
            <a:pPr marL="0" indent="0" algn="ctr">
              <a:buNone/>
            </a:pPr>
            <a:endParaRPr lang="tr-TR" sz="4800" dirty="0" smtClean="0"/>
          </a:p>
          <a:p>
            <a:pPr marL="0" indent="0" algn="ctr">
              <a:buNone/>
            </a:pPr>
            <a:r>
              <a:rPr lang="tr-TR" sz="1600" b="1" smtClean="0">
                <a:solidFill>
                  <a:srgbClr val="002060"/>
                </a:solidFill>
              </a:rPr>
              <a:t>Keçiören Şinasi </a:t>
            </a:r>
            <a:r>
              <a:rPr lang="tr-TR" sz="1600" b="1" dirty="0" smtClean="0">
                <a:solidFill>
                  <a:srgbClr val="002060"/>
                </a:solidFill>
              </a:rPr>
              <a:t>İlkokulu</a:t>
            </a:r>
          </a:p>
          <a:p>
            <a:pPr marL="0" indent="0" algn="ctr">
              <a:buNone/>
            </a:pPr>
            <a:endParaRPr lang="tr-TR" sz="100" dirty="0" smtClean="0">
              <a:solidFill>
                <a:srgbClr val="002060"/>
              </a:solidFill>
            </a:endParaRPr>
          </a:p>
          <a:p>
            <a:pPr marL="0" indent="0" algn="ctr">
              <a:buNone/>
            </a:pPr>
            <a:r>
              <a:rPr lang="tr-TR" sz="1600" b="1" dirty="0" smtClean="0">
                <a:solidFill>
                  <a:srgbClr val="002060"/>
                </a:solidFill>
              </a:rPr>
              <a:t>HAZİRAN  2018</a:t>
            </a:r>
            <a:endParaRPr lang="tr-TR" sz="1600" b="1" dirty="0">
              <a:solidFill>
                <a:srgbClr val="002060"/>
              </a:solidFill>
            </a:endParaRPr>
          </a:p>
        </p:txBody>
      </p:sp>
    </p:spTree>
    <p:extLst>
      <p:ext uri="{BB962C8B-B14F-4D97-AF65-F5344CB8AC3E}">
        <p14:creationId xmlns:p14="http://schemas.microsoft.com/office/powerpoint/2010/main" xmlns="" val="1269660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p:spPr>
        <p:txBody>
          <a:bodyPr/>
          <a:lstStyle/>
          <a:p>
            <a:r>
              <a:rPr lang="tr-TR" dirty="0"/>
              <a:t>İçinde bulunduğumuz dönemde bireylerin sahip olması gereken nitelikler giderek farklılaşmaktadır. Şüphesiz bu niteliklerin kazandırılmasında </a:t>
            </a:r>
            <a:r>
              <a:rPr lang="tr-TR" b="1" u="sng" dirty="0">
                <a:solidFill>
                  <a:srgbClr val="FF0000"/>
                </a:solidFill>
              </a:rPr>
              <a:t>en önemli rol eğitime atfedilmektedir. </a:t>
            </a:r>
            <a:endParaRPr lang="tr-TR" b="1" u="sng" dirty="0" smtClean="0">
              <a:solidFill>
                <a:srgbClr val="FF0000"/>
              </a:solidFill>
            </a:endParaRPr>
          </a:p>
          <a:p>
            <a:r>
              <a:rPr lang="tr-TR" dirty="0"/>
              <a:t>Öğretmenler, kendilerine, öğrencilere ve uzun vadede bütün topluma yeni becerilerin ve değerlerin kazandırılmasında çeşitli sorumluluklar üstlenmektedir. </a:t>
            </a:r>
            <a:endParaRPr lang="tr-TR" b="1" u="sng" dirty="0">
              <a:solidFill>
                <a:srgbClr val="FF0000"/>
              </a:solidFill>
            </a:endParaRPr>
          </a:p>
        </p:txBody>
      </p:sp>
    </p:spTree>
    <p:extLst>
      <p:ext uri="{BB962C8B-B14F-4D97-AF65-F5344CB8AC3E}">
        <p14:creationId xmlns:p14="http://schemas.microsoft.com/office/powerpoint/2010/main" xmlns="" val="4007564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04656"/>
          </a:xfrm>
        </p:spPr>
        <p:txBody>
          <a:bodyPr/>
          <a:lstStyle/>
          <a:p>
            <a:r>
              <a:rPr lang="tr-TR" dirty="0"/>
              <a:t>Modern toplumlarda öğretmenler yalnızca eğitim ve öğretim işini gerçekleştiren teknik elemanlar değil, </a:t>
            </a:r>
            <a:r>
              <a:rPr lang="tr-TR" u="sng" dirty="0">
                <a:solidFill>
                  <a:srgbClr val="FF0000"/>
                </a:solidFill>
              </a:rPr>
              <a:t>öğrencilere ve topluma rol model olacak insanlar olarak görülmektedir. </a:t>
            </a:r>
            <a:endParaRPr lang="tr-TR" u="sng" dirty="0" smtClean="0">
              <a:solidFill>
                <a:srgbClr val="FF0000"/>
              </a:solidFill>
            </a:endParaRPr>
          </a:p>
          <a:p>
            <a:endParaRPr lang="tr-TR" u="sng" dirty="0">
              <a:solidFill>
                <a:srgbClr val="FF0000"/>
              </a:solidFill>
            </a:endParaRPr>
          </a:p>
          <a:p>
            <a:r>
              <a:rPr lang="tr-TR" dirty="0"/>
              <a:t>İşte bu beklentiler yetkin bir öğretmenin bütün özellikleriyle tanımlanmasını ve bu çerçevede hazırlanan öğretmen yetiştirme politikalarının uygulanmasını zorunlu kılmaktadır.</a:t>
            </a:r>
            <a:endParaRPr lang="tr-TR" u="sng" dirty="0">
              <a:solidFill>
                <a:srgbClr val="FF0000"/>
              </a:solidFill>
            </a:endParaRPr>
          </a:p>
        </p:txBody>
      </p:sp>
    </p:spTree>
    <p:extLst>
      <p:ext uri="{BB962C8B-B14F-4D97-AF65-F5344CB8AC3E}">
        <p14:creationId xmlns:p14="http://schemas.microsoft.com/office/powerpoint/2010/main" xmlns="" val="2123315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76672"/>
            <a:ext cx="8352928" cy="5904656"/>
          </a:xfrm>
        </p:spPr>
        <p:txBody>
          <a:bodyPr/>
          <a:lstStyle/>
          <a:p>
            <a:r>
              <a:rPr lang="tr-TR" dirty="0" smtClean="0"/>
              <a:t>Bu nedenle ülkemizde </a:t>
            </a:r>
            <a:r>
              <a:rPr lang="tr-TR" dirty="0"/>
              <a:t>de dünyayı ve insanı yeniden şekillendiren gerçekleri anlayabilmek ve doğrudan doğruya bu gerçeklere uygun politikaları hayata geçirebilmek için eğitim alanında büyük </a:t>
            </a:r>
            <a:r>
              <a:rPr lang="tr-TR" dirty="0" smtClean="0"/>
              <a:t>dönüşümler gerçekleştirilmektedir.</a:t>
            </a:r>
          </a:p>
          <a:p>
            <a:pPr marL="0" indent="0">
              <a:buNone/>
            </a:pPr>
            <a:r>
              <a:rPr lang="tr-TR" dirty="0" smtClean="0"/>
              <a:t> </a:t>
            </a:r>
          </a:p>
          <a:p>
            <a:r>
              <a:rPr lang="tr-TR" dirty="0"/>
              <a:t>. Bu dönüşümlerin temel ve öncelikli basamağı ise </a:t>
            </a:r>
            <a:r>
              <a:rPr lang="tr-TR" dirty="0">
                <a:solidFill>
                  <a:srgbClr val="FF0000"/>
                </a:solidFill>
              </a:rPr>
              <a:t>öğretmenlerin yetiştirilmesine ve geliştirilmesine </a:t>
            </a:r>
            <a:r>
              <a:rPr lang="tr-TR" dirty="0"/>
              <a:t>ilişkin çalışmalardır. </a:t>
            </a:r>
          </a:p>
        </p:txBody>
      </p:sp>
    </p:spTree>
    <p:extLst>
      <p:ext uri="{BB962C8B-B14F-4D97-AF65-F5344CB8AC3E}">
        <p14:creationId xmlns:p14="http://schemas.microsoft.com/office/powerpoint/2010/main" xmlns="" val="1963137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976664"/>
          </a:xfrm>
        </p:spPr>
        <p:txBody>
          <a:bodyPr/>
          <a:lstStyle/>
          <a:p>
            <a:r>
              <a:rPr lang="tr-TR" dirty="0" smtClean="0"/>
              <a:t>İşte bu kapsamla ülkemizde de </a:t>
            </a:r>
            <a:endParaRPr lang="tr-TR" dirty="0"/>
          </a:p>
          <a:p>
            <a:r>
              <a:rPr lang="tr-TR" sz="3600" i="1" dirty="0" smtClean="0"/>
              <a:t>‘’Öğretmenlik </a:t>
            </a:r>
            <a:r>
              <a:rPr lang="tr-TR" sz="3600" i="1" dirty="0"/>
              <a:t>Mesleği Genel </a:t>
            </a:r>
            <a:r>
              <a:rPr lang="tr-TR" sz="3600" i="1" dirty="0" smtClean="0"/>
              <a:t>Yeterlikleri’’ </a:t>
            </a:r>
            <a:r>
              <a:rPr lang="tr-TR" dirty="0" smtClean="0"/>
              <a:t>2016 yılında güncellenerek </a:t>
            </a:r>
            <a:r>
              <a:rPr lang="tr-TR" dirty="0"/>
              <a:t>eğitim paydaşlarının kullanımına sunulmuştur.</a:t>
            </a:r>
          </a:p>
          <a:p>
            <a:endParaRPr lang="tr-TR" dirty="0" smtClean="0"/>
          </a:p>
          <a:p>
            <a:r>
              <a:rPr lang="tr-TR" dirty="0"/>
              <a:t>Öğretmenlik Mesleği Genel </a:t>
            </a:r>
            <a:r>
              <a:rPr lang="tr-TR" dirty="0" err="1" smtClean="0"/>
              <a:t>Yeterlilikleri’nin</a:t>
            </a:r>
            <a:r>
              <a:rPr lang="tr-TR" dirty="0" smtClean="0"/>
              <a:t>  </a:t>
            </a:r>
            <a:endParaRPr lang="tr-TR" dirty="0"/>
          </a:p>
          <a:p>
            <a:pPr marL="0" indent="0">
              <a:buNone/>
            </a:pPr>
            <a:r>
              <a:rPr lang="tr-TR" dirty="0"/>
              <a:t>öğretmenlerimiz açısından da kişisel ve mesleki gelişim konusunda bir rehber niteliği taşımaktadır.</a:t>
            </a:r>
          </a:p>
          <a:p>
            <a:endParaRPr lang="tr-TR" dirty="0"/>
          </a:p>
        </p:txBody>
      </p:sp>
    </p:spTree>
    <p:extLst>
      <p:ext uri="{BB962C8B-B14F-4D97-AF65-F5344CB8AC3E}">
        <p14:creationId xmlns:p14="http://schemas.microsoft.com/office/powerpoint/2010/main" xmlns="" val="3617650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04656"/>
          </a:xfrm>
        </p:spPr>
        <p:txBody>
          <a:bodyPr>
            <a:normAutofit fontScale="92500" lnSpcReduction="10000"/>
          </a:bodyPr>
          <a:lstStyle/>
          <a:p>
            <a:r>
              <a:rPr lang="tr-TR" dirty="0"/>
              <a:t>Millet olarak güç ve değer kazanabilme, sağlıklı bir toplumsal örgütlenme gerçekleştirebilme, bilginin belirli amaçlar çerçevesinde etkin olarak öğretilmesiyle sağlanabilmektedir</a:t>
            </a:r>
            <a:r>
              <a:rPr lang="tr-TR" dirty="0" smtClean="0"/>
              <a:t>.</a:t>
            </a:r>
          </a:p>
          <a:p>
            <a:pPr marL="0" indent="0">
              <a:buNone/>
            </a:pPr>
            <a:endParaRPr lang="tr-TR" sz="3000" dirty="0" smtClean="0"/>
          </a:p>
          <a:p>
            <a:r>
              <a:rPr lang="tr-TR" dirty="0" smtClean="0"/>
              <a:t>Bu </a:t>
            </a:r>
            <a:r>
              <a:rPr lang="tr-TR" dirty="0"/>
              <a:t>nedenle bir ülkede eğitimle ilgili çıktıları iyileştirmenin yolu, </a:t>
            </a:r>
            <a:r>
              <a:rPr lang="tr-TR" u="sng" dirty="0">
                <a:solidFill>
                  <a:srgbClr val="FF0000"/>
                </a:solidFill>
              </a:rPr>
              <a:t>öncelikle öğretmen niteliklerini geliştirmekten geçmektedir. </a:t>
            </a:r>
            <a:r>
              <a:rPr lang="tr-TR" dirty="0"/>
              <a:t>Öğretmenler eğitimin başlatıcısı, geliştiricisi ve uygulayıcısı olarak eğitim sisteminin en hayati öğesi olduğundan, nitelikli öğretmen yetiştirme çabası ve kaygısı her zaman toplumların gündeminde önemli bir yer tutmuştur.</a:t>
            </a:r>
          </a:p>
        </p:txBody>
      </p:sp>
    </p:spTree>
    <p:extLst>
      <p:ext uri="{BB962C8B-B14F-4D97-AF65-F5344CB8AC3E}">
        <p14:creationId xmlns:p14="http://schemas.microsoft.com/office/powerpoint/2010/main" xmlns="" val="1099854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976664"/>
          </a:xfrm>
        </p:spPr>
        <p:txBody>
          <a:bodyPr/>
          <a:lstStyle/>
          <a:p>
            <a:r>
              <a:rPr lang="tr-TR" dirty="0"/>
              <a:t>Günümüzde toplumsal yaşam, tarihin hiçbir döneminde olmadığı kadar hızlı ve sürekli bir değişim içerisindedir. </a:t>
            </a:r>
            <a:endParaRPr lang="tr-TR" dirty="0" smtClean="0"/>
          </a:p>
          <a:p>
            <a:pPr marL="0" indent="0">
              <a:buNone/>
            </a:pPr>
            <a:endParaRPr lang="tr-TR" sz="1100" dirty="0"/>
          </a:p>
          <a:p>
            <a:r>
              <a:rPr lang="tr-TR" dirty="0" smtClean="0"/>
              <a:t>Bu </a:t>
            </a:r>
            <a:r>
              <a:rPr lang="tr-TR" dirty="0"/>
              <a:t>değişime sebep olan en önemli etkenlerden biri, insan bilgisinin çoğalması, derinleşmesi ve tüm dünyaya hızla yayılmasıdır. “Değişim çağında yaşıyoruz.” </a:t>
            </a:r>
            <a:r>
              <a:rPr lang="tr-TR" dirty="0" smtClean="0"/>
              <a:t>söylemi, </a:t>
            </a:r>
            <a:r>
              <a:rPr lang="tr-TR" dirty="0"/>
              <a:t>bilgideki bu hızlı değişimden dolayıdır.</a:t>
            </a:r>
          </a:p>
        </p:txBody>
      </p:sp>
    </p:spTree>
    <p:extLst>
      <p:ext uri="{BB962C8B-B14F-4D97-AF65-F5344CB8AC3E}">
        <p14:creationId xmlns:p14="http://schemas.microsoft.com/office/powerpoint/2010/main" xmlns="" val="4263973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76664"/>
          </a:xfrm>
        </p:spPr>
        <p:txBody>
          <a:bodyPr>
            <a:normAutofit fontScale="92500" lnSpcReduction="10000"/>
          </a:bodyPr>
          <a:lstStyle/>
          <a:p>
            <a:r>
              <a:rPr lang="tr-TR" u="sng" dirty="0">
                <a:solidFill>
                  <a:srgbClr val="FFC000"/>
                </a:solidFill>
              </a:rPr>
              <a:t>Birinci sanayi dönemi, </a:t>
            </a:r>
            <a:r>
              <a:rPr lang="tr-TR" dirty="0">
                <a:solidFill>
                  <a:srgbClr val="FFC000"/>
                </a:solidFill>
              </a:rPr>
              <a:t>su ve buhar gücüne dayalı mekanik </a:t>
            </a:r>
            <a:r>
              <a:rPr lang="tr-TR" dirty="0" smtClean="0">
                <a:solidFill>
                  <a:srgbClr val="FFC000"/>
                </a:solidFill>
              </a:rPr>
              <a:t>üretimi</a:t>
            </a:r>
          </a:p>
          <a:p>
            <a:pPr marL="0" indent="0">
              <a:buNone/>
            </a:pPr>
            <a:endParaRPr lang="tr-TR" sz="1050" dirty="0" smtClean="0">
              <a:solidFill>
                <a:srgbClr val="FFC000"/>
              </a:solidFill>
            </a:endParaRPr>
          </a:p>
          <a:p>
            <a:r>
              <a:rPr lang="tr-TR" u="sng" dirty="0">
                <a:solidFill>
                  <a:srgbClr val="92D050"/>
                </a:solidFill>
              </a:rPr>
              <a:t>ikinci sanayi </a:t>
            </a:r>
            <a:r>
              <a:rPr lang="tr-TR" u="sng" dirty="0" smtClean="0">
                <a:solidFill>
                  <a:srgbClr val="92D050"/>
                </a:solidFill>
              </a:rPr>
              <a:t>dönemi, </a:t>
            </a:r>
            <a:r>
              <a:rPr lang="tr-TR" dirty="0">
                <a:solidFill>
                  <a:srgbClr val="92D050"/>
                </a:solidFill>
              </a:rPr>
              <a:t>üretimde elektrik enerjisi </a:t>
            </a:r>
            <a:r>
              <a:rPr lang="tr-TR" dirty="0" smtClean="0">
                <a:solidFill>
                  <a:srgbClr val="92D050"/>
                </a:solidFill>
              </a:rPr>
              <a:t>kullanımını</a:t>
            </a:r>
          </a:p>
          <a:p>
            <a:endParaRPr lang="tr-TR" sz="1050" dirty="0" smtClean="0">
              <a:solidFill>
                <a:srgbClr val="92D050"/>
              </a:solidFill>
            </a:endParaRPr>
          </a:p>
          <a:p>
            <a:r>
              <a:rPr lang="tr-TR" dirty="0">
                <a:solidFill>
                  <a:srgbClr val="FFFF00"/>
                </a:solidFill>
              </a:rPr>
              <a:t>üçüncü sanayi dönemi ise dijital dönüşüm, elektroniklerin </a:t>
            </a:r>
            <a:r>
              <a:rPr lang="tr-TR" dirty="0" smtClean="0">
                <a:solidFill>
                  <a:srgbClr val="FFFF00"/>
                </a:solidFill>
              </a:rPr>
              <a:t>kullanımı ve </a:t>
            </a:r>
            <a:r>
              <a:rPr lang="tr-TR" dirty="0">
                <a:solidFill>
                  <a:srgbClr val="FFFF00"/>
                </a:solidFill>
              </a:rPr>
              <a:t>üretimin otomatikleştirilmesini sağlamıştır</a:t>
            </a:r>
            <a:r>
              <a:rPr lang="tr-TR" dirty="0" smtClean="0">
                <a:solidFill>
                  <a:srgbClr val="FFFF00"/>
                </a:solidFill>
              </a:rPr>
              <a:t>.</a:t>
            </a:r>
          </a:p>
          <a:p>
            <a:endParaRPr lang="tr-TR" sz="1100" dirty="0">
              <a:solidFill>
                <a:srgbClr val="FFFF00"/>
              </a:solidFill>
            </a:endParaRPr>
          </a:p>
          <a:p>
            <a:r>
              <a:rPr lang="tr-TR" dirty="0">
                <a:solidFill>
                  <a:schemeClr val="accent2">
                    <a:lumMod val="60000"/>
                    <a:lumOff val="40000"/>
                  </a:schemeClr>
                </a:solidFill>
              </a:rPr>
              <a:t>Önümüzdeki yılların toplumsal altyapısını ise şimdilerde başlayan, siber-fiziksel sistemler kavramı, nesnelerin interneti ve hizmetlerin internetine dayalı dördüncü sanayi </a:t>
            </a:r>
            <a:r>
              <a:rPr lang="tr-TR" dirty="0" smtClean="0">
                <a:solidFill>
                  <a:schemeClr val="accent2">
                    <a:lumMod val="60000"/>
                    <a:lumOff val="40000"/>
                  </a:schemeClr>
                </a:solidFill>
              </a:rPr>
              <a:t>dönemini </a:t>
            </a:r>
            <a:r>
              <a:rPr lang="tr-TR" dirty="0">
                <a:solidFill>
                  <a:schemeClr val="accent2">
                    <a:lumMod val="60000"/>
                    <a:lumOff val="40000"/>
                  </a:schemeClr>
                </a:solidFill>
              </a:rPr>
              <a:t>şekillendirecektir. </a:t>
            </a:r>
            <a:endParaRPr lang="tr-TR" dirty="0" smtClean="0">
              <a:solidFill>
                <a:schemeClr val="accent2">
                  <a:lumMod val="60000"/>
                  <a:lumOff val="40000"/>
                </a:schemeClr>
              </a:solidFill>
            </a:endParaRPr>
          </a:p>
          <a:p>
            <a:pPr marL="0" indent="0">
              <a:buNone/>
            </a:pPr>
            <a:endParaRPr lang="tr-TR" sz="1050" dirty="0">
              <a:solidFill>
                <a:srgbClr val="92D050"/>
              </a:solidFill>
            </a:endParaRPr>
          </a:p>
          <a:p>
            <a:pPr marL="0" indent="0">
              <a:buNone/>
            </a:pPr>
            <a:endParaRPr lang="tr-TR" sz="1050" dirty="0">
              <a:solidFill>
                <a:srgbClr val="92D050"/>
              </a:solidFill>
            </a:endParaRPr>
          </a:p>
        </p:txBody>
      </p:sp>
    </p:spTree>
    <p:extLst>
      <p:ext uri="{BB962C8B-B14F-4D97-AF65-F5344CB8AC3E}">
        <p14:creationId xmlns:p14="http://schemas.microsoft.com/office/powerpoint/2010/main" xmlns="" val="1019940970"/>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TotalTime>
  <Words>1125</Words>
  <PresentationFormat>Ekran Gösterisi (4:3)</PresentationFormat>
  <Paragraphs>80</Paragraphs>
  <Slides>26</Slides>
  <Notes>4</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Ofis Teması</vt:lpstr>
      <vt:lpstr>ÖĞRETMENLİK MESLEĞİ GENEL YETERLİLİKLERİ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2018-06-02T14:03:07Z</dcterms:created>
  <dcterms:modified xsi:type="dcterms:W3CDTF">2018-06-03T07:56:21Z</dcterms:modified>
  <cp:category>www.sorubak.com</cp:category>
</cp:coreProperties>
</file>