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2"/>
  </p:notesMasterIdLst>
  <p:sldIdLst>
    <p:sldId id="256" r:id="rId2"/>
    <p:sldId id="257" r:id="rId3"/>
    <p:sldId id="259" r:id="rId4"/>
    <p:sldId id="260" r:id="rId5"/>
    <p:sldId id="261" r:id="rId6"/>
    <p:sldId id="262" r:id="rId7"/>
    <p:sldId id="258"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44150E-53C5-4511-A0CB-DF14539EB9C1}" type="datetimeFigureOut">
              <a:rPr lang="tr-TR" smtClean="0"/>
              <a:pPr/>
              <a:t>14/04/2018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1B239A-FD09-4BE1-8467-DB5342691533}" type="slidenum">
              <a:rPr lang="tr-TR" smtClean="0"/>
              <a:pPr/>
              <a:t>‹#›</a:t>
            </a:fld>
            <a:endParaRPr lang="tr-TR"/>
          </a:p>
        </p:txBody>
      </p:sp>
    </p:spTree>
    <p:extLst>
      <p:ext uri="{BB962C8B-B14F-4D97-AF65-F5344CB8AC3E}">
        <p14:creationId xmlns:p14="http://schemas.microsoft.com/office/powerpoint/2010/main" xmlns="" val="4045837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1</a:t>
            </a:fld>
            <a:endParaRPr lang="tr-TR"/>
          </a:p>
        </p:txBody>
      </p:sp>
    </p:spTree>
    <p:extLst>
      <p:ext uri="{BB962C8B-B14F-4D97-AF65-F5344CB8AC3E}">
        <p14:creationId xmlns:p14="http://schemas.microsoft.com/office/powerpoint/2010/main" xmlns="" val="84153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5</a:t>
            </a:fld>
            <a:endParaRPr lang="tr-TR"/>
          </a:p>
        </p:txBody>
      </p:sp>
    </p:spTree>
    <p:extLst>
      <p:ext uri="{BB962C8B-B14F-4D97-AF65-F5344CB8AC3E}">
        <p14:creationId xmlns:p14="http://schemas.microsoft.com/office/powerpoint/2010/main" xmlns="" val="1230728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7</a:t>
            </a:fld>
            <a:endParaRPr lang="tr-TR"/>
          </a:p>
        </p:txBody>
      </p:sp>
    </p:spTree>
    <p:extLst>
      <p:ext uri="{BB962C8B-B14F-4D97-AF65-F5344CB8AC3E}">
        <p14:creationId xmlns:p14="http://schemas.microsoft.com/office/powerpoint/2010/main" xmlns="" val="502610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12</a:t>
            </a:fld>
            <a:endParaRPr lang="tr-TR"/>
          </a:p>
        </p:txBody>
      </p:sp>
    </p:spTree>
    <p:extLst>
      <p:ext uri="{BB962C8B-B14F-4D97-AF65-F5344CB8AC3E}">
        <p14:creationId xmlns:p14="http://schemas.microsoft.com/office/powerpoint/2010/main" xmlns="" val="1650172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16</a:t>
            </a:fld>
            <a:endParaRPr lang="tr-TR"/>
          </a:p>
        </p:txBody>
      </p:sp>
    </p:spTree>
    <p:extLst>
      <p:ext uri="{BB962C8B-B14F-4D97-AF65-F5344CB8AC3E}">
        <p14:creationId xmlns:p14="http://schemas.microsoft.com/office/powerpoint/2010/main" xmlns="" val="3711536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71B239A-FD09-4BE1-8467-DB5342691533}" type="slidenum">
              <a:rPr lang="tr-TR" smtClean="0"/>
              <a:pPr/>
              <a:t>18</a:t>
            </a:fld>
            <a:endParaRPr lang="tr-TR"/>
          </a:p>
        </p:txBody>
      </p:sp>
    </p:spTree>
    <p:extLst>
      <p:ext uri="{BB962C8B-B14F-4D97-AF65-F5344CB8AC3E}">
        <p14:creationId xmlns:p14="http://schemas.microsoft.com/office/powerpoint/2010/main" xmlns="" val="1358417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271B239A-FD09-4BE1-8467-DB5342691533}" type="slidenum">
              <a:rPr lang="tr-TR" smtClean="0"/>
              <a:pPr/>
              <a:t>20</a:t>
            </a:fld>
            <a:endParaRPr lang="tr-TR"/>
          </a:p>
        </p:txBody>
      </p:sp>
    </p:spTree>
    <p:extLst>
      <p:ext uri="{BB962C8B-B14F-4D97-AF65-F5344CB8AC3E}">
        <p14:creationId xmlns:p14="http://schemas.microsoft.com/office/powerpoint/2010/main" xmlns="" val="2827878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İkizkenar Üçgen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1371600" y="6012656"/>
            <a:ext cx="5791200" cy="365125"/>
          </a:xfrm>
        </p:spPr>
        <p:txBody>
          <a:bodyPr tIns="0" bIns="0" anchor="t"/>
          <a:lstStyle>
            <a:lvl1pPr algn="r">
              <a:defRPr sz="1000"/>
            </a:lvl1pPr>
          </a:lstStyle>
          <a:p>
            <a:fld id="{A23720DD-5B6D-40BF-8493-A6B52D484E6B}" type="datetimeFigureOut">
              <a:rPr lang="tr-TR" smtClean="0"/>
              <a:pPr/>
              <a:t>14/04/2018</a:t>
            </a:fld>
            <a:endParaRPr lang="tr-TR"/>
          </a:p>
        </p:txBody>
      </p:sp>
      <p:sp>
        <p:nvSpPr>
          <p:cNvPr id="17" name="Altbilgi Yer Tutucusu 16"/>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Slayt Numarası Yer Tutucusu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14/04/2018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14/04/2018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İçerik Yer Tutucusu 2"/>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4791456" y="6480048"/>
            <a:ext cx="2133600" cy="301752"/>
          </a:xfrm>
        </p:spPr>
        <p:txBody>
          <a:bodyPr/>
          <a:lstStyle/>
          <a:p>
            <a:fld id="{A23720DD-5B6D-40BF-8493-A6B52D484E6B}" type="datetimeFigureOut">
              <a:rPr lang="tr-TR" smtClean="0"/>
              <a:pPr/>
              <a:t>14/04/2018</a:t>
            </a:fld>
            <a:endParaRPr lang="tr-TR"/>
          </a:p>
        </p:txBody>
      </p:sp>
      <p:sp>
        <p:nvSpPr>
          <p:cNvPr id="5" name="Altbilgi Yer Tutucusu 4"/>
          <p:cNvSpPr>
            <a:spLocks noGrp="1"/>
          </p:cNvSpPr>
          <p:nvPr>
            <p:ph type="ftr" sz="quarter" idx="11"/>
          </p:nvPr>
        </p:nvSpPr>
        <p:spPr>
          <a:xfrm>
            <a:off x="457200" y="6480969"/>
            <a:ext cx="4260056" cy="300831"/>
          </a:xfrm>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Dik Üçgen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kizkenar Üçgen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Veri Yer Tutucusu 3"/>
          <p:cNvSpPr>
            <a:spLocks noGrp="1"/>
          </p:cNvSpPr>
          <p:nvPr>
            <p:ph type="dt" sz="half" idx="10"/>
          </p:nvPr>
        </p:nvSpPr>
        <p:spPr>
          <a:xfrm>
            <a:off x="6955632" y="6477000"/>
            <a:ext cx="2133600" cy="304800"/>
          </a:xfrm>
        </p:spPr>
        <p:txBody>
          <a:bodyPr/>
          <a:lstStyle/>
          <a:p>
            <a:fld id="{A23720DD-5B6D-40BF-8493-A6B52D484E6B}" type="datetimeFigureOut">
              <a:rPr lang="tr-TR" smtClean="0"/>
              <a:pPr/>
              <a:t>14/04/2018</a:t>
            </a:fld>
            <a:endParaRPr lang="tr-TR"/>
          </a:p>
        </p:txBody>
      </p:sp>
      <p:sp>
        <p:nvSpPr>
          <p:cNvPr id="5" name="Altbilgi Yer Tutucusu 4"/>
          <p:cNvSpPr>
            <a:spLocks noGrp="1"/>
          </p:cNvSpPr>
          <p:nvPr>
            <p:ph type="ftr" sz="quarter" idx="11"/>
          </p:nvPr>
        </p:nvSpPr>
        <p:spPr>
          <a:xfrm>
            <a:off x="2619376" y="6480969"/>
            <a:ext cx="4260056" cy="300831"/>
          </a:xfrm>
        </p:spPr>
        <p:txBody>
          <a:bodyPr/>
          <a:lstStyle/>
          <a:p>
            <a:endParaRPr lang="tr-TR"/>
          </a:p>
        </p:txBody>
      </p:sp>
      <p:sp>
        <p:nvSpPr>
          <p:cNvPr id="6" name="Slayt Numarası Yer Tutucusu 5"/>
          <p:cNvSpPr>
            <a:spLocks noGrp="1"/>
          </p:cNvSpPr>
          <p:nvPr>
            <p:ph type="sldNum" sz="quarter" idx="12"/>
          </p:nvPr>
        </p:nvSpPr>
        <p:spPr>
          <a:xfrm>
            <a:off x="8451056" y="809624"/>
            <a:ext cx="502920" cy="300831"/>
          </a:xfrm>
        </p:spPr>
        <p:txBody>
          <a:bodyPr/>
          <a:lstStyle/>
          <a:p>
            <a:fld id="{F302176B-0E47-46AC-8F43-DAB4B8A37D06}" type="slidenum">
              <a:rPr lang="tr-TR" smtClean="0"/>
              <a:pPr/>
              <a:t>‹#›</a:t>
            </a:fld>
            <a:endParaRPr lang="tr-TR"/>
          </a:p>
        </p:txBody>
      </p:sp>
      <p:cxnSp>
        <p:nvCxnSpPr>
          <p:cNvPr id="11" name="Düz Bağlayıcı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Düz Bağlayıcı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Başlık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4791456" y="6480969"/>
            <a:ext cx="2133600" cy="301752"/>
          </a:xfrm>
        </p:spPr>
        <p:txBody>
          <a:bodyPr/>
          <a:lstStyle/>
          <a:p>
            <a:fld id="{A23720DD-5B6D-40BF-8493-A6B52D484E6B}" type="datetimeFigureOut">
              <a:rPr lang="tr-TR" smtClean="0"/>
              <a:pPr/>
              <a:t>14/04/2018</a:t>
            </a:fld>
            <a:endParaRPr lang="tr-TR"/>
          </a:p>
        </p:txBody>
      </p:sp>
      <p:sp>
        <p:nvSpPr>
          <p:cNvPr id="6" name="Altbilgi Yer Tutucusu 5"/>
          <p:cNvSpPr>
            <a:spLocks noGrp="1"/>
          </p:cNvSpPr>
          <p:nvPr>
            <p:ph type="ftr" sz="quarter" idx="11"/>
          </p:nvPr>
        </p:nvSpPr>
        <p:spPr>
          <a:xfrm>
            <a:off x="457200" y="6480969"/>
            <a:ext cx="4260056" cy="301752"/>
          </a:xfrm>
        </p:spPr>
        <p:txBody>
          <a:bodyPr/>
          <a:lstStyle/>
          <a:p>
            <a:endParaRPr lang="tr-TR"/>
          </a:p>
        </p:txBody>
      </p:sp>
      <p:sp>
        <p:nvSpPr>
          <p:cNvPr id="7" name="Slayt Numarası Yer Tutucusu 6"/>
          <p:cNvSpPr>
            <a:spLocks noGrp="1"/>
          </p:cNvSpPr>
          <p:nvPr>
            <p:ph type="sldNum" sz="quarter" idx="12"/>
          </p:nvPr>
        </p:nvSpPr>
        <p:spPr>
          <a:xfrm>
            <a:off x="7589520" y="6480969"/>
            <a:ext cx="502920" cy="301752"/>
          </a:xfrm>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a:xfrm>
            <a:off x="4791456" y="6480969"/>
            <a:ext cx="2130552" cy="301752"/>
          </a:xfrm>
        </p:spPr>
        <p:txBody>
          <a:bodyPr/>
          <a:lstStyle/>
          <a:p>
            <a:fld id="{A23720DD-5B6D-40BF-8493-A6B52D484E6B}" type="datetimeFigureOut">
              <a:rPr lang="tr-TR" smtClean="0"/>
              <a:pPr/>
              <a:t>14/04/2018</a:t>
            </a:fld>
            <a:endParaRPr lang="tr-TR"/>
          </a:p>
        </p:txBody>
      </p:sp>
      <p:sp>
        <p:nvSpPr>
          <p:cNvPr id="8" name="Altbilgi Yer Tutucusu 7"/>
          <p:cNvSpPr>
            <a:spLocks noGrp="1"/>
          </p:cNvSpPr>
          <p:nvPr>
            <p:ph type="ftr" sz="quarter" idx="11"/>
          </p:nvPr>
        </p:nvSpPr>
        <p:spPr>
          <a:xfrm>
            <a:off x="457200" y="6480969"/>
            <a:ext cx="4261104" cy="301752"/>
          </a:xfrm>
        </p:spPr>
        <p:txBody>
          <a:bodyPr/>
          <a:lstStyle/>
          <a:p>
            <a:endParaRPr lang="tr-TR"/>
          </a:p>
        </p:txBody>
      </p:sp>
      <p:sp>
        <p:nvSpPr>
          <p:cNvPr id="9" name="Slayt Numarası Yer Tutucusu 8"/>
          <p:cNvSpPr>
            <a:spLocks noGrp="1"/>
          </p:cNvSpPr>
          <p:nvPr>
            <p:ph type="sldNum" sz="quarter" idx="12"/>
          </p:nvPr>
        </p:nvSpPr>
        <p:spPr>
          <a:xfrm>
            <a:off x="7589520" y="6483096"/>
            <a:ext cx="502920" cy="301752"/>
          </a:xfrm>
        </p:spPr>
        <p:txBody>
          <a:bodyPr/>
          <a:lstStyle>
            <a:lvl1pPr algn="ctr">
              <a:defRPr/>
            </a:lvl1p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pPr/>
              <a:t>14/04/2018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4791456" y="6480969"/>
            <a:ext cx="2133600" cy="301752"/>
          </a:xfrm>
        </p:spPr>
        <p:txBody>
          <a:bodyPr/>
          <a:lstStyle/>
          <a:p>
            <a:fld id="{A23720DD-5B6D-40BF-8493-A6B52D484E6B}" type="datetimeFigureOut">
              <a:rPr lang="tr-TR" smtClean="0"/>
              <a:pPr/>
              <a:t>14/04/2018</a:t>
            </a:fld>
            <a:endParaRPr lang="tr-TR"/>
          </a:p>
        </p:txBody>
      </p:sp>
      <p:sp>
        <p:nvSpPr>
          <p:cNvPr id="3" name="Altbilgi Yer Tutucusu 2"/>
          <p:cNvSpPr>
            <a:spLocks noGrp="1"/>
          </p:cNvSpPr>
          <p:nvPr>
            <p:ph type="ftr" sz="quarter" idx="11"/>
          </p:nvPr>
        </p:nvSpPr>
        <p:spPr>
          <a:xfrm>
            <a:off x="457200" y="6481890"/>
            <a:ext cx="4260056" cy="300831"/>
          </a:xfrm>
        </p:spPr>
        <p:txBody>
          <a:bodyPr/>
          <a:lstStyle/>
          <a:p>
            <a:endParaRPr lang="tr-TR"/>
          </a:p>
        </p:txBody>
      </p:sp>
      <p:sp>
        <p:nvSpPr>
          <p:cNvPr id="4" name="Slayt Numarası Yer Tutucusu 3"/>
          <p:cNvSpPr>
            <a:spLocks noGrp="1"/>
          </p:cNvSpPr>
          <p:nvPr>
            <p:ph type="sldNum" sz="quarter" idx="12"/>
          </p:nvPr>
        </p:nvSpPr>
        <p:spPr>
          <a:xfrm>
            <a:off x="7589520" y="6480969"/>
            <a:ext cx="502920" cy="301752"/>
          </a:xfrm>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278976" y="6556248"/>
            <a:ext cx="2133600" cy="301752"/>
          </a:xfrm>
        </p:spPr>
        <p:txBody>
          <a:bodyPr/>
          <a:lstStyle>
            <a:lvl1pPr>
              <a:defRPr sz="900"/>
            </a:lvl1pPr>
          </a:lstStyle>
          <a:p>
            <a:fld id="{A23720DD-5B6D-40BF-8493-A6B52D484E6B}" type="datetimeFigureOut">
              <a:rPr lang="tr-TR" smtClean="0"/>
              <a:pPr/>
              <a:t>14/04/2018</a:t>
            </a:fld>
            <a:endParaRPr lang="tr-TR"/>
          </a:p>
        </p:txBody>
      </p:sp>
      <p:sp>
        <p:nvSpPr>
          <p:cNvPr id="6" name="Altbilgi Yer Tutucusu 5"/>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Slayt Numarası Yer Tutucusu 6"/>
          <p:cNvSpPr>
            <a:spLocks noGrp="1"/>
          </p:cNvSpPr>
          <p:nvPr>
            <p:ph type="sldNum" sz="quarter" idx="12"/>
          </p:nvPr>
        </p:nvSpPr>
        <p:spPr>
          <a:xfrm>
            <a:off x="8410576" y="6556248"/>
            <a:ext cx="502920" cy="301752"/>
          </a:xfrm>
        </p:spPr>
        <p:txBody>
          <a:bodyPr/>
          <a:lstStyle>
            <a:lvl1pPr>
              <a:defRPr sz="900"/>
            </a:lvl1p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a:xfrm>
            <a:off x="6108192" y="6556248"/>
            <a:ext cx="2103120" cy="301752"/>
          </a:xfrm>
        </p:spPr>
        <p:txBody>
          <a:bodyPr/>
          <a:lstStyle>
            <a:lvl1pPr>
              <a:defRPr sz="900"/>
            </a:lvl1pPr>
          </a:lstStyle>
          <a:p>
            <a:fld id="{A23720DD-5B6D-40BF-8493-A6B52D484E6B}" type="datetimeFigureOut">
              <a:rPr lang="tr-TR" smtClean="0"/>
              <a:pPr/>
              <a:t>14/04/2018</a:t>
            </a:fld>
            <a:endParaRPr lang="tr-TR"/>
          </a:p>
        </p:txBody>
      </p:sp>
      <p:sp>
        <p:nvSpPr>
          <p:cNvPr id="6" name="Altbilgi Yer Tutucusu 5"/>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Slayt Numarası Yer Tutucusu 6"/>
          <p:cNvSpPr>
            <a:spLocks noGrp="1"/>
          </p:cNvSpPr>
          <p:nvPr>
            <p:ph type="sldNum" sz="quarter" idx="12"/>
          </p:nvPr>
        </p:nvSpPr>
        <p:spPr>
          <a:xfrm>
            <a:off x="8217192" y="6556248"/>
            <a:ext cx="365760" cy="301752"/>
          </a:xfrm>
        </p:spPr>
        <p:txBody>
          <a:bodyPr/>
          <a:lstStyle>
            <a:lvl1pPr algn="ctr">
              <a:defRPr sz="900"/>
            </a:lvl1p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Dik Üçgen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Düz Bağlayıcı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Düz Bağlayıcı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Başlık Yer Tutucusu 21"/>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23720DD-5B6D-40BF-8493-A6B52D484E6B}" type="datetimeFigureOut">
              <a:rPr lang="tr-TR" smtClean="0"/>
              <a:pPr/>
              <a:t>14/04/2018</a:t>
            </a:fld>
            <a:endParaRPr lang="tr-TR"/>
          </a:p>
        </p:txBody>
      </p:sp>
      <p:sp>
        <p:nvSpPr>
          <p:cNvPr id="3" name="Altbilgi Yer Tutucusu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Slayt Numarası Yer Tutucusu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F302176B-0E47-46AC-8F43-DAB4B8A37D0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764704"/>
            <a:ext cx="7772400" cy="2619722"/>
          </a:xfrm>
        </p:spPr>
        <p:txBody>
          <a:bodyPr>
            <a:normAutofit/>
          </a:bodyPr>
          <a:lstStyle/>
          <a:p>
            <a:r>
              <a:rPr lang="tr-TR" b="1" dirty="0">
                <a:solidFill>
                  <a:schemeClr val="tx1"/>
                </a:solidFill>
              </a:rPr>
              <a:t>Merkezî Sınav Başvuru ve Uygulama Kılavuzu -2018</a:t>
            </a:r>
            <a:r>
              <a:rPr lang="tr-TR" dirty="0"/>
              <a:t/>
            </a:r>
            <a:br>
              <a:rPr lang="tr-TR" dirty="0"/>
            </a:br>
            <a:endParaRPr lang="tr-TR" dirty="0"/>
          </a:p>
        </p:txBody>
      </p:sp>
      <p:sp>
        <p:nvSpPr>
          <p:cNvPr id="3" name="Alt Başlık 2"/>
          <p:cNvSpPr>
            <a:spLocks noGrp="1"/>
          </p:cNvSpPr>
          <p:nvPr>
            <p:ph type="subTitle" idx="1"/>
          </p:nvPr>
        </p:nvSpPr>
        <p:spPr>
          <a:xfrm>
            <a:off x="1403648" y="4365104"/>
            <a:ext cx="6400800" cy="1752600"/>
          </a:xfrm>
        </p:spPr>
        <p:txBody>
          <a:bodyPr/>
          <a:lstStyle/>
          <a:p>
            <a:r>
              <a:rPr lang="tr-TR" dirty="0" smtClean="0">
                <a:solidFill>
                  <a:srgbClr val="FF0000"/>
                </a:solidFill>
              </a:rPr>
              <a:t>Bilgilendirme Sunusu</a:t>
            </a:r>
            <a:endParaRPr lang="tr-TR" dirty="0">
              <a:solidFill>
                <a:srgbClr val="FF0000"/>
              </a:solidFill>
            </a:endParaRPr>
          </a:p>
        </p:txBody>
      </p:sp>
    </p:spTree>
    <p:extLst>
      <p:ext uri="{BB962C8B-B14F-4D97-AF65-F5344CB8AC3E}">
        <p14:creationId xmlns:p14="http://schemas.microsoft.com/office/powerpoint/2010/main" xmlns="" val="4269250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548680"/>
            <a:ext cx="7024744" cy="1143000"/>
          </a:xfrm>
        </p:spPr>
        <p:txBody>
          <a:bodyPr/>
          <a:lstStyle/>
          <a:p>
            <a:r>
              <a:rPr lang="tr-TR" dirty="0" smtClean="0"/>
              <a:t>SINAVA GELİRKEN</a:t>
            </a:r>
            <a:endParaRPr lang="tr-TR" dirty="0"/>
          </a:p>
        </p:txBody>
      </p:sp>
      <p:sp>
        <p:nvSpPr>
          <p:cNvPr id="3" name="İçerik Yer Tutucusu 2"/>
          <p:cNvSpPr>
            <a:spLocks noGrp="1"/>
          </p:cNvSpPr>
          <p:nvPr>
            <p:ph idx="1"/>
          </p:nvPr>
        </p:nvSpPr>
        <p:spPr>
          <a:xfrm>
            <a:off x="755576" y="1268760"/>
            <a:ext cx="7065233" cy="4968552"/>
          </a:xfrm>
        </p:spPr>
        <p:txBody>
          <a:bodyPr>
            <a:normAutofit fontScale="62500" lnSpcReduction="20000"/>
          </a:bodyPr>
          <a:lstStyle/>
          <a:p>
            <a:endParaRPr lang="tr-TR" dirty="0" smtClean="0"/>
          </a:p>
          <a:p>
            <a:r>
              <a:rPr lang="tr-TR" dirty="0" smtClean="0"/>
              <a:t>Öğrenciler</a:t>
            </a:r>
            <a:r>
              <a:rPr lang="tr-TR" dirty="0"/>
              <a:t>, sınav salonlarına alınırken üzerlerinde kullanımı doktor raporu ile belirlenen hasta veya engellilere ait cihazlar (işitme cihazı, insülin pompası, şeker ölçüm cihazı ve benzeri) hariç, çanta, cep telefonu, telsiz, radyo, saat, bilgisayar, kamera ve benzeri iletişim araçları ile depolama kayıt ve veri aktarma cihazları, kablosuz iletişim sağlayan cihazlar ve kulaklık, kolye, küpe, bilezik, yüzük, broş ve benzeri eşyalar ile her türlü elektronik ve/veya mekanik cihazlar, </a:t>
            </a:r>
            <a:r>
              <a:rPr lang="tr-TR" dirty="0" err="1"/>
              <a:t>databank</a:t>
            </a:r>
            <a:r>
              <a:rPr lang="tr-TR" dirty="0"/>
              <a:t> sözlük, hesap makinesi, kâğıt, kitap, defter, not vb. dokümanlar, pergel, açıölçer, cetvel vb. araçlar, delici ve kesici aletlerle sınav binasına alınmayacaktır</a:t>
            </a:r>
            <a:r>
              <a:rPr lang="tr-TR" dirty="0" smtClean="0"/>
              <a:t>.</a:t>
            </a:r>
          </a:p>
          <a:p>
            <a:r>
              <a:rPr lang="tr-TR" dirty="0" smtClean="0"/>
              <a:t> </a:t>
            </a:r>
            <a:r>
              <a:rPr lang="tr-TR" sz="3800" b="1" dirty="0">
                <a:solidFill>
                  <a:srgbClr val="00B050"/>
                </a:solidFill>
              </a:rPr>
              <a:t>Öğrenciler, bu araçlarla sınava alınmayacağı gibi sınav anında yanında bulunduğu tespit edilirse sınav kurallarını ihlal ettiği gerekçesiyle sınavı tutanakla geçersiz sayılacaktır</a:t>
            </a:r>
          </a:p>
        </p:txBody>
      </p:sp>
    </p:spTree>
    <p:extLst>
      <p:ext uri="{BB962C8B-B14F-4D97-AF65-F5344CB8AC3E}">
        <p14:creationId xmlns:p14="http://schemas.microsoft.com/office/powerpoint/2010/main" xmlns="" val="1846937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SINAVA GELİRKEN</a:t>
            </a:r>
            <a:endParaRPr lang="tr-TR" dirty="0"/>
          </a:p>
        </p:txBody>
      </p:sp>
      <p:sp>
        <p:nvSpPr>
          <p:cNvPr id="3" name="İçerik Yer Tutucusu 2"/>
          <p:cNvSpPr>
            <a:spLocks noGrp="1"/>
          </p:cNvSpPr>
          <p:nvPr>
            <p:ph idx="1"/>
          </p:nvPr>
        </p:nvSpPr>
        <p:spPr/>
        <p:txBody>
          <a:bodyPr>
            <a:normAutofit fontScale="92500" lnSpcReduction="20000"/>
          </a:bodyPr>
          <a:lstStyle/>
          <a:p>
            <a:r>
              <a:rPr lang="tr-TR" dirty="0"/>
              <a:t>Salon görevlileri, sınavın başlamasından itibaren ilk 15 dakika içerisinde sınav binasına gelen ve bina sınav komisyonunca sınava girmesi uygun olan öğrencilerin sınava katılmalarını sağlar. Bu öğrencilere ek süre verilmez. </a:t>
            </a:r>
            <a:r>
              <a:rPr lang="tr-TR" b="1" dirty="0">
                <a:solidFill>
                  <a:srgbClr val="00B050"/>
                </a:solidFill>
              </a:rPr>
              <a:t>15 dakikadan sonra gelen adayları sınava almaz. </a:t>
            </a:r>
            <a:r>
              <a:rPr lang="tr-TR" dirty="0"/>
              <a:t>Sınavın başlama ve bitiş saatlerini öğrencilerin görebileceği şekilde tahtaya yazar. Sınavın ilk 30 dakikası tamamlanmadan ve sınav bitimine 15 dakika kala öğrencilerin sınav salonundan çıkamayacaklarını duyurur. </a:t>
            </a:r>
          </a:p>
        </p:txBody>
      </p:sp>
    </p:spTree>
    <p:extLst>
      <p:ext uri="{BB962C8B-B14F-4D97-AF65-F5344CB8AC3E}">
        <p14:creationId xmlns:p14="http://schemas.microsoft.com/office/powerpoint/2010/main" xmlns="" val="3154125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476672"/>
            <a:ext cx="7024744" cy="1143000"/>
          </a:xfrm>
        </p:spPr>
        <p:txBody>
          <a:bodyPr/>
          <a:lstStyle/>
          <a:p>
            <a:r>
              <a:rPr lang="tr-TR" dirty="0" smtClean="0"/>
              <a:t>SINAV SIRASINDA</a:t>
            </a:r>
            <a:endParaRPr lang="tr-TR" dirty="0"/>
          </a:p>
        </p:txBody>
      </p:sp>
      <p:sp>
        <p:nvSpPr>
          <p:cNvPr id="3" name="İçerik Yer Tutucusu 2"/>
          <p:cNvSpPr>
            <a:spLocks noGrp="1"/>
          </p:cNvSpPr>
          <p:nvPr>
            <p:ph idx="1"/>
          </p:nvPr>
        </p:nvSpPr>
        <p:spPr>
          <a:xfrm>
            <a:off x="827584" y="1772816"/>
            <a:ext cx="7715200" cy="4425355"/>
          </a:xfrm>
        </p:spPr>
        <p:txBody>
          <a:bodyPr>
            <a:normAutofit fontScale="70000" lnSpcReduction="20000"/>
          </a:bodyPr>
          <a:lstStyle/>
          <a:p>
            <a:r>
              <a:rPr lang="tr-TR" dirty="0"/>
              <a:t>Öğrenciler, </a:t>
            </a:r>
            <a:r>
              <a:rPr lang="tr-TR" b="1" dirty="0">
                <a:solidFill>
                  <a:srgbClr val="00B050"/>
                </a:solidFill>
              </a:rPr>
              <a:t>“Fotoğraflı Sınav Giriş Belgesi” </a:t>
            </a:r>
            <a:r>
              <a:rPr lang="tr-TR" b="1" dirty="0" err="1">
                <a:solidFill>
                  <a:srgbClr val="00B050"/>
                </a:solidFill>
              </a:rPr>
              <a:t>nde</a:t>
            </a:r>
            <a:r>
              <a:rPr lang="tr-TR" b="1" dirty="0">
                <a:solidFill>
                  <a:srgbClr val="00B050"/>
                </a:solidFill>
              </a:rPr>
              <a:t> belirtilen salonda kendi sıra numarasında oturacaktır. Gerektiğinde öğrencinin yerini değiştirme yetkisi sınıflarda salon görevlisi öğretmenlere ait olacaktır. </a:t>
            </a:r>
            <a:endParaRPr lang="tr-TR" b="1" dirty="0" smtClean="0">
              <a:solidFill>
                <a:srgbClr val="00B050"/>
              </a:solidFill>
            </a:endParaRPr>
          </a:p>
          <a:p>
            <a:r>
              <a:rPr lang="tr-TR" dirty="0" smtClean="0"/>
              <a:t>Sınav </a:t>
            </a:r>
            <a:r>
              <a:rPr lang="tr-TR" dirty="0"/>
              <a:t>başlamadan önce salonda görevli öğretmenler sınavda uyulacak kuralları hatırlatacaktır. Bina sınav komisyonundan ağzı kapalı olarak alınan sınav güvenlik poşetleri, sınav salonlarında sınava giren öğrencilerin önünde sınav başlama saatinden 15 dakika önce usulüne uygun açılacaktır. Salonda görevli öğretmenler, sınav güvenlik poşetinden çıkan sınav soru kitapçıkları ile cevap kâğıtlarını sayacak, basım hatası ve benzeri hataları kontrol edecek; salon yoklama listesi ile karşılaştırmasını yaptıktan sonra, öğrencilere dağıtımını yapacaktır. </a:t>
            </a:r>
          </a:p>
        </p:txBody>
      </p:sp>
    </p:spTree>
    <p:extLst>
      <p:ext uri="{BB962C8B-B14F-4D97-AF65-F5344CB8AC3E}">
        <p14:creationId xmlns:p14="http://schemas.microsoft.com/office/powerpoint/2010/main" xmlns="" val="926625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SIRASINDA</a:t>
            </a:r>
            <a:endParaRPr lang="tr-TR" dirty="0"/>
          </a:p>
        </p:txBody>
      </p:sp>
      <p:sp>
        <p:nvSpPr>
          <p:cNvPr id="3" name="İçerik Yer Tutucusu 2"/>
          <p:cNvSpPr>
            <a:spLocks noGrp="1"/>
          </p:cNvSpPr>
          <p:nvPr>
            <p:ph idx="1"/>
          </p:nvPr>
        </p:nvSpPr>
        <p:spPr/>
        <p:txBody>
          <a:bodyPr>
            <a:normAutofit fontScale="85000" lnSpcReduction="10000"/>
          </a:bodyPr>
          <a:lstStyle/>
          <a:p>
            <a:r>
              <a:rPr lang="tr-TR" dirty="0"/>
              <a:t>Öğrenci; cevap kâğıdı üzerindeki kitapçık türü ve cevap bilgileri işaretlemelerini siyah yumuşak uçlu kurşun kalemle yapacak, soru kitapçığında yer alan açıklamalarda ve cevap kâğıdında belirtilen örnekte olduğu gibi yuvarlağın dışına taşırmadan cevap kâğıdında ilgili seçeneği bularak işaretleyecektir</a:t>
            </a:r>
            <a:r>
              <a:rPr lang="tr-TR" dirty="0" smtClean="0"/>
              <a:t>.</a:t>
            </a:r>
          </a:p>
          <a:p>
            <a:r>
              <a:rPr lang="tr-TR" b="1" dirty="0" smtClean="0">
                <a:solidFill>
                  <a:srgbClr val="00B050"/>
                </a:solidFill>
              </a:rPr>
              <a:t> Öğrenci</a:t>
            </a:r>
            <a:r>
              <a:rPr lang="tr-TR" b="1" dirty="0">
                <a:solidFill>
                  <a:srgbClr val="00B050"/>
                </a:solidFill>
              </a:rPr>
              <a:t>, cevap kâğıdındaki imza bölümünü silinmeyen bir kalemle imzalayacaktır. </a:t>
            </a:r>
            <a:endParaRPr lang="tr-TR" b="1" dirty="0" smtClean="0">
              <a:solidFill>
                <a:srgbClr val="00B050"/>
              </a:solidFill>
            </a:endParaRPr>
          </a:p>
          <a:p>
            <a:r>
              <a:rPr lang="tr-TR" dirty="0" smtClean="0"/>
              <a:t>Cevap </a:t>
            </a:r>
            <a:r>
              <a:rPr lang="tr-TR" dirty="0"/>
              <a:t>kâğıdında bulunan “Bu alanda işaretleme yapmayınız.” kısmı hiçbir şekilde işaretlenmeyecektir. </a:t>
            </a:r>
            <a:endParaRPr lang="tr-TR" dirty="0" smtClean="0"/>
          </a:p>
          <a:p>
            <a:endParaRPr lang="tr-TR" dirty="0"/>
          </a:p>
        </p:txBody>
      </p:sp>
    </p:spTree>
    <p:extLst>
      <p:ext uri="{BB962C8B-B14F-4D97-AF65-F5344CB8AC3E}">
        <p14:creationId xmlns:p14="http://schemas.microsoft.com/office/powerpoint/2010/main" xmlns="" val="4151068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404664"/>
            <a:ext cx="7024744" cy="1143000"/>
          </a:xfrm>
        </p:spPr>
        <p:txBody>
          <a:bodyPr/>
          <a:lstStyle/>
          <a:p>
            <a:r>
              <a:rPr lang="tr-TR" dirty="0" smtClean="0"/>
              <a:t>SINAV SIRASINDA</a:t>
            </a:r>
            <a:endParaRPr lang="tr-TR" dirty="0"/>
          </a:p>
        </p:txBody>
      </p:sp>
      <p:sp>
        <p:nvSpPr>
          <p:cNvPr id="3" name="İçerik Yer Tutucusu 2"/>
          <p:cNvSpPr>
            <a:spLocks noGrp="1"/>
          </p:cNvSpPr>
          <p:nvPr>
            <p:ph idx="1"/>
          </p:nvPr>
        </p:nvSpPr>
        <p:spPr>
          <a:xfrm>
            <a:off x="467544" y="1700808"/>
            <a:ext cx="7353265" cy="4392488"/>
          </a:xfrm>
        </p:spPr>
        <p:txBody>
          <a:bodyPr>
            <a:normAutofit fontScale="55000" lnSpcReduction="20000"/>
          </a:bodyPr>
          <a:lstStyle/>
          <a:p>
            <a:r>
              <a:rPr lang="tr-TR" sz="3300" b="1" dirty="0"/>
              <a:t>Soru kitapçığının A, B, C ve D olmak üzere dört ayrı türü olup öğrenci, A kitapçığını kullanıyorsa cevap kâğıdında kitapçık türü bölümünün “A” yuvarlağını, B kitapçığını kullanıyorsa “B” yuvarlağını, C kitapçığını kullanıyorsa “C” yuvarlağını ve D kitapçığını kullanıyorsa “D” yuvarlağını işaretleyecektir. </a:t>
            </a:r>
            <a:endParaRPr lang="tr-TR" sz="3300" b="1" dirty="0" smtClean="0"/>
          </a:p>
          <a:p>
            <a:endParaRPr lang="tr-TR" sz="3300" b="1" dirty="0">
              <a:solidFill>
                <a:srgbClr val="00B050"/>
              </a:solidFill>
            </a:endParaRPr>
          </a:p>
          <a:p>
            <a:r>
              <a:rPr lang="tr-TR" sz="3300" b="1" dirty="0" smtClean="0">
                <a:solidFill>
                  <a:srgbClr val="00B050"/>
                </a:solidFill>
              </a:rPr>
              <a:t>Sınav </a:t>
            </a:r>
            <a:r>
              <a:rPr lang="tr-TR" sz="3300" b="1" dirty="0">
                <a:solidFill>
                  <a:srgbClr val="00B050"/>
                </a:solidFill>
              </a:rPr>
              <a:t>görevlileri ise doğru işaretlemenin yapılıp yapılmadığını soru kitapçığı ve cevap kâğıtları üzerinden kontrol edip sınıf öğrenci yoklama listesine gerekli kodlamaları </a:t>
            </a:r>
            <a:r>
              <a:rPr lang="tr-TR" sz="3300" b="1" dirty="0" smtClean="0">
                <a:solidFill>
                  <a:srgbClr val="00B050"/>
                </a:solidFill>
              </a:rPr>
              <a:t>işleyecektir.</a:t>
            </a:r>
          </a:p>
          <a:p>
            <a:endParaRPr lang="tr-TR" sz="3300" b="1" dirty="0">
              <a:solidFill>
                <a:srgbClr val="00B050"/>
              </a:solidFill>
            </a:endParaRPr>
          </a:p>
          <a:p>
            <a:r>
              <a:rPr lang="tr-TR" sz="3300" b="1" dirty="0" smtClean="0"/>
              <a:t>Her </a:t>
            </a:r>
            <a:r>
              <a:rPr lang="tr-TR" sz="3300" b="1" dirty="0"/>
              <a:t>sorunun 4 (dört) seçeneği vardır. Bu seçeneklerden sadece bir tanesi doğru cevaptır. </a:t>
            </a:r>
            <a:r>
              <a:rPr lang="tr-TR" sz="3300" b="1" dirty="0" smtClean="0"/>
              <a:t>Birden </a:t>
            </a:r>
            <a:r>
              <a:rPr lang="tr-TR" sz="3300" b="1" dirty="0"/>
              <a:t>fazla cevap seçeneğinin işaretlenmesi veya değiştirilmek istenen cevabın işaretlemesi tamamen silinmeden yeni bir işaretleme yapılması hâlinde bu soruya verilen cevap, optik okuyucu tarafından yanlış cevap olarak değerlendirilecektir.</a:t>
            </a:r>
          </a:p>
          <a:p>
            <a:endParaRPr lang="tr-TR" dirty="0"/>
          </a:p>
        </p:txBody>
      </p:sp>
    </p:spTree>
    <p:extLst>
      <p:ext uri="{BB962C8B-B14F-4D97-AF65-F5344CB8AC3E}">
        <p14:creationId xmlns:p14="http://schemas.microsoft.com/office/powerpoint/2010/main" xmlns="" val="3105897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SONUNDA</a:t>
            </a:r>
            <a:endParaRPr lang="tr-TR" dirty="0"/>
          </a:p>
        </p:txBody>
      </p:sp>
      <p:sp>
        <p:nvSpPr>
          <p:cNvPr id="3" name="İçerik Yer Tutucusu 2"/>
          <p:cNvSpPr>
            <a:spLocks noGrp="1"/>
          </p:cNvSpPr>
          <p:nvPr>
            <p:ph idx="1"/>
          </p:nvPr>
        </p:nvSpPr>
        <p:spPr>
          <a:xfrm>
            <a:off x="457200" y="1412776"/>
            <a:ext cx="8229600" cy="5042032"/>
          </a:xfrm>
        </p:spPr>
        <p:txBody>
          <a:bodyPr>
            <a:normAutofit fontScale="92500" lnSpcReduction="20000"/>
          </a:bodyPr>
          <a:lstStyle/>
          <a:p>
            <a:r>
              <a:rPr lang="tr-TR" dirty="0"/>
              <a:t>Sınavlar esnasında kopya çekildiğinin sınav görevlilerince tespit edilmesi hâlinde kopya çeken öğrencilerin sınavları iptal edilecektir. Salon görevlileri kopya çektiğini tespit ettiği öğrencilerle ilgili durumu açıklayıcı bir tutanak hazırlayarak sınav evrakı ile birlikte tutanağı sınav güvenlik poşeti içerisine </a:t>
            </a:r>
            <a:r>
              <a:rPr lang="tr-TR" dirty="0" smtClean="0"/>
              <a:t>koyacaktır. </a:t>
            </a:r>
            <a:r>
              <a:rPr lang="tr-TR" b="1" dirty="0">
                <a:solidFill>
                  <a:srgbClr val="00B050"/>
                </a:solidFill>
              </a:rPr>
              <a:t>Salon görevlileri sınav bitimine 15 dakika kala öğrencileri "15 Dakikanız Kaldı, Cevaplarınızın Cevap Kâğıdına Kodlanmış Olmasına Dikkat Ediniz" şeklinde ve sınav bitimine 5 dakika kala öğrencileri "5 Dakikanız Kaldı" şeklinde uyaracaktır. </a:t>
            </a:r>
          </a:p>
        </p:txBody>
      </p:sp>
    </p:spTree>
    <p:extLst>
      <p:ext uri="{BB962C8B-B14F-4D97-AF65-F5344CB8AC3E}">
        <p14:creationId xmlns:p14="http://schemas.microsoft.com/office/powerpoint/2010/main" xmlns="" val="2795295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SONUNDA</a:t>
            </a:r>
            <a:endParaRPr lang="tr-TR" dirty="0"/>
          </a:p>
        </p:txBody>
      </p:sp>
      <p:sp>
        <p:nvSpPr>
          <p:cNvPr id="3" name="İçerik Yer Tutucusu 2"/>
          <p:cNvSpPr>
            <a:spLocks noGrp="1"/>
          </p:cNvSpPr>
          <p:nvPr>
            <p:ph idx="1"/>
          </p:nvPr>
        </p:nvSpPr>
        <p:spPr/>
        <p:txBody>
          <a:bodyPr>
            <a:normAutofit fontScale="85000" lnSpcReduction="10000"/>
          </a:bodyPr>
          <a:lstStyle/>
          <a:p>
            <a:r>
              <a:rPr lang="tr-TR" dirty="0"/>
              <a:t>Öğrenciler, cevap kâğıdını sınav görevlilerine teslim edecek ve salon yoklama listesini imzalayacaktır. </a:t>
            </a:r>
            <a:r>
              <a:rPr lang="tr-TR" b="1" dirty="0">
                <a:solidFill>
                  <a:srgbClr val="00B050"/>
                </a:solidFill>
              </a:rPr>
              <a:t>Sınavlarını tamamlayan öğrencilerin sınav evrakı kesinlikle öğrenci sırası üzerinde </a:t>
            </a:r>
            <a:r>
              <a:rPr lang="tr-TR" b="1" dirty="0" smtClean="0">
                <a:solidFill>
                  <a:srgbClr val="00B050"/>
                </a:solidFill>
              </a:rPr>
              <a:t>bırakılmayacaktır</a:t>
            </a:r>
            <a:r>
              <a:rPr lang="tr-TR" dirty="0" smtClean="0"/>
              <a:t>.</a:t>
            </a:r>
          </a:p>
          <a:p>
            <a:r>
              <a:rPr lang="tr-TR" dirty="0" smtClean="0"/>
              <a:t>Salon </a:t>
            </a:r>
            <a:r>
              <a:rPr lang="tr-TR" dirty="0"/>
              <a:t>görevlileri, sınava ait evrakı öğrencilerin önünde kontrol ederek toplayacak, cevap kâğıtlarını, salon yoklama listesini ve varsa tutanakları sınav güvenlik poşetine koyacak ve kapatacaklardır. Soru kitapçıkları sınav güvenlik poşetine konulmayacak, bina sınav komisyonuna teslim edilecektir. </a:t>
            </a:r>
          </a:p>
        </p:txBody>
      </p:sp>
    </p:spTree>
    <p:extLst>
      <p:ext uri="{BB962C8B-B14F-4D97-AF65-F5344CB8AC3E}">
        <p14:creationId xmlns:p14="http://schemas.microsoft.com/office/powerpoint/2010/main" xmlns="" val="657351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PUAN HESAPLAMASI</a:t>
            </a:r>
            <a:endParaRPr lang="tr-TR" dirty="0"/>
          </a:p>
        </p:txBody>
      </p:sp>
      <p:sp>
        <p:nvSpPr>
          <p:cNvPr id="3" name="İçerik Yer Tutucusu 2"/>
          <p:cNvSpPr>
            <a:spLocks noGrp="1"/>
          </p:cNvSpPr>
          <p:nvPr>
            <p:ph idx="1"/>
          </p:nvPr>
        </p:nvSpPr>
        <p:spPr/>
        <p:txBody>
          <a:bodyPr/>
          <a:lstStyle/>
          <a:p>
            <a:r>
              <a:rPr lang="tr-TR" dirty="0" smtClean="0"/>
              <a:t> </a:t>
            </a:r>
            <a:r>
              <a:rPr lang="tr-TR" dirty="0"/>
              <a:t>Sözel ve sayısal bölümlere ait alanların her bir alt testi için doğru ve yanlış cevap sayıları </a:t>
            </a:r>
            <a:r>
              <a:rPr lang="tr-TR" dirty="0" smtClean="0"/>
              <a:t>belirlenir. </a:t>
            </a:r>
            <a:r>
              <a:rPr lang="tr-TR" dirty="0"/>
              <a:t>Her bir öğrencinin her bir ders testine ait ham puanı; ilgili teste ait doğru cevap sayısından yanlış cevap sayısının üçte biri çıkarılarak bulunur. </a:t>
            </a:r>
            <a:endParaRPr lang="tr-TR" dirty="0" smtClean="0"/>
          </a:p>
          <a:p>
            <a:r>
              <a:rPr lang="tr-TR" b="1" dirty="0" smtClean="0">
                <a:solidFill>
                  <a:srgbClr val="00B050"/>
                </a:solidFill>
              </a:rPr>
              <a:t>YANİ 3 YANLIŞ BİR DOĞRU GÖTÜRÜR</a:t>
            </a:r>
            <a:endParaRPr lang="tr-TR" b="1" dirty="0">
              <a:solidFill>
                <a:srgbClr val="00B050"/>
              </a:solidFill>
            </a:endParaRPr>
          </a:p>
        </p:txBody>
      </p:sp>
    </p:spTree>
    <p:extLst>
      <p:ext uri="{BB962C8B-B14F-4D97-AF65-F5344CB8AC3E}">
        <p14:creationId xmlns:p14="http://schemas.microsoft.com/office/powerpoint/2010/main" xmlns="" val="2161239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Ağırlık Katsayıları</a:t>
            </a:r>
          </a:p>
        </p:txBody>
      </p:sp>
      <p:sp>
        <p:nvSpPr>
          <p:cNvPr id="3" name="İçerik Yer Tutucusu 2"/>
          <p:cNvSpPr>
            <a:spLocks noGrp="1"/>
          </p:cNvSpPr>
          <p:nvPr>
            <p:ph idx="1"/>
          </p:nvPr>
        </p:nvSpPr>
        <p:spPr/>
        <p:txBody>
          <a:bodyPr/>
          <a:lstStyle/>
          <a:p>
            <a:r>
              <a:rPr lang="tr-TR" dirty="0"/>
              <a:t>Ağırlıklı Standart Puan Hesaplanırken Kullanılacak Ağırlık Katsayıları </a:t>
            </a:r>
            <a:endParaRPr lang="tr-TR" dirty="0" smtClean="0"/>
          </a:p>
          <a:p>
            <a:r>
              <a:rPr lang="tr-TR" dirty="0" smtClean="0"/>
              <a:t>Alt </a:t>
            </a:r>
            <a:r>
              <a:rPr lang="tr-TR" dirty="0"/>
              <a:t>Testler Ağırlık Katsayıları </a:t>
            </a:r>
            <a:endParaRPr lang="tr-TR" dirty="0" smtClean="0"/>
          </a:p>
          <a:p>
            <a:r>
              <a:rPr lang="tr-TR" b="1" dirty="0" smtClean="0">
                <a:solidFill>
                  <a:srgbClr val="00B050"/>
                </a:solidFill>
              </a:rPr>
              <a:t>Türkçe </a:t>
            </a:r>
            <a:r>
              <a:rPr lang="tr-TR" b="1" dirty="0">
                <a:solidFill>
                  <a:srgbClr val="00B050"/>
                </a:solidFill>
              </a:rPr>
              <a:t>4 </a:t>
            </a:r>
            <a:r>
              <a:rPr lang="tr-TR" b="1" dirty="0" smtClean="0">
                <a:solidFill>
                  <a:srgbClr val="00B050"/>
                </a:solidFill>
              </a:rPr>
              <a:t>Matematik </a:t>
            </a:r>
            <a:r>
              <a:rPr lang="tr-TR" b="1" dirty="0">
                <a:solidFill>
                  <a:srgbClr val="00B050"/>
                </a:solidFill>
              </a:rPr>
              <a:t>4 Fen Bilimleri 4 </a:t>
            </a:r>
            <a:endParaRPr lang="tr-TR" b="1" dirty="0" smtClean="0">
              <a:solidFill>
                <a:srgbClr val="00B050"/>
              </a:solidFill>
            </a:endParaRPr>
          </a:p>
          <a:p>
            <a:r>
              <a:rPr lang="tr-TR" dirty="0" smtClean="0">
                <a:solidFill>
                  <a:srgbClr val="FFFF00"/>
                </a:solidFill>
              </a:rPr>
              <a:t>T.C</a:t>
            </a:r>
            <a:r>
              <a:rPr lang="tr-TR" dirty="0">
                <a:solidFill>
                  <a:srgbClr val="FFFF00"/>
                </a:solidFill>
              </a:rPr>
              <a:t>. İnkılap Tarihi ve </a:t>
            </a:r>
            <a:r>
              <a:rPr lang="tr-TR" dirty="0" smtClean="0">
                <a:solidFill>
                  <a:srgbClr val="FFFF00"/>
                </a:solidFill>
              </a:rPr>
              <a:t>Atatürkçülük 1 </a:t>
            </a:r>
          </a:p>
          <a:p>
            <a:r>
              <a:rPr lang="tr-TR" dirty="0" smtClean="0">
                <a:solidFill>
                  <a:srgbClr val="FFFF00"/>
                </a:solidFill>
              </a:rPr>
              <a:t>Din </a:t>
            </a:r>
            <a:r>
              <a:rPr lang="tr-TR" dirty="0">
                <a:solidFill>
                  <a:srgbClr val="FFFF00"/>
                </a:solidFill>
              </a:rPr>
              <a:t>Kültürü ve Ahlak </a:t>
            </a:r>
            <a:r>
              <a:rPr lang="tr-TR" dirty="0" smtClean="0">
                <a:solidFill>
                  <a:srgbClr val="FFFF00"/>
                </a:solidFill>
              </a:rPr>
              <a:t>Bilgisi 1 </a:t>
            </a:r>
          </a:p>
          <a:p>
            <a:r>
              <a:rPr lang="tr-TR" dirty="0" smtClean="0">
                <a:solidFill>
                  <a:srgbClr val="FFFF00"/>
                </a:solidFill>
              </a:rPr>
              <a:t>Yabancı </a:t>
            </a:r>
            <a:r>
              <a:rPr lang="tr-TR" dirty="0">
                <a:solidFill>
                  <a:srgbClr val="FFFF00"/>
                </a:solidFill>
              </a:rPr>
              <a:t>Dil 1</a:t>
            </a:r>
          </a:p>
        </p:txBody>
      </p:sp>
    </p:spTree>
    <p:extLst>
      <p:ext uri="{BB962C8B-B14F-4D97-AF65-F5344CB8AC3E}">
        <p14:creationId xmlns:p14="http://schemas.microsoft.com/office/powerpoint/2010/main" xmlns="" val="1681522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PUAN</a:t>
            </a:r>
            <a:endParaRPr lang="tr-TR" dirty="0"/>
          </a:p>
        </p:txBody>
      </p:sp>
      <p:sp>
        <p:nvSpPr>
          <p:cNvPr id="3" name="İçerik Yer Tutucusu 2"/>
          <p:cNvSpPr>
            <a:spLocks noGrp="1"/>
          </p:cNvSpPr>
          <p:nvPr>
            <p:ph idx="1"/>
          </p:nvPr>
        </p:nvSpPr>
        <p:spPr/>
        <p:txBody>
          <a:bodyPr>
            <a:normAutofit fontScale="85000" lnSpcReduction="10000"/>
          </a:bodyPr>
          <a:lstStyle/>
          <a:p>
            <a:r>
              <a:rPr lang="tr-TR" dirty="0" smtClean="0"/>
              <a:t>AĞIRLIKLARINDAN DOLAYI TÜRKÇE MATEMATİK VE FEN DERSLERİNİN DEĞERİ DAHA YÜKSEKTİR.</a:t>
            </a:r>
          </a:p>
          <a:p>
            <a:r>
              <a:rPr lang="tr-TR" dirty="0" smtClean="0">
                <a:solidFill>
                  <a:srgbClr val="FFFF00"/>
                </a:solidFill>
              </a:rPr>
              <a:t>Hesaplanan </a:t>
            </a:r>
            <a:r>
              <a:rPr lang="tr-TR" dirty="0">
                <a:solidFill>
                  <a:srgbClr val="FFFF00"/>
                </a:solidFill>
              </a:rPr>
              <a:t>Toplam Ağırlıklı Standart Puan, kendi içinde en küçüğü 100 ve en büyüğü 500 olan bir puan dağılımına dönüştürülecektir</a:t>
            </a:r>
            <a:r>
              <a:rPr lang="tr-TR" dirty="0" smtClean="0">
                <a:solidFill>
                  <a:srgbClr val="FFFF00"/>
                </a:solidFill>
              </a:rPr>
              <a:t>.</a:t>
            </a:r>
          </a:p>
          <a:p>
            <a:endParaRPr lang="tr-TR" dirty="0"/>
          </a:p>
          <a:p>
            <a:r>
              <a:rPr lang="tr-TR" dirty="0" smtClean="0"/>
              <a:t>SINAV </a:t>
            </a:r>
            <a:r>
              <a:rPr lang="tr-TR" dirty="0"/>
              <a:t>SONUÇLARININ BİLDİRİLMESİ Merkezî Sınav sonuçları </a:t>
            </a:r>
            <a:r>
              <a:rPr lang="tr-TR" b="1" dirty="0">
                <a:solidFill>
                  <a:srgbClr val="00B050"/>
                </a:solidFill>
              </a:rPr>
              <a:t>22 Haziran 2018 </a:t>
            </a:r>
            <a:r>
              <a:rPr lang="tr-TR" dirty="0"/>
              <a:t>tarihinde www.meb.gov.tr internet adresinde ilan edilecektir. Öğrencilere sınav sonuç belgesi posta yoluyla gönderilmeyecektir</a:t>
            </a:r>
          </a:p>
        </p:txBody>
      </p:sp>
    </p:spTree>
    <p:extLst>
      <p:ext uri="{BB962C8B-B14F-4D97-AF65-F5344CB8AC3E}">
        <p14:creationId xmlns:p14="http://schemas.microsoft.com/office/powerpoint/2010/main" xmlns="" val="3093694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a:t>2018 MERKEZÎ SINAV UYGULAMA TAKVİMİ</a:t>
            </a:r>
          </a:p>
        </p:txBody>
      </p:sp>
      <p:sp>
        <p:nvSpPr>
          <p:cNvPr id="3" name="İçerik Yer Tutucusu 2"/>
          <p:cNvSpPr>
            <a:spLocks noGrp="1"/>
          </p:cNvSpPr>
          <p:nvPr>
            <p:ph idx="1"/>
          </p:nvPr>
        </p:nvSpPr>
        <p:spPr/>
        <p:txBody>
          <a:bodyPr>
            <a:normAutofit/>
          </a:bodyPr>
          <a:lstStyle/>
          <a:p>
            <a:pPr marL="0" indent="0" algn="ctr">
              <a:buNone/>
            </a:pPr>
            <a:r>
              <a:rPr lang="tr-TR" dirty="0" smtClean="0">
                <a:solidFill>
                  <a:srgbClr val="00B050"/>
                </a:solidFill>
              </a:rPr>
              <a:t>Sınıf </a:t>
            </a:r>
            <a:r>
              <a:rPr lang="tr-TR" dirty="0">
                <a:solidFill>
                  <a:srgbClr val="00B050"/>
                </a:solidFill>
              </a:rPr>
              <a:t>Başvuru Tarihi </a:t>
            </a:r>
            <a:r>
              <a:rPr lang="tr-TR" dirty="0" smtClean="0">
                <a:solidFill>
                  <a:srgbClr val="00B050"/>
                </a:solidFill>
              </a:rPr>
              <a:t>: </a:t>
            </a:r>
          </a:p>
          <a:p>
            <a:pPr marL="0" indent="0" algn="ctr">
              <a:buNone/>
            </a:pPr>
            <a:r>
              <a:rPr lang="tr-TR" dirty="0" smtClean="0">
                <a:solidFill>
                  <a:srgbClr val="00B050"/>
                </a:solidFill>
              </a:rPr>
              <a:t>11-18 </a:t>
            </a:r>
            <a:r>
              <a:rPr lang="tr-TR" dirty="0">
                <a:solidFill>
                  <a:srgbClr val="00B050"/>
                </a:solidFill>
              </a:rPr>
              <a:t>Nisan 2018 </a:t>
            </a:r>
            <a:endParaRPr lang="tr-TR" dirty="0" smtClean="0">
              <a:solidFill>
                <a:srgbClr val="00B050"/>
              </a:solidFill>
            </a:endParaRPr>
          </a:p>
          <a:p>
            <a:pPr marL="0" indent="0" algn="ctr">
              <a:buNone/>
            </a:pPr>
            <a:r>
              <a:rPr lang="tr-TR" dirty="0" smtClean="0"/>
              <a:t>Sınav </a:t>
            </a:r>
            <a:r>
              <a:rPr lang="tr-TR" dirty="0"/>
              <a:t>Giriş Belgelerinin Yayım </a:t>
            </a:r>
            <a:r>
              <a:rPr lang="tr-TR" dirty="0" smtClean="0"/>
              <a:t>Tarihi:</a:t>
            </a:r>
          </a:p>
          <a:p>
            <a:pPr marL="0" indent="0" algn="ctr">
              <a:buNone/>
            </a:pPr>
            <a:r>
              <a:rPr lang="tr-TR" dirty="0" smtClean="0"/>
              <a:t> </a:t>
            </a:r>
            <a:r>
              <a:rPr lang="tr-TR" dirty="0"/>
              <a:t>22 Mayıs 2018 </a:t>
            </a:r>
            <a:endParaRPr lang="tr-TR" dirty="0" smtClean="0"/>
          </a:p>
          <a:p>
            <a:pPr marL="0" indent="0" algn="ctr">
              <a:buNone/>
            </a:pPr>
            <a:r>
              <a:rPr lang="tr-TR" dirty="0" smtClean="0">
                <a:solidFill>
                  <a:srgbClr val="FF0000"/>
                </a:solidFill>
              </a:rPr>
              <a:t>Sınav Tarihi: </a:t>
            </a:r>
          </a:p>
          <a:p>
            <a:pPr marL="0" indent="0" algn="ctr">
              <a:buNone/>
            </a:pPr>
            <a:r>
              <a:rPr lang="tr-TR" dirty="0" smtClean="0">
                <a:solidFill>
                  <a:srgbClr val="FF0000"/>
                </a:solidFill>
              </a:rPr>
              <a:t>02 </a:t>
            </a:r>
            <a:r>
              <a:rPr lang="tr-TR" dirty="0">
                <a:solidFill>
                  <a:srgbClr val="FF0000"/>
                </a:solidFill>
              </a:rPr>
              <a:t>Haziran 2018 </a:t>
            </a:r>
            <a:endParaRPr lang="tr-TR" dirty="0" smtClean="0">
              <a:solidFill>
                <a:srgbClr val="FF0000"/>
              </a:solidFill>
            </a:endParaRPr>
          </a:p>
          <a:p>
            <a:pPr marL="0" indent="0" algn="ctr">
              <a:buNone/>
            </a:pPr>
            <a:r>
              <a:rPr lang="tr-TR" dirty="0" smtClean="0"/>
              <a:t>Sınav </a:t>
            </a:r>
            <a:r>
              <a:rPr lang="tr-TR" dirty="0"/>
              <a:t>Sonuçlarının İlanı :</a:t>
            </a:r>
            <a:r>
              <a:rPr lang="tr-TR" dirty="0" smtClean="0"/>
              <a:t>22 </a:t>
            </a:r>
            <a:r>
              <a:rPr lang="tr-TR" dirty="0"/>
              <a:t>Haziran 2018 </a:t>
            </a:r>
          </a:p>
        </p:txBody>
      </p:sp>
    </p:spTree>
    <p:extLst>
      <p:ext uri="{BB962C8B-B14F-4D97-AF65-F5344CB8AC3E}">
        <p14:creationId xmlns:p14="http://schemas.microsoft.com/office/powerpoint/2010/main" xmlns="" val="3206554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a:t>Merkezî Sınav Başvuru ve Uygulama Kılavuzu -2018</a:t>
            </a:r>
          </a:p>
        </p:txBody>
      </p:sp>
      <p:sp>
        <p:nvSpPr>
          <p:cNvPr id="3" name="İçerik Yer Tutucusu 2"/>
          <p:cNvSpPr>
            <a:spLocks noGrp="1"/>
          </p:cNvSpPr>
          <p:nvPr>
            <p:ph idx="1"/>
          </p:nvPr>
        </p:nvSpPr>
        <p:spPr/>
        <p:txBody>
          <a:bodyPr/>
          <a:lstStyle/>
          <a:p>
            <a:r>
              <a:rPr lang="tr-TR" dirty="0" smtClean="0">
                <a:solidFill>
                  <a:srgbClr val="FFFF00"/>
                </a:solidFill>
              </a:rPr>
              <a:t>YAŞAM BOYU MUTLULUK VE  BAŞARI SİZİNLE OLSUN</a:t>
            </a:r>
          </a:p>
          <a:p>
            <a:pPr marL="0" indent="0">
              <a:buNone/>
            </a:pPr>
            <a:endParaRPr lang="tr-TR" dirty="0"/>
          </a:p>
          <a:p>
            <a:pPr marL="0" indent="0">
              <a:buNone/>
            </a:pPr>
            <a:endParaRPr lang="tr-TR" dirty="0" smtClean="0"/>
          </a:p>
          <a:p>
            <a:pPr marL="0" indent="0" algn="r">
              <a:buNone/>
            </a:pPr>
            <a:endParaRPr lang="tr-TR" dirty="0" smtClean="0"/>
          </a:p>
          <a:p>
            <a:pPr marL="0" indent="0" algn="r">
              <a:buNone/>
            </a:pPr>
            <a:endParaRPr lang="tr-TR" dirty="0"/>
          </a:p>
          <a:p>
            <a:pPr marL="0" indent="0" algn="r">
              <a:buNone/>
            </a:pPr>
            <a:r>
              <a:rPr lang="tr-TR" b="1" dirty="0" smtClean="0">
                <a:solidFill>
                  <a:srgbClr val="92D050"/>
                </a:solidFill>
              </a:rPr>
              <a:t>Psikolojik Danışman</a:t>
            </a:r>
          </a:p>
          <a:p>
            <a:pPr marL="0" indent="0" algn="r">
              <a:buNone/>
            </a:pPr>
            <a:r>
              <a:rPr lang="tr-TR" b="1" dirty="0" smtClean="0">
                <a:solidFill>
                  <a:srgbClr val="92D050"/>
                </a:solidFill>
              </a:rPr>
              <a:t>Selcan ALTINBİLEK</a:t>
            </a:r>
          </a:p>
        </p:txBody>
      </p:sp>
      <p:sp>
        <p:nvSpPr>
          <p:cNvPr id="4" name="Güneş 3"/>
          <p:cNvSpPr/>
          <p:nvPr/>
        </p:nvSpPr>
        <p:spPr>
          <a:xfrm>
            <a:off x="1547664" y="3717032"/>
            <a:ext cx="2304256" cy="2160240"/>
          </a:xfrm>
          <a:prstGeom prst="su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FF00"/>
              </a:solidFill>
            </a:endParaRPr>
          </a:p>
        </p:txBody>
      </p:sp>
    </p:spTree>
    <p:extLst>
      <p:ext uri="{BB962C8B-B14F-4D97-AF65-F5344CB8AC3E}">
        <p14:creationId xmlns:p14="http://schemas.microsoft.com/office/powerpoint/2010/main" xmlns="" val="98855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BAŞVURUSU</a:t>
            </a:r>
            <a:endParaRPr lang="tr-TR" dirty="0"/>
          </a:p>
        </p:txBody>
      </p:sp>
      <p:sp>
        <p:nvSpPr>
          <p:cNvPr id="3" name="İçerik Yer Tutucusu 2"/>
          <p:cNvSpPr>
            <a:spLocks noGrp="1"/>
          </p:cNvSpPr>
          <p:nvPr>
            <p:ph idx="1"/>
          </p:nvPr>
        </p:nvSpPr>
        <p:spPr/>
        <p:txBody>
          <a:bodyPr>
            <a:normAutofit fontScale="85000" lnSpcReduction="20000"/>
          </a:bodyPr>
          <a:lstStyle/>
          <a:p>
            <a:r>
              <a:rPr lang="tr-TR" dirty="0"/>
              <a:t>Merkezî Sınav başvuruları isteğe bağlı olup sınava katılmak isteyenler, başvurularını </a:t>
            </a:r>
            <a:endParaRPr lang="tr-TR" dirty="0" smtClean="0"/>
          </a:p>
          <a:p>
            <a:r>
              <a:rPr lang="tr-TR" dirty="0" smtClean="0"/>
              <a:t>11-18 </a:t>
            </a:r>
            <a:r>
              <a:rPr lang="tr-TR" dirty="0"/>
              <a:t>Nisan 2018 tarihleri arasında elektronik ortam üzerinden öğrenim gördükleri okullara yapacaktır</a:t>
            </a:r>
            <a:r>
              <a:rPr lang="tr-TR" dirty="0" smtClean="0"/>
              <a:t>.</a:t>
            </a:r>
            <a:r>
              <a:rPr lang="tr-TR" dirty="0" smtClean="0">
                <a:solidFill>
                  <a:srgbClr val="00B050"/>
                </a:solidFill>
              </a:rPr>
              <a:t> EOKUL  BİLGİLERİ GÜNCEL OLMALIDIR!</a:t>
            </a:r>
          </a:p>
          <a:p>
            <a:r>
              <a:rPr lang="tr-TR" dirty="0" smtClean="0"/>
              <a:t>EVDE BAŞVURU YAPIP OKULDAN ÇIKTI DA ALABİLİRSİNİZ.</a:t>
            </a:r>
          </a:p>
          <a:p>
            <a:r>
              <a:rPr lang="tr-TR" dirty="0" smtClean="0"/>
              <a:t>Öğrenci </a:t>
            </a:r>
            <a:r>
              <a:rPr lang="tr-TR" dirty="0"/>
              <a:t>sınav başvurusunu elektronik ortamda </a:t>
            </a:r>
            <a:r>
              <a:rPr lang="tr-TR" dirty="0" smtClean="0"/>
              <a:t>onaylanır, </a:t>
            </a:r>
            <a:r>
              <a:rPr lang="tr-TR" dirty="0"/>
              <a:t>başvurunun 2 (iki) adet çıktısını alarak veliye </a:t>
            </a:r>
            <a:r>
              <a:rPr lang="tr-TR" dirty="0" smtClean="0"/>
              <a:t>inceler, imzalatılır ve mühürlenir  </a:t>
            </a:r>
            <a:r>
              <a:rPr lang="tr-TR" dirty="0"/>
              <a:t>1 (bir) </a:t>
            </a:r>
            <a:r>
              <a:rPr lang="tr-TR" dirty="0" smtClean="0"/>
              <a:t>tanesi öğrenci </a:t>
            </a:r>
            <a:r>
              <a:rPr lang="tr-TR" dirty="0"/>
              <a:t>velisine teslim </a:t>
            </a:r>
            <a:r>
              <a:rPr lang="tr-TR" dirty="0" smtClean="0"/>
              <a:t>edilir, diğerini </a:t>
            </a:r>
            <a:r>
              <a:rPr lang="tr-TR" dirty="0"/>
              <a:t>okul müdürlüğünde muhafaza </a:t>
            </a:r>
            <a:r>
              <a:rPr lang="tr-TR" dirty="0" smtClean="0"/>
              <a:t>edilir.</a:t>
            </a:r>
            <a:endParaRPr lang="tr-TR" dirty="0"/>
          </a:p>
        </p:txBody>
      </p:sp>
    </p:spTree>
    <p:extLst>
      <p:ext uri="{BB962C8B-B14F-4D97-AF65-F5344CB8AC3E}">
        <p14:creationId xmlns:p14="http://schemas.microsoft.com/office/powerpoint/2010/main" xmlns="" val="2191918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Özel Eğitim İhtiyacı Olan Öğrenciler</a:t>
            </a:r>
            <a:endParaRPr lang="tr-TR" dirty="0"/>
          </a:p>
        </p:txBody>
      </p:sp>
      <p:sp>
        <p:nvSpPr>
          <p:cNvPr id="3" name="İçerik Yer Tutucusu 2"/>
          <p:cNvSpPr>
            <a:spLocks noGrp="1"/>
          </p:cNvSpPr>
          <p:nvPr>
            <p:ph idx="1"/>
          </p:nvPr>
        </p:nvSpPr>
        <p:spPr/>
        <p:txBody>
          <a:bodyPr>
            <a:normAutofit lnSpcReduction="10000"/>
          </a:bodyPr>
          <a:lstStyle/>
          <a:p>
            <a:pPr marL="0" indent="0">
              <a:buNone/>
            </a:pPr>
            <a:r>
              <a:rPr lang="tr-TR" dirty="0" smtClean="0"/>
              <a:t>İşitme </a:t>
            </a:r>
            <a:r>
              <a:rPr lang="tr-TR" dirty="0"/>
              <a:t>ve/veya zihinsel engeli olan öğrencilerden yabancı dil sınavından muaf olmak </a:t>
            </a:r>
            <a:r>
              <a:rPr lang="tr-TR" dirty="0" smtClean="0"/>
              <a:t>isteyenlerin velisi MEBBİS-RAM </a:t>
            </a:r>
            <a:r>
              <a:rPr lang="tr-TR" dirty="0" err="1"/>
              <a:t>Modülü’ne</a:t>
            </a:r>
            <a:r>
              <a:rPr lang="tr-TR" dirty="0"/>
              <a:t> işlenmesi için ilgili RAM’a </a:t>
            </a:r>
            <a:r>
              <a:rPr lang="tr-TR" dirty="0" smtClean="0"/>
              <a:t>yönlendirilir ,</a:t>
            </a:r>
            <a:endParaRPr lang="tr-TR" dirty="0"/>
          </a:p>
          <a:p>
            <a:pPr marL="0" indent="0">
              <a:buNone/>
            </a:pPr>
            <a:r>
              <a:rPr lang="tr-TR" dirty="0" smtClean="0">
                <a:solidFill>
                  <a:srgbClr val="92D050"/>
                </a:solidFill>
              </a:rPr>
              <a:t>özel </a:t>
            </a:r>
            <a:r>
              <a:rPr lang="tr-TR" dirty="0">
                <a:solidFill>
                  <a:srgbClr val="92D050"/>
                </a:solidFill>
              </a:rPr>
              <a:t>eğitim ihtiyacı olan öğrenci varsa, MEBBİS-RAM Modülünde işlem yaparak öğrencinin sınav hizmetinden yararlanabilmesi için </a:t>
            </a:r>
            <a:r>
              <a:rPr lang="tr-TR" dirty="0" smtClean="0">
                <a:solidFill>
                  <a:srgbClr val="92D050"/>
                </a:solidFill>
              </a:rPr>
              <a:t>veli </a:t>
            </a:r>
            <a:r>
              <a:rPr lang="tr-TR" dirty="0">
                <a:solidFill>
                  <a:srgbClr val="92D050"/>
                </a:solidFill>
              </a:rPr>
              <a:t>ilgili RAM’a </a:t>
            </a:r>
            <a:r>
              <a:rPr lang="tr-TR" dirty="0" smtClean="0">
                <a:solidFill>
                  <a:srgbClr val="92D050"/>
                </a:solidFill>
              </a:rPr>
              <a:t>yönlendirilir.</a:t>
            </a:r>
            <a:endParaRPr lang="tr-TR" dirty="0">
              <a:solidFill>
                <a:srgbClr val="92D050"/>
              </a:solidFill>
            </a:endParaRPr>
          </a:p>
        </p:txBody>
      </p:sp>
    </p:spTree>
    <p:extLst>
      <p:ext uri="{BB962C8B-B14F-4D97-AF65-F5344CB8AC3E}">
        <p14:creationId xmlns:p14="http://schemas.microsoft.com/office/powerpoint/2010/main" xmlns="" val="256718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Sınav Giriş Belgesi</a:t>
            </a:r>
            <a:endParaRPr lang="tr-TR" dirty="0"/>
          </a:p>
        </p:txBody>
      </p:sp>
      <p:sp>
        <p:nvSpPr>
          <p:cNvPr id="3" name="İçerik Yer Tutucusu 2"/>
          <p:cNvSpPr>
            <a:spLocks noGrp="1"/>
          </p:cNvSpPr>
          <p:nvPr>
            <p:ph idx="1"/>
          </p:nvPr>
        </p:nvSpPr>
        <p:spPr/>
        <p:txBody>
          <a:bodyPr>
            <a:normAutofit fontScale="92500" lnSpcReduction="10000"/>
          </a:bodyPr>
          <a:lstStyle/>
          <a:p>
            <a:r>
              <a:rPr lang="tr-TR" b="1" dirty="0">
                <a:solidFill>
                  <a:srgbClr val="92D050"/>
                </a:solidFill>
              </a:rPr>
              <a:t>Fotoğraflı sınav giriş belgesi 22 Mayıs 2018 tarihinden itibaren elektronik ortamda okul müdürlükleri tarafından renkli olarak alınacak, mühürlenerek onaylandıktan sonra öğrenciye teslim edilecektir. </a:t>
            </a:r>
          </a:p>
          <a:p>
            <a:r>
              <a:rPr lang="tr-TR" dirty="0" smtClean="0"/>
              <a:t> </a:t>
            </a:r>
            <a:r>
              <a:rPr lang="tr-TR" dirty="0"/>
              <a:t>Fotoğraflı sınav giriş belgesinde öğrencinin kimlik bilgileri ile sınava gireceği sınav merkezi, bina, salon ve sıra bilgileri yer alacaktır. </a:t>
            </a:r>
            <a:r>
              <a:rPr lang="tr-TR" dirty="0" smtClean="0"/>
              <a:t>Öğrenci</a:t>
            </a:r>
            <a:r>
              <a:rPr lang="tr-TR" dirty="0"/>
              <a:t>, sınav giriş belgesinde yer alan sınav bölgesinde, binada, salonda ve sırada sınava girecektir. </a:t>
            </a:r>
          </a:p>
        </p:txBody>
      </p:sp>
    </p:spTree>
    <p:extLst>
      <p:ext uri="{BB962C8B-B14F-4D97-AF65-F5344CB8AC3E}">
        <p14:creationId xmlns:p14="http://schemas.microsoft.com/office/powerpoint/2010/main" xmlns="" val="2318671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Sınava Girerken</a:t>
            </a:r>
            <a:endParaRPr lang="tr-TR" dirty="0"/>
          </a:p>
        </p:txBody>
      </p:sp>
      <p:sp>
        <p:nvSpPr>
          <p:cNvPr id="3" name="İçerik Yer Tutucusu 2"/>
          <p:cNvSpPr>
            <a:spLocks noGrp="1"/>
          </p:cNvSpPr>
          <p:nvPr>
            <p:ph idx="1"/>
          </p:nvPr>
        </p:nvSpPr>
        <p:spPr/>
        <p:txBody>
          <a:bodyPr>
            <a:normAutofit fontScale="70000" lnSpcReduction="20000"/>
          </a:bodyPr>
          <a:lstStyle/>
          <a:p>
            <a:r>
              <a:rPr lang="tr-TR" dirty="0"/>
              <a:t>. Kimlik kontrolleri ve salonlara yerleştirmenin zamanında yapılabilmesi için öğrenciler en geç saat 09.00’da, fotoğraflı sınav giriş belgelerinde belirtilen binada hazır bulunacaktır. </a:t>
            </a:r>
            <a:endParaRPr lang="tr-TR" dirty="0" smtClean="0"/>
          </a:p>
          <a:p>
            <a:r>
              <a:rPr lang="tr-TR" b="1" dirty="0" smtClean="0">
                <a:solidFill>
                  <a:srgbClr val="FFFF00"/>
                </a:solidFill>
              </a:rPr>
              <a:t>Öğrenciler </a:t>
            </a:r>
            <a:r>
              <a:rPr lang="tr-TR" b="1" dirty="0">
                <a:solidFill>
                  <a:srgbClr val="FFFF00"/>
                </a:solidFill>
              </a:rPr>
              <a:t>sınava gelirken yanlarında fotoğraflı sınav giriş belgesi, geçerli kimlik belgesi (T.C. kimlik numaralı nüfus cüzdanı </a:t>
            </a:r>
            <a:r>
              <a:rPr lang="tr-TR" b="1" dirty="0" smtClean="0">
                <a:solidFill>
                  <a:srgbClr val="FFFF00"/>
                </a:solidFill>
              </a:rPr>
              <a:t>)</a:t>
            </a:r>
          </a:p>
          <a:p>
            <a:endParaRPr lang="tr-TR" dirty="0"/>
          </a:p>
          <a:p>
            <a:r>
              <a:rPr lang="tr-TR" sz="4100" b="1" dirty="0" smtClean="0">
                <a:solidFill>
                  <a:srgbClr val="92D050"/>
                </a:solidFill>
              </a:rPr>
              <a:t>ile </a:t>
            </a:r>
            <a:r>
              <a:rPr lang="tr-TR" sz="4100" b="1" dirty="0">
                <a:solidFill>
                  <a:srgbClr val="92D050"/>
                </a:solidFill>
              </a:rPr>
              <a:t>en az iki adet koyu siyah ve yumuşak kurşun kalem, kalemtıraş ve leke bırakmayan yumuşak silgi bulunduracaktır</a:t>
            </a:r>
            <a:r>
              <a:rPr lang="tr-TR" sz="4100" dirty="0"/>
              <a:t>. </a:t>
            </a:r>
            <a:endParaRPr lang="tr-TR" sz="4100" dirty="0" smtClean="0"/>
          </a:p>
          <a:p>
            <a:r>
              <a:rPr lang="tr-TR" dirty="0" smtClean="0"/>
              <a:t>Geçerli </a:t>
            </a:r>
            <a:r>
              <a:rPr lang="tr-TR" dirty="0"/>
              <a:t>kimlik belgesi ve fotoğraflı sınav giriş belgesi yanında olmayan öğrenciler sınava alınmayacaktır</a:t>
            </a:r>
          </a:p>
        </p:txBody>
      </p:sp>
    </p:spTree>
    <p:extLst>
      <p:ext uri="{BB962C8B-B14F-4D97-AF65-F5344CB8AC3E}">
        <p14:creationId xmlns:p14="http://schemas.microsoft.com/office/powerpoint/2010/main" xmlns="" val="2402409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SAATİ</a:t>
            </a:r>
            <a:endParaRPr lang="tr-TR" dirty="0"/>
          </a:p>
        </p:txBody>
      </p:sp>
      <p:sp>
        <p:nvSpPr>
          <p:cNvPr id="3" name="İçerik Yer Tutucusu 2"/>
          <p:cNvSpPr>
            <a:spLocks noGrp="1"/>
          </p:cNvSpPr>
          <p:nvPr>
            <p:ph idx="1"/>
          </p:nvPr>
        </p:nvSpPr>
        <p:spPr/>
        <p:txBody>
          <a:bodyPr/>
          <a:lstStyle/>
          <a:p>
            <a:r>
              <a:rPr lang="tr-TR" dirty="0"/>
              <a:t>Merkezî Sınav, </a:t>
            </a:r>
            <a:r>
              <a:rPr lang="tr-TR" dirty="0" smtClean="0"/>
              <a:t>Tüm sınav </a:t>
            </a:r>
            <a:r>
              <a:rPr lang="tr-TR" dirty="0"/>
              <a:t>merkezlerinde Türkiye saatiyle birinci bölüm 09.30’da ve ikinci bölüm 11.30’da başlayacaktır</a:t>
            </a:r>
            <a:r>
              <a:rPr lang="tr-TR" dirty="0" smtClean="0"/>
              <a:t>.</a:t>
            </a:r>
          </a:p>
          <a:p>
            <a:r>
              <a:rPr lang="tr-TR" b="1" dirty="0" smtClean="0">
                <a:solidFill>
                  <a:srgbClr val="00B050"/>
                </a:solidFill>
              </a:rPr>
              <a:t>İLK SINAV İLE İKİNCİ SINAV ARASINDA 45 DAKİKA ARA OLACAKTIR.</a:t>
            </a:r>
            <a:endParaRPr lang="tr-TR" b="1" dirty="0">
              <a:solidFill>
                <a:srgbClr val="00B050"/>
              </a:solidFill>
            </a:endParaRPr>
          </a:p>
          <a:p>
            <a:r>
              <a:rPr lang="tr-TR" dirty="0"/>
              <a:t>İlk olarak </a:t>
            </a:r>
            <a:r>
              <a:rPr lang="tr-TR" b="1" dirty="0">
                <a:solidFill>
                  <a:srgbClr val="FFFF00"/>
                </a:solidFill>
              </a:rPr>
              <a:t>sözel bölüm 50 soru ve 75 dakika,</a:t>
            </a:r>
            <a:r>
              <a:rPr lang="tr-TR" dirty="0"/>
              <a:t> ikinci olarak </a:t>
            </a:r>
            <a:r>
              <a:rPr lang="tr-TR" b="1" dirty="0">
                <a:solidFill>
                  <a:schemeClr val="accent2">
                    <a:lumMod val="60000"/>
                    <a:lumOff val="40000"/>
                  </a:schemeClr>
                </a:solidFill>
              </a:rPr>
              <a:t>sayısal bölüm 40 soru 60 dakika</a:t>
            </a:r>
            <a:r>
              <a:rPr lang="tr-TR" dirty="0"/>
              <a:t> olmak üzere uygulanacaktır</a:t>
            </a:r>
          </a:p>
        </p:txBody>
      </p:sp>
    </p:spTree>
    <p:extLst>
      <p:ext uri="{BB962C8B-B14F-4D97-AF65-F5344CB8AC3E}">
        <p14:creationId xmlns:p14="http://schemas.microsoft.com/office/powerpoint/2010/main" xmlns="" val="475267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SINAV KAPSAMI</a:t>
            </a:r>
            <a:endParaRPr lang="tr-TR" dirty="0"/>
          </a:p>
        </p:txBody>
      </p:sp>
      <p:sp>
        <p:nvSpPr>
          <p:cNvPr id="3" name="İçerik Yer Tutucusu 2"/>
          <p:cNvSpPr>
            <a:spLocks noGrp="1"/>
          </p:cNvSpPr>
          <p:nvPr>
            <p:ph idx="1"/>
          </p:nvPr>
        </p:nvSpPr>
        <p:spPr/>
        <p:txBody>
          <a:bodyPr>
            <a:normAutofit/>
          </a:bodyPr>
          <a:lstStyle/>
          <a:p>
            <a:r>
              <a:rPr lang="tr-TR" dirty="0"/>
              <a:t>BİRİNCİ BÖLÜM </a:t>
            </a:r>
            <a:endParaRPr lang="tr-TR" dirty="0" smtClean="0"/>
          </a:p>
          <a:p>
            <a:r>
              <a:rPr lang="tr-TR" b="1" dirty="0" smtClean="0">
                <a:solidFill>
                  <a:srgbClr val="00B050"/>
                </a:solidFill>
              </a:rPr>
              <a:t>SÖZEL ALAN</a:t>
            </a:r>
          </a:p>
          <a:p>
            <a:r>
              <a:rPr lang="tr-TR" dirty="0" smtClean="0"/>
              <a:t> </a:t>
            </a:r>
            <a:r>
              <a:rPr lang="tr-TR" dirty="0">
                <a:solidFill>
                  <a:schemeClr val="accent1">
                    <a:lumMod val="60000"/>
                    <a:lumOff val="40000"/>
                  </a:schemeClr>
                </a:solidFill>
              </a:rPr>
              <a:t>Alt Testler Soru Sayısı </a:t>
            </a:r>
            <a:endParaRPr lang="tr-TR" dirty="0" smtClean="0">
              <a:solidFill>
                <a:schemeClr val="accent1">
                  <a:lumMod val="60000"/>
                  <a:lumOff val="40000"/>
                </a:schemeClr>
              </a:solidFill>
            </a:endParaRPr>
          </a:p>
          <a:p>
            <a:r>
              <a:rPr lang="tr-TR" b="1" dirty="0" smtClean="0">
                <a:solidFill>
                  <a:srgbClr val="00B050"/>
                </a:solidFill>
              </a:rPr>
              <a:t>Türkçe </a:t>
            </a:r>
            <a:r>
              <a:rPr lang="tr-TR" b="1" dirty="0">
                <a:solidFill>
                  <a:srgbClr val="00B050"/>
                </a:solidFill>
              </a:rPr>
              <a:t>20 </a:t>
            </a:r>
            <a:endParaRPr lang="tr-TR" b="1" dirty="0" smtClean="0">
              <a:solidFill>
                <a:srgbClr val="00B050"/>
              </a:solidFill>
            </a:endParaRPr>
          </a:p>
          <a:p>
            <a:r>
              <a:rPr lang="tr-TR" b="1" dirty="0" smtClean="0">
                <a:solidFill>
                  <a:srgbClr val="00B050"/>
                </a:solidFill>
              </a:rPr>
              <a:t>T.C</a:t>
            </a:r>
            <a:r>
              <a:rPr lang="tr-TR" b="1" dirty="0">
                <a:solidFill>
                  <a:srgbClr val="00B050"/>
                </a:solidFill>
              </a:rPr>
              <a:t>. İnkılap </a:t>
            </a:r>
            <a:r>
              <a:rPr lang="tr-TR" b="1" dirty="0" smtClean="0">
                <a:solidFill>
                  <a:srgbClr val="00B050"/>
                </a:solidFill>
              </a:rPr>
              <a:t>T </a:t>
            </a:r>
            <a:r>
              <a:rPr lang="tr-TR" b="1" dirty="0" err="1" smtClean="0">
                <a:solidFill>
                  <a:srgbClr val="00B050"/>
                </a:solidFill>
              </a:rPr>
              <a:t>arihi</a:t>
            </a:r>
            <a:r>
              <a:rPr lang="tr-TR" b="1" dirty="0" smtClean="0">
                <a:solidFill>
                  <a:srgbClr val="00B050"/>
                </a:solidFill>
              </a:rPr>
              <a:t> </a:t>
            </a:r>
            <a:r>
              <a:rPr lang="tr-TR" b="1" dirty="0">
                <a:solidFill>
                  <a:srgbClr val="00B050"/>
                </a:solidFill>
              </a:rPr>
              <a:t>ve Atatürkçülük 10 </a:t>
            </a:r>
            <a:endParaRPr lang="tr-TR" b="1" dirty="0" smtClean="0">
              <a:solidFill>
                <a:srgbClr val="00B050"/>
              </a:solidFill>
            </a:endParaRPr>
          </a:p>
          <a:p>
            <a:r>
              <a:rPr lang="tr-TR" b="1" dirty="0" smtClean="0">
                <a:solidFill>
                  <a:srgbClr val="00B050"/>
                </a:solidFill>
              </a:rPr>
              <a:t>Din </a:t>
            </a:r>
            <a:r>
              <a:rPr lang="tr-TR" b="1" dirty="0">
                <a:solidFill>
                  <a:srgbClr val="00B050"/>
                </a:solidFill>
              </a:rPr>
              <a:t>Kültürü ve Ahlak Bilgisi 10 </a:t>
            </a:r>
            <a:endParaRPr lang="tr-TR" b="1" dirty="0" smtClean="0">
              <a:solidFill>
                <a:srgbClr val="00B050"/>
              </a:solidFill>
            </a:endParaRPr>
          </a:p>
          <a:p>
            <a:r>
              <a:rPr lang="tr-TR" b="1" dirty="0" smtClean="0">
                <a:solidFill>
                  <a:srgbClr val="00B050"/>
                </a:solidFill>
              </a:rPr>
              <a:t>Yabancı </a:t>
            </a:r>
            <a:r>
              <a:rPr lang="tr-TR" b="1" dirty="0">
                <a:solidFill>
                  <a:srgbClr val="00B050"/>
                </a:solidFill>
              </a:rPr>
              <a:t>Dil 10 </a:t>
            </a:r>
            <a:endParaRPr lang="tr-TR" b="1" dirty="0" smtClean="0">
              <a:solidFill>
                <a:srgbClr val="00B050"/>
              </a:solidFill>
            </a:endParaRPr>
          </a:p>
          <a:p>
            <a:r>
              <a:rPr lang="tr-TR" dirty="0" smtClean="0"/>
              <a:t>Toplam </a:t>
            </a:r>
            <a:r>
              <a:rPr lang="tr-TR" dirty="0"/>
              <a:t>50</a:t>
            </a:r>
          </a:p>
        </p:txBody>
      </p:sp>
    </p:spTree>
    <p:extLst>
      <p:ext uri="{BB962C8B-B14F-4D97-AF65-F5344CB8AC3E}">
        <p14:creationId xmlns:p14="http://schemas.microsoft.com/office/powerpoint/2010/main" xmlns="" val="2944343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SINAV KAPSAMI</a:t>
            </a:r>
          </a:p>
        </p:txBody>
      </p:sp>
      <p:sp>
        <p:nvSpPr>
          <p:cNvPr id="3" name="İçerik Yer Tutucusu 2"/>
          <p:cNvSpPr>
            <a:spLocks noGrp="1"/>
          </p:cNvSpPr>
          <p:nvPr>
            <p:ph idx="1"/>
          </p:nvPr>
        </p:nvSpPr>
        <p:spPr/>
        <p:txBody>
          <a:bodyPr/>
          <a:lstStyle/>
          <a:p>
            <a:r>
              <a:rPr lang="tr-TR" dirty="0"/>
              <a:t>İKİNCİ BÖLÜM </a:t>
            </a:r>
            <a:endParaRPr lang="tr-TR" dirty="0" smtClean="0"/>
          </a:p>
          <a:p>
            <a:r>
              <a:rPr lang="tr-TR" b="1" dirty="0" smtClean="0">
                <a:solidFill>
                  <a:srgbClr val="00B050"/>
                </a:solidFill>
              </a:rPr>
              <a:t>SAYISAL </a:t>
            </a:r>
            <a:r>
              <a:rPr lang="tr-TR" b="1" dirty="0">
                <a:solidFill>
                  <a:srgbClr val="00B050"/>
                </a:solidFill>
              </a:rPr>
              <a:t>ALAN </a:t>
            </a:r>
            <a:endParaRPr lang="tr-TR" b="1" dirty="0" smtClean="0">
              <a:solidFill>
                <a:srgbClr val="00B050"/>
              </a:solidFill>
            </a:endParaRPr>
          </a:p>
          <a:p>
            <a:r>
              <a:rPr lang="tr-TR" b="1" dirty="0" smtClean="0">
                <a:solidFill>
                  <a:schemeClr val="accent1">
                    <a:lumMod val="60000"/>
                    <a:lumOff val="40000"/>
                  </a:schemeClr>
                </a:solidFill>
              </a:rPr>
              <a:t>Alt </a:t>
            </a:r>
            <a:r>
              <a:rPr lang="tr-TR" b="1" dirty="0">
                <a:solidFill>
                  <a:schemeClr val="accent1">
                    <a:lumMod val="60000"/>
                    <a:lumOff val="40000"/>
                  </a:schemeClr>
                </a:solidFill>
              </a:rPr>
              <a:t>Testler Soru Sayısı </a:t>
            </a:r>
            <a:endParaRPr lang="tr-TR" b="1" dirty="0" smtClean="0">
              <a:solidFill>
                <a:schemeClr val="accent1">
                  <a:lumMod val="60000"/>
                  <a:lumOff val="40000"/>
                </a:schemeClr>
              </a:solidFill>
            </a:endParaRPr>
          </a:p>
          <a:p>
            <a:r>
              <a:rPr lang="tr-TR" b="1" dirty="0" smtClean="0">
                <a:solidFill>
                  <a:srgbClr val="00B050"/>
                </a:solidFill>
              </a:rPr>
              <a:t>Matematik 20</a:t>
            </a:r>
          </a:p>
          <a:p>
            <a:r>
              <a:rPr lang="tr-TR" b="1" dirty="0" smtClean="0">
                <a:solidFill>
                  <a:srgbClr val="00B050"/>
                </a:solidFill>
              </a:rPr>
              <a:t> </a:t>
            </a:r>
            <a:r>
              <a:rPr lang="tr-TR" b="1" dirty="0">
                <a:solidFill>
                  <a:srgbClr val="00B050"/>
                </a:solidFill>
              </a:rPr>
              <a:t>Fen Bilimleri </a:t>
            </a:r>
            <a:r>
              <a:rPr lang="tr-TR" b="1" dirty="0" smtClean="0">
                <a:solidFill>
                  <a:srgbClr val="00B050"/>
                </a:solidFill>
              </a:rPr>
              <a:t>20</a:t>
            </a:r>
          </a:p>
          <a:p>
            <a:r>
              <a:rPr lang="tr-TR" dirty="0" smtClean="0"/>
              <a:t> </a:t>
            </a:r>
            <a:r>
              <a:rPr lang="tr-TR" dirty="0"/>
              <a:t>Toplam 40 </a:t>
            </a:r>
          </a:p>
        </p:txBody>
      </p:sp>
    </p:spTree>
    <p:extLst>
      <p:ext uri="{BB962C8B-B14F-4D97-AF65-F5344CB8AC3E}">
        <p14:creationId xmlns:p14="http://schemas.microsoft.com/office/powerpoint/2010/main" xmlns="" val="568354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Verve</Template>
  <TotalTime>262</TotalTime>
  <Words>1255</Words>
  <PresentationFormat>Ekran Gösterisi (4:3)</PresentationFormat>
  <Paragraphs>108</Paragraphs>
  <Slides>20</Slides>
  <Notes>7</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Canlı</vt:lpstr>
      <vt:lpstr>Merkezî Sınav Başvuru ve Uygulama Kılavuzu -2018 </vt:lpstr>
      <vt:lpstr>2018 MERKEZÎ SINAV UYGULAMA TAKVİMİ</vt:lpstr>
      <vt:lpstr>SINAV BAŞVURUSU</vt:lpstr>
      <vt:lpstr>Özel Eğitim İhtiyacı Olan Öğrenciler</vt:lpstr>
      <vt:lpstr>Sınav Giriş Belgesi</vt:lpstr>
      <vt:lpstr>Sınava Girerken</vt:lpstr>
      <vt:lpstr>SINAV SAATİ</vt:lpstr>
      <vt:lpstr>SINAV KAPSAMI</vt:lpstr>
      <vt:lpstr>SINAV KAPSAMI</vt:lpstr>
      <vt:lpstr>SINAVA GELİRKEN</vt:lpstr>
      <vt:lpstr>SINAVA GELİRKEN</vt:lpstr>
      <vt:lpstr>SINAV SIRASINDA</vt:lpstr>
      <vt:lpstr>SINAV SIRASINDA</vt:lpstr>
      <vt:lpstr>SINAV SIRASINDA</vt:lpstr>
      <vt:lpstr>SINAV SONUNDA</vt:lpstr>
      <vt:lpstr>SINAV SONUNDA</vt:lpstr>
      <vt:lpstr>SINAV PUAN HESAPLAMASI</vt:lpstr>
      <vt:lpstr>Ağırlık Katsayıları</vt:lpstr>
      <vt:lpstr>PUAN</vt:lpstr>
      <vt:lpstr>Merkezî Sınav Başvuru ve Uygulama Kılavuzu -2018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2018-04-11T18:19:40Z</dcterms:created>
  <dcterms:modified xsi:type="dcterms:W3CDTF">2018-04-14T11:52:05Z</dcterms:modified>
  <cp:category>www.sorubak.com</cp:category>
</cp:coreProperties>
</file>