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5"/>
  </p:notesMasterIdLst>
  <p:sldIdLst>
    <p:sldId id="256" r:id="rId2"/>
    <p:sldId id="257" r:id="rId3"/>
    <p:sldId id="258" r:id="rId4"/>
    <p:sldId id="259" r:id="rId5"/>
    <p:sldId id="260" r:id="rId6"/>
    <p:sldId id="261" r:id="rId7"/>
    <p:sldId id="262" r:id="rId8"/>
    <p:sldId id="264" r:id="rId9"/>
    <p:sldId id="265" r:id="rId10"/>
    <p:sldId id="268" r:id="rId11"/>
    <p:sldId id="266" r:id="rId12"/>
    <p:sldId id="267" r:id="rId13"/>
    <p:sldId id="263" r:id="rId14"/>
  </p:sldIdLst>
  <p:sldSz cx="12192000" cy="6858000"/>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A886A6AA-EEE8-413A-82D7-EA613D4FE012}">
          <p14:sldIdLst>
            <p14:sldId id="256"/>
            <p14:sldId id="257"/>
            <p14:sldId id="258"/>
            <p14:sldId id="259"/>
            <p14:sldId id="260"/>
            <p14:sldId id="261"/>
            <p14:sldId id="262"/>
            <p14:sldId id="264"/>
            <p14:sldId id="265"/>
            <p14:sldId id="268"/>
            <p14:sldId id="266"/>
            <p14:sldId id="267"/>
            <p14:sldId id="263"/>
          </p14:sldIdLst>
        </p14:section>
      </p14:sectionLst>
    </p:ex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re ..." initials="e."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1878" y="-82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84871" cy="502755"/>
          </a:xfrm>
          <a:prstGeom prst="rect">
            <a:avLst/>
          </a:prstGeom>
        </p:spPr>
        <p:txBody>
          <a:bodyPr vert="horz" lIns="96616" tIns="48308" rIns="96616" bIns="48308" rtlCol="0"/>
          <a:lstStyle>
            <a:lvl1pPr algn="l">
              <a:defRPr sz="1300"/>
            </a:lvl1pPr>
          </a:lstStyle>
          <a:p>
            <a:endParaRPr lang="tr-TR"/>
          </a:p>
        </p:txBody>
      </p:sp>
      <p:sp>
        <p:nvSpPr>
          <p:cNvPr id="3" name="Veri Yer Tutucusu 2"/>
          <p:cNvSpPr>
            <a:spLocks noGrp="1"/>
          </p:cNvSpPr>
          <p:nvPr>
            <p:ph type="dt" idx="1"/>
          </p:nvPr>
        </p:nvSpPr>
        <p:spPr>
          <a:xfrm>
            <a:off x="3901698" y="0"/>
            <a:ext cx="2984871" cy="502755"/>
          </a:xfrm>
          <a:prstGeom prst="rect">
            <a:avLst/>
          </a:prstGeom>
        </p:spPr>
        <p:txBody>
          <a:bodyPr vert="horz" lIns="96616" tIns="48308" rIns="96616" bIns="48308" rtlCol="0"/>
          <a:lstStyle>
            <a:lvl1pPr algn="r">
              <a:defRPr sz="1300"/>
            </a:lvl1pPr>
          </a:lstStyle>
          <a:p>
            <a:fld id="{55925494-6448-4264-B43A-ABD0DC639BB1}" type="datetimeFigureOut">
              <a:rPr lang="tr-TR" smtClean="0"/>
              <a:pPr/>
              <a:t>22/03/2018</a:t>
            </a:fld>
            <a:endParaRPr lang="tr-TR"/>
          </a:p>
        </p:txBody>
      </p:sp>
      <p:sp>
        <p:nvSpPr>
          <p:cNvPr id="4" name="Slayt Resmi Yer Tutucusu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16" tIns="48308" rIns="96616" bIns="48308" rtlCol="0" anchor="ctr"/>
          <a:lstStyle/>
          <a:p>
            <a:endParaRPr lang="tr-TR"/>
          </a:p>
        </p:txBody>
      </p:sp>
      <p:sp>
        <p:nvSpPr>
          <p:cNvPr id="5" name="Not Yer Tutucusu 4"/>
          <p:cNvSpPr>
            <a:spLocks noGrp="1"/>
          </p:cNvSpPr>
          <p:nvPr>
            <p:ph type="body" sz="quarter" idx="3"/>
          </p:nvPr>
        </p:nvSpPr>
        <p:spPr>
          <a:xfrm>
            <a:off x="688817" y="4822269"/>
            <a:ext cx="5510530" cy="3945493"/>
          </a:xfrm>
          <a:prstGeom prst="rect">
            <a:avLst/>
          </a:prstGeom>
        </p:spPr>
        <p:txBody>
          <a:bodyPr vert="horz" lIns="96616" tIns="48308" rIns="96616" bIns="48308"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9517547"/>
            <a:ext cx="2984871" cy="502754"/>
          </a:xfrm>
          <a:prstGeom prst="rect">
            <a:avLst/>
          </a:prstGeom>
        </p:spPr>
        <p:txBody>
          <a:bodyPr vert="horz" lIns="96616" tIns="48308" rIns="96616" bIns="48308" rtlCol="0" anchor="b"/>
          <a:lstStyle>
            <a:lvl1pPr algn="l">
              <a:defRPr sz="1300"/>
            </a:lvl1pPr>
          </a:lstStyle>
          <a:p>
            <a:endParaRPr lang="tr-TR"/>
          </a:p>
        </p:txBody>
      </p:sp>
      <p:sp>
        <p:nvSpPr>
          <p:cNvPr id="7" name="Slayt Numarası Yer Tutucusu 6"/>
          <p:cNvSpPr>
            <a:spLocks noGrp="1"/>
          </p:cNvSpPr>
          <p:nvPr>
            <p:ph type="sldNum" sz="quarter" idx="5"/>
          </p:nvPr>
        </p:nvSpPr>
        <p:spPr>
          <a:xfrm>
            <a:off x="3901698" y="9517547"/>
            <a:ext cx="2984871" cy="502754"/>
          </a:xfrm>
          <a:prstGeom prst="rect">
            <a:avLst/>
          </a:prstGeom>
        </p:spPr>
        <p:txBody>
          <a:bodyPr vert="horz" lIns="96616" tIns="48308" rIns="96616" bIns="48308" rtlCol="0" anchor="b"/>
          <a:lstStyle>
            <a:lvl1pPr algn="r">
              <a:defRPr sz="1300"/>
            </a:lvl1pPr>
          </a:lstStyle>
          <a:p>
            <a:fld id="{53050F01-7D50-47DE-86A4-ABAA0D7D2346}" type="slidenum">
              <a:rPr lang="tr-TR" smtClean="0"/>
              <a:pPr/>
              <a:t>‹#›</a:t>
            </a:fld>
            <a:endParaRPr lang="tr-TR"/>
          </a:p>
        </p:txBody>
      </p:sp>
    </p:spTree>
    <p:extLst>
      <p:ext uri="{BB962C8B-B14F-4D97-AF65-F5344CB8AC3E}">
        <p14:creationId xmlns:p14="http://schemas.microsoft.com/office/powerpoint/2010/main" xmlns="" val="1496177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sz="1500" dirty="0"/>
          </a:p>
        </p:txBody>
      </p:sp>
      <p:sp>
        <p:nvSpPr>
          <p:cNvPr id="4" name="Slayt Numarası Yer Tutucusu 3"/>
          <p:cNvSpPr>
            <a:spLocks noGrp="1"/>
          </p:cNvSpPr>
          <p:nvPr>
            <p:ph type="sldNum" sz="quarter" idx="10"/>
          </p:nvPr>
        </p:nvSpPr>
        <p:spPr/>
        <p:txBody>
          <a:bodyPr/>
          <a:lstStyle/>
          <a:p>
            <a:fld id="{53050F01-7D50-47DE-86A4-ABAA0D7D2346}" type="slidenum">
              <a:rPr lang="tr-TR" smtClean="0"/>
              <a:pPr/>
              <a:t>5</a:t>
            </a:fld>
            <a:endParaRPr lang="tr-TR"/>
          </a:p>
        </p:txBody>
      </p:sp>
    </p:spTree>
    <p:extLst>
      <p:ext uri="{BB962C8B-B14F-4D97-AF65-F5344CB8AC3E}">
        <p14:creationId xmlns:p14="http://schemas.microsoft.com/office/powerpoint/2010/main" xmlns="" val="32413396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a:xfrm>
            <a:off x="2692397" y="5037663"/>
            <a:ext cx="5214635" cy="279400"/>
          </a:xfrm>
        </p:spPr>
        <p:txBody>
          <a:bodyPr/>
          <a:lstStyle/>
          <a:p>
            <a:endParaRPr lang="tr-TR"/>
          </a:p>
        </p:txBody>
      </p:sp>
      <p:sp>
        <p:nvSpPr>
          <p:cNvPr id="6" name="Slide Number Placeholder 5"/>
          <p:cNvSpPr>
            <a:spLocks noGrp="1"/>
          </p:cNvSpPr>
          <p:nvPr>
            <p:ph type="sldNum" sz="quarter" idx="12"/>
          </p:nvPr>
        </p:nvSpPr>
        <p:spPr>
          <a:xfrm>
            <a:off x="8956900" y="5037663"/>
            <a:ext cx="551167" cy="279400"/>
          </a:xfrm>
        </p:spPr>
        <p:txBody>
          <a:bodyPr/>
          <a:lstStyle/>
          <a:p>
            <a:fld id="{59B7E09C-A777-49F8-B86D-BC0D6C0BC680}" type="slidenum">
              <a:rPr lang="tr-TR" smtClean="0"/>
              <a:pPr/>
              <a:t>‹#›</a:t>
            </a:fld>
            <a:endParaRPr lang="tr-TR"/>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791304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662944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877236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170500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3127772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a:t>Asıl başlık stilini düzenlemek için tıklayın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045699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a:t>Asıl başlık stilini düzenlemek için tıklayın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40074644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0751315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559388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2783177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9B7E09C-A777-49F8-B86D-BC0D6C0BC680}" type="slidenum">
              <a:rPr lang="tr-TR" smtClean="0"/>
              <a:pPr/>
              <a:t>‹#›</a:t>
            </a:fld>
            <a:endParaRPr lang="tr-TR"/>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940495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3309469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9B7E09C-A777-49F8-B86D-BC0D6C0BC680}" type="slidenum">
              <a:rPr lang="tr-TR" smtClean="0"/>
              <a:pPr/>
              <a:t>‹#›</a:t>
            </a:fld>
            <a:endParaRPr lang="tr-TR"/>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1636689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9B7E09C-A777-49F8-B86D-BC0D6C0BC680}" type="slidenum">
              <a:rPr lang="tr-TR" smtClean="0"/>
              <a:pPr/>
              <a:t>‹#›</a:t>
            </a:fld>
            <a:endParaRPr lang="tr-TR"/>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325797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3721650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9B7E09C-A777-49F8-B86D-BC0D6C0BC680}" type="slidenum">
              <a:rPr lang="tr-TR" smtClean="0"/>
              <a:pPr/>
              <a:t>‹#›</a:t>
            </a:fld>
            <a:endParaRPr lang="tr-TR"/>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4072974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a:t>Asıl başlık stilini düzenlemek için tıklayın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08FE212B-C48F-4ED6-A47D-210EAB94768C}" type="datetimeFigureOut">
              <a:rPr lang="tr-TR" smtClean="0"/>
              <a:pPr/>
              <a:t>22/03/2018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1178048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cstate="print">
              <a:extLst>
                <a:ext uri="{28A0092B-C50C-407E-A947-70E740481C1C}">
                  <a14:useLocalDpi xmlns:a14="http://schemas.microsoft.com/office/drawing/2010/main" xmlns=""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cstate="print">
              <a:extLst>
                <a:ext uri="{28A0092B-C50C-407E-A947-70E740481C1C}">
                  <a14:useLocalDpi xmlns:a14="http://schemas.microsoft.com/office/drawing/2010/main" xmlns=""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cstate="print">
              <a:extLst>
                <a:ext uri="{28A0092B-C50C-407E-A947-70E740481C1C}">
                  <a14:useLocalDpi xmlns:a14="http://schemas.microsoft.com/office/drawing/2010/main" xmlns=""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8FE212B-C48F-4ED6-A47D-210EAB94768C}" type="datetimeFigureOut">
              <a:rPr lang="tr-TR" smtClean="0"/>
              <a:pPr/>
              <a:t>22/03/2018</a:t>
            </a:fld>
            <a:endParaRPr lang="tr-TR"/>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9B7E09C-A777-49F8-B86D-BC0D6C0BC680}" type="slidenum">
              <a:rPr lang="tr-TR" smtClean="0"/>
              <a:pPr/>
              <a:t>‹#›</a:t>
            </a:fld>
            <a:endParaRPr lang="tr-TR"/>
          </a:p>
        </p:txBody>
      </p:sp>
    </p:spTree>
    <p:extLst>
      <p:ext uri="{BB962C8B-B14F-4D97-AF65-F5344CB8AC3E}">
        <p14:creationId xmlns:p14="http://schemas.microsoft.com/office/powerpoint/2010/main" xmlns="" val="30522488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E918451-2040-467F-8EB7-979BE0FEFF9F}"/>
              </a:ext>
            </a:extLst>
          </p:cNvPr>
          <p:cNvSpPr>
            <a:spLocks noGrp="1"/>
          </p:cNvSpPr>
          <p:nvPr>
            <p:ph type="ctrTitle"/>
          </p:nvPr>
        </p:nvSpPr>
        <p:spPr>
          <a:xfrm>
            <a:off x="2692398" y="1708728"/>
            <a:ext cx="6815669" cy="1639458"/>
          </a:xfrm>
        </p:spPr>
        <p:txBody>
          <a:bodyPr/>
          <a:lstStyle/>
          <a:p>
            <a:r>
              <a:rPr lang="tr-TR" sz="3600" dirty="0">
                <a:solidFill>
                  <a:srgbClr val="FF0000"/>
                </a:solidFill>
              </a:rPr>
              <a:t>MAZLUM MİLLETLERİN GÖZÜYLE MUSTAFA KEMAL ATATÜRK</a:t>
            </a:r>
          </a:p>
        </p:txBody>
      </p:sp>
      <p:sp>
        <p:nvSpPr>
          <p:cNvPr id="3" name="Alt Başlık 2">
            <a:extLst>
              <a:ext uri="{FF2B5EF4-FFF2-40B4-BE49-F238E27FC236}">
                <a16:creationId xmlns="" xmlns:a16="http://schemas.microsoft.com/office/drawing/2014/main" id="{2B464DCA-9C9A-426F-AC37-10359AEFB8F3}"/>
              </a:ext>
            </a:extLst>
          </p:cNvPr>
          <p:cNvSpPr>
            <a:spLocks noGrp="1"/>
          </p:cNvSpPr>
          <p:nvPr>
            <p:ph type="subTitle" idx="1"/>
          </p:nvPr>
        </p:nvSpPr>
        <p:spPr/>
        <p:txBody>
          <a:bodyPr>
            <a:normAutofit/>
          </a:bodyPr>
          <a:lstStyle/>
          <a:p>
            <a:endParaRPr lang="tr-TR" sz="2000" dirty="0">
              <a:solidFill>
                <a:srgbClr val="00B0F0"/>
              </a:solidFill>
            </a:endParaRPr>
          </a:p>
          <a:p>
            <a:r>
              <a:rPr lang="tr-TR" sz="2000" dirty="0">
                <a:solidFill>
                  <a:srgbClr val="00B0F0"/>
                </a:solidFill>
              </a:rPr>
              <a:t>ARDIL EMRE ARTA</a:t>
            </a:r>
          </a:p>
          <a:p>
            <a:r>
              <a:rPr lang="tr-TR" sz="2000" dirty="0">
                <a:solidFill>
                  <a:srgbClr val="00B0F0"/>
                </a:solidFill>
              </a:rPr>
              <a:t>8-H   284</a:t>
            </a:r>
          </a:p>
        </p:txBody>
      </p:sp>
    </p:spTree>
    <p:extLst>
      <p:ext uri="{BB962C8B-B14F-4D97-AF65-F5344CB8AC3E}">
        <p14:creationId xmlns:p14="http://schemas.microsoft.com/office/powerpoint/2010/main" xmlns="" val="3840575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a:extLst>
              <a:ext uri="{FF2B5EF4-FFF2-40B4-BE49-F238E27FC236}">
                <a16:creationId xmlns="" xmlns:a16="http://schemas.microsoft.com/office/drawing/2014/main" id="{A5725043-60CF-4CCD-A9D6-49C9AF9C6BBE}"/>
              </a:ext>
            </a:extLst>
          </p:cNvPr>
          <p:cNvSpPr/>
          <p:nvPr/>
        </p:nvSpPr>
        <p:spPr>
          <a:xfrm>
            <a:off x="2661919" y="2759106"/>
            <a:ext cx="6868162" cy="1569660"/>
          </a:xfrm>
          <a:prstGeom prst="rect">
            <a:avLst/>
          </a:prstGeom>
          <a:noFill/>
        </p:spPr>
        <p:txBody>
          <a:bodyPr wrap="none" lIns="91440" tIns="45720" rIns="91440" bIns="45720">
            <a:spAutoFit/>
          </a:bodyPr>
          <a:lstStyle/>
          <a:p>
            <a:pPr algn="ctr"/>
            <a:r>
              <a:rPr lang="tr-TR" sz="9600" b="1" i="1" u="sng"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SORULARR</a:t>
            </a:r>
          </a:p>
        </p:txBody>
      </p:sp>
    </p:spTree>
    <p:extLst>
      <p:ext uri="{BB962C8B-B14F-4D97-AF65-F5344CB8AC3E}">
        <p14:creationId xmlns:p14="http://schemas.microsoft.com/office/powerpoint/2010/main" xmlns="" val="424725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E45FB62F-EE0A-4ED7-8C4D-7BB2810CBBC7}"/>
              </a:ext>
            </a:extLst>
          </p:cNvPr>
          <p:cNvSpPr>
            <a:spLocks noGrp="1"/>
          </p:cNvSpPr>
          <p:nvPr>
            <p:ph idx="4294967295"/>
          </p:nvPr>
        </p:nvSpPr>
        <p:spPr>
          <a:xfrm>
            <a:off x="790575" y="685800"/>
            <a:ext cx="9601200" cy="5524775"/>
          </a:xfrm>
        </p:spPr>
        <p:txBody>
          <a:bodyPr/>
          <a:lstStyle/>
          <a:p>
            <a:pPr marL="0" indent="0">
              <a:buNone/>
            </a:pPr>
            <a:r>
              <a:rPr lang="tr-TR" b="1" i="1" u="sng" dirty="0"/>
              <a:t>I.</a:t>
            </a:r>
            <a:r>
              <a:rPr lang="tr-TR" dirty="0"/>
              <a:t> </a:t>
            </a:r>
            <a:r>
              <a:rPr lang="tr-TR" sz="1800" dirty="0"/>
              <a:t>ÇOK YÖNLÜLÜĞÜ</a:t>
            </a:r>
          </a:p>
          <a:p>
            <a:pPr marL="0" indent="0">
              <a:buNone/>
            </a:pPr>
            <a:r>
              <a:rPr lang="tr-TR" b="1" i="1" u="sng" dirty="0"/>
              <a:t>II.</a:t>
            </a:r>
            <a:r>
              <a:rPr lang="tr-TR" dirty="0"/>
              <a:t> </a:t>
            </a:r>
            <a:r>
              <a:rPr lang="tr-TR" sz="1800" dirty="0"/>
              <a:t>İLERİ GÖRÜŞLÜLÜĞÜ</a:t>
            </a:r>
          </a:p>
          <a:p>
            <a:pPr marL="0" indent="0">
              <a:buNone/>
            </a:pPr>
            <a:r>
              <a:rPr lang="tr-TR" b="1" i="1" u="sng" dirty="0"/>
              <a:t>III.</a:t>
            </a:r>
            <a:r>
              <a:rPr lang="tr-TR" dirty="0"/>
              <a:t> </a:t>
            </a:r>
            <a:r>
              <a:rPr lang="tr-TR" sz="1800" dirty="0"/>
              <a:t>ÖNDERLİĞİ</a:t>
            </a:r>
          </a:p>
          <a:p>
            <a:pPr marL="0" indent="0">
              <a:buNone/>
            </a:pPr>
            <a:r>
              <a:rPr lang="tr-TR" sz="1800" b="1" dirty="0">
                <a:solidFill>
                  <a:srgbClr val="000000"/>
                </a:solidFill>
              </a:rPr>
              <a:t>MAZLUM  MİLLETLER  ATATÜRK'ÜN  YUKARIDAKİ  YÖNLERİNDEN  HANGİSİ  VE YA  HANGİLERİNİ  SEVMİŞ  OLABİLİRLER ?</a:t>
            </a:r>
          </a:p>
          <a:p>
            <a:pPr marL="0" indent="0">
              <a:buNone/>
            </a:pPr>
            <a:endParaRPr lang="tr-TR" sz="2000" b="1" i="1" u="sng" dirty="0">
              <a:solidFill>
                <a:srgbClr val="000000"/>
              </a:solidFill>
            </a:endParaRPr>
          </a:p>
          <a:p>
            <a:pPr marL="0" indent="0">
              <a:buNone/>
            </a:pPr>
            <a:r>
              <a:rPr lang="tr-TR" sz="2000" dirty="0">
                <a:solidFill>
                  <a:srgbClr val="000000"/>
                </a:solidFill>
              </a:rPr>
              <a:t>A) YANLIZ</a:t>
            </a:r>
            <a:r>
              <a:rPr lang="tr-TR" sz="2000" b="1" i="1" dirty="0">
                <a:solidFill>
                  <a:srgbClr val="000000"/>
                </a:solidFill>
              </a:rPr>
              <a:t>  </a:t>
            </a:r>
            <a:r>
              <a:rPr lang="tr-TR" sz="2000" b="1" i="1" u="sng" dirty="0">
                <a:solidFill>
                  <a:srgbClr val="000000"/>
                </a:solidFill>
              </a:rPr>
              <a:t>I</a:t>
            </a:r>
            <a:r>
              <a:rPr lang="tr-TR" sz="2000" dirty="0">
                <a:solidFill>
                  <a:srgbClr val="000000"/>
                </a:solidFill>
              </a:rPr>
              <a:t>  </a:t>
            </a:r>
            <a:r>
              <a:rPr lang="tr-TR" sz="2000" b="1" i="1" dirty="0">
                <a:solidFill>
                  <a:srgbClr val="000000"/>
                </a:solidFill>
              </a:rPr>
              <a:t>                                    </a:t>
            </a:r>
            <a:r>
              <a:rPr lang="tr-TR" sz="2000" dirty="0">
                <a:solidFill>
                  <a:srgbClr val="000000"/>
                </a:solidFill>
              </a:rPr>
              <a:t>     C) </a:t>
            </a:r>
            <a:r>
              <a:rPr lang="tr-TR" sz="2000" b="1" i="1" u="sng" dirty="0">
                <a:solidFill>
                  <a:srgbClr val="000000"/>
                </a:solidFill>
              </a:rPr>
              <a:t>I</a:t>
            </a:r>
            <a:r>
              <a:rPr lang="tr-TR" sz="2000" dirty="0">
                <a:solidFill>
                  <a:srgbClr val="000000"/>
                </a:solidFill>
              </a:rPr>
              <a:t>  VE  </a:t>
            </a:r>
            <a:r>
              <a:rPr lang="tr-TR" sz="2000" b="1" i="1" u="sng" dirty="0">
                <a:solidFill>
                  <a:srgbClr val="000000"/>
                </a:solidFill>
              </a:rPr>
              <a:t>II</a:t>
            </a:r>
          </a:p>
          <a:p>
            <a:pPr marL="0" indent="0">
              <a:buNone/>
            </a:pPr>
            <a:endParaRPr lang="tr-TR" sz="2000" b="1" i="1" u="sng" dirty="0">
              <a:solidFill>
                <a:srgbClr val="000000"/>
              </a:solidFill>
            </a:endParaRPr>
          </a:p>
          <a:p>
            <a:pPr marL="0" indent="0">
              <a:buNone/>
            </a:pPr>
            <a:r>
              <a:rPr lang="tr-TR" sz="2000" dirty="0">
                <a:solidFill>
                  <a:srgbClr val="000000"/>
                </a:solidFill>
              </a:rPr>
              <a:t>B) </a:t>
            </a:r>
            <a:r>
              <a:rPr lang="tr-TR" sz="2000" b="1" i="1" u="sng" dirty="0">
                <a:solidFill>
                  <a:srgbClr val="000000"/>
                </a:solidFill>
              </a:rPr>
              <a:t>I</a:t>
            </a:r>
            <a:r>
              <a:rPr lang="tr-TR" sz="2000" dirty="0">
                <a:solidFill>
                  <a:srgbClr val="000000"/>
                </a:solidFill>
              </a:rPr>
              <a:t>  VE  </a:t>
            </a:r>
            <a:r>
              <a:rPr lang="tr-TR" sz="2000" b="1" i="1" u="sng" dirty="0">
                <a:solidFill>
                  <a:srgbClr val="000000"/>
                </a:solidFill>
              </a:rPr>
              <a:t>II</a:t>
            </a:r>
            <a:r>
              <a:rPr lang="tr-TR" sz="2000" dirty="0">
                <a:solidFill>
                  <a:srgbClr val="000000"/>
                </a:solidFill>
              </a:rPr>
              <a:t>                                                D) </a:t>
            </a:r>
            <a:r>
              <a:rPr lang="tr-TR" sz="2000" b="1" i="1" u="sng" dirty="0">
                <a:solidFill>
                  <a:srgbClr val="000000"/>
                </a:solidFill>
              </a:rPr>
              <a:t>I</a:t>
            </a:r>
            <a:r>
              <a:rPr lang="tr-TR" sz="2000" dirty="0">
                <a:solidFill>
                  <a:srgbClr val="000000"/>
                </a:solidFill>
              </a:rPr>
              <a:t>  ,  </a:t>
            </a:r>
            <a:r>
              <a:rPr lang="tr-TR" sz="2000" b="1" i="1" u="sng" dirty="0">
                <a:solidFill>
                  <a:srgbClr val="000000"/>
                </a:solidFill>
              </a:rPr>
              <a:t>II</a:t>
            </a:r>
            <a:r>
              <a:rPr lang="tr-TR" sz="2000" dirty="0">
                <a:solidFill>
                  <a:srgbClr val="000000"/>
                </a:solidFill>
              </a:rPr>
              <a:t>  ,  </a:t>
            </a:r>
            <a:r>
              <a:rPr lang="tr-TR" sz="2000" b="1" i="1" u="sng" dirty="0">
                <a:solidFill>
                  <a:srgbClr val="000000"/>
                </a:solidFill>
              </a:rPr>
              <a:t>III</a:t>
            </a:r>
          </a:p>
          <a:p>
            <a:pPr marL="0" indent="0">
              <a:buNone/>
            </a:pPr>
            <a:endParaRPr lang="tr-TR" sz="2000" dirty="0"/>
          </a:p>
          <a:p>
            <a:pPr marL="0" indent="0">
              <a:buNone/>
            </a:pPr>
            <a:endParaRPr lang="tr-TR" sz="2000" dirty="0"/>
          </a:p>
        </p:txBody>
      </p:sp>
      <p:sp>
        <p:nvSpPr>
          <p:cNvPr id="4" name="Oval 3">
            <a:extLst>
              <a:ext uri="{FF2B5EF4-FFF2-40B4-BE49-F238E27FC236}">
                <a16:creationId xmlns="" xmlns:a16="http://schemas.microsoft.com/office/drawing/2014/main" id="{720ADD4B-6261-4680-BBAF-AD755B9E1E5C}"/>
              </a:ext>
            </a:extLst>
          </p:cNvPr>
          <p:cNvSpPr/>
          <p:nvPr/>
        </p:nvSpPr>
        <p:spPr>
          <a:xfrm>
            <a:off x="5060887" y="4237022"/>
            <a:ext cx="344032" cy="4255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093667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 xmlns:a16="http://schemas.microsoft.com/office/drawing/2014/main" id="{1B9AEDCF-798C-40D3-9472-70CE3710C9FB}"/>
              </a:ext>
            </a:extLst>
          </p:cNvPr>
          <p:cNvSpPr txBox="1"/>
          <p:nvPr/>
        </p:nvSpPr>
        <p:spPr>
          <a:xfrm>
            <a:off x="832918" y="1186004"/>
            <a:ext cx="10239469" cy="400110"/>
          </a:xfrm>
          <a:prstGeom prst="rect">
            <a:avLst/>
          </a:prstGeom>
          <a:noFill/>
        </p:spPr>
        <p:txBody>
          <a:bodyPr wrap="square" rtlCol="0">
            <a:spAutoFit/>
          </a:bodyPr>
          <a:lstStyle/>
          <a:p>
            <a:pPr algn="ctr"/>
            <a:r>
              <a:rPr lang="tr-TR" sz="2000" b="1" i="1" u="sng" dirty="0"/>
              <a:t>MAZLUM  MİLLETLER  KİMLERE  DENİR ? </a:t>
            </a:r>
          </a:p>
        </p:txBody>
      </p:sp>
      <p:sp>
        <p:nvSpPr>
          <p:cNvPr id="6" name="Metin kutusu 5">
            <a:extLst>
              <a:ext uri="{FF2B5EF4-FFF2-40B4-BE49-F238E27FC236}">
                <a16:creationId xmlns="" xmlns:a16="http://schemas.microsoft.com/office/drawing/2014/main" id="{105663FA-841F-410A-ABC9-C83C76C743D1}"/>
              </a:ext>
            </a:extLst>
          </p:cNvPr>
          <p:cNvSpPr txBox="1"/>
          <p:nvPr/>
        </p:nvSpPr>
        <p:spPr>
          <a:xfrm>
            <a:off x="1620570" y="2721114"/>
            <a:ext cx="8950860" cy="707886"/>
          </a:xfrm>
          <a:prstGeom prst="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solidFill>
              <a:schemeClr val="tx1"/>
            </a:solidFill>
          </a:ln>
        </p:spPr>
        <p:style>
          <a:lnRef idx="0">
            <a:scrgbClr r="0" g="0" b="0"/>
          </a:lnRef>
          <a:fillRef idx="0">
            <a:scrgbClr r="0" g="0" b="0"/>
          </a:fillRef>
          <a:effectRef idx="0">
            <a:scrgbClr r="0" g="0" b="0"/>
          </a:effectRef>
          <a:fontRef idx="minor">
            <a:schemeClr val="lt1"/>
          </a:fontRef>
        </p:style>
        <p:txBody>
          <a:bodyPr wrap="square" rtlCol="0">
            <a:spAutoFit/>
          </a:bodyPr>
          <a:lstStyle/>
          <a:p>
            <a:r>
              <a:rPr lang="tr-TR" sz="2000" dirty="0">
                <a:solidFill>
                  <a:schemeClr val="tx1"/>
                </a:solidFill>
                <a:latin typeface="Times New Roman" panose="02020603050405020304" pitchFamily="18" charset="0"/>
                <a:cs typeface="Times New Roman" panose="02020603050405020304" pitchFamily="18" charset="0"/>
              </a:rPr>
              <a:t>Gelişmiş ülkeler tarafından yer altı ve yer üstü kaynakları sömürülmüş, bağımsızlığını yitirmiş ve geri kalmış ülkelerin halklarına mazlum milletler denir.</a:t>
            </a:r>
            <a:endParaRPr lang="tr-TR" sz="2000" dirty="0">
              <a:solidFill>
                <a:schemeClr val="tx1"/>
              </a:solidFill>
            </a:endParaRPr>
          </a:p>
        </p:txBody>
      </p:sp>
    </p:spTree>
    <p:extLst>
      <p:ext uri="{BB962C8B-B14F-4D97-AF65-F5344CB8AC3E}">
        <p14:creationId xmlns:p14="http://schemas.microsoft.com/office/powerpoint/2010/main" xmlns="" val="59857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4" name="Dikdörtgen 3">
            <a:extLst>
              <a:ext uri="{FF2B5EF4-FFF2-40B4-BE49-F238E27FC236}">
                <a16:creationId xmlns="" xmlns:a16="http://schemas.microsoft.com/office/drawing/2014/main" id="{7E1778BE-127B-44AD-A4DB-BFD901820538}"/>
              </a:ext>
            </a:extLst>
          </p:cNvPr>
          <p:cNvSpPr/>
          <p:nvPr/>
        </p:nvSpPr>
        <p:spPr>
          <a:xfrm rot="20018966">
            <a:off x="376904" y="3075057"/>
            <a:ext cx="10822193" cy="707886"/>
          </a:xfrm>
          <a:prstGeom prst="rect">
            <a:avLst/>
          </a:prstGeom>
          <a:noFill/>
        </p:spPr>
        <p:txBody>
          <a:bodyPr wrap="none" lIns="91440" tIns="45720" rIns="91440" bIns="45720">
            <a:spAutoFit/>
          </a:bodyPr>
          <a:lstStyle/>
          <a:p>
            <a:pPr algn="ctr"/>
            <a:r>
              <a:rPr lang="tr-TR" sz="40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BENİ DİNLEDİĞİNİZ İÇİN TEŞEKKÜRLER</a:t>
            </a:r>
            <a:endParaRPr lang="tr-TR" sz="4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5" name="Gülen Yüz 4">
            <a:extLst>
              <a:ext uri="{FF2B5EF4-FFF2-40B4-BE49-F238E27FC236}">
                <a16:creationId xmlns="" xmlns:a16="http://schemas.microsoft.com/office/drawing/2014/main" id="{AF2055DD-FFDA-4EB8-88CC-52235A1CAA98}"/>
              </a:ext>
            </a:extLst>
          </p:cNvPr>
          <p:cNvSpPr/>
          <p:nvPr/>
        </p:nvSpPr>
        <p:spPr>
          <a:xfrm>
            <a:off x="7844589" y="3792354"/>
            <a:ext cx="2733575" cy="2300438"/>
          </a:xfrm>
          <a:prstGeom prst="smileyFace">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88077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39567E9-0944-41DF-86AE-CA18D853B929}"/>
              </a:ext>
            </a:extLst>
          </p:cNvPr>
          <p:cNvSpPr>
            <a:spLocks noGrp="1"/>
          </p:cNvSpPr>
          <p:nvPr>
            <p:ph type="title"/>
          </p:nvPr>
        </p:nvSpPr>
        <p:spPr>
          <a:xfrm>
            <a:off x="573506" y="122470"/>
            <a:ext cx="11236692" cy="1243831"/>
          </a:xfrm>
        </p:spPr>
        <p:txBody>
          <a:bodyPr>
            <a:normAutofit/>
          </a:bodyPr>
          <a:lstStyle/>
          <a:p>
            <a:pPr algn="l"/>
            <a:r>
              <a:rPr lang="tr-TR" sz="2800" dirty="0">
                <a:solidFill>
                  <a:srgbClr val="00B0F0"/>
                </a:solidFill>
              </a:rPr>
              <a:t>---------------------------------------------------------------------------------------------------</a:t>
            </a:r>
          </a:p>
        </p:txBody>
      </p:sp>
      <p:sp>
        <p:nvSpPr>
          <p:cNvPr id="3" name="İçerik Yer Tutucusu 2">
            <a:extLst>
              <a:ext uri="{FF2B5EF4-FFF2-40B4-BE49-F238E27FC236}">
                <a16:creationId xmlns="" xmlns:a16="http://schemas.microsoft.com/office/drawing/2014/main" id="{8090409D-1094-495D-BA3A-40EFAF7257AC}"/>
              </a:ext>
            </a:extLst>
          </p:cNvPr>
          <p:cNvSpPr>
            <a:spLocks noGrp="1"/>
          </p:cNvSpPr>
          <p:nvPr>
            <p:ph idx="1"/>
          </p:nvPr>
        </p:nvSpPr>
        <p:spPr>
          <a:xfrm>
            <a:off x="737136" y="1376783"/>
            <a:ext cx="10851681" cy="4879638"/>
          </a:xfrm>
        </p:spPr>
        <p:txBody>
          <a:bodyPr/>
          <a:lstStyle/>
          <a:p>
            <a:pPr marL="0" indent="0" algn="ctr">
              <a:buNone/>
            </a:pPr>
            <a:r>
              <a:rPr lang="tr-TR" dirty="0"/>
              <a:t>    </a:t>
            </a:r>
            <a:r>
              <a:rPr lang="tr-TR" dirty="0">
                <a:solidFill>
                  <a:schemeClr val="tx1"/>
                </a:solidFill>
                <a:latin typeface="Times New Roman" panose="02020603050405020304" pitchFamily="18" charset="0"/>
                <a:cs typeface="Times New Roman" panose="02020603050405020304" pitchFamily="18" charset="0"/>
              </a:rPr>
              <a:t>Gelişmiş ülkeler tarafından yer altı ve yer üstü kaynakları sömürülmüş, bağımsızlığını yitirmiş ve geri kalmış ülkelerin halklarına mazlum milletler denir. Güçlünün güçsüzü ezmesi, güçlü devletlerin güçsüz devletleri sömürmesi; uluslararasında barışı bozan, savaşları körükleyen etkenlerin başında gelir. Yeryüzünün en güçlü sömürgeci güçlerine karşı ulusal bir savaştan başarıyla çıkan Atatürk, doğal olarak sömürünün ve sömürgeciliğin en büyük düşmanıydı. Mustafa Kemal, yalnız kendi toplumunun değil, tüm mazlum ulusların sömürüden kurtarılmasını istediğini ve bunu evrensel barışın ön koşulu olarak kabul ettiğini şu sözleriyle belirtmiştir: </a:t>
            </a:r>
          </a:p>
        </p:txBody>
      </p:sp>
    </p:spTree>
    <p:extLst>
      <p:ext uri="{BB962C8B-B14F-4D97-AF65-F5344CB8AC3E}">
        <p14:creationId xmlns:p14="http://schemas.microsoft.com/office/powerpoint/2010/main" xmlns="" val="2929947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21F2E4B5-16EA-41C1-A5E3-88DAEE034B9A}"/>
              </a:ext>
            </a:extLst>
          </p:cNvPr>
          <p:cNvSpPr>
            <a:spLocks noGrp="1"/>
          </p:cNvSpPr>
          <p:nvPr>
            <p:ph idx="1"/>
          </p:nvPr>
        </p:nvSpPr>
        <p:spPr>
          <a:xfrm>
            <a:off x="393633" y="2720560"/>
            <a:ext cx="11404733" cy="1071792"/>
          </a:xfrm>
          <a:solidFill>
            <a:schemeClr val="accent6">
              <a:lumMod val="20000"/>
              <a:lumOff val="80000"/>
            </a:schemeClr>
          </a:solidFill>
        </p:spPr>
        <p:txBody>
          <a:bodyPr>
            <a:normAutofit fontScale="92500"/>
          </a:bodyPr>
          <a:lstStyle/>
          <a:p>
            <a:pPr marL="0" indent="0" algn="ctr">
              <a:buNone/>
            </a:pPr>
            <a:r>
              <a:rPr lang="tr-TR" b="1" i="1" u="sng" dirty="0">
                <a:solidFill>
                  <a:schemeClr val="tx1"/>
                </a:solidFill>
                <a:effectLst>
                  <a:outerShdw blurRad="38100" dist="38100" dir="2700000" algn="tl">
                    <a:srgbClr val="000000">
                      <a:alpha val="43137"/>
                    </a:srgbClr>
                  </a:outerShdw>
                </a:effectLst>
              </a:rPr>
              <a:t>   “Milletleri yönetenler, doğal olarak öncelikle, kendi milletinin varlığı ve mutluluğunun temsilcisi olmak isterler. Fakat aynı zamanda bütün milletler için aynı şeyi istemek lazımdır.” </a:t>
            </a:r>
          </a:p>
        </p:txBody>
      </p:sp>
    </p:spTree>
    <p:extLst>
      <p:ext uri="{BB962C8B-B14F-4D97-AF65-F5344CB8AC3E}">
        <p14:creationId xmlns:p14="http://schemas.microsoft.com/office/powerpoint/2010/main" xmlns="" val="4001045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ABD20C-3E70-452E-98FA-EB541B8C8A60}"/>
              </a:ext>
            </a:extLst>
          </p:cNvPr>
          <p:cNvSpPr>
            <a:spLocks noGrp="1"/>
          </p:cNvSpPr>
          <p:nvPr>
            <p:ph type="title"/>
          </p:nvPr>
        </p:nvSpPr>
        <p:spPr>
          <a:xfrm>
            <a:off x="943276" y="330198"/>
            <a:ext cx="10155453" cy="1303867"/>
          </a:xfrm>
        </p:spPr>
        <p:txBody>
          <a:bodyPr/>
          <a:lstStyle/>
          <a:p>
            <a:r>
              <a:rPr lang="tr-TR" dirty="0">
                <a:solidFill>
                  <a:srgbClr val="00B0F0"/>
                </a:solidFill>
              </a:rPr>
              <a:t>---------------------------------------------------------</a:t>
            </a:r>
          </a:p>
        </p:txBody>
      </p:sp>
      <p:sp>
        <p:nvSpPr>
          <p:cNvPr id="3" name="İçerik Yer Tutucusu 2">
            <a:extLst>
              <a:ext uri="{FF2B5EF4-FFF2-40B4-BE49-F238E27FC236}">
                <a16:creationId xmlns="" xmlns:a16="http://schemas.microsoft.com/office/drawing/2014/main" id="{67D320F8-A479-4A3F-BAAF-32A588A4061F}"/>
              </a:ext>
            </a:extLst>
          </p:cNvPr>
          <p:cNvSpPr>
            <a:spLocks noGrp="1"/>
          </p:cNvSpPr>
          <p:nvPr>
            <p:ph idx="1"/>
          </p:nvPr>
        </p:nvSpPr>
        <p:spPr>
          <a:xfrm>
            <a:off x="1295402" y="2277799"/>
            <a:ext cx="9601196" cy="3318936"/>
          </a:xfrm>
        </p:spPr>
        <p:txBody>
          <a:bodyPr>
            <a:normAutofit/>
          </a:bodyPr>
          <a:lstStyle/>
          <a:p>
            <a:pPr marL="0" indent="0" algn="ctr">
              <a:buNone/>
            </a:pPr>
            <a:r>
              <a:rPr lang="tr-TR" sz="2800" dirty="0">
                <a:solidFill>
                  <a:schemeClr val="tx1"/>
                </a:solidFill>
              </a:rPr>
              <a:t>Atatürk, sömürgeciliğe karşı Kurtuluş Savaşı’nı gerçekleştirip yaptığı inkılaplarla milletinin kaderini değiştirirken kendi döneminde ve sonrasında geri kalmış, sömürge durumundaki milletlere örnek olmuştur. Atatürk, Türk milletinin giriştiği mücadelenin yalnız kendisi için olmadığını “bütün mazlum milletlerin” davası olduğunu şu sözlerle belirtiyordu:</a:t>
            </a:r>
          </a:p>
        </p:txBody>
      </p:sp>
    </p:spTree>
    <p:extLst>
      <p:ext uri="{BB962C8B-B14F-4D97-AF65-F5344CB8AC3E}">
        <p14:creationId xmlns:p14="http://schemas.microsoft.com/office/powerpoint/2010/main" xmlns="" val="39070657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Resim 8">
            <a:extLst>
              <a:ext uri="{FF2B5EF4-FFF2-40B4-BE49-F238E27FC236}">
                <a16:creationId xmlns="" xmlns:a16="http://schemas.microsoft.com/office/drawing/2014/main" id="{566DCFA4-04D7-4837-8EDC-95D258D2BA51}"/>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92029" y="1811654"/>
            <a:ext cx="4007768" cy="2750719"/>
          </a:xfrm>
          <a:prstGeom prst="roundRect">
            <a:avLst>
              <a:gd name="adj" fmla="val 16667"/>
            </a:avLst>
          </a:prstGeom>
          <a:ln>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Resim 10">
            <a:extLst>
              <a:ext uri="{FF2B5EF4-FFF2-40B4-BE49-F238E27FC236}">
                <a16:creationId xmlns="" xmlns:a16="http://schemas.microsoft.com/office/drawing/2014/main" id="{03DB8EE8-2EDF-450A-9FA5-B09C5C1B9A21}"/>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446976" y="1713389"/>
            <a:ext cx="3973583" cy="2848984"/>
          </a:xfrm>
          <a:prstGeom prst="roundRect">
            <a:avLst>
              <a:gd name="adj" fmla="val 16667"/>
            </a:avLst>
          </a:prstGeom>
          <a:ln>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3" name="Dikdörtgen: Yuvarlatılmış Köşeler 12">
            <a:extLst>
              <a:ext uri="{FF2B5EF4-FFF2-40B4-BE49-F238E27FC236}">
                <a16:creationId xmlns="" xmlns:a16="http://schemas.microsoft.com/office/drawing/2014/main" id="{6D3A01C4-AD70-4686-B5B6-60E958E82BBA}"/>
              </a:ext>
            </a:extLst>
          </p:cNvPr>
          <p:cNvSpPr/>
          <p:nvPr/>
        </p:nvSpPr>
        <p:spPr>
          <a:xfrm>
            <a:off x="6286946" y="5007006"/>
            <a:ext cx="4293641" cy="656948"/>
          </a:xfrm>
          <a:prstGeom prst="round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i="1" u="sng" dirty="0">
                <a:solidFill>
                  <a:schemeClr val="tx1"/>
                </a:solidFill>
                <a:effectLst>
                  <a:outerShdw blurRad="38100" dist="38100" dir="2700000" algn="tl">
                    <a:srgbClr val="000000">
                      <a:alpha val="43137"/>
                    </a:srgbClr>
                  </a:outerShdw>
                </a:effectLst>
              </a:rPr>
              <a:t>Mustafa Kemal, Ürdün Kralı Abdullah ile</a:t>
            </a:r>
          </a:p>
        </p:txBody>
      </p:sp>
      <p:sp>
        <p:nvSpPr>
          <p:cNvPr id="14" name="Dikdörtgen: Yuvarlatılmış Köşeler 13">
            <a:extLst>
              <a:ext uri="{FF2B5EF4-FFF2-40B4-BE49-F238E27FC236}">
                <a16:creationId xmlns="" xmlns:a16="http://schemas.microsoft.com/office/drawing/2014/main" id="{8E7EF817-08D4-43F3-8ED5-90EA696B8FF5}"/>
              </a:ext>
            </a:extLst>
          </p:cNvPr>
          <p:cNvSpPr/>
          <p:nvPr/>
        </p:nvSpPr>
        <p:spPr>
          <a:xfrm>
            <a:off x="949092" y="4949301"/>
            <a:ext cx="4293641" cy="772357"/>
          </a:xfrm>
          <a:prstGeom prst="round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i="1" u="sng" dirty="0">
                <a:solidFill>
                  <a:schemeClr val="tx1"/>
                </a:solidFill>
                <a:effectLst>
                  <a:outerShdw blurRad="38100" dist="38100" dir="2700000" algn="tl">
                    <a:srgbClr val="000000">
                      <a:alpha val="43137"/>
                    </a:srgbClr>
                  </a:outerShdw>
                </a:effectLst>
              </a:rPr>
              <a:t>Mustafa Kemal, İran Şahı Rıza </a:t>
            </a:r>
            <a:r>
              <a:rPr lang="tr-TR" b="1" i="1" u="sng" dirty="0" err="1">
                <a:solidFill>
                  <a:schemeClr val="tx1"/>
                </a:solidFill>
                <a:effectLst>
                  <a:outerShdw blurRad="38100" dist="38100" dir="2700000" algn="tl">
                    <a:srgbClr val="000000">
                      <a:alpha val="43137"/>
                    </a:srgbClr>
                  </a:outerShdw>
                </a:effectLst>
              </a:rPr>
              <a:t>Pehlevi</a:t>
            </a:r>
            <a:r>
              <a:rPr lang="tr-TR" b="1" i="1" u="sng" dirty="0">
                <a:solidFill>
                  <a:schemeClr val="tx1"/>
                </a:solidFill>
                <a:effectLst>
                  <a:outerShdw blurRad="38100" dist="38100" dir="2700000" algn="tl">
                    <a:srgbClr val="000000">
                      <a:alpha val="43137"/>
                    </a:srgbClr>
                  </a:outerShdw>
                </a:effectLst>
              </a:rPr>
              <a:t> ile</a:t>
            </a:r>
          </a:p>
        </p:txBody>
      </p:sp>
    </p:spTree>
    <p:extLst>
      <p:ext uri="{BB962C8B-B14F-4D97-AF65-F5344CB8AC3E}">
        <p14:creationId xmlns:p14="http://schemas.microsoft.com/office/powerpoint/2010/main" xmlns="" val="1335792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E3B2B34-2803-4B63-ABE3-4FC2E83F42B8}"/>
              </a:ext>
            </a:extLst>
          </p:cNvPr>
          <p:cNvSpPr>
            <a:spLocks noGrp="1"/>
          </p:cNvSpPr>
          <p:nvPr>
            <p:ph type="title"/>
          </p:nvPr>
        </p:nvSpPr>
        <p:spPr>
          <a:xfrm>
            <a:off x="902770" y="471992"/>
            <a:ext cx="10386458" cy="1303867"/>
          </a:xfrm>
        </p:spPr>
        <p:txBody>
          <a:bodyPr/>
          <a:lstStyle/>
          <a:p>
            <a:r>
              <a:rPr lang="tr-TR" dirty="0">
                <a:solidFill>
                  <a:srgbClr val="00B0F0"/>
                </a:solidFill>
              </a:rPr>
              <a:t>----------------------------------------------------------</a:t>
            </a:r>
          </a:p>
        </p:txBody>
      </p:sp>
      <p:sp>
        <p:nvSpPr>
          <p:cNvPr id="3" name="İçerik Yer Tutucusu 2">
            <a:extLst>
              <a:ext uri="{FF2B5EF4-FFF2-40B4-BE49-F238E27FC236}">
                <a16:creationId xmlns="" xmlns:a16="http://schemas.microsoft.com/office/drawing/2014/main" id="{7AE82005-48FE-4DA7-88F1-149FB56514D1}"/>
              </a:ext>
            </a:extLst>
          </p:cNvPr>
          <p:cNvSpPr>
            <a:spLocks noGrp="1"/>
          </p:cNvSpPr>
          <p:nvPr>
            <p:ph idx="1"/>
          </p:nvPr>
        </p:nvSpPr>
        <p:spPr>
          <a:xfrm>
            <a:off x="1295401" y="2556932"/>
            <a:ext cx="9601196" cy="3318936"/>
          </a:xfrm>
        </p:spPr>
        <p:txBody>
          <a:bodyPr/>
          <a:lstStyle/>
          <a:p>
            <a:pPr marL="0" indent="0" algn="ctr">
              <a:buNone/>
            </a:pPr>
            <a:r>
              <a:rPr lang="tr-TR" dirty="0"/>
              <a:t>   </a:t>
            </a:r>
            <a:r>
              <a:rPr lang="tr-TR" sz="2800" dirty="0">
                <a:solidFill>
                  <a:schemeClr val="tx1"/>
                </a:solidFill>
              </a:rPr>
              <a:t>Kurtuluş Savaşı devam ederken imzalanan Türk-Afgan Dostluk Antlaşması, Atatürk’ün bu konudaki düşüncelerini uygulamaya koyduğu en iyi örneklerden biridir. Atatürk’ün Türk milletiyle bütünleşerek kazandığı zafer, sömürgeci devletlerin yenilebileceğini mazlum milletlere göstermiş, esaret altındaki milletlere bağımsızlık yolunda cesaret vermiştir. </a:t>
            </a:r>
          </a:p>
        </p:txBody>
      </p:sp>
    </p:spTree>
    <p:extLst>
      <p:ext uri="{BB962C8B-B14F-4D97-AF65-F5344CB8AC3E}">
        <p14:creationId xmlns:p14="http://schemas.microsoft.com/office/powerpoint/2010/main" xmlns="" val="3388383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Resim 6">
            <a:extLst>
              <a:ext uri="{FF2B5EF4-FFF2-40B4-BE49-F238E27FC236}">
                <a16:creationId xmlns="" xmlns:a16="http://schemas.microsoft.com/office/drawing/2014/main" id="{2C4ECB18-D48E-48A4-AAB0-8D91EDD2A424}"/>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47293" y="1212783"/>
            <a:ext cx="4505618" cy="30924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Dikdörtgen: Yuvarlatılmış Köşeler 7">
            <a:extLst>
              <a:ext uri="{FF2B5EF4-FFF2-40B4-BE49-F238E27FC236}">
                <a16:creationId xmlns="" xmlns:a16="http://schemas.microsoft.com/office/drawing/2014/main" id="{E04D0677-1BE0-49DF-A971-05F050B6647C}"/>
              </a:ext>
            </a:extLst>
          </p:cNvPr>
          <p:cNvSpPr/>
          <p:nvPr/>
        </p:nvSpPr>
        <p:spPr>
          <a:xfrm>
            <a:off x="3333549" y="5139890"/>
            <a:ext cx="5524901" cy="779646"/>
          </a:xfrm>
          <a:prstGeom prst="round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i="1" u="sng" dirty="0">
                <a:solidFill>
                  <a:schemeClr val="tx1"/>
                </a:solidFill>
                <a:effectLst>
                  <a:outerShdw blurRad="38100" dist="38100" dir="2700000" algn="tl">
                    <a:srgbClr val="000000">
                      <a:alpha val="43137"/>
                    </a:srgbClr>
                  </a:outerShdw>
                </a:effectLst>
              </a:rPr>
              <a:t>Mustafa Kemal, Afgan Kralı </a:t>
            </a:r>
            <a:r>
              <a:rPr lang="tr-TR" b="1" i="1" u="sng" dirty="0" err="1">
                <a:solidFill>
                  <a:schemeClr val="tx1"/>
                </a:solidFill>
                <a:effectLst>
                  <a:outerShdw blurRad="38100" dist="38100" dir="2700000" algn="tl">
                    <a:srgbClr val="000000">
                      <a:alpha val="43137"/>
                    </a:srgbClr>
                  </a:outerShdw>
                </a:effectLst>
              </a:rPr>
              <a:t>Amanullah</a:t>
            </a:r>
            <a:r>
              <a:rPr lang="tr-TR" b="1" i="1" u="sng" dirty="0">
                <a:solidFill>
                  <a:schemeClr val="tx1"/>
                </a:solidFill>
                <a:effectLst>
                  <a:outerShdw blurRad="38100" dist="38100" dir="2700000" algn="tl">
                    <a:srgbClr val="000000">
                      <a:alpha val="43137"/>
                    </a:srgbClr>
                  </a:outerShdw>
                </a:effectLst>
              </a:rPr>
              <a:t> Han ve eşiyle</a:t>
            </a:r>
          </a:p>
        </p:txBody>
      </p:sp>
    </p:spTree>
    <p:extLst>
      <p:ext uri="{BB962C8B-B14F-4D97-AF65-F5344CB8AC3E}">
        <p14:creationId xmlns:p14="http://schemas.microsoft.com/office/powerpoint/2010/main" xmlns="" val="594077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8126533-699B-491C-9AB5-4ED91A1F6390}"/>
              </a:ext>
            </a:extLst>
          </p:cNvPr>
          <p:cNvSpPr>
            <a:spLocks noGrp="1"/>
          </p:cNvSpPr>
          <p:nvPr>
            <p:ph type="title"/>
          </p:nvPr>
        </p:nvSpPr>
        <p:spPr>
          <a:xfrm>
            <a:off x="316029" y="305781"/>
            <a:ext cx="11559940" cy="1303867"/>
          </a:xfrm>
        </p:spPr>
        <p:txBody>
          <a:bodyPr/>
          <a:lstStyle/>
          <a:p>
            <a:r>
              <a:rPr lang="tr-TR" dirty="0">
                <a:solidFill>
                  <a:srgbClr val="00B0F0"/>
                </a:solidFill>
              </a:rPr>
              <a:t>-----------------------------------------------------------</a:t>
            </a:r>
          </a:p>
        </p:txBody>
      </p:sp>
      <p:sp>
        <p:nvSpPr>
          <p:cNvPr id="3" name="İçerik Yer Tutucusu 2">
            <a:extLst>
              <a:ext uri="{FF2B5EF4-FFF2-40B4-BE49-F238E27FC236}">
                <a16:creationId xmlns="" xmlns:a16="http://schemas.microsoft.com/office/drawing/2014/main" id="{3C944DBE-F677-492A-B3AF-28B2B06E8018}"/>
              </a:ext>
            </a:extLst>
          </p:cNvPr>
          <p:cNvSpPr>
            <a:spLocks noGrp="1"/>
          </p:cNvSpPr>
          <p:nvPr>
            <p:ph idx="1"/>
          </p:nvPr>
        </p:nvSpPr>
        <p:spPr>
          <a:xfrm>
            <a:off x="1295401" y="1546278"/>
            <a:ext cx="9601196" cy="4354007"/>
          </a:xfrm>
        </p:spPr>
        <p:txBody>
          <a:bodyPr>
            <a:normAutofit/>
          </a:bodyPr>
          <a:lstStyle/>
          <a:p>
            <a:pPr marL="0" indent="0" algn="ctr">
              <a:buNone/>
            </a:pPr>
            <a:r>
              <a:rPr lang="tr-TR" sz="2300" dirty="0">
                <a:solidFill>
                  <a:schemeClr val="tx1"/>
                </a:solidFill>
              </a:rPr>
              <a:t>Mustafa Kemal Atatürk, Türk Milletinin bağrından doğmuş bir Millî Kurtuluş hareketini dağınıklıktan kurtarıp birleştiren, canlandıran, örgütleyen, askerî ve siyasî alanlarda zafere ulaştıran büyük önderdir. Fakat Mustafa Kemal Atatürk, yalnız Türk Milletinin Bağımsızlık Savaşının eşsiz önderi olmakla kalmamış, bütün ezilen milletler için kurtuluş meşgalesini yakmış, onlara umut vermiş, yol göstermiş, örnek olmuştur.</a:t>
            </a:r>
          </a:p>
          <a:p>
            <a:pPr marL="0" indent="0" algn="ctr">
              <a:buNone/>
            </a:pPr>
            <a:endParaRPr lang="tr-TR" sz="2300" dirty="0">
              <a:solidFill>
                <a:schemeClr val="tx1"/>
              </a:solidFill>
            </a:endParaRPr>
          </a:p>
          <a:p>
            <a:pPr marL="0" indent="0" algn="ctr">
              <a:buNone/>
            </a:pPr>
            <a:r>
              <a:rPr lang="tr-TR" sz="2300" dirty="0">
                <a:solidFill>
                  <a:schemeClr val="tx1"/>
                </a:solidFill>
              </a:rPr>
              <a:t>Mustafa Kemal Atatürk, daha Millî Mücadele sürerken, bu mücadelenin milletlerarası alanda doğuracağı yankı ve etkileri açıkça görerek, şu sözleri söylemiştir:</a:t>
            </a:r>
          </a:p>
        </p:txBody>
      </p:sp>
    </p:spTree>
    <p:extLst>
      <p:ext uri="{BB962C8B-B14F-4D97-AF65-F5344CB8AC3E}">
        <p14:creationId xmlns:p14="http://schemas.microsoft.com/office/powerpoint/2010/main" xmlns="" val="3589795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5918E7D8-F2FC-4BD7-9A47-4EA9D768F1E9}"/>
              </a:ext>
            </a:extLst>
          </p:cNvPr>
          <p:cNvSpPr>
            <a:spLocks noGrp="1"/>
          </p:cNvSpPr>
          <p:nvPr>
            <p:ph idx="1"/>
          </p:nvPr>
        </p:nvSpPr>
        <p:spPr>
          <a:xfrm>
            <a:off x="1295402" y="2431802"/>
            <a:ext cx="9601196" cy="1668560"/>
          </a:xfrm>
          <a:solidFill>
            <a:schemeClr val="accent6">
              <a:lumMod val="20000"/>
              <a:lumOff val="80000"/>
            </a:schemeClr>
          </a:solidFill>
          <a:ln>
            <a:solidFill>
              <a:schemeClr val="tx1"/>
            </a:solidFill>
          </a:ln>
        </p:spPr>
        <p:txBody>
          <a:bodyPr>
            <a:noAutofit/>
          </a:bodyPr>
          <a:lstStyle/>
          <a:p>
            <a:pPr marL="0" indent="0" algn="ctr">
              <a:buNone/>
            </a:pPr>
            <a:r>
              <a:rPr lang="tr-TR" b="1" i="1" u="sng" dirty="0">
                <a:solidFill>
                  <a:schemeClr val="tx1"/>
                </a:solidFill>
                <a:effectLst>
                  <a:outerShdw blurRad="38100" dist="38100" dir="2700000" algn="tl">
                    <a:srgbClr val="000000">
                      <a:alpha val="43137"/>
                    </a:srgbClr>
                  </a:outerShdw>
                </a:effectLst>
              </a:rPr>
              <a:t>“Türkiye’nin bugünkü mücadelesi yalnız kendi nam ve hesabına olsaydı belki daha kısa, daha az kanlı olur ve daha çabuk bitebilirdi. Türkiye büyük ve mühim bir gayret sarf ediyor. Çünkü, müdafaa ettiği, bütün mazlum {ezilen) milletlerin … davasıdır”.</a:t>
            </a:r>
          </a:p>
        </p:txBody>
      </p:sp>
    </p:spTree>
    <p:extLst>
      <p:ext uri="{BB962C8B-B14F-4D97-AF65-F5344CB8AC3E}">
        <p14:creationId xmlns:p14="http://schemas.microsoft.com/office/powerpoint/2010/main" xmlns="" val="214538983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k">
  <a:themeElements>
    <a:clrScheme name="Organik">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k">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k">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80</TotalTime>
  <Words>426</Words>
  <PresentationFormat>Özel</PresentationFormat>
  <Paragraphs>32</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Organik</vt:lpstr>
      <vt:lpstr>MAZLUM MİLLETLERİN GÖZÜYLE MUSTAFA KEMAL ATATÜRK</vt:lpstr>
      <vt:lpstr>---------------------------------------------------------------------------------------------------</vt:lpstr>
      <vt:lpstr>Slayt 3</vt:lpstr>
      <vt:lpstr>---------------------------------------------------------</vt:lpstr>
      <vt:lpstr>Slayt 5</vt:lpstr>
      <vt:lpstr>----------------------------------------------------------</vt:lpstr>
      <vt:lpstr>Slayt 7</vt:lpstr>
      <vt:lpstr>-----------------------------------------------------------</vt:lpstr>
      <vt:lpstr>Slayt 9</vt:lpstr>
      <vt:lpstr>Slayt 10</vt:lpstr>
      <vt:lpstr>Slayt 11</vt:lpstr>
      <vt:lpstr>Slayt 12</vt:lpstr>
      <vt:lpstr>Slayt 13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Printed>2018-02-15T14:02:53Z</cp:lastPrinted>
  <dcterms:created xsi:type="dcterms:W3CDTF">2018-02-15T13:13:34Z</dcterms:created>
  <dcterms:modified xsi:type="dcterms:W3CDTF">2018-03-22T16:20:33Z</dcterms:modified>
  <cp:category>www.sorubak.com</cp:category>
</cp:coreProperties>
</file>