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9" r:id="rId3"/>
    <p:sldId id="300" r:id="rId4"/>
    <p:sldId id="301" r:id="rId5"/>
    <p:sldId id="302" r:id="rId6"/>
    <p:sldId id="303" r:id="rId7"/>
    <p:sldId id="261" r:id="rId8"/>
    <p:sldId id="262" r:id="rId9"/>
    <p:sldId id="263" r:id="rId10"/>
    <p:sldId id="264" r:id="rId11"/>
    <p:sldId id="265" r:id="rId12"/>
    <p:sldId id="266" r:id="rId13"/>
    <p:sldId id="267" r:id="rId14"/>
    <p:sldId id="268" r:id="rId15"/>
    <p:sldId id="290"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2" r:id="rId29"/>
    <p:sldId id="283" r:id="rId30"/>
    <p:sldId id="289" r:id="rId31"/>
    <p:sldId id="293" r:id="rId32"/>
    <p:sldId id="294" r:id="rId33"/>
    <p:sldId id="295" r:id="rId34"/>
    <p:sldId id="296" r:id="rId35"/>
    <p:sldId id="297" r:id="rId36"/>
    <p:sldId id="298" r:id="rId37"/>
    <p:sldId id="285" r:id="rId38"/>
    <p:sldId id="304" r:id="rId39"/>
    <p:sldId id="305" r:id="rId4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12" autoAdjust="0"/>
    <p:restoredTop sz="94674"/>
  </p:normalViewPr>
  <p:slideViewPr>
    <p:cSldViewPr>
      <p:cViewPr varScale="1">
        <p:scale>
          <a:sx n="110" d="100"/>
          <a:sy n="110" d="100"/>
        </p:scale>
        <p:origin x="-16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DC745D-1811-4956-9859-864C665B3980}"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tr-TR"/>
        </a:p>
      </dgm:t>
    </dgm:pt>
    <dgm:pt modelId="{CD59FBF8-29D7-4616-960C-4BFD9D08DDD2}">
      <dgm:prSet phldrT="[Metin]" custT="1"/>
      <dgm:spPr/>
      <dgm:t>
        <a:bodyPr/>
        <a:lstStyle/>
        <a:p>
          <a:r>
            <a:rPr lang="tr-TR" sz="1600" dirty="0">
              <a:latin typeface="Comic Sans MS" pitchFamily="66" charset="0"/>
            </a:rPr>
            <a:t>Ana Kaynaklar</a:t>
          </a:r>
        </a:p>
      </dgm:t>
    </dgm:pt>
    <dgm:pt modelId="{D8D8E4AB-3366-4D99-A612-F83C639A2667}" type="parTrans" cxnId="{320AF8C1-9EB7-4A0B-8C6F-C552ECE43705}">
      <dgm:prSet/>
      <dgm:spPr/>
      <dgm:t>
        <a:bodyPr/>
        <a:lstStyle/>
        <a:p>
          <a:endParaRPr lang="tr-TR"/>
        </a:p>
      </dgm:t>
    </dgm:pt>
    <dgm:pt modelId="{F1981D0C-7965-497C-8FD3-0EDC9339DCC8}" type="sibTrans" cxnId="{320AF8C1-9EB7-4A0B-8C6F-C552ECE43705}">
      <dgm:prSet/>
      <dgm:spPr/>
      <dgm:t>
        <a:bodyPr/>
        <a:lstStyle/>
        <a:p>
          <a:endParaRPr lang="tr-TR"/>
        </a:p>
      </dgm:t>
    </dgm:pt>
    <dgm:pt modelId="{9F136F15-DAA2-4698-9F1B-2AE092933074}">
      <dgm:prSet phldrT="[Metin]" custT="1"/>
      <dgm:spPr/>
      <dgm:t>
        <a:bodyPr/>
        <a:lstStyle/>
        <a:p>
          <a:r>
            <a:rPr lang="tr-TR" sz="1600" b="0" i="0" dirty="0" err="1">
              <a:latin typeface="Comic Sans MS" pitchFamily="66" charset="0"/>
            </a:rPr>
            <a:t>Kur’an</a:t>
          </a:r>
          <a:r>
            <a:rPr lang="tr-TR" sz="1600" b="0" i="0" dirty="0">
              <a:latin typeface="Comic Sans MS" pitchFamily="66" charset="0"/>
            </a:rPr>
            <a:t>-ı Kerim</a:t>
          </a:r>
          <a:endParaRPr lang="tr-TR" sz="1600" dirty="0">
            <a:latin typeface="Comic Sans MS" pitchFamily="66" charset="0"/>
          </a:endParaRPr>
        </a:p>
      </dgm:t>
    </dgm:pt>
    <dgm:pt modelId="{A8F94D3D-13BC-45A0-A709-1403AA84ED2D}" type="parTrans" cxnId="{2287D7BA-1108-4DDC-9BA9-D532C0A959B0}">
      <dgm:prSet/>
      <dgm:spPr/>
      <dgm:t>
        <a:bodyPr/>
        <a:lstStyle/>
        <a:p>
          <a:endParaRPr lang="tr-TR"/>
        </a:p>
      </dgm:t>
    </dgm:pt>
    <dgm:pt modelId="{1243B07E-EF69-4B5E-B6A0-9F32E290C876}" type="sibTrans" cxnId="{2287D7BA-1108-4DDC-9BA9-D532C0A959B0}">
      <dgm:prSet/>
      <dgm:spPr/>
      <dgm:t>
        <a:bodyPr/>
        <a:lstStyle/>
        <a:p>
          <a:endParaRPr lang="tr-TR"/>
        </a:p>
      </dgm:t>
    </dgm:pt>
    <dgm:pt modelId="{2941D6B5-CFA8-4D0B-866E-F0872B36791B}">
      <dgm:prSet phldrT="[Metin]" custT="1"/>
      <dgm:spPr/>
      <dgm:t>
        <a:bodyPr/>
        <a:lstStyle/>
        <a:p>
          <a:r>
            <a:rPr lang="tr-TR" sz="1600" b="0" i="0" dirty="0">
              <a:latin typeface="Comic Sans MS" pitchFamily="66" charset="0"/>
            </a:rPr>
            <a:t>Hadisler</a:t>
          </a:r>
          <a:endParaRPr lang="tr-TR" sz="1600" dirty="0">
            <a:latin typeface="Comic Sans MS" pitchFamily="66" charset="0"/>
          </a:endParaRPr>
        </a:p>
      </dgm:t>
    </dgm:pt>
    <dgm:pt modelId="{B2122416-5E57-4C02-800F-999FDD97150B}" type="parTrans" cxnId="{AAFBB23D-ACC3-45AA-A7A1-96DABF026563}">
      <dgm:prSet/>
      <dgm:spPr/>
      <dgm:t>
        <a:bodyPr/>
        <a:lstStyle/>
        <a:p>
          <a:endParaRPr lang="tr-TR"/>
        </a:p>
      </dgm:t>
    </dgm:pt>
    <dgm:pt modelId="{60D99702-ACE0-4B16-8B7B-C97C388B85EA}" type="sibTrans" cxnId="{AAFBB23D-ACC3-45AA-A7A1-96DABF026563}">
      <dgm:prSet/>
      <dgm:spPr/>
      <dgm:t>
        <a:bodyPr/>
        <a:lstStyle/>
        <a:p>
          <a:endParaRPr lang="tr-TR"/>
        </a:p>
      </dgm:t>
    </dgm:pt>
    <dgm:pt modelId="{E799FF20-433D-4C30-9E9D-A1AEB504E36B}">
      <dgm:prSet phldrT="[Metin]" custT="1"/>
      <dgm:spPr/>
      <dgm:t>
        <a:bodyPr/>
        <a:lstStyle/>
        <a:p>
          <a:r>
            <a:rPr lang="tr-TR" sz="1400" b="0" i="0" dirty="0">
              <a:latin typeface="Comic Sans MS" pitchFamily="66" charset="0"/>
            </a:rPr>
            <a:t>Yazılı kaynaklar</a:t>
          </a:r>
          <a:endParaRPr lang="tr-TR" sz="1400" dirty="0">
            <a:latin typeface="Comic Sans MS" pitchFamily="66" charset="0"/>
          </a:endParaRPr>
        </a:p>
      </dgm:t>
    </dgm:pt>
    <dgm:pt modelId="{BF28CF07-F43B-4073-B04B-32519A55F63A}" type="parTrans" cxnId="{D78E62E2-ABCB-4796-A4FF-B9C05809086E}">
      <dgm:prSet/>
      <dgm:spPr/>
      <dgm:t>
        <a:bodyPr/>
        <a:lstStyle/>
        <a:p>
          <a:endParaRPr lang="tr-TR"/>
        </a:p>
      </dgm:t>
    </dgm:pt>
    <dgm:pt modelId="{1494D8FD-F9EA-4A10-B183-BF30316A8F0B}" type="sibTrans" cxnId="{D78E62E2-ABCB-4796-A4FF-B9C05809086E}">
      <dgm:prSet/>
      <dgm:spPr/>
      <dgm:t>
        <a:bodyPr/>
        <a:lstStyle/>
        <a:p>
          <a:endParaRPr lang="tr-TR"/>
        </a:p>
      </dgm:t>
    </dgm:pt>
    <dgm:pt modelId="{A3D54774-A6FA-40B6-A71F-00800EDF300C}">
      <dgm:prSet phldrT="[Metin]" custT="1"/>
      <dgm:spPr/>
      <dgm:t>
        <a:bodyPr/>
        <a:lstStyle/>
        <a:p>
          <a:r>
            <a:rPr lang="tr-TR" sz="1400" b="0" i="0" dirty="0">
              <a:latin typeface="Comic Sans MS" pitchFamily="66" charset="0"/>
            </a:rPr>
            <a:t>Siyer, </a:t>
          </a:r>
          <a:r>
            <a:rPr lang="tr-TR" sz="1400" b="0" i="0" dirty="0" err="1">
              <a:latin typeface="Comic Sans MS" pitchFamily="66" charset="0"/>
            </a:rPr>
            <a:t>Megazi</a:t>
          </a:r>
          <a:r>
            <a:rPr lang="tr-TR" sz="1400" b="0" i="0" dirty="0">
              <a:latin typeface="Comic Sans MS" pitchFamily="66" charset="0"/>
            </a:rPr>
            <a:t>,  </a:t>
          </a:r>
          <a:r>
            <a:rPr lang="tr-TR" sz="1400" b="0" i="0" dirty="0" err="1">
              <a:latin typeface="Comic Sans MS" pitchFamily="66" charset="0"/>
            </a:rPr>
            <a:t>Teracim</a:t>
          </a:r>
          <a:r>
            <a:rPr lang="tr-TR" sz="1400" b="0" i="0" dirty="0">
              <a:latin typeface="Comic Sans MS" pitchFamily="66" charset="0"/>
            </a:rPr>
            <a:t> ve </a:t>
          </a:r>
          <a:r>
            <a:rPr lang="tr-TR" sz="1400" b="0" i="0" dirty="0" err="1">
              <a:latin typeface="Comic Sans MS" pitchFamily="66" charset="0"/>
            </a:rPr>
            <a:t>Tabakat</a:t>
          </a:r>
          <a:r>
            <a:rPr lang="tr-TR" sz="1400" b="0" i="0" dirty="0">
              <a:latin typeface="Comic Sans MS" pitchFamily="66" charset="0"/>
            </a:rPr>
            <a:t> Kitapları</a:t>
          </a:r>
          <a:endParaRPr lang="tr-TR" sz="1400" dirty="0">
            <a:latin typeface="Comic Sans MS" pitchFamily="66" charset="0"/>
          </a:endParaRPr>
        </a:p>
      </dgm:t>
    </dgm:pt>
    <dgm:pt modelId="{3A24D1F2-E39E-4BDC-AC49-DC942EBF633A}" type="parTrans" cxnId="{51E7B642-C9A2-453A-A478-3043CC9B59C4}">
      <dgm:prSet/>
      <dgm:spPr/>
      <dgm:t>
        <a:bodyPr/>
        <a:lstStyle/>
        <a:p>
          <a:endParaRPr lang="tr-TR"/>
        </a:p>
      </dgm:t>
    </dgm:pt>
    <dgm:pt modelId="{7EA20772-5C12-4D93-9BA6-F51820D90556}" type="sibTrans" cxnId="{51E7B642-C9A2-453A-A478-3043CC9B59C4}">
      <dgm:prSet/>
      <dgm:spPr/>
      <dgm:t>
        <a:bodyPr/>
        <a:lstStyle/>
        <a:p>
          <a:endParaRPr lang="tr-TR"/>
        </a:p>
      </dgm:t>
    </dgm:pt>
    <dgm:pt modelId="{1D04CA2E-ABDB-4DD0-B114-1F4ECEE83D67}">
      <dgm:prSet phldrT="[Metin]" custT="1"/>
      <dgm:spPr/>
      <dgm:t>
        <a:bodyPr/>
        <a:lstStyle/>
        <a:p>
          <a:r>
            <a:rPr lang="tr-TR" sz="1400" b="0" i="0" dirty="0">
              <a:latin typeface="Comic Sans MS" pitchFamily="66" charset="0"/>
            </a:rPr>
            <a:t>İlk</a:t>
          </a:r>
          <a:r>
            <a:rPr lang="sv-SE" sz="1400" b="0" i="0" dirty="0">
              <a:latin typeface="Comic Sans MS" pitchFamily="66" charset="0"/>
            </a:rPr>
            <a:t> dönemlerde yazılmış İslam tarihleri</a:t>
          </a:r>
          <a:endParaRPr lang="tr-TR" sz="1400" dirty="0">
            <a:latin typeface="Comic Sans MS" pitchFamily="66" charset="0"/>
          </a:endParaRPr>
        </a:p>
      </dgm:t>
    </dgm:pt>
    <dgm:pt modelId="{F6FED1CD-4858-4C47-AB7F-62399AC0A4F5}" type="parTrans" cxnId="{DDDCAA52-121D-4E7E-8C4C-1B5148F4353A}">
      <dgm:prSet/>
      <dgm:spPr/>
      <dgm:t>
        <a:bodyPr/>
        <a:lstStyle/>
        <a:p>
          <a:endParaRPr lang="tr-TR"/>
        </a:p>
      </dgm:t>
    </dgm:pt>
    <dgm:pt modelId="{1B24F02D-0ACC-4BD6-959B-BE21B7E3D1A8}" type="sibTrans" cxnId="{DDDCAA52-121D-4E7E-8C4C-1B5148F4353A}">
      <dgm:prSet/>
      <dgm:spPr/>
      <dgm:t>
        <a:bodyPr/>
        <a:lstStyle/>
        <a:p>
          <a:endParaRPr lang="tr-TR"/>
        </a:p>
      </dgm:t>
    </dgm:pt>
    <dgm:pt modelId="{AE3EAB1D-2EFA-4017-B56C-A0354B35B0C9}">
      <dgm:prSet phldrT="[Metin]" custT="1"/>
      <dgm:spPr/>
      <dgm:t>
        <a:bodyPr/>
        <a:lstStyle/>
        <a:p>
          <a:r>
            <a:rPr lang="tr-TR" sz="1400" b="0" i="0" dirty="0">
              <a:latin typeface="Comic Sans MS" pitchFamily="66" charset="0"/>
            </a:rPr>
            <a:t>Yazısız Kaynaklar</a:t>
          </a:r>
          <a:endParaRPr lang="tr-TR" sz="1400" dirty="0">
            <a:latin typeface="Comic Sans MS" pitchFamily="66" charset="0"/>
          </a:endParaRPr>
        </a:p>
      </dgm:t>
    </dgm:pt>
    <dgm:pt modelId="{C880BD69-3E7E-43D1-8CAE-FBB43C862C4B}" type="parTrans" cxnId="{1E888438-CCDC-4CFC-9380-D3F5BEA4344F}">
      <dgm:prSet/>
      <dgm:spPr/>
      <dgm:t>
        <a:bodyPr/>
        <a:lstStyle/>
        <a:p>
          <a:endParaRPr lang="tr-TR"/>
        </a:p>
      </dgm:t>
    </dgm:pt>
    <dgm:pt modelId="{15918A4F-097D-48C5-B7B5-03188636688F}" type="sibTrans" cxnId="{1E888438-CCDC-4CFC-9380-D3F5BEA4344F}">
      <dgm:prSet/>
      <dgm:spPr/>
      <dgm:t>
        <a:bodyPr/>
        <a:lstStyle/>
        <a:p>
          <a:endParaRPr lang="tr-TR"/>
        </a:p>
      </dgm:t>
    </dgm:pt>
    <dgm:pt modelId="{17137361-5007-48EE-BB55-35B39E7FEF97}">
      <dgm:prSet phldrT="[Metin]" custT="1"/>
      <dgm:spPr/>
      <dgm:t>
        <a:bodyPr/>
        <a:lstStyle/>
        <a:p>
          <a:r>
            <a:rPr lang="tr-TR" sz="1400" b="0" i="0" dirty="0">
              <a:latin typeface="Comic Sans MS" pitchFamily="66" charset="0"/>
            </a:rPr>
            <a:t>Nesilden </a:t>
          </a:r>
          <a:r>
            <a:rPr lang="tr-TR" sz="1400" b="0" i="0" dirty="0" err="1">
              <a:latin typeface="Comic Sans MS" pitchFamily="66" charset="0"/>
            </a:rPr>
            <a:t>nesile</a:t>
          </a:r>
          <a:r>
            <a:rPr lang="tr-TR" sz="1400" b="0" i="0" dirty="0">
              <a:latin typeface="Comic Sans MS" pitchFamily="66" charset="0"/>
            </a:rPr>
            <a:t> sözlü olarak aktarıla gelen anekdotlar, kıssalar, fıkralar, vecizeler, destanlar, hikâyeler</a:t>
          </a:r>
          <a:endParaRPr lang="tr-TR" sz="1400" dirty="0">
            <a:latin typeface="Comic Sans MS" pitchFamily="66" charset="0"/>
          </a:endParaRPr>
        </a:p>
      </dgm:t>
    </dgm:pt>
    <dgm:pt modelId="{6C355D56-7839-4FC6-88FC-F94220FE9321}" type="parTrans" cxnId="{C5D44F95-1023-4AD5-8177-12D8DBB02142}">
      <dgm:prSet/>
      <dgm:spPr/>
      <dgm:t>
        <a:bodyPr/>
        <a:lstStyle/>
        <a:p>
          <a:endParaRPr lang="tr-TR"/>
        </a:p>
      </dgm:t>
    </dgm:pt>
    <dgm:pt modelId="{D3445993-8331-4755-AFF1-A40C3A40496B}" type="sibTrans" cxnId="{C5D44F95-1023-4AD5-8177-12D8DBB02142}">
      <dgm:prSet/>
      <dgm:spPr/>
      <dgm:t>
        <a:bodyPr/>
        <a:lstStyle/>
        <a:p>
          <a:endParaRPr lang="tr-TR"/>
        </a:p>
      </dgm:t>
    </dgm:pt>
    <dgm:pt modelId="{11FEA02A-1749-4F95-AAAA-E30C5CB1270C}">
      <dgm:prSet phldrT="[Metin]" custT="1"/>
      <dgm:spPr/>
      <dgm:t>
        <a:bodyPr/>
        <a:lstStyle/>
        <a:p>
          <a:r>
            <a:rPr lang="tr-TR" sz="1400" b="0" i="0" dirty="0">
              <a:latin typeface="Comic Sans MS" pitchFamily="66" charset="0"/>
            </a:rPr>
            <a:t>Eski kentler, kaleler, su yolları, çeşmeler, zaviyeler, türbeler, mezarlar v.b</a:t>
          </a:r>
          <a:r>
            <a:rPr lang="tr-TR" sz="1200" b="0" i="0" dirty="0">
              <a:latin typeface="Comic Sans MS" pitchFamily="66" charset="0"/>
            </a:rPr>
            <a:t>.</a:t>
          </a:r>
          <a:endParaRPr lang="tr-TR" sz="1200" dirty="0">
            <a:latin typeface="Comic Sans MS" pitchFamily="66" charset="0"/>
          </a:endParaRPr>
        </a:p>
      </dgm:t>
    </dgm:pt>
    <dgm:pt modelId="{01060365-0F7E-442F-9F08-30D937CA5960}" type="parTrans" cxnId="{E57C91A4-D9C2-4C80-AD1A-AB560A2E1B69}">
      <dgm:prSet/>
      <dgm:spPr/>
      <dgm:t>
        <a:bodyPr/>
        <a:lstStyle/>
        <a:p>
          <a:endParaRPr lang="tr-TR"/>
        </a:p>
      </dgm:t>
    </dgm:pt>
    <dgm:pt modelId="{C991548C-A56A-4A05-9DC8-6C9CB5B5486F}" type="sibTrans" cxnId="{E57C91A4-D9C2-4C80-AD1A-AB560A2E1B69}">
      <dgm:prSet/>
      <dgm:spPr/>
      <dgm:t>
        <a:bodyPr/>
        <a:lstStyle/>
        <a:p>
          <a:endParaRPr lang="tr-TR"/>
        </a:p>
      </dgm:t>
    </dgm:pt>
    <dgm:pt modelId="{77E13AB3-CA60-4036-939D-E36C2E7E310A}">
      <dgm:prSet phldrT="[Metin]" custT="1"/>
      <dgm:spPr/>
      <dgm:t>
        <a:bodyPr/>
        <a:lstStyle/>
        <a:p>
          <a:r>
            <a:rPr lang="tr-TR" sz="1400" b="0" i="0" dirty="0">
              <a:latin typeface="Comic Sans MS" pitchFamily="66" charset="0"/>
            </a:rPr>
            <a:t>Kayda geçen haberler, kitabeler,günlükler v.b</a:t>
          </a:r>
          <a:r>
            <a:rPr lang="tr-TR" sz="1200" b="0" i="0" dirty="0">
              <a:latin typeface="Comic Sans MS" pitchFamily="66" charset="0"/>
            </a:rPr>
            <a:t>.</a:t>
          </a:r>
          <a:endParaRPr lang="tr-TR" sz="1200" dirty="0">
            <a:latin typeface="Comic Sans MS" pitchFamily="66" charset="0"/>
          </a:endParaRPr>
        </a:p>
      </dgm:t>
    </dgm:pt>
    <dgm:pt modelId="{07FBD82F-4D39-4EFA-BCAE-8A9956BBE2E2}" type="parTrans" cxnId="{E87370C4-7AFE-4281-966F-63EBE5968B9B}">
      <dgm:prSet/>
      <dgm:spPr/>
      <dgm:t>
        <a:bodyPr/>
        <a:lstStyle/>
        <a:p>
          <a:endParaRPr lang="tr-TR"/>
        </a:p>
      </dgm:t>
    </dgm:pt>
    <dgm:pt modelId="{16F5EEE9-FF63-4017-AE30-A7ED4958000F}" type="sibTrans" cxnId="{E87370C4-7AFE-4281-966F-63EBE5968B9B}">
      <dgm:prSet/>
      <dgm:spPr/>
      <dgm:t>
        <a:bodyPr/>
        <a:lstStyle/>
        <a:p>
          <a:endParaRPr lang="tr-TR"/>
        </a:p>
      </dgm:t>
    </dgm:pt>
    <dgm:pt modelId="{CC352859-88F8-4990-8B17-EE3B8E30C59E}" type="pres">
      <dgm:prSet presAssocID="{EBDC745D-1811-4956-9859-864C665B3980}" presName="compositeShape" presStyleCnt="0">
        <dgm:presLayoutVars>
          <dgm:dir/>
          <dgm:resizeHandles/>
        </dgm:presLayoutVars>
      </dgm:prSet>
      <dgm:spPr/>
      <dgm:t>
        <a:bodyPr/>
        <a:lstStyle/>
        <a:p>
          <a:endParaRPr lang="tr-TR"/>
        </a:p>
      </dgm:t>
    </dgm:pt>
    <dgm:pt modelId="{4BF40137-BE15-4B60-8F41-2437EC61B2FC}" type="pres">
      <dgm:prSet presAssocID="{EBDC745D-1811-4956-9859-864C665B3980}" presName="pyramid" presStyleLbl="node1" presStyleIdx="0" presStyleCnt="1" custLinFactNeighborX="-278"/>
      <dgm:spPr/>
    </dgm:pt>
    <dgm:pt modelId="{A404A385-B8B9-44A7-BDE9-39660994E120}" type="pres">
      <dgm:prSet presAssocID="{EBDC745D-1811-4956-9859-864C665B3980}" presName="theList" presStyleCnt="0"/>
      <dgm:spPr/>
    </dgm:pt>
    <dgm:pt modelId="{2F7F2D6B-38C0-49FF-8111-9CE7CFDC097F}" type="pres">
      <dgm:prSet presAssocID="{CD59FBF8-29D7-4616-960C-4BFD9D08DDD2}" presName="aNode" presStyleLbl="fgAcc1" presStyleIdx="0" presStyleCnt="3">
        <dgm:presLayoutVars>
          <dgm:bulletEnabled val="1"/>
        </dgm:presLayoutVars>
      </dgm:prSet>
      <dgm:spPr/>
      <dgm:t>
        <a:bodyPr/>
        <a:lstStyle/>
        <a:p>
          <a:endParaRPr lang="tr-TR"/>
        </a:p>
      </dgm:t>
    </dgm:pt>
    <dgm:pt modelId="{781796C1-98EA-40A3-9EB6-215B960B340F}" type="pres">
      <dgm:prSet presAssocID="{CD59FBF8-29D7-4616-960C-4BFD9D08DDD2}" presName="aSpace" presStyleCnt="0"/>
      <dgm:spPr/>
    </dgm:pt>
    <dgm:pt modelId="{B0352474-C9EC-49C5-8065-8402D3BC7604}" type="pres">
      <dgm:prSet presAssocID="{E799FF20-433D-4C30-9E9D-A1AEB504E36B}" presName="aNode" presStyleLbl="fgAcc1" presStyleIdx="1" presStyleCnt="3">
        <dgm:presLayoutVars>
          <dgm:bulletEnabled val="1"/>
        </dgm:presLayoutVars>
      </dgm:prSet>
      <dgm:spPr/>
      <dgm:t>
        <a:bodyPr/>
        <a:lstStyle/>
        <a:p>
          <a:endParaRPr lang="tr-TR"/>
        </a:p>
      </dgm:t>
    </dgm:pt>
    <dgm:pt modelId="{F71258A0-6703-47EB-A7DE-989CEE86A2E6}" type="pres">
      <dgm:prSet presAssocID="{E799FF20-433D-4C30-9E9D-A1AEB504E36B}" presName="aSpace" presStyleCnt="0"/>
      <dgm:spPr/>
    </dgm:pt>
    <dgm:pt modelId="{0A1EE553-1CC2-4EFD-A648-71E7142F41E4}" type="pres">
      <dgm:prSet presAssocID="{AE3EAB1D-2EFA-4017-B56C-A0354B35B0C9}" presName="aNode" presStyleLbl="fgAcc1" presStyleIdx="2" presStyleCnt="3" custScaleX="100855" custScaleY="125457">
        <dgm:presLayoutVars>
          <dgm:bulletEnabled val="1"/>
        </dgm:presLayoutVars>
      </dgm:prSet>
      <dgm:spPr/>
      <dgm:t>
        <a:bodyPr/>
        <a:lstStyle/>
        <a:p>
          <a:endParaRPr lang="tr-TR"/>
        </a:p>
      </dgm:t>
    </dgm:pt>
    <dgm:pt modelId="{3E3250E6-A7C6-4655-A178-1EFD6E7C1809}" type="pres">
      <dgm:prSet presAssocID="{AE3EAB1D-2EFA-4017-B56C-A0354B35B0C9}" presName="aSpace" presStyleCnt="0"/>
      <dgm:spPr/>
    </dgm:pt>
  </dgm:ptLst>
  <dgm:cxnLst>
    <dgm:cxn modelId="{75DA9A55-2BA4-42A0-B6F9-E38EE3B00F1D}" type="presOf" srcId="{11FEA02A-1749-4F95-AAAA-E30C5CB1270C}" destId="{0A1EE553-1CC2-4EFD-A648-71E7142F41E4}" srcOrd="0" destOrd="2" presId="urn:microsoft.com/office/officeart/2005/8/layout/pyramid2"/>
    <dgm:cxn modelId="{0196664D-7272-452D-81AF-B55835CC2E09}" type="presOf" srcId="{77E13AB3-CA60-4036-939D-E36C2E7E310A}" destId="{B0352474-C9EC-49C5-8065-8402D3BC7604}" srcOrd="0" destOrd="3" presId="urn:microsoft.com/office/officeart/2005/8/layout/pyramid2"/>
    <dgm:cxn modelId="{51E7B642-C9A2-453A-A478-3043CC9B59C4}" srcId="{E799FF20-433D-4C30-9E9D-A1AEB504E36B}" destId="{A3D54774-A6FA-40B6-A71F-00800EDF300C}" srcOrd="0" destOrd="0" parTransId="{3A24D1F2-E39E-4BDC-AC49-DC942EBF633A}" sibTransId="{7EA20772-5C12-4D93-9BA6-F51820D90556}"/>
    <dgm:cxn modelId="{DA491575-1054-495B-B9BC-17106A0DEF39}" type="presOf" srcId="{1D04CA2E-ABDB-4DD0-B114-1F4ECEE83D67}" destId="{B0352474-C9EC-49C5-8065-8402D3BC7604}" srcOrd="0" destOrd="2" presId="urn:microsoft.com/office/officeart/2005/8/layout/pyramid2"/>
    <dgm:cxn modelId="{320AF8C1-9EB7-4A0B-8C6F-C552ECE43705}" srcId="{EBDC745D-1811-4956-9859-864C665B3980}" destId="{CD59FBF8-29D7-4616-960C-4BFD9D08DDD2}" srcOrd="0" destOrd="0" parTransId="{D8D8E4AB-3366-4D99-A612-F83C639A2667}" sibTransId="{F1981D0C-7965-497C-8FD3-0EDC9339DCC8}"/>
    <dgm:cxn modelId="{E87370C4-7AFE-4281-966F-63EBE5968B9B}" srcId="{E799FF20-433D-4C30-9E9D-A1AEB504E36B}" destId="{77E13AB3-CA60-4036-939D-E36C2E7E310A}" srcOrd="2" destOrd="0" parTransId="{07FBD82F-4D39-4EFA-BCAE-8A9956BBE2E2}" sibTransId="{16F5EEE9-FF63-4017-AE30-A7ED4958000F}"/>
    <dgm:cxn modelId="{E57C91A4-D9C2-4C80-AD1A-AB560A2E1B69}" srcId="{AE3EAB1D-2EFA-4017-B56C-A0354B35B0C9}" destId="{11FEA02A-1749-4F95-AAAA-E30C5CB1270C}" srcOrd="1" destOrd="0" parTransId="{01060365-0F7E-442F-9F08-30D937CA5960}" sibTransId="{C991548C-A56A-4A05-9DC8-6C9CB5B5486F}"/>
    <dgm:cxn modelId="{73F06C46-FD6C-476F-8EDF-750A9904DF1F}" type="presOf" srcId="{EBDC745D-1811-4956-9859-864C665B3980}" destId="{CC352859-88F8-4990-8B17-EE3B8E30C59E}" srcOrd="0" destOrd="0" presId="urn:microsoft.com/office/officeart/2005/8/layout/pyramid2"/>
    <dgm:cxn modelId="{DDDCAA52-121D-4E7E-8C4C-1B5148F4353A}" srcId="{E799FF20-433D-4C30-9E9D-A1AEB504E36B}" destId="{1D04CA2E-ABDB-4DD0-B114-1F4ECEE83D67}" srcOrd="1" destOrd="0" parTransId="{F6FED1CD-4858-4C47-AB7F-62399AC0A4F5}" sibTransId="{1B24F02D-0ACC-4BD6-959B-BE21B7E3D1A8}"/>
    <dgm:cxn modelId="{E815712D-63F1-410C-A893-2A711EEC80D3}" type="presOf" srcId="{AE3EAB1D-2EFA-4017-B56C-A0354B35B0C9}" destId="{0A1EE553-1CC2-4EFD-A648-71E7142F41E4}" srcOrd="0" destOrd="0" presId="urn:microsoft.com/office/officeart/2005/8/layout/pyramid2"/>
    <dgm:cxn modelId="{AAFBB23D-ACC3-45AA-A7A1-96DABF026563}" srcId="{CD59FBF8-29D7-4616-960C-4BFD9D08DDD2}" destId="{2941D6B5-CFA8-4D0B-866E-F0872B36791B}" srcOrd="1" destOrd="0" parTransId="{B2122416-5E57-4C02-800F-999FDD97150B}" sibTransId="{60D99702-ACE0-4B16-8B7B-C97C388B85EA}"/>
    <dgm:cxn modelId="{B424003C-6E49-46FB-A9A6-E0DC3834F63E}" type="presOf" srcId="{CD59FBF8-29D7-4616-960C-4BFD9D08DDD2}" destId="{2F7F2D6B-38C0-49FF-8111-9CE7CFDC097F}" srcOrd="0" destOrd="0" presId="urn:microsoft.com/office/officeart/2005/8/layout/pyramid2"/>
    <dgm:cxn modelId="{2287D7BA-1108-4DDC-9BA9-D532C0A959B0}" srcId="{CD59FBF8-29D7-4616-960C-4BFD9D08DDD2}" destId="{9F136F15-DAA2-4698-9F1B-2AE092933074}" srcOrd="0" destOrd="0" parTransId="{A8F94D3D-13BC-45A0-A709-1403AA84ED2D}" sibTransId="{1243B07E-EF69-4B5E-B6A0-9F32E290C876}"/>
    <dgm:cxn modelId="{A52915CF-CF2D-456C-9CAF-FF4001D0158A}" type="presOf" srcId="{2941D6B5-CFA8-4D0B-866E-F0872B36791B}" destId="{2F7F2D6B-38C0-49FF-8111-9CE7CFDC097F}" srcOrd="0" destOrd="2" presId="urn:microsoft.com/office/officeart/2005/8/layout/pyramid2"/>
    <dgm:cxn modelId="{AA5B7FB3-A7D1-4387-9FA3-4218E9D73981}" type="presOf" srcId="{E799FF20-433D-4C30-9E9D-A1AEB504E36B}" destId="{B0352474-C9EC-49C5-8065-8402D3BC7604}" srcOrd="0" destOrd="0" presId="urn:microsoft.com/office/officeart/2005/8/layout/pyramid2"/>
    <dgm:cxn modelId="{D78E62E2-ABCB-4796-A4FF-B9C05809086E}" srcId="{EBDC745D-1811-4956-9859-864C665B3980}" destId="{E799FF20-433D-4C30-9E9D-A1AEB504E36B}" srcOrd="1" destOrd="0" parTransId="{BF28CF07-F43B-4073-B04B-32519A55F63A}" sibTransId="{1494D8FD-F9EA-4A10-B183-BF30316A8F0B}"/>
    <dgm:cxn modelId="{C6683977-6651-4E52-936A-98C92BB39C13}" type="presOf" srcId="{A3D54774-A6FA-40B6-A71F-00800EDF300C}" destId="{B0352474-C9EC-49C5-8065-8402D3BC7604}" srcOrd="0" destOrd="1" presId="urn:microsoft.com/office/officeart/2005/8/layout/pyramid2"/>
    <dgm:cxn modelId="{3725F7EF-3A55-412B-90C3-013475A51153}" type="presOf" srcId="{9F136F15-DAA2-4698-9F1B-2AE092933074}" destId="{2F7F2D6B-38C0-49FF-8111-9CE7CFDC097F}" srcOrd="0" destOrd="1" presId="urn:microsoft.com/office/officeart/2005/8/layout/pyramid2"/>
    <dgm:cxn modelId="{C5D44F95-1023-4AD5-8177-12D8DBB02142}" srcId="{AE3EAB1D-2EFA-4017-B56C-A0354B35B0C9}" destId="{17137361-5007-48EE-BB55-35B39E7FEF97}" srcOrd="0" destOrd="0" parTransId="{6C355D56-7839-4FC6-88FC-F94220FE9321}" sibTransId="{D3445993-8331-4755-AFF1-A40C3A40496B}"/>
    <dgm:cxn modelId="{C7155321-DB5A-4CF6-9EF5-C8236A7F8ACA}" type="presOf" srcId="{17137361-5007-48EE-BB55-35B39E7FEF97}" destId="{0A1EE553-1CC2-4EFD-A648-71E7142F41E4}" srcOrd="0" destOrd="1" presId="urn:microsoft.com/office/officeart/2005/8/layout/pyramid2"/>
    <dgm:cxn modelId="{1E888438-CCDC-4CFC-9380-D3F5BEA4344F}" srcId="{EBDC745D-1811-4956-9859-864C665B3980}" destId="{AE3EAB1D-2EFA-4017-B56C-A0354B35B0C9}" srcOrd="2" destOrd="0" parTransId="{C880BD69-3E7E-43D1-8CAE-FBB43C862C4B}" sibTransId="{15918A4F-097D-48C5-B7B5-03188636688F}"/>
    <dgm:cxn modelId="{91A0CA72-BF7D-4FD3-AB6B-D9D3FD56DBCB}" type="presParOf" srcId="{CC352859-88F8-4990-8B17-EE3B8E30C59E}" destId="{4BF40137-BE15-4B60-8F41-2437EC61B2FC}" srcOrd="0" destOrd="0" presId="urn:microsoft.com/office/officeart/2005/8/layout/pyramid2"/>
    <dgm:cxn modelId="{0EE9C368-E193-452A-8ED6-88378D1FAEEE}" type="presParOf" srcId="{CC352859-88F8-4990-8B17-EE3B8E30C59E}" destId="{A404A385-B8B9-44A7-BDE9-39660994E120}" srcOrd="1" destOrd="0" presId="urn:microsoft.com/office/officeart/2005/8/layout/pyramid2"/>
    <dgm:cxn modelId="{EB3318CF-7F8B-4564-A1FB-EBDD4211D11C}" type="presParOf" srcId="{A404A385-B8B9-44A7-BDE9-39660994E120}" destId="{2F7F2D6B-38C0-49FF-8111-9CE7CFDC097F}" srcOrd="0" destOrd="0" presId="urn:microsoft.com/office/officeart/2005/8/layout/pyramid2"/>
    <dgm:cxn modelId="{21AB0F6C-8A24-4472-BF0E-64311E298DFE}" type="presParOf" srcId="{A404A385-B8B9-44A7-BDE9-39660994E120}" destId="{781796C1-98EA-40A3-9EB6-215B960B340F}" srcOrd="1" destOrd="0" presId="urn:microsoft.com/office/officeart/2005/8/layout/pyramid2"/>
    <dgm:cxn modelId="{F8D8B80A-4C47-4995-B5C4-C6A6A0F5F062}" type="presParOf" srcId="{A404A385-B8B9-44A7-BDE9-39660994E120}" destId="{B0352474-C9EC-49C5-8065-8402D3BC7604}" srcOrd="2" destOrd="0" presId="urn:microsoft.com/office/officeart/2005/8/layout/pyramid2"/>
    <dgm:cxn modelId="{948219C3-A83C-4BD9-926A-C79281415E60}" type="presParOf" srcId="{A404A385-B8B9-44A7-BDE9-39660994E120}" destId="{F71258A0-6703-47EB-A7DE-989CEE86A2E6}" srcOrd="3" destOrd="0" presId="urn:microsoft.com/office/officeart/2005/8/layout/pyramid2"/>
    <dgm:cxn modelId="{547D205B-AF11-41A0-AEAF-3DE831E19787}" type="presParOf" srcId="{A404A385-B8B9-44A7-BDE9-39660994E120}" destId="{0A1EE553-1CC2-4EFD-A648-71E7142F41E4}" srcOrd="4" destOrd="0" presId="urn:microsoft.com/office/officeart/2005/8/layout/pyramid2"/>
    <dgm:cxn modelId="{7C3A7109-4940-402F-BF09-4F6CA3BF2C6E}" type="presParOf" srcId="{A404A385-B8B9-44A7-BDE9-39660994E120}" destId="{3E3250E6-A7C6-4655-A178-1EFD6E7C1809}"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F40137-BE15-4B60-8F41-2437EC61B2FC}">
      <dsp:nvSpPr>
        <dsp:cNvPr id="0" name=""/>
        <dsp:cNvSpPr/>
      </dsp:nvSpPr>
      <dsp:spPr>
        <a:xfrm>
          <a:off x="348256" y="0"/>
          <a:ext cx="6429396" cy="6429396"/>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7F2D6B-38C0-49FF-8111-9CE7CFDC097F}">
      <dsp:nvSpPr>
        <dsp:cNvPr id="0" name=""/>
        <dsp:cNvSpPr/>
      </dsp:nvSpPr>
      <dsp:spPr>
        <a:xfrm>
          <a:off x="3580828" y="644098"/>
          <a:ext cx="4179107" cy="141647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tr-TR" sz="1600" kern="1200" dirty="0">
              <a:latin typeface="Comic Sans MS" pitchFamily="66" charset="0"/>
            </a:rPr>
            <a:t>Ana Kaynaklar</a:t>
          </a:r>
        </a:p>
        <a:p>
          <a:pPr marL="171450" lvl="1" indent="-171450" algn="l" defTabSz="711200">
            <a:lnSpc>
              <a:spcPct val="90000"/>
            </a:lnSpc>
            <a:spcBef>
              <a:spcPct val="0"/>
            </a:spcBef>
            <a:spcAft>
              <a:spcPct val="15000"/>
            </a:spcAft>
            <a:buChar char="••"/>
          </a:pPr>
          <a:r>
            <a:rPr lang="tr-TR" sz="1600" b="0" i="0" kern="1200" dirty="0" err="1">
              <a:latin typeface="Comic Sans MS" pitchFamily="66" charset="0"/>
            </a:rPr>
            <a:t>Kur’an</a:t>
          </a:r>
          <a:r>
            <a:rPr lang="tr-TR" sz="1600" b="0" i="0" kern="1200" dirty="0">
              <a:latin typeface="Comic Sans MS" pitchFamily="66" charset="0"/>
            </a:rPr>
            <a:t>-ı Kerim</a:t>
          </a:r>
          <a:endParaRPr lang="tr-TR" sz="1600" kern="1200" dirty="0">
            <a:latin typeface="Comic Sans MS" pitchFamily="66" charset="0"/>
          </a:endParaRPr>
        </a:p>
        <a:p>
          <a:pPr marL="171450" lvl="1" indent="-171450" algn="l" defTabSz="711200">
            <a:lnSpc>
              <a:spcPct val="90000"/>
            </a:lnSpc>
            <a:spcBef>
              <a:spcPct val="0"/>
            </a:spcBef>
            <a:spcAft>
              <a:spcPct val="15000"/>
            </a:spcAft>
            <a:buChar char="••"/>
          </a:pPr>
          <a:r>
            <a:rPr lang="tr-TR" sz="1600" b="0" i="0" kern="1200" dirty="0">
              <a:latin typeface="Comic Sans MS" pitchFamily="66" charset="0"/>
            </a:rPr>
            <a:t>Hadisler</a:t>
          </a:r>
          <a:endParaRPr lang="tr-TR" sz="1600" kern="1200" dirty="0">
            <a:latin typeface="Comic Sans MS" pitchFamily="66" charset="0"/>
          </a:endParaRPr>
        </a:p>
      </dsp:txBody>
      <dsp:txXfrm>
        <a:off x="3580828" y="644098"/>
        <a:ext cx="4179107" cy="1416476"/>
      </dsp:txXfrm>
    </dsp:sp>
    <dsp:sp modelId="{B0352474-C9EC-49C5-8065-8402D3BC7604}">
      <dsp:nvSpPr>
        <dsp:cNvPr id="0" name=""/>
        <dsp:cNvSpPr/>
      </dsp:nvSpPr>
      <dsp:spPr>
        <a:xfrm>
          <a:off x="3580828" y="2237633"/>
          <a:ext cx="4179107" cy="141647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tr-TR" sz="1400" b="0" i="0" kern="1200" dirty="0">
              <a:latin typeface="Comic Sans MS" pitchFamily="66" charset="0"/>
            </a:rPr>
            <a:t>Yazılı kaynaklar</a:t>
          </a:r>
          <a:endParaRPr lang="tr-TR" sz="1400" kern="1200" dirty="0">
            <a:latin typeface="Comic Sans MS" pitchFamily="66" charset="0"/>
          </a:endParaRPr>
        </a:p>
        <a:p>
          <a:pPr marL="114300" lvl="1" indent="-114300" algn="l" defTabSz="622300">
            <a:lnSpc>
              <a:spcPct val="90000"/>
            </a:lnSpc>
            <a:spcBef>
              <a:spcPct val="0"/>
            </a:spcBef>
            <a:spcAft>
              <a:spcPct val="15000"/>
            </a:spcAft>
            <a:buChar char="••"/>
          </a:pPr>
          <a:r>
            <a:rPr lang="tr-TR" sz="1400" b="0" i="0" kern="1200" dirty="0">
              <a:latin typeface="Comic Sans MS" pitchFamily="66" charset="0"/>
            </a:rPr>
            <a:t>Siyer, </a:t>
          </a:r>
          <a:r>
            <a:rPr lang="tr-TR" sz="1400" b="0" i="0" kern="1200" dirty="0" err="1">
              <a:latin typeface="Comic Sans MS" pitchFamily="66" charset="0"/>
            </a:rPr>
            <a:t>Megazi</a:t>
          </a:r>
          <a:r>
            <a:rPr lang="tr-TR" sz="1400" b="0" i="0" kern="1200" dirty="0">
              <a:latin typeface="Comic Sans MS" pitchFamily="66" charset="0"/>
            </a:rPr>
            <a:t>,  </a:t>
          </a:r>
          <a:r>
            <a:rPr lang="tr-TR" sz="1400" b="0" i="0" kern="1200" dirty="0" err="1">
              <a:latin typeface="Comic Sans MS" pitchFamily="66" charset="0"/>
            </a:rPr>
            <a:t>Teracim</a:t>
          </a:r>
          <a:r>
            <a:rPr lang="tr-TR" sz="1400" b="0" i="0" kern="1200" dirty="0">
              <a:latin typeface="Comic Sans MS" pitchFamily="66" charset="0"/>
            </a:rPr>
            <a:t> ve </a:t>
          </a:r>
          <a:r>
            <a:rPr lang="tr-TR" sz="1400" b="0" i="0" kern="1200" dirty="0" err="1">
              <a:latin typeface="Comic Sans MS" pitchFamily="66" charset="0"/>
            </a:rPr>
            <a:t>Tabakat</a:t>
          </a:r>
          <a:r>
            <a:rPr lang="tr-TR" sz="1400" b="0" i="0" kern="1200" dirty="0">
              <a:latin typeface="Comic Sans MS" pitchFamily="66" charset="0"/>
            </a:rPr>
            <a:t> Kitapları</a:t>
          </a:r>
          <a:endParaRPr lang="tr-TR" sz="1400" kern="1200" dirty="0">
            <a:latin typeface="Comic Sans MS" pitchFamily="66" charset="0"/>
          </a:endParaRPr>
        </a:p>
        <a:p>
          <a:pPr marL="114300" lvl="1" indent="-114300" algn="l" defTabSz="622300">
            <a:lnSpc>
              <a:spcPct val="90000"/>
            </a:lnSpc>
            <a:spcBef>
              <a:spcPct val="0"/>
            </a:spcBef>
            <a:spcAft>
              <a:spcPct val="15000"/>
            </a:spcAft>
            <a:buChar char="••"/>
          </a:pPr>
          <a:r>
            <a:rPr lang="tr-TR" sz="1400" b="0" i="0" kern="1200" dirty="0">
              <a:latin typeface="Comic Sans MS" pitchFamily="66" charset="0"/>
            </a:rPr>
            <a:t>İlk</a:t>
          </a:r>
          <a:r>
            <a:rPr lang="sv-SE" sz="1400" b="0" i="0" kern="1200" dirty="0">
              <a:latin typeface="Comic Sans MS" pitchFamily="66" charset="0"/>
            </a:rPr>
            <a:t> dönemlerde yazılmış İslam tarihleri</a:t>
          </a:r>
          <a:endParaRPr lang="tr-TR" sz="1400" kern="1200" dirty="0">
            <a:latin typeface="Comic Sans MS" pitchFamily="66" charset="0"/>
          </a:endParaRPr>
        </a:p>
        <a:p>
          <a:pPr marL="114300" lvl="1" indent="-114300" algn="l" defTabSz="622300">
            <a:lnSpc>
              <a:spcPct val="90000"/>
            </a:lnSpc>
            <a:spcBef>
              <a:spcPct val="0"/>
            </a:spcBef>
            <a:spcAft>
              <a:spcPct val="15000"/>
            </a:spcAft>
            <a:buChar char="••"/>
          </a:pPr>
          <a:r>
            <a:rPr lang="tr-TR" sz="1400" b="0" i="0" kern="1200" dirty="0">
              <a:latin typeface="Comic Sans MS" pitchFamily="66" charset="0"/>
            </a:rPr>
            <a:t>Kayda geçen haberler, kitabeler,günlükler v.b</a:t>
          </a:r>
          <a:r>
            <a:rPr lang="tr-TR" sz="1200" b="0" i="0" kern="1200" dirty="0">
              <a:latin typeface="Comic Sans MS" pitchFamily="66" charset="0"/>
            </a:rPr>
            <a:t>.</a:t>
          </a:r>
          <a:endParaRPr lang="tr-TR" sz="1200" kern="1200" dirty="0">
            <a:latin typeface="Comic Sans MS" pitchFamily="66" charset="0"/>
          </a:endParaRPr>
        </a:p>
      </dsp:txBody>
      <dsp:txXfrm>
        <a:off x="3580828" y="2237633"/>
        <a:ext cx="4179107" cy="1416476"/>
      </dsp:txXfrm>
    </dsp:sp>
    <dsp:sp modelId="{0A1EE553-1CC2-4EFD-A648-71E7142F41E4}">
      <dsp:nvSpPr>
        <dsp:cNvPr id="0" name=""/>
        <dsp:cNvSpPr/>
      </dsp:nvSpPr>
      <dsp:spPr>
        <a:xfrm>
          <a:off x="3562962" y="3831169"/>
          <a:ext cx="4214838" cy="1777068"/>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tr-TR" sz="1400" b="0" i="0" kern="1200" dirty="0">
              <a:latin typeface="Comic Sans MS" pitchFamily="66" charset="0"/>
            </a:rPr>
            <a:t>Yazısız Kaynaklar</a:t>
          </a:r>
          <a:endParaRPr lang="tr-TR" sz="1400" kern="1200" dirty="0">
            <a:latin typeface="Comic Sans MS" pitchFamily="66" charset="0"/>
          </a:endParaRPr>
        </a:p>
        <a:p>
          <a:pPr marL="114300" lvl="1" indent="-114300" algn="l" defTabSz="622300">
            <a:lnSpc>
              <a:spcPct val="90000"/>
            </a:lnSpc>
            <a:spcBef>
              <a:spcPct val="0"/>
            </a:spcBef>
            <a:spcAft>
              <a:spcPct val="15000"/>
            </a:spcAft>
            <a:buChar char="••"/>
          </a:pPr>
          <a:r>
            <a:rPr lang="tr-TR" sz="1400" b="0" i="0" kern="1200" dirty="0">
              <a:latin typeface="Comic Sans MS" pitchFamily="66" charset="0"/>
            </a:rPr>
            <a:t>Nesilden </a:t>
          </a:r>
          <a:r>
            <a:rPr lang="tr-TR" sz="1400" b="0" i="0" kern="1200" dirty="0" err="1">
              <a:latin typeface="Comic Sans MS" pitchFamily="66" charset="0"/>
            </a:rPr>
            <a:t>nesile</a:t>
          </a:r>
          <a:r>
            <a:rPr lang="tr-TR" sz="1400" b="0" i="0" kern="1200" dirty="0">
              <a:latin typeface="Comic Sans MS" pitchFamily="66" charset="0"/>
            </a:rPr>
            <a:t> sözlü olarak aktarıla gelen anekdotlar, kıssalar, fıkralar, vecizeler, destanlar, hikâyeler</a:t>
          </a:r>
          <a:endParaRPr lang="tr-TR" sz="1400" kern="1200" dirty="0">
            <a:latin typeface="Comic Sans MS" pitchFamily="66" charset="0"/>
          </a:endParaRPr>
        </a:p>
        <a:p>
          <a:pPr marL="114300" lvl="1" indent="-114300" algn="l" defTabSz="622300">
            <a:lnSpc>
              <a:spcPct val="90000"/>
            </a:lnSpc>
            <a:spcBef>
              <a:spcPct val="0"/>
            </a:spcBef>
            <a:spcAft>
              <a:spcPct val="15000"/>
            </a:spcAft>
            <a:buChar char="••"/>
          </a:pPr>
          <a:r>
            <a:rPr lang="tr-TR" sz="1400" b="0" i="0" kern="1200" dirty="0">
              <a:latin typeface="Comic Sans MS" pitchFamily="66" charset="0"/>
            </a:rPr>
            <a:t>Eski kentler, kaleler, su yolları, çeşmeler, zaviyeler, türbeler, mezarlar v.b</a:t>
          </a:r>
          <a:r>
            <a:rPr lang="tr-TR" sz="1200" b="0" i="0" kern="1200" dirty="0">
              <a:latin typeface="Comic Sans MS" pitchFamily="66" charset="0"/>
            </a:rPr>
            <a:t>.</a:t>
          </a:r>
          <a:endParaRPr lang="tr-TR" sz="1200" kern="1200" dirty="0">
            <a:latin typeface="Comic Sans MS" pitchFamily="66" charset="0"/>
          </a:endParaRPr>
        </a:p>
      </dsp:txBody>
      <dsp:txXfrm>
        <a:off x="3562962" y="3831169"/>
        <a:ext cx="4214838" cy="1777068"/>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20/03/2018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20/03/2018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55576" y="1412776"/>
            <a:ext cx="7772400" cy="3672408"/>
          </a:xfrm>
        </p:spPr>
        <p:txBody>
          <a:bodyPr>
            <a:normAutofit/>
          </a:bodyPr>
          <a:lstStyle/>
          <a:p>
            <a:r>
              <a:rPr lang="tr-TR" sz="8000" b="1" dirty="0">
                <a:solidFill>
                  <a:srgbClr val="FF0000"/>
                </a:solidFill>
                <a:latin typeface="Times New Roman" pitchFamily="18" charset="0"/>
                <a:cs typeface="Times New Roman" pitchFamily="18" charset="0"/>
              </a:rPr>
              <a:t>İSLAM TARİHİ BİLİMİ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normAutofit fontScale="92500" lnSpcReduction="10000"/>
          </a:bodyPr>
          <a:lstStyle/>
          <a:p>
            <a:pPr>
              <a:buNone/>
            </a:pPr>
            <a:r>
              <a:rPr lang="tr-TR" dirty="0">
                <a:latin typeface="Times New Roman" pitchFamily="18" charset="0"/>
                <a:cs typeface="Times New Roman" pitchFamily="18" charset="0"/>
              </a:rPr>
              <a:t>	İslâm Tarihi Bu noktada Müslümanlar arasındaki tarih biliminin gelişimine baktığımızda yukarıda </a:t>
            </a:r>
            <a:r>
              <a:rPr lang="tr-TR" dirty="0" err="1">
                <a:latin typeface="Times New Roman" pitchFamily="18" charset="0"/>
                <a:cs typeface="Times New Roman" pitchFamily="18" charset="0"/>
              </a:rPr>
              <a:t>ifâde</a:t>
            </a:r>
            <a:r>
              <a:rPr lang="tr-TR" dirty="0">
                <a:latin typeface="Times New Roman" pitchFamily="18" charset="0"/>
                <a:cs typeface="Times New Roman" pitchFamily="18" charset="0"/>
              </a:rPr>
              <a:t> ettiğimiz tarihle ilgili genel ilkeye bağlı olarak umumî tarihle birlikte düşünüldüğü dikkat çekmektedir. Nitekim, klasik İslâm tarihçileri eserlerine insanlığın yaratılışı ile başlamışlar ve peygamberler tarihi (Tarih-i </a:t>
            </a:r>
            <a:r>
              <a:rPr lang="tr-TR" dirty="0" err="1">
                <a:latin typeface="Times New Roman" pitchFamily="18" charset="0"/>
                <a:cs typeface="Times New Roman" pitchFamily="18" charset="0"/>
              </a:rPr>
              <a:t>Enbiyâ</a:t>
            </a:r>
            <a:r>
              <a:rPr lang="tr-TR" dirty="0">
                <a:latin typeface="Times New Roman" pitchFamily="18" charset="0"/>
                <a:cs typeface="Times New Roman" pitchFamily="18" charset="0"/>
              </a:rPr>
              <a:t>) ile devam etmişlerdir. Böylelikle, en geniş anlamıyla, insanlık tarihini </a:t>
            </a:r>
            <a:r>
              <a:rPr lang="tr-TR" dirty="0" err="1">
                <a:latin typeface="Times New Roman" pitchFamily="18" charset="0"/>
                <a:cs typeface="Times New Roman" pitchFamily="18" charset="0"/>
              </a:rPr>
              <a:t>Hz.Muhammed’e</a:t>
            </a:r>
            <a:r>
              <a:rPr lang="tr-TR" dirty="0">
                <a:latin typeface="Times New Roman" pitchFamily="18" charset="0"/>
                <a:cs typeface="Times New Roman" pitchFamily="18" charset="0"/>
              </a:rPr>
              <a:t> kadar özetleyerek anlatmak suretiyle bir genel tarih kaleme almışlardır. Daha sonra da, asıl yazacağı konuyu </a:t>
            </a:r>
            <a:r>
              <a:rPr lang="tr-TR" dirty="0" err="1">
                <a:latin typeface="Times New Roman" pitchFamily="18" charset="0"/>
                <a:cs typeface="Times New Roman" pitchFamily="18" charset="0"/>
              </a:rPr>
              <a:t>hânedan</a:t>
            </a:r>
            <a:r>
              <a:rPr lang="tr-TR" dirty="0">
                <a:latin typeface="Times New Roman" pitchFamily="18" charset="0"/>
                <a:cs typeface="Times New Roman" pitchFamily="18" charset="0"/>
              </a:rPr>
              <a:t> tarihi veya coğrafî tarih olarak yazmışlardır.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976664"/>
          </a:xfrm>
        </p:spPr>
        <p:txBody>
          <a:bodyPr>
            <a:normAutofit lnSpcReduction="10000"/>
          </a:bodyPr>
          <a:lstStyle/>
          <a:p>
            <a:pPr>
              <a:buNone/>
            </a:pPr>
            <a:r>
              <a:rPr lang="tr-TR" dirty="0">
                <a:latin typeface="Times New Roman" pitchFamily="18" charset="0"/>
                <a:cs typeface="Times New Roman" pitchFamily="18" charset="0"/>
              </a:rPr>
              <a:t>	İslâm tarihi deyince, en geniş anlamı ile, </a:t>
            </a:r>
            <a:r>
              <a:rPr lang="tr-TR" dirty="0" err="1">
                <a:latin typeface="Times New Roman" pitchFamily="18" charset="0"/>
                <a:cs typeface="Times New Roman" pitchFamily="18" charset="0"/>
              </a:rPr>
              <a:t>Hz.Muhammed’le</a:t>
            </a:r>
            <a:r>
              <a:rPr lang="tr-TR" dirty="0">
                <a:latin typeface="Times New Roman" pitchFamily="18" charset="0"/>
                <a:cs typeface="Times New Roman" pitchFamily="18" charset="0"/>
              </a:rPr>
              <a:t> birlikte gelişen olaylar ve İslâmiyet’in yayıldığı topraklarda, yani İslâm dünyasında </a:t>
            </a:r>
            <a:r>
              <a:rPr lang="tr-TR" dirty="0" err="1">
                <a:latin typeface="Times New Roman" pitchFamily="18" charset="0"/>
                <a:cs typeface="Times New Roman" pitchFamily="18" charset="0"/>
              </a:rPr>
              <a:t>vukû</a:t>
            </a:r>
            <a:r>
              <a:rPr lang="tr-TR" dirty="0">
                <a:latin typeface="Times New Roman" pitchFamily="18" charset="0"/>
                <a:cs typeface="Times New Roman" pitchFamily="18" charset="0"/>
              </a:rPr>
              <a:t> bulan hâdiseler ile İslâm kültür ve medeniyeti anlaşılmaktadır. Bu bakımdan İslâm tarihi deyiminde, sadece İslâmî tarih veya Müslümanların tarihi yer almamakta, hele yukarıda da belirtildiği gibi, yalnız Arap tarihi kastedilmemektedir. Çünkü İslâm tarihi kavramı, dinî, millî açılarından hem İslâmî tarih veya Müslümanların tarihinden, hem de Arap tarihinden daha geniştir.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6192688"/>
          </a:xfrm>
        </p:spPr>
        <p:txBody>
          <a:bodyPr>
            <a:normAutofit fontScale="85000" lnSpcReduction="20000"/>
          </a:bodyPr>
          <a:lstStyle/>
          <a:p>
            <a:pPr>
              <a:buNone/>
            </a:pP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Muhtevâ</a:t>
            </a:r>
            <a:r>
              <a:rPr lang="tr-TR" dirty="0">
                <a:latin typeface="Times New Roman" pitchFamily="18" charset="0"/>
                <a:cs typeface="Times New Roman" pitchFamily="18" charset="0"/>
              </a:rPr>
              <a:t> bakımından da İslâm tarihi, sadece İslâmî tarihi ve Müslümanların tarihini değil, daha geniş anlamı ile İslâm dünyasını ilgilendiren tarihi olayların bütününü içine alır. Yukarıda da değindiğimiz gibi, İslâm terimi aynı zamanda Müslümanların yapıp ettiklerini ve bu dine mensup olanların ortaya koyduklarını ifade etmektedir. Bundan dolayı İslâm Tarihine Müslümanların tarihi de denilebilir. Kaldı ki bu iki terimi bütünüyle birbirinden ayrı düşünmek mümkün değildir. Çünkü yukarıda da belirtildiği üzere İslâm bu öğretinin adı, Müslüman ise, bu öğretiyi kabul edip benimseyen ve hayatını buna göre yaşayan insandır. Bu açıdan bakılınca, iyi insan, kötü insan olacağı gibi, iyi Yahudi, kötü Yahudi; iyi Hıristiyan, kötü Hıristiyan veya iyi Müslüman, kötü Müslüman da olacaktır. Ancak, bu durumda ele alınan tarihi olaylarda, sadece dinî </a:t>
            </a:r>
            <a:r>
              <a:rPr lang="tr-TR" dirty="0" err="1">
                <a:latin typeface="Times New Roman" pitchFamily="18" charset="0"/>
                <a:cs typeface="Times New Roman" pitchFamily="18" charset="0"/>
              </a:rPr>
              <a:t>mâhiyet</a:t>
            </a:r>
            <a:r>
              <a:rPr lang="tr-TR" dirty="0">
                <a:latin typeface="Times New Roman" pitchFamily="18" charset="0"/>
                <a:cs typeface="Times New Roman" pitchFamily="18" charset="0"/>
              </a:rPr>
              <a:t> arz eden olaylar ve gelişmelere ağırlık verilmiş olunur.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08720"/>
            <a:ext cx="8229600" cy="5217443"/>
          </a:xfrm>
        </p:spPr>
        <p:txBody>
          <a:bodyPr>
            <a:normAutofit fontScale="92500" lnSpcReduction="20000"/>
          </a:bodyPr>
          <a:lstStyle/>
          <a:p>
            <a:pPr>
              <a:buNone/>
            </a:pPr>
            <a:r>
              <a:rPr lang="tr-TR" dirty="0">
                <a:latin typeface="Times New Roman" pitchFamily="18" charset="0"/>
                <a:cs typeface="Times New Roman" pitchFamily="18" charset="0"/>
              </a:rPr>
              <a:t>	Bir başka ifade ile, İslâmî olan ve dinî perspektiften bakılarak süzgeçten geçirilen oluşumlar ve gelişmeler dikkate alınmış olunur. Bunun sonucunda da, Müslümanların tarihi deyince doğrudan Müslüman olanlar dikkate alındığında; Müslümanların yönetiminde olan ve Müslümanlarla bir arada yaşayan İslâm’ı kabul etmemiş olanlar, bu durumda dışarıda bırakılmış olurlar. Bu taktirde Hz. Muhammed’in içinde yaşadığı toplum başta olmak üzere, diğer Müslüman toplumların İslâm’dan önce mensup oldukları hayatlarını ve ortaya koydukları yaşama biçimlerini yani kültürlerini de görmezlikten gelmek gerekir.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08720"/>
            <a:ext cx="8229600" cy="5760640"/>
          </a:xfrm>
        </p:spPr>
        <p:txBody>
          <a:bodyPr>
            <a:normAutofit fontScale="85000" lnSpcReduction="20000"/>
          </a:bodyPr>
          <a:lstStyle/>
          <a:p>
            <a:pPr>
              <a:buNone/>
            </a:pPr>
            <a:r>
              <a:rPr lang="tr-TR" dirty="0">
                <a:latin typeface="Times New Roman" pitchFamily="18" charset="0"/>
                <a:cs typeface="Times New Roman" pitchFamily="18" charset="0"/>
              </a:rPr>
              <a:t>	Bu arada, İslâm dünyasında, daha İslâm’ın doğuşundan itibaren var olan gayr-i </a:t>
            </a:r>
            <a:r>
              <a:rPr lang="tr-TR" dirty="0" err="1">
                <a:latin typeface="Times New Roman" pitchFamily="18" charset="0"/>
                <a:cs typeface="Times New Roman" pitchFamily="18" charset="0"/>
              </a:rPr>
              <a:t>müslim</a:t>
            </a:r>
            <a:r>
              <a:rPr lang="tr-TR" dirty="0">
                <a:latin typeface="Times New Roman" pitchFamily="18" charset="0"/>
                <a:cs typeface="Times New Roman" pitchFamily="18" charset="0"/>
              </a:rPr>
              <a:t> unsurları dışarıda bırakmak ve Müslüman olanların İslâm’dan önceki yaşayışlarını ve tarihlerini görmemezlikten gelmek İslâm tarihinin eksik kalmasına ve eksik anlatılmasına sebep olur. Kaldı ki İslâm tarihinde, sadece Müslümanlara değil, </a:t>
            </a:r>
            <a:r>
              <a:rPr lang="tr-TR" dirty="0" err="1">
                <a:latin typeface="Times New Roman" pitchFamily="18" charset="0"/>
                <a:cs typeface="Times New Roman" pitchFamily="18" charset="0"/>
              </a:rPr>
              <a:t>Kur’ân’ın</a:t>
            </a:r>
            <a:r>
              <a:rPr lang="tr-TR" dirty="0">
                <a:latin typeface="Times New Roman" pitchFamily="18" charset="0"/>
                <a:cs typeface="Times New Roman" pitchFamily="18" charset="0"/>
              </a:rPr>
              <a:t> da bahsettiği Yahudi, Hıristiyan ve </a:t>
            </a:r>
            <a:r>
              <a:rPr lang="tr-TR" dirty="0" err="1">
                <a:latin typeface="Times New Roman" pitchFamily="18" charset="0"/>
                <a:cs typeface="Times New Roman" pitchFamily="18" charset="0"/>
              </a:rPr>
              <a:t>Sâbii</a:t>
            </a:r>
            <a:r>
              <a:rPr lang="tr-TR" dirty="0">
                <a:latin typeface="Times New Roman" pitchFamily="18" charset="0"/>
                <a:cs typeface="Times New Roman" pitchFamily="18" charset="0"/>
              </a:rPr>
              <a:t> gibi diğer din mensuplarına ait tarihî olaylar da yer alır. Onlarla ilişkiler anlatılır ve hukukî davaların çözümüne dair örnekler verilir. İşte bütün bu hususlar göz önüne alındığında, sadece Müslümanların tarihini dikkate alarak bir tarih ortaya koymak, her şeyden önce kültür ve medeniyet tarihini eksik bırakarak ve yanlı olarak tarihî olayları yazmaya sebep olur. Bu durumda İslâm tarihinde görülecek boşlukları doldurmak da mümkün olamaz.</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435280" cy="6192688"/>
          </a:xfrm>
        </p:spPr>
        <p:txBody>
          <a:bodyPr>
            <a:normAutofit fontScale="92500" lnSpcReduction="10000"/>
          </a:bodyPr>
          <a:lstStyle/>
          <a:p>
            <a:pPr>
              <a:buNone/>
            </a:pPr>
            <a:r>
              <a:rPr lang="tr-TR" dirty="0"/>
              <a:t>Gerek ilk dönemlerde gerekse sonraları İslam tarihçilerine göre bir tarihçi-de bulunması gereken özellikler ise söyle sıralanabilir:</a:t>
            </a:r>
          </a:p>
          <a:p>
            <a:r>
              <a:rPr lang="tr-TR" dirty="0"/>
              <a:t>1. Veri kullanımında seçici olmalı, rivayet edene ve içeriğe dikkat etmeli-</a:t>
            </a:r>
          </a:p>
          <a:p>
            <a:r>
              <a:rPr lang="tr-TR" dirty="0" err="1"/>
              <a:t>dir</a:t>
            </a:r>
            <a:r>
              <a:rPr lang="tr-TR" dirty="0"/>
              <a:t>,</a:t>
            </a:r>
          </a:p>
          <a:p>
            <a:r>
              <a:rPr lang="tr-TR" dirty="0"/>
              <a:t>2. Veriyi ideolojik amaçlar için kullanmamalıdır,</a:t>
            </a:r>
          </a:p>
          <a:p>
            <a:r>
              <a:rPr lang="tr-TR" dirty="0"/>
              <a:t>3. Donanımlı olmalıdır,</a:t>
            </a:r>
          </a:p>
          <a:p>
            <a:r>
              <a:rPr lang="tr-TR" dirty="0"/>
              <a:t>4. Tarafsız olmalıdır,</a:t>
            </a:r>
          </a:p>
          <a:p>
            <a:r>
              <a:rPr lang="tr-TR" dirty="0"/>
              <a:t>5. Doğru sözlü olmalıdır,</a:t>
            </a:r>
          </a:p>
          <a:p>
            <a:r>
              <a:rPr lang="tr-TR" dirty="0"/>
              <a:t>6. İslediği konuya hâkim olmalıdır,</a:t>
            </a:r>
          </a:p>
          <a:p>
            <a:r>
              <a:rPr lang="tr-TR" dirty="0"/>
              <a:t>7. Bilim diline sahip olmalıdır.</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260648"/>
            <a:ext cx="8568952" cy="1143000"/>
          </a:xfrm>
        </p:spPr>
        <p:txBody>
          <a:bodyPr>
            <a:normAutofit fontScale="90000"/>
          </a:bodyPr>
          <a:lstStyle/>
          <a:p>
            <a:r>
              <a:rPr lang="tr-TR" sz="2800" b="1" dirty="0">
                <a:solidFill>
                  <a:srgbClr val="FF0000"/>
                </a:solidFill>
                <a:latin typeface="Times New Roman" pitchFamily="18" charset="0"/>
                <a:cs typeface="Times New Roman" pitchFamily="18" charset="0"/>
              </a:rPr>
              <a:t>İslâm Tarihi Tabirinin Kullanılışı Ne Zaman Başlamıştır?</a:t>
            </a:r>
            <a:br>
              <a:rPr lang="tr-TR" sz="2800" b="1" dirty="0">
                <a:solidFill>
                  <a:srgbClr val="FF0000"/>
                </a:solidFill>
                <a:latin typeface="Times New Roman" pitchFamily="18" charset="0"/>
                <a:cs typeface="Times New Roman" pitchFamily="18" charset="0"/>
              </a:rPr>
            </a:br>
            <a:endParaRPr lang="tr-TR" sz="2800" b="1" dirty="0">
              <a:solidFill>
                <a:srgbClr val="FF0000"/>
              </a:solidFill>
              <a:latin typeface="Times New Roman" pitchFamily="18" charset="0"/>
              <a:cs typeface="Times New Roman" pitchFamily="18" charset="0"/>
            </a:endParaRPr>
          </a:p>
        </p:txBody>
      </p:sp>
      <p:sp>
        <p:nvSpPr>
          <p:cNvPr id="3" name="2 İçerik Yer Tutucusu"/>
          <p:cNvSpPr>
            <a:spLocks noGrp="1"/>
          </p:cNvSpPr>
          <p:nvPr>
            <p:ph idx="1"/>
          </p:nvPr>
        </p:nvSpPr>
        <p:spPr>
          <a:xfrm>
            <a:off x="251520" y="1268760"/>
            <a:ext cx="8445624" cy="5373216"/>
          </a:xfrm>
        </p:spPr>
        <p:txBody>
          <a:bodyPr>
            <a:normAutofit fontScale="85000" lnSpcReduction="20000"/>
          </a:bodyPr>
          <a:lstStyle/>
          <a:p>
            <a:pPr>
              <a:buNone/>
            </a:pPr>
            <a:r>
              <a:rPr lang="tr-TR" dirty="0">
                <a:latin typeface="Times New Roman" pitchFamily="18" charset="0"/>
                <a:cs typeface="Times New Roman" pitchFamily="18" charset="0"/>
              </a:rPr>
              <a:t>	Tarih kelimesinin İslâm toplumuna girişi, Hz. Muhammed’in  Mekke’den Medine’ye hicretini tarih başlangıcı olarak benimseyen hicrî takvimle aynı zamana rastlar. Hicretin 17. yılında benimsenen bu takvim, ikinci halife </a:t>
            </a:r>
            <a:r>
              <a:rPr lang="tr-TR" dirty="0" err="1">
                <a:latin typeface="Times New Roman" pitchFamily="18" charset="0"/>
                <a:cs typeface="Times New Roman" pitchFamily="18" charset="0"/>
              </a:rPr>
              <a:t>Hz.Ömer</a:t>
            </a:r>
            <a:r>
              <a:rPr lang="tr-TR" dirty="0">
                <a:latin typeface="Times New Roman" pitchFamily="18" charset="0"/>
                <a:cs typeface="Times New Roman" pitchFamily="18" charset="0"/>
              </a:rPr>
              <a:t>  zamanında uygulamaya konulmuştur. Şurası gerçektir ki, Müslümanlarda tarih ilmi, </a:t>
            </a:r>
            <a:r>
              <a:rPr lang="tr-TR" dirty="0" err="1">
                <a:latin typeface="Times New Roman" pitchFamily="18" charset="0"/>
                <a:cs typeface="Times New Roman" pitchFamily="18" charset="0"/>
              </a:rPr>
              <a:t>Hz.Peygamberin</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sîresini</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sahâbilerin</a:t>
            </a:r>
            <a:r>
              <a:rPr lang="tr-TR" dirty="0">
                <a:latin typeface="Times New Roman" pitchFamily="18" charset="0"/>
                <a:cs typeface="Times New Roman" pitchFamily="18" charset="0"/>
              </a:rPr>
              <a:t> çalışmalarını, yeni oluşan İslâm toplumunun faaliyetleri ile </a:t>
            </a:r>
            <a:r>
              <a:rPr lang="tr-TR" dirty="0" err="1">
                <a:latin typeface="Times New Roman" pitchFamily="18" charset="0"/>
                <a:cs typeface="Times New Roman" pitchFamily="18" charset="0"/>
              </a:rPr>
              <a:t>gazâ</a:t>
            </a:r>
            <a:r>
              <a:rPr lang="tr-TR" dirty="0">
                <a:latin typeface="Times New Roman" pitchFamily="18" charset="0"/>
                <a:cs typeface="Times New Roman" pitchFamily="18" charset="0"/>
              </a:rPr>
              <a:t> ve </a:t>
            </a:r>
            <a:r>
              <a:rPr lang="tr-TR" dirty="0" err="1">
                <a:latin typeface="Times New Roman" pitchFamily="18" charset="0"/>
                <a:cs typeface="Times New Roman" pitchFamily="18" charset="0"/>
              </a:rPr>
              <a:t>cihad</a:t>
            </a:r>
            <a:r>
              <a:rPr lang="tr-TR" dirty="0">
                <a:latin typeface="Times New Roman" pitchFamily="18" charset="0"/>
                <a:cs typeface="Times New Roman" pitchFamily="18" charset="0"/>
              </a:rPr>
              <a:t> haberlerini tespit ve tetkik etmeyi hedefleyerek başlamıştır. Tarihe ait en eski kitaplar, </a:t>
            </a:r>
            <a:r>
              <a:rPr lang="tr-TR" dirty="0" err="1">
                <a:latin typeface="Times New Roman" pitchFamily="18" charset="0"/>
                <a:cs typeface="Times New Roman" pitchFamily="18" charset="0"/>
              </a:rPr>
              <a:t>Megâzi</a:t>
            </a:r>
            <a:r>
              <a:rPr lang="tr-TR" dirty="0">
                <a:latin typeface="Times New Roman" pitchFamily="18" charset="0"/>
                <a:cs typeface="Times New Roman" pitchFamily="18" charset="0"/>
              </a:rPr>
              <a:t> ve Siyer kitaplarıdır. Daha sonra </a:t>
            </a:r>
            <a:r>
              <a:rPr lang="tr-TR" dirty="0" err="1">
                <a:latin typeface="Times New Roman" pitchFamily="18" charset="0"/>
                <a:cs typeface="Times New Roman" pitchFamily="18" charset="0"/>
              </a:rPr>
              <a:t>Tabakât</a:t>
            </a:r>
            <a:r>
              <a:rPr lang="tr-TR" dirty="0">
                <a:latin typeface="Times New Roman" pitchFamily="18" charset="0"/>
                <a:cs typeface="Times New Roman" pitchFamily="18" charset="0"/>
              </a:rPr>
              <a:t> ve </a:t>
            </a:r>
            <a:r>
              <a:rPr lang="tr-TR" dirty="0" err="1">
                <a:latin typeface="Times New Roman" pitchFamily="18" charset="0"/>
                <a:cs typeface="Times New Roman" pitchFamily="18" charset="0"/>
              </a:rPr>
              <a:t>Fütûhât</a:t>
            </a:r>
            <a:r>
              <a:rPr lang="tr-TR" dirty="0">
                <a:latin typeface="Times New Roman" pitchFamily="18" charset="0"/>
                <a:cs typeface="Times New Roman" pitchFamily="18" charset="0"/>
              </a:rPr>
              <a:t> kitapları bunları takip etmiş, arkasından da genel tarihe dair eserler yazılmışlardır.  Zira, İslâm dünyasında tarih ilmi ile meşgul olmak, </a:t>
            </a:r>
            <a:r>
              <a:rPr lang="tr-TR" dirty="0" err="1">
                <a:latin typeface="Times New Roman" pitchFamily="18" charset="0"/>
                <a:cs typeface="Times New Roman" pitchFamily="18" charset="0"/>
              </a:rPr>
              <a:t>Kurân</a:t>
            </a:r>
            <a:r>
              <a:rPr lang="tr-TR" dirty="0">
                <a:latin typeface="Times New Roman" pitchFamily="18" charset="0"/>
                <a:cs typeface="Times New Roman" pitchFamily="18" charset="0"/>
              </a:rPr>
              <a:t> ve Hadis ilimlerinden sonra üçüncü sırayı alan bir İslâmî ilim olarak kabul edilmiştir.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620688"/>
            <a:ext cx="8229600" cy="5472608"/>
          </a:xfrm>
        </p:spPr>
        <p:txBody>
          <a:bodyPr>
            <a:normAutofit fontScale="92500" lnSpcReduction="10000"/>
          </a:bodyPr>
          <a:lstStyle/>
          <a:p>
            <a:pPr>
              <a:buNone/>
            </a:pPr>
            <a:r>
              <a:rPr lang="tr-TR" dirty="0">
                <a:latin typeface="Times New Roman" pitchFamily="18" charset="0"/>
                <a:cs typeface="Times New Roman" pitchFamily="18" charset="0"/>
              </a:rPr>
              <a:t>	Bundan dolayı bu ilmi tahsil etmenin farz-ı </a:t>
            </a:r>
            <a:r>
              <a:rPr lang="tr-TR" dirty="0" err="1">
                <a:latin typeface="Times New Roman" pitchFamily="18" charset="0"/>
                <a:cs typeface="Times New Roman" pitchFamily="18" charset="0"/>
              </a:rPr>
              <a:t>kifâye</a:t>
            </a:r>
            <a:r>
              <a:rPr lang="tr-TR" dirty="0">
                <a:latin typeface="Times New Roman" pitchFamily="18" charset="0"/>
                <a:cs typeface="Times New Roman" pitchFamily="18" charset="0"/>
              </a:rPr>
              <a:t> olduğuna, yani Müslümanlar arasında mutlaka bu ilimlerle meşgul olanların bulunması gerektiğine inanılmıştır. Bu yüzden daha hicrî ilk yüzyıldan itibaren, İslâm tarihine kaynaklık edecek pek çok eserin yazıldığı görülmektedir. Ne yazık ki bu eserlerden pek azı günümüze kadar gelebilme şansını elde etmişlerdir. Fakat, bu eserlerin pek çoğu kendinden sonra yazılanlara kaynaklık ettikleri için, bunların adlarından ve muhteviyatlarından haberdar olabilmekteyiz. Bunlar arasında eserine İslâm tarihi adını veren yazarlara ilk asırlarda rastlanılmamaktadır.</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836712"/>
            <a:ext cx="8229600" cy="5688632"/>
          </a:xfrm>
        </p:spPr>
        <p:txBody>
          <a:bodyPr>
            <a:normAutofit/>
          </a:bodyPr>
          <a:lstStyle/>
          <a:p>
            <a:pPr>
              <a:buNone/>
            </a:pP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İbnü’n</a:t>
            </a:r>
            <a:r>
              <a:rPr lang="tr-TR" dirty="0">
                <a:latin typeface="Times New Roman" pitchFamily="18" charset="0"/>
                <a:cs typeface="Times New Roman" pitchFamily="18" charset="0"/>
              </a:rPr>
              <a:t>-Nedim  “el-Fihrist”inde, “İslâm Tarihi” adlı bir eserin mevcut olduğunu kaydetmemektedir. Ancak, daha sonraki yüzyıllarda bu adla eser yazıldığını Kâtip Çelebi’nin </a:t>
            </a:r>
            <a:r>
              <a:rPr lang="tr-TR" dirty="0" err="1">
                <a:latin typeface="Times New Roman" pitchFamily="18" charset="0"/>
                <a:cs typeface="Times New Roman" pitchFamily="18" charset="0"/>
              </a:rPr>
              <a:t>Keşfü’z</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Zünûn’unda</a:t>
            </a:r>
            <a:r>
              <a:rPr lang="tr-TR" dirty="0">
                <a:latin typeface="Times New Roman" pitchFamily="18" charset="0"/>
                <a:cs typeface="Times New Roman" pitchFamily="18" charset="0"/>
              </a:rPr>
              <a:t> görmekteyiz. Mevcut bilgilere göre, eserinde “İslâm Tarihi” adını kullanan ilk tarihçi </a:t>
            </a:r>
            <a:r>
              <a:rPr lang="tr-TR" dirty="0" err="1">
                <a:latin typeface="Times New Roman" pitchFamily="18" charset="0"/>
                <a:cs typeface="Times New Roman" pitchFamily="18" charset="0"/>
              </a:rPr>
              <a:t>Şemsüddin</a:t>
            </a:r>
            <a:r>
              <a:rPr lang="tr-TR" dirty="0">
                <a:latin typeface="Times New Roman" pitchFamily="18" charset="0"/>
                <a:cs typeface="Times New Roman" pitchFamily="18" charset="0"/>
              </a:rPr>
              <a:t> Ebu </a:t>
            </a:r>
            <a:r>
              <a:rPr lang="tr-TR" dirty="0" err="1">
                <a:latin typeface="Times New Roman" pitchFamily="18" charset="0"/>
                <a:cs typeface="Times New Roman" pitchFamily="18" charset="0"/>
              </a:rPr>
              <a:t>Abdillah</a:t>
            </a:r>
            <a:r>
              <a:rPr lang="tr-TR" dirty="0">
                <a:latin typeface="Times New Roman" pitchFamily="18" charset="0"/>
                <a:cs typeface="Times New Roman" pitchFamily="18" charset="0"/>
              </a:rPr>
              <a:t> Muhammed b. </a:t>
            </a:r>
            <a:r>
              <a:rPr lang="tr-TR" dirty="0" err="1">
                <a:latin typeface="Times New Roman" pitchFamily="18" charset="0"/>
                <a:cs typeface="Times New Roman" pitchFamily="18" charset="0"/>
              </a:rPr>
              <a:t>Ahmed</a:t>
            </a:r>
            <a:r>
              <a:rPr lang="tr-TR" dirty="0">
                <a:latin typeface="Times New Roman" pitchFamily="18" charset="0"/>
                <a:cs typeface="Times New Roman" pitchFamily="18" charset="0"/>
              </a:rPr>
              <a:t> ez-</a:t>
            </a:r>
            <a:r>
              <a:rPr lang="tr-TR" dirty="0" err="1">
                <a:latin typeface="Times New Roman" pitchFamily="18" charset="0"/>
                <a:cs typeface="Times New Roman" pitchFamily="18" charset="0"/>
              </a:rPr>
              <a:t>Zehebî</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dir</a:t>
            </a:r>
            <a:r>
              <a:rPr lang="tr-TR" dirty="0">
                <a:latin typeface="Times New Roman" pitchFamily="18" charset="0"/>
                <a:cs typeface="Times New Roman" pitchFamily="18" charset="0"/>
              </a:rPr>
              <a:t>. Eser “</a:t>
            </a:r>
            <a:r>
              <a:rPr lang="tr-TR" dirty="0" err="1">
                <a:latin typeface="Times New Roman" pitchFamily="18" charset="0"/>
                <a:cs typeface="Times New Roman" pitchFamily="18" charset="0"/>
              </a:rPr>
              <a:t>Târihu’l</a:t>
            </a:r>
            <a:r>
              <a:rPr lang="tr-TR" dirty="0">
                <a:latin typeface="Times New Roman" pitchFamily="18" charset="0"/>
                <a:cs typeface="Times New Roman" pitchFamily="18" charset="0"/>
              </a:rPr>
              <a:t>-İslâm ve </a:t>
            </a:r>
            <a:r>
              <a:rPr lang="tr-TR" dirty="0" err="1">
                <a:latin typeface="Times New Roman" pitchFamily="18" charset="0"/>
                <a:cs typeface="Times New Roman" pitchFamily="18" charset="0"/>
              </a:rPr>
              <a:t>Vefeyâtü’l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Meşâhir</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ve’l</a:t>
            </a:r>
            <a:r>
              <a:rPr lang="tr-TR" dirty="0">
                <a:latin typeface="Times New Roman" pitchFamily="18" charset="0"/>
                <a:cs typeface="Times New Roman" pitchFamily="18" charset="0"/>
              </a:rPr>
              <a:t>-A‘lâm” adıyla yayınlanmıştır..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548680"/>
            <a:ext cx="8568952" cy="5904656"/>
          </a:xfrm>
        </p:spPr>
        <p:txBody>
          <a:bodyPr>
            <a:normAutofit lnSpcReduction="10000"/>
          </a:bodyPr>
          <a:lstStyle/>
          <a:p>
            <a:pPr>
              <a:buNone/>
            </a:pPr>
            <a:r>
              <a:rPr lang="tr-TR" dirty="0">
                <a:latin typeface="Times New Roman" pitchFamily="18" charset="0"/>
                <a:cs typeface="Times New Roman" pitchFamily="18" charset="0"/>
              </a:rPr>
              <a:t>	İslâm tarihi, “</a:t>
            </a:r>
            <a:r>
              <a:rPr lang="tr-TR" b="1" dirty="0">
                <a:latin typeface="Times New Roman" pitchFamily="18" charset="0"/>
                <a:cs typeface="Times New Roman" pitchFamily="18" charset="0"/>
              </a:rPr>
              <a:t>umumi tarih</a:t>
            </a:r>
            <a:r>
              <a:rPr lang="tr-TR" dirty="0">
                <a:latin typeface="Times New Roman" pitchFamily="18" charset="0"/>
                <a:cs typeface="Times New Roman" pitchFamily="18" charset="0"/>
              </a:rPr>
              <a:t>”in önemli bir bölümü olduğu için, genel tarih, İslâm tarihi olmaksızın ele alınamaz. Kuşkusuz İslâm tarihi, İslâmî inanç esaslarının oluşumu ve teşekkül biçimi hakkında faydalı bilgiler vererek, insanı taklitçilikten kurtarır ve gerçek, doğru din anlayışını gösteren bilgiye ulaştırır. Dinî düşüncelere güç kazandırır. İslâm Tarihi yazarı </a:t>
            </a:r>
            <a:r>
              <a:rPr lang="tr-TR" dirty="0" err="1">
                <a:latin typeface="Times New Roman" pitchFamily="18" charset="0"/>
                <a:cs typeface="Times New Roman" pitchFamily="18" charset="0"/>
              </a:rPr>
              <a:t>Zehebî’nin</a:t>
            </a:r>
            <a:r>
              <a:rPr lang="tr-TR" dirty="0">
                <a:latin typeface="Times New Roman" pitchFamily="18" charset="0"/>
                <a:cs typeface="Times New Roman" pitchFamily="18" charset="0"/>
              </a:rPr>
              <a:t> de belirttiği gibi, İslâm toplumundaki büyüklerin durumlarını, takdire değer davranışlarını, bakmasını bilenlerin, doğru ile yanlışı ayırt edebilenlerin gözleri önüne örnek alınacak birer numune olarak koyar.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143108" y="714356"/>
            <a:ext cx="455894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TARİH NEDİR?</a:t>
            </a:r>
          </a:p>
        </p:txBody>
      </p:sp>
      <p:sp>
        <p:nvSpPr>
          <p:cNvPr id="5" name="4 Dikdörtgen"/>
          <p:cNvSpPr/>
          <p:nvPr/>
        </p:nvSpPr>
        <p:spPr>
          <a:xfrm>
            <a:off x="1071538" y="2071678"/>
            <a:ext cx="6643734" cy="2246769"/>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2800" dirty="0"/>
              <a:t>Toplumların başından geçen olayları zaman ve yer göstererek anlatan, bunların sebep ve sonuçlarını, birbirleriyle olan ilişkilerini ele alan bilim dalı ve bu dalda yazılan eserlerin ortak adı.</a:t>
            </a:r>
            <a:endParaRPr lang="tr-TR" sz="2800" b="1" cap="none" spc="150" dirty="0">
              <a:ln w="11430"/>
              <a:solidFill>
                <a:srgbClr val="F8F8F8"/>
              </a:solidFill>
              <a:effectLst>
                <a:outerShdw blurRad="25400" algn="tl" rotWithShape="0">
                  <a:srgbClr val="000000">
                    <a:alpha val="43000"/>
                  </a:srgbClr>
                </a:outerShdw>
              </a:effectLst>
            </a:endParaRPr>
          </a:p>
        </p:txBody>
      </p:sp>
    </p:spTree>
    <p:extLst>
      <p:ext uri="{BB962C8B-B14F-4D97-AF65-F5344CB8AC3E}">
        <p14:creationId xmlns:p14="http://schemas.microsoft.com/office/powerpoint/2010/main" xmlns="" val="1033263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404664"/>
            <a:ext cx="8424936" cy="6192688"/>
          </a:xfrm>
        </p:spPr>
        <p:txBody>
          <a:bodyPr>
            <a:normAutofit fontScale="92500"/>
          </a:bodyPr>
          <a:lstStyle/>
          <a:p>
            <a:pPr>
              <a:buNone/>
            </a:pPr>
            <a:r>
              <a:rPr lang="tr-TR" dirty="0">
                <a:latin typeface="Times New Roman" pitchFamily="18" charset="0"/>
                <a:cs typeface="Times New Roman" pitchFamily="18" charset="0"/>
              </a:rPr>
              <a:t>	Bu anlayışla kaleme alınan bir çok eser, </a:t>
            </a:r>
            <a:r>
              <a:rPr lang="tr-TR" dirty="0" err="1">
                <a:latin typeface="Times New Roman" pitchFamily="18" charset="0"/>
                <a:cs typeface="Times New Roman" pitchFamily="18" charset="0"/>
              </a:rPr>
              <a:t>Zehebî’den</a:t>
            </a:r>
            <a:r>
              <a:rPr lang="tr-TR" dirty="0">
                <a:latin typeface="Times New Roman" pitchFamily="18" charset="0"/>
                <a:cs typeface="Times New Roman" pitchFamily="18" charset="0"/>
              </a:rPr>
              <a:t> sonraki dönemlerde, yazarı tarafından “İslâm Tarihi” adıyla anılmıştır. Gerek Müslüman, gerekse gayr-i </a:t>
            </a:r>
            <a:r>
              <a:rPr lang="tr-TR" dirty="0" err="1">
                <a:latin typeface="Times New Roman" pitchFamily="18" charset="0"/>
                <a:cs typeface="Times New Roman" pitchFamily="18" charset="0"/>
              </a:rPr>
              <a:t>müslim</a:t>
            </a:r>
            <a:r>
              <a:rPr lang="tr-TR" dirty="0">
                <a:latin typeface="Times New Roman" pitchFamily="18" charset="0"/>
                <a:cs typeface="Times New Roman" pitchFamily="18" charset="0"/>
              </a:rPr>
              <a:t> bir çok tarihçi “İslâm Tarihi” adını kullanmaktan imtina etmemiş- tir. Bu şekilde hem İslâmî tarih veya İslâm Tarihi hem de Müslümanların tarihini ele almışlar ve İslâm Tarihi deyimini de yanlış saymamışlardır. Aslında </a:t>
            </a:r>
            <a:r>
              <a:rPr lang="tr-TR" b="1" dirty="0">
                <a:latin typeface="Times New Roman" pitchFamily="18" charset="0"/>
                <a:cs typeface="Times New Roman" pitchFamily="18" charset="0"/>
              </a:rPr>
              <a:t>“İslâm Tarihi”</a:t>
            </a:r>
            <a:r>
              <a:rPr lang="tr-TR" dirty="0">
                <a:latin typeface="Times New Roman" pitchFamily="18" charset="0"/>
                <a:cs typeface="Times New Roman" pitchFamily="18" charset="0"/>
              </a:rPr>
              <a:t> demek Müslümanların tarihi demekten bu açıdan daha doğru sayılabilir. Bu adla yazılmış onlarca eseri hatırlamak, bu konuda yazılanlar hakkında bilgi sahibi olunması için yeterli örnek teşkil eder sanırım.</a:t>
            </a:r>
          </a:p>
          <a:p>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000" b="1" dirty="0">
                <a:solidFill>
                  <a:srgbClr val="FF0000"/>
                </a:solidFill>
              </a:rPr>
              <a:t>SONUÇ</a:t>
            </a:r>
          </a:p>
        </p:txBody>
      </p:sp>
      <p:sp>
        <p:nvSpPr>
          <p:cNvPr id="3" name="2 İçerik Yer Tutucusu"/>
          <p:cNvSpPr>
            <a:spLocks noGrp="1"/>
          </p:cNvSpPr>
          <p:nvPr>
            <p:ph idx="1"/>
          </p:nvPr>
        </p:nvSpPr>
        <p:spPr/>
        <p:txBody>
          <a:bodyPr>
            <a:normAutofit fontScale="85000" lnSpcReduction="10000"/>
          </a:bodyPr>
          <a:lstStyle/>
          <a:p>
            <a:pPr>
              <a:buNone/>
            </a:pPr>
            <a:r>
              <a:rPr lang="tr-TR" dirty="0">
                <a:latin typeface="Times New Roman" pitchFamily="18" charset="0"/>
                <a:cs typeface="Times New Roman" pitchFamily="18" charset="0"/>
              </a:rPr>
              <a:t>	“</a:t>
            </a:r>
            <a:r>
              <a:rPr lang="tr-TR" b="1" dirty="0">
                <a:latin typeface="Times New Roman" pitchFamily="18" charset="0"/>
                <a:cs typeface="Times New Roman" pitchFamily="18" charset="0"/>
              </a:rPr>
              <a:t>İslâm</a:t>
            </a:r>
            <a:r>
              <a:rPr lang="tr-TR" dirty="0">
                <a:latin typeface="Times New Roman" pitchFamily="18" charset="0"/>
                <a:cs typeface="Times New Roman" pitchFamily="18" charset="0"/>
              </a:rPr>
              <a:t>” deyimi hem Hz. Muhammed’in son peygamber olarak getirdiği dinin, hem de ondan önce gelen peygamberlerin tebliğ ettikleri dinin adıdır. Bu bakımdan </a:t>
            </a:r>
            <a:r>
              <a:rPr lang="tr-TR" dirty="0" err="1">
                <a:latin typeface="Times New Roman" pitchFamily="18" charset="0"/>
                <a:cs typeface="Times New Roman" pitchFamily="18" charset="0"/>
              </a:rPr>
              <a:t>Kur’ân</a:t>
            </a:r>
            <a:r>
              <a:rPr lang="tr-TR" dirty="0">
                <a:latin typeface="Times New Roman" pitchFamily="18" charset="0"/>
                <a:cs typeface="Times New Roman" pitchFamily="18" charset="0"/>
              </a:rPr>
              <a:t>-ı Kerim, bütün peygamberlere tebliğ olunan dine “</a:t>
            </a:r>
            <a:r>
              <a:rPr lang="tr-TR" b="1" dirty="0">
                <a:latin typeface="Times New Roman" pitchFamily="18" charset="0"/>
                <a:cs typeface="Times New Roman" pitchFamily="18" charset="0"/>
              </a:rPr>
              <a:t>İslâm</a:t>
            </a:r>
            <a:r>
              <a:rPr lang="tr-TR" dirty="0">
                <a:latin typeface="Times New Roman" pitchFamily="18" charset="0"/>
                <a:cs typeface="Times New Roman" pitchFamily="18" charset="0"/>
              </a:rPr>
              <a:t>” adını vermektedir.</a:t>
            </a:r>
          </a:p>
          <a:p>
            <a:pPr>
              <a:buNone/>
            </a:pPr>
            <a:r>
              <a:rPr lang="tr-TR" dirty="0">
                <a:latin typeface="Times New Roman" pitchFamily="18" charset="0"/>
                <a:cs typeface="Times New Roman" pitchFamily="18" charset="0"/>
              </a:rPr>
              <a:t>	“</a:t>
            </a:r>
            <a:r>
              <a:rPr lang="tr-TR" b="1" dirty="0">
                <a:latin typeface="Times New Roman" pitchFamily="18" charset="0"/>
                <a:cs typeface="Times New Roman" pitchFamily="18" charset="0"/>
              </a:rPr>
              <a:t>İslâm</a:t>
            </a:r>
            <a:r>
              <a:rPr lang="tr-TR" dirty="0">
                <a:latin typeface="Times New Roman" pitchFamily="18" charset="0"/>
                <a:cs typeface="Times New Roman" pitchFamily="18" charset="0"/>
              </a:rPr>
              <a:t>” deyimi sadece inanç esaslarını ihtiva eden bir dinin adı değil, aynı zamanda bu dine mensup olanların, yani Müslümanların da kimliklerini belirleyen bir kavramdır. Onun için İslâm Tarihi denince, hem İslâmî tarih, hem de Müslümanların tarihi akla gelir.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548680"/>
            <a:ext cx="8568952" cy="5976664"/>
          </a:xfrm>
        </p:spPr>
        <p:txBody>
          <a:bodyPr>
            <a:normAutofit fontScale="92500" lnSpcReduction="10000"/>
          </a:bodyPr>
          <a:lstStyle/>
          <a:p>
            <a:pPr>
              <a:buNone/>
            </a:pPr>
            <a:r>
              <a:rPr lang="tr-TR" dirty="0">
                <a:latin typeface="Times New Roman" pitchFamily="18" charset="0"/>
                <a:cs typeface="Times New Roman" pitchFamily="18" charset="0"/>
              </a:rPr>
              <a:t>	Böylece bu tarih içinde Müslümanların yapıp ettikleri yanında, Müslüman olmadıkları halde, onlarla bir arada yaşayanların ortaya koydukları olaylar da yer almaktadır. Bu açıdan bakılınca İslâm tarihi, dar ve hususî bir tarih değil, geniş ve genel bir tarihtir. Hem İslâmî tarihi, hem de Müslümanların tarihini içine alır. İslâm tarihinin ilk yüzyıllarında tarihe dair eser kaleme alanlar tarafından bu “İslâm Tarihi” </a:t>
            </a:r>
            <a:r>
              <a:rPr lang="tr-TR" dirty="0" err="1">
                <a:latin typeface="Times New Roman" pitchFamily="18" charset="0"/>
                <a:cs typeface="Times New Roman" pitchFamily="18" charset="0"/>
              </a:rPr>
              <a:t>ifâdesi</a:t>
            </a:r>
            <a:r>
              <a:rPr lang="tr-TR" dirty="0">
                <a:latin typeface="Times New Roman" pitchFamily="18" charset="0"/>
                <a:cs typeface="Times New Roman" pitchFamily="18" charset="0"/>
              </a:rPr>
              <a:t> kullanılmamışsa da, hicrî sekizinci/miladî on dördüncü yüzyıldan itibaren kullanılmaya başlanmış ve ondan sonra da bu tabirin kullanılmasının yaygınlaşmış olduğu görülmektedir.</a:t>
            </a:r>
          </a:p>
          <a:p>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994122"/>
          </a:xfrm>
        </p:spPr>
        <p:txBody>
          <a:bodyPr>
            <a:normAutofit/>
          </a:bodyPr>
          <a:lstStyle/>
          <a:p>
            <a:r>
              <a:rPr lang="tr-TR" sz="3200" b="1" dirty="0">
                <a:solidFill>
                  <a:srgbClr val="FF0000"/>
                </a:solidFill>
              </a:rPr>
              <a:t>İSLAM TARİHİ İLE İLGİLİ YAZILMIŞ ESERLER</a:t>
            </a:r>
          </a:p>
        </p:txBody>
      </p:sp>
      <p:sp>
        <p:nvSpPr>
          <p:cNvPr id="3" name="2 İçerik Yer Tutucusu"/>
          <p:cNvSpPr>
            <a:spLocks noGrp="1"/>
          </p:cNvSpPr>
          <p:nvPr>
            <p:ph idx="1"/>
          </p:nvPr>
        </p:nvSpPr>
        <p:spPr>
          <a:xfrm>
            <a:off x="457200" y="1340768"/>
            <a:ext cx="8229600" cy="5112568"/>
          </a:xfrm>
        </p:spPr>
        <p:txBody>
          <a:bodyPr>
            <a:normAutofit lnSpcReduction="10000"/>
          </a:bodyPr>
          <a:lstStyle/>
          <a:p>
            <a:r>
              <a:rPr lang="tr-TR" dirty="0" err="1">
                <a:latin typeface="Times New Roman" pitchFamily="18" charset="0"/>
                <a:cs typeface="Times New Roman" pitchFamily="18" charset="0"/>
              </a:rPr>
              <a:t>Kavâ</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idu’t</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Tahdîs</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min</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Funûni</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Mustalahi’l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Hadîs</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Seyyid</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Cemalüddun</a:t>
            </a:r>
            <a:r>
              <a:rPr lang="tr-TR" dirty="0">
                <a:latin typeface="Times New Roman" pitchFamily="18" charset="0"/>
                <a:cs typeface="Times New Roman" pitchFamily="18" charset="0"/>
              </a:rPr>
              <a:t> el-</a:t>
            </a:r>
            <a:r>
              <a:rPr lang="tr-TR" dirty="0" err="1">
                <a:latin typeface="Times New Roman" pitchFamily="18" charset="0"/>
                <a:cs typeface="Times New Roman" pitchFamily="18" charset="0"/>
              </a:rPr>
              <a:t>Kasımî</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edDımeşki</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Dımeşk</a:t>
            </a:r>
            <a:r>
              <a:rPr lang="tr-TR" dirty="0">
                <a:latin typeface="Times New Roman" pitchFamily="18" charset="0"/>
                <a:cs typeface="Times New Roman" pitchFamily="18" charset="0"/>
              </a:rPr>
              <a:t> 1353 (M.1935</a:t>
            </a:r>
            <a:r>
              <a:rPr lang="tr-TR" dirty="0" smtClean="0">
                <a:latin typeface="Times New Roman" pitchFamily="18" charset="0"/>
                <a:cs typeface="Times New Roman" pitchFamily="18" charset="0"/>
              </a:rPr>
              <a:t>)</a:t>
            </a:r>
            <a:endParaRPr lang="tr-TR" dirty="0">
              <a:latin typeface="Times New Roman" pitchFamily="18" charset="0"/>
              <a:cs typeface="Times New Roman" pitchFamily="18" charset="0"/>
            </a:endParaRPr>
          </a:p>
          <a:p>
            <a:r>
              <a:rPr lang="tr-TR" dirty="0">
                <a:latin typeface="Times New Roman" pitchFamily="18" charset="0"/>
                <a:cs typeface="Times New Roman" pitchFamily="18" charset="0"/>
              </a:rPr>
              <a:t> Dr. </a:t>
            </a:r>
            <a:r>
              <a:rPr lang="tr-TR" dirty="0" err="1">
                <a:latin typeface="Times New Roman" pitchFamily="18" charset="0"/>
                <a:cs typeface="Times New Roman" pitchFamily="18" charset="0"/>
              </a:rPr>
              <a:t>Esed</a:t>
            </a:r>
            <a:r>
              <a:rPr lang="tr-TR" dirty="0">
                <a:latin typeface="Times New Roman" pitchFamily="18" charset="0"/>
                <a:cs typeface="Times New Roman" pitchFamily="18" charset="0"/>
              </a:rPr>
              <a:t> Rüstem, Beyrut 1939 Tarih: </a:t>
            </a:r>
            <a:r>
              <a:rPr lang="tr-TR" dirty="0" err="1">
                <a:latin typeface="Times New Roman" pitchFamily="18" charset="0"/>
                <a:cs typeface="Times New Roman" pitchFamily="18" charset="0"/>
              </a:rPr>
              <a:t>Mecâlühü</a:t>
            </a:r>
            <a:r>
              <a:rPr lang="tr-TR" dirty="0">
                <a:latin typeface="Times New Roman" pitchFamily="18" charset="0"/>
                <a:cs typeface="Times New Roman" pitchFamily="18" charset="0"/>
              </a:rPr>
              <a:t> ve </a:t>
            </a:r>
            <a:r>
              <a:rPr lang="tr-TR" dirty="0" err="1">
                <a:latin typeface="Times New Roman" pitchFamily="18" charset="0"/>
                <a:cs typeface="Times New Roman" pitchFamily="18" charset="0"/>
              </a:rPr>
              <a:t>Felsefetühü</a:t>
            </a:r>
            <a:r>
              <a:rPr lang="tr-TR" dirty="0">
                <a:latin typeface="Times New Roman" pitchFamily="18" charset="0"/>
                <a:cs typeface="Times New Roman" pitchFamily="18" charset="0"/>
              </a:rPr>
              <a:t>, </a:t>
            </a:r>
          </a:p>
          <a:p>
            <a:r>
              <a:rPr lang="tr-TR" dirty="0" err="1" smtClean="0">
                <a:latin typeface="Times New Roman" pitchFamily="18" charset="0"/>
                <a:cs typeface="Times New Roman" pitchFamily="18" charset="0"/>
              </a:rPr>
              <a:t>Menhecü’l</a:t>
            </a:r>
            <a:r>
              <a:rPr lang="tr-TR" dirty="0" smtClean="0">
                <a:latin typeface="Times New Roman" pitchFamily="18" charset="0"/>
                <a:cs typeface="Times New Roman" pitchFamily="18" charset="0"/>
              </a:rPr>
              <a:t>-</a:t>
            </a:r>
            <a:r>
              <a:rPr lang="tr-TR" dirty="0" err="1" smtClean="0">
                <a:latin typeface="Times New Roman" pitchFamily="18" charset="0"/>
                <a:cs typeface="Times New Roman" pitchFamily="18" charset="0"/>
              </a:rPr>
              <a:t>Bahsi’t</a:t>
            </a:r>
            <a:r>
              <a:rPr lang="tr-TR" dirty="0" smtClean="0">
                <a:latin typeface="Times New Roman" pitchFamily="18" charset="0"/>
                <a:cs typeface="Times New Roman" pitchFamily="18" charset="0"/>
              </a:rPr>
              <a:t>-Tarihî</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Huseyn</a:t>
            </a:r>
            <a:r>
              <a:rPr lang="tr-TR" dirty="0">
                <a:latin typeface="Times New Roman" pitchFamily="18" charset="0"/>
                <a:cs typeface="Times New Roman" pitchFamily="18" charset="0"/>
              </a:rPr>
              <a:t> Osman, Kahire 1943.</a:t>
            </a:r>
          </a:p>
          <a:p>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İlmü’t</a:t>
            </a:r>
            <a:r>
              <a:rPr lang="tr-TR" dirty="0">
                <a:latin typeface="Times New Roman" pitchFamily="18" charset="0"/>
                <a:cs typeface="Times New Roman" pitchFamily="18" charset="0"/>
              </a:rPr>
              <a:t>-Tarih ‘</a:t>
            </a:r>
            <a:r>
              <a:rPr lang="tr-TR" dirty="0" err="1">
                <a:latin typeface="Times New Roman" pitchFamily="18" charset="0"/>
                <a:cs typeface="Times New Roman" pitchFamily="18" charset="0"/>
              </a:rPr>
              <a:t>Inde’l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Müslimîn</a:t>
            </a:r>
            <a:r>
              <a:rPr lang="tr-TR" dirty="0">
                <a:latin typeface="Times New Roman" pitchFamily="18" charset="0"/>
                <a:cs typeface="Times New Roman" pitchFamily="18" charset="0"/>
              </a:rPr>
              <a:t>, Franz </a:t>
            </a:r>
            <a:r>
              <a:rPr lang="tr-TR" dirty="0" err="1">
                <a:latin typeface="Times New Roman" pitchFamily="18" charset="0"/>
                <a:cs typeface="Times New Roman" pitchFamily="18" charset="0"/>
              </a:rPr>
              <a:t>Rosenthall</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terc</a:t>
            </a:r>
            <a:r>
              <a:rPr lang="tr-TR" dirty="0">
                <a:latin typeface="Times New Roman" pitchFamily="18" charset="0"/>
                <a:cs typeface="Times New Roman" pitchFamily="18" charset="0"/>
              </a:rPr>
              <a:t>. Salih </a:t>
            </a:r>
            <a:r>
              <a:rPr lang="tr-TR" dirty="0" err="1">
                <a:latin typeface="Times New Roman" pitchFamily="18" charset="0"/>
                <a:cs typeface="Times New Roman" pitchFamily="18" charset="0"/>
              </a:rPr>
              <a:t>Ahmed</a:t>
            </a:r>
            <a:r>
              <a:rPr lang="tr-TR" dirty="0">
                <a:latin typeface="Times New Roman" pitchFamily="18" charset="0"/>
                <a:cs typeface="Times New Roman" pitchFamily="18" charset="0"/>
              </a:rPr>
              <a:t> Ali), </a:t>
            </a:r>
            <a:r>
              <a:rPr lang="tr-TR" dirty="0" err="1">
                <a:latin typeface="Times New Roman" pitchFamily="18" charset="0"/>
                <a:cs typeface="Times New Roman" pitchFamily="18" charset="0"/>
              </a:rPr>
              <a:t>Bağdad</a:t>
            </a:r>
            <a:r>
              <a:rPr lang="tr-TR" dirty="0">
                <a:latin typeface="Times New Roman" pitchFamily="18" charset="0"/>
                <a:cs typeface="Times New Roman" pitchFamily="18" charset="0"/>
              </a:rPr>
              <a:t> 1963. </a:t>
            </a:r>
          </a:p>
          <a:p>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20688"/>
            <a:ext cx="8229600" cy="5505475"/>
          </a:xfrm>
        </p:spPr>
        <p:txBody>
          <a:bodyPr>
            <a:normAutofit/>
          </a:bodyPr>
          <a:lstStyle/>
          <a:p>
            <a:r>
              <a:rPr lang="tr-TR" dirty="0" err="1">
                <a:latin typeface="Times New Roman" pitchFamily="18" charset="0"/>
                <a:cs typeface="Times New Roman" pitchFamily="18" charset="0"/>
              </a:rPr>
              <a:t>Neş’etü’t</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Tedvîni’t</a:t>
            </a:r>
            <a:r>
              <a:rPr lang="tr-TR" dirty="0">
                <a:latin typeface="Times New Roman" pitchFamily="18" charset="0"/>
                <a:cs typeface="Times New Roman" pitchFamily="18" charset="0"/>
              </a:rPr>
              <a:t>-Tarihî ‘</a:t>
            </a:r>
            <a:r>
              <a:rPr lang="tr-TR" dirty="0" err="1">
                <a:latin typeface="Times New Roman" pitchFamily="18" charset="0"/>
                <a:cs typeface="Times New Roman" pitchFamily="18" charset="0"/>
              </a:rPr>
              <a:t>İnde’l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Arab</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Huseyn</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Nassâr</a:t>
            </a:r>
            <a:r>
              <a:rPr lang="tr-TR" dirty="0">
                <a:latin typeface="Times New Roman" pitchFamily="18" charset="0"/>
                <a:cs typeface="Times New Roman" pitchFamily="18" charset="0"/>
              </a:rPr>
              <a:t>, Kahire tarihsiz. </a:t>
            </a:r>
            <a:r>
              <a:rPr lang="tr-TR" dirty="0" err="1">
                <a:latin typeface="Times New Roman" pitchFamily="18" charset="0"/>
                <a:cs typeface="Times New Roman" pitchFamily="18" charset="0"/>
              </a:rPr>
              <a:t>Bahs</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fî</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Neş’eti</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İlmi’t</a:t>
            </a:r>
            <a:r>
              <a:rPr lang="tr-TR" dirty="0">
                <a:latin typeface="Times New Roman" pitchFamily="18" charset="0"/>
                <a:cs typeface="Times New Roman" pitchFamily="18" charset="0"/>
              </a:rPr>
              <a:t>-Tarih ‘</a:t>
            </a:r>
            <a:r>
              <a:rPr lang="tr-TR" dirty="0" err="1">
                <a:latin typeface="Times New Roman" pitchFamily="18" charset="0"/>
                <a:cs typeface="Times New Roman" pitchFamily="18" charset="0"/>
              </a:rPr>
              <a:t>Inde’l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Arab</a:t>
            </a:r>
            <a:r>
              <a:rPr lang="tr-TR" dirty="0">
                <a:latin typeface="Times New Roman" pitchFamily="18" charset="0"/>
                <a:cs typeface="Times New Roman" pitchFamily="18" charset="0"/>
              </a:rPr>
              <a:t>, Dr. Abdülaziz ed-</a:t>
            </a:r>
            <a:r>
              <a:rPr lang="tr-TR" dirty="0" err="1">
                <a:latin typeface="Times New Roman" pitchFamily="18" charset="0"/>
                <a:cs typeface="Times New Roman" pitchFamily="18" charset="0"/>
              </a:rPr>
              <a:t>Dûrî</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Bağdad</a:t>
            </a:r>
            <a:r>
              <a:rPr lang="tr-TR" dirty="0">
                <a:latin typeface="Times New Roman" pitchFamily="18" charset="0"/>
                <a:cs typeface="Times New Roman" pitchFamily="18" charset="0"/>
              </a:rPr>
              <a:t> 1960. </a:t>
            </a:r>
            <a:endParaRPr lang="tr-TR" dirty="0" smtClean="0">
              <a:latin typeface="Times New Roman" pitchFamily="18" charset="0"/>
              <a:cs typeface="Times New Roman" pitchFamily="18" charset="0"/>
            </a:endParaRPr>
          </a:p>
          <a:p>
            <a:endParaRPr lang="tr-TR" dirty="0">
              <a:latin typeface="Times New Roman" pitchFamily="18" charset="0"/>
              <a:cs typeface="Times New Roman" pitchFamily="18" charset="0"/>
            </a:endParaRPr>
          </a:p>
          <a:p>
            <a:r>
              <a:rPr lang="tr-TR" dirty="0" err="1">
                <a:latin typeface="Times New Roman" pitchFamily="18" charset="0"/>
                <a:cs typeface="Times New Roman" pitchFamily="18" charset="0"/>
              </a:rPr>
              <a:t>Muhtasaru</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Dirâseti’t</a:t>
            </a:r>
            <a:r>
              <a:rPr lang="tr-TR" dirty="0">
                <a:latin typeface="Times New Roman" pitchFamily="18" charset="0"/>
                <a:cs typeface="Times New Roman" pitchFamily="18" charset="0"/>
              </a:rPr>
              <a:t>-Tarih, </a:t>
            </a:r>
            <a:r>
              <a:rPr lang="tr-TR" dirty="0" err="1">
                <a:latin typeface="Times New Roman" pitchFamily="18" charset="0"/>
                <a:cs typeface="Times New Roman" pitchFamily="18" charset="0"/>
              </a:rPr>
              <a:t>Arnold</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Toynbee</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Trc</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Fuad</a:t>
            </a:r>
            <a:r>
              <a:rPr lang="tr-TR" dirty="0">
                <a:latin typeface="Times New Roman" pitchFamily="18" charset="0"/>
                <a:cs typeface="Times New Roman" pitchFamily="18" charset="0"/>
              </a:rPr>
              <a:t> Muhammed </a:t>
            </a:r>
            <a:r>
              <a:rPr lang="tr-TR" dirty="0" err="1">
                <a:latin typeface="Times New Roman" pitchFamily="18" charset="0"/>
                <a:cs typeface="Times New Roman" pitchFamily="18" charset="0"/>
              </a:rPr>
              <a:t>Şibl</a:t>
            </a:r>
            <a:r>
              <a:rPr lang="tr-TR" dirty="0">
                <a:latin typeface="Times New Roman" pitchFamily="18" charset="0"/>
                <a:cs typeface="Times New Roman" pitchFamily="18" charset="0"/>
              </a:rPr>
              <a:t>),Kahire,1960-62</a:t>
            </a:r>
            <a:r>
              <a:rPr lang="tr-TR" dirty="0" smtClean="0">
                <a:latin typeface="Times New Roman" pitchFamily="18" charset="0"/>
                <a:cs typeface="Times New Roman" pitchFamily="18" charset="0"/>
              </a:rPr>
              <a:t>.</a:t>
            </a:r>
          </a:p>
          <a:p>
            <a:endParaRPr lang="tr-TR" dirty="0">
              <a:latin typeface="Times New Roman" pitchFamily="18" charset="0"/>
              <a:cs typeface="Times New Roman" pitchFamily="18" charset="0"/>
            </a:endParaRPr>
          </a:p>
          <a:p>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Nahnu</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ve’t</a:t>
            </a:r>
            <a:r>
              <a:rPr lang="tr-TR" dirty="0">
                <a:latin typeface="Times New Roman" pitchFamily="18" charset="0"/>
                <a:cs typeface="Times New Roman" pitchFamily="18" charset="0"/>
              </a:rPr>
              <a:t>-Tarih, Dr. </a:t>
            </a:r>
            <a:r>
              <a:rPr lang="tr-TR" dirty="0" err="1">
                <a:latin typeface="Times New Roman" pitchFamily="18" charset="0"/>
                <a:cs typeface="Times New Roman" pitchFamily="18" charset="0"/>
              </a:rPr>
              <a:t>Kostantin</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Züreyk</a:t>
            </a:r>
            <a:r>
              <a:rPr lang="tr-TR" dirty="0">
                <a:latin typeface="Times New Roman" pitchFamily="18" charset="0"/>
                <a:cs typeface="Times New Roman" pitchFamily="18" charset="0"/>
              </a:rPr>
              <a:t>, Beyrut (</a:t>
            </a:r>
            <a:r>
              <a:rPr lang="tr-TR" dirty="0" err="1">
                <a:latin typeface="Times New Roman" pitchFamily="18" charset="0"/>
                <a:cs typeface="Times New Roman" pitchFamily="18" charset="0"/>
              </a:rPr>
              <a:t>Daru’l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İlmi’l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Melayin</a:t>
            </a:r>
            <a:r>
              <a:rPr lang="tr-TR" dirty="0">
                <a:latin typeface="Times New Roman" pitchFamily="18" charset="0"/>
                <a:cs typeface="Times New Roman" pitchFamily="18" charset="0"/>
              </a:rPr>
              <a:t>), 1959</a:t>
            </a:r>
          </a:p>
          <a:p>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64704"/>
            <a:ext cx="8229600" cy="5361459"/>
          </a:xfrm>
        </p:spPr>
        <p:txBody>
          <a:bodyPr>
            <a:normAutofit/>
          </a:bodyPr>
          <a:lstStyle/>
          <a:p>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Felsefetü’t</a:t>
            </a:r>
            <a:r>
              <a:rPr lang="tr-TR" dirty="0">
                <a:latin typeface="Times New Roman" pitchFamily="18" charset="0"/>
                <a:cs typeface="Times New Roman" pitchFamily="18" charset="0"/>
              </a:rPr>
              <a:t>-Tarih ve </a:t>
            </a:r>
            <a:r>
              <a:rPr lang="tr-TR" dirty="0" err="1">
                <a:latin typeface="Times New Roman" pitchFamily="18" charset="0"/>
                <a:cs typeface="Times New Roman" pitchFamily="18" charset="0"/>
              </a:rPr>
              <a:t>İlmü’l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İctimâ</a:t>
            </a:r>
            <a:r>
              <a:rPr lang="tr-TR" dirty="0">
                <a:latin typeface="Times New Roman" pitchFamily="18" charset="0"/>
                <a:cs typeface="Times New Roman" pitchFamily="18" charset="0"/>
              </a:rPr>
              <a:t>‘, Abdülaziz İzzet, Kahire 1960 </a:t>
            </a:r>
            <a:endParaRPr lang="tr-TR" dirty="0" smtClean="0">
              <a:latin typeface="Times New Roman" pitchFamily="18" charset="0"/>
              <a:cs typeface="Times New Roman" pitchFamily="18" charset="0"/>
            </a:endParaRPr>
          </a:p>
          <a:p>
            <a:pPr>
              <a:buNone/>
            </a:pPr>
            <a:endParaRPr lang="tr-TR" dirty="0">
              <a:latin typeface="Times New Roman" pitchFamily="18" charset="0"/>
              <a:cs typeface="Times New Roman" pitchFamily="18" charset="0"/>
            </a:endParaRPr>
          </a:p>
          <a:p>
            <a:r>
              <a:rPr lang="tr-TR" dirty="0">
                <a:latin typeface="Times New Roman" pitchFamily="18" charset="0"/>
                <a:cs typeface="Times New Roman" pitchFamily="18" charset="0"/>
              </a:rPr>
              <a:t>Tarih </a:t>
            </a:r>
            <a:r>
              <a:rPr lang="tr-TR" dirty="0" err="1">
                <a:latin typeface="Times New Roman" pitchFamily="18" charset="0"/>
                <a:cs typeface="Times New Roman" pitchFamily="18" charset="0"/>
              </a:rPr>
              <a:t>ve’l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Muerihûne’l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Arab</a:t>
            </a:r>
            <a:r>
              <a:rPr lang="tr-TR" dirty="0">
                <a:latin typeface="Times New Roman" pitchFamily="18" charset="0"/>
                <a:cs typeface="Times New Roman" pitchFamily="18" charset="0"/>
              </a:rPr>
              <a:t>, Abdülaziz Salim, Kahire, 1967</a:t>
            </a:r>
            <a:r>
              <a:rPr lang="tr-TR" dirty="0" smtClean="0">
                <a:latin typeface="Times New Roman" pitchFamily="18" charset="0"/>
                <a:cs typeface="Times New Roman" pitchFamily="18" charset="0"/>
              </a:rPr>
              <a:t>.</a:t>
            </a:r>
          </a:p>
          <a:p>
            <a:endParaRPr lang="tr-TR" dirty="0">
              <a:latin typeface="Times New Roman" pitchFamily="18" charset="0"/>
              <a:cs typeface="Times New Roman" pitchFamily="18" charset="0"/>
            </a:endParaRPr>
          </a:p>
          <a:p>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History</a:t>
            </a:r>
            <a:r>
              <a:rPr lang="tr-TR" dirty="0">
                <a:latin typeface="Times New Roman" pitchFamily="18" charset="0"/>
                <a:cs typeface="Times New Roman" pitchFamily="18" charset="0"/>
              </a:rPr>
              <a:t> of </a:t>
            </a:r>
            <a:r>
              <a:rPr lang="tr-TR" dirty="0" err="1">
                <a:latin typeface="Times New Roman" pitchFamily="18" charset="0"/>
                <a:cs typeface="Times New Roman" pitchFamily="18" charset="0"/>
              </a:rPr>
              <a:t>Philosophy</a:t>
            </a:r>
            <a:r>
              <a:rPr lang="tr-TR" dirty="0">
                <a:latin typeface="Times New Roman" pitchFamily="18" charset="0"/>
                <a:cs typeface="Times New Roman" pitchFamily="18" charset="0"/>
              </a:rPr>
              <a:t> of </a:t>
            </a:r>
            <a:r>
              <a:rPr lang="tr-TR" dirty="0" err="1">
                <a:latin typeface="Times New Roman" pitchFamily="18" charset="0"/>
                <a:cs typeface="Times New Roman" pitchFamily="18" charset="0"/>
              </a:rPr>
              <a:t>History</a:t>
            </a:r>
            <a:r>
              <a:rPr lang="tr-TR" dirty="0">
                <a:latin typeface="Times New Roman" pitchFamily="18" charset="0"/>
                <a:cs typeface="Times New Roman" pitchFamily="18" charset="0"/>
              </a:rPr>
              <a:t>, Robert </a:t>
            </a:r>
            <a:r>
              <a:rPr lang="tr-TR" dirty="0" err="1">
                <a:latin typeface="Times New Roman" pitchFamily="18" charset="0"/>
                <a:cs typeface="Times New Roman" pitchFamily="18" charset="0"/>
              </a:rPr>
              <a:t>Flint</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Edinburg</a:t>
            </a:r>
            <a:r>
              <a:rPr lang="tr-TR" dirty="0">
                <a:latin typeface="Times New Roman" pitchFamily="18" charset="0"/>
                <a:cs typeface="Times New Roman" pitchFamily="18" charset="0"/>
              </a:rPr>
              <a:t> 1893.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50106"/>
          </a:xfrm>
        </p:spPr>
        <p:txBody>
          <a:bodyPr/>
          <a:lstStyle/>
          <a:p>
            <a:r>
              <a:rPr lang="tr-TR" b="1" dirty="0">
                <a:solidFill>
                  <a:srgbClr val="FF0000"/>
                </a:solidFill>
              </a:rPr>
              <a:t>DİĞER KAYNAKLAR İSLAM </a:t>
            </a:r>
          </a:p>
        </p:txBody>
      </p:sp>
      <p:sp>
        <p:nvSpPr>
          <p:cNvPr id="3" name="2 İçerik Yer Tutucusu"/>
          <p:cNvSpPr>
            <a:spLocks noGrp="1"/>
          </p:cNvSpPr>
          <p:nvPr>
            <p:ph idx="1"/>
          </p:nvPr>
        </p:nvSpPr>
        <p:spPr>
          <a:xfrm>
            <a:off x="467544" y="1844825"/>
            <a:ext cx="8229600" cy="4248472"/>
          </a:xfrm>
        </p:spPr>
        <p:txBody>
          <a:bodyPr/>
          <a:lstStyle/>
          <a:p>
            <a:pPr>
              <a:buNone/>
            </a:pPr>
            <a:r>
              <a:rPr lang="tr-TR" dirty="0">
                <a:latin typeface="Times New Roman" pitchFamily="18" charset="0"/>
                <a:cs typeface="Times New Roman" pitchFamily="18" charset="0"/>
              </a:rPr>
              <a:t>	Hz. Muhammed’den bahseden en eski kaynak 7. yy başlarında önümüze çıkar.  Süryani Ortodoks </a:t>
            </a:r>
            <a:r>
              <a:rPr lang="tr-TR" dirty="0" err="1">
                <a:latin typeface="Times New Roman" pitchFamily="18" charset="0"/>
                <a:cs typeface="Times New Roman" pitchFamily="18" charset="0"/>
              </a:rPr>
              <a:t>Edessa</a:t>
            </a:r>
            <a:r>
              <a:rPr lang="tr-TR" dirty="0">
                <a:latin typeface="Times New Roman" pitchFamily="18" charset="0"/>
                <a:cs typeface="Times New Roman" pitchFamily="18" charset="0"/>
              </a:rPr>
              <a:t> Papazı Yakup tarafından kaleme alınmış eserde, Arap istilalarının sebebi Tanrının </a:t>
            </a:r>
            <a:r>
              <a:rPr lang="tr-TR" dirty="0" smtClean="0">
                <a:latin typeface="Times New Roman" pitchFamily="18" charset="0"/>
                <a:cs typeface="Times New Roman" pitchFamily="18" charset="0"/>
              </a:rPr>
              <a:t>Hıristiyanlara </a:t>
            </a:r>
            <a:r>
              <a:rPr lang="tr-TR" dirty="0">
                <a:latin typeface="Times New Roman" pitchFamily="18" charset="0"/>
                <a:cs typeface="Times New Roman" pitchFamily="18" charset="0"/>
              </a:rPr>
              <a:t>olan ilahi cezası olduğu anlatılıyor.</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340768"/>
            <a:ext cx="8229600" cy="4536504"/>
          </a:xfrm>
        </p:spPr>
        <p:txBody>
          <a:bodyPr/>
          <a:lstStyle/>
          <a:p>
            <a:pPr>
              <a:buNone/>
            </a:pPr>
            <a:r>
              <a:rPr lang="tr-TR" dirty="0"/>
              <a:t>	8. yy ait Thomas </a:t>
            </a:r>
            <a:r>
              <a:rPr lang="tr-TR" dirty="0" err="1"/>
              <a:t>Presbyter’e</a:t>
            </a:r>
            <a:r>
              <a:rPr lang="tr-TR" dirty="0"/>
              <a:t> (640) atfedilen bir el yazmasında; </a:t>
            </a:r>
          </a:p>
          <a:p>
            <a:pPr>
              <a:buNone/>
            </a:pPr>
            <a:r>
              <a:rPr lang="tr-TR" dirty="0"/>
              <a:t>	</a:t>
            </a:r>
            <a:r>
              <a:rPr lang="tr-TR" dirty="0" smtClean="0"/>
              <a:t>634 </a:t>
            </a:r>
            <a:r>
              <a:rPr lang="tr-TR" dirty="0"/>
              <a:t>yılında Muhammed’in Arapları ile Romalılar arasında </a:t>
            </a:r>
            <a:r>
              <a:rPr lang="tr-TR" dirty="0" err="1"/>
              <a:t>Gazze’nin</a:t>
            </a:r>
            <a:r>
              <a:rPr lang="tr-TR" dirty="0"/>
              <a:t> doğusunda bir savaş oldu ve Araplar buraları yağmaladılar dinilmektedir.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340768"/>
            <a:ext cx="8229600" cy="4536504"/>
          </a:xfrm>
        </p:spPr>
        <p:txBody>
          <a:bodyPr/>
          <a:lstStyle/>
          <a:p>
            <a:pPr>
              <a:buNone/>
            </a:pPr>
            <a:r>
              <a:rPr lang="tr-TR" dirty="0"/>
              <a:t>	Aynı eserde; 634 yılında Bizanslılar ile Muhammed’in Arapları arasında bir savaş başladı cümlesi geçmektedir.</a:t>
            </a:r>
          </a:p>
          <a:p>
            <a:pPr>
              <a:buNone/>
            </a:pPr>
            <a:r>
              <a:rPr lang="tr-TR" dirty="0"/>
              <a:t>	Yine aynı eserde; 636 yılında Araplar Suriye’yi ele geçirdi ve İran’ı </a:t>
            </a:r>
            <a:r>
              <a:rPr lang="tr-TR" dirty="0" smtClean="0"/>
              <a:t>fethettikleri </a:t>
            </a:r>
            <a:r>
              <a:rPr lang="tr-TR" dirty="0"/>
              <a:t>denilmektedir.</a:t>
            </a:r>
          </a:p>
          <a:p>
            <a:pPr>
              <a:buNone/>
            </a:pPr>
            <a:r>
              <a:rPr lang="tr-TR" dirty="0"/>
              <a:t>	İslam kaynaklarına baktığımız zaman bu bilgi doğrudur.</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8229600" cy="836712"/>
          </a:xfrm>
        </p:spPr>
        <p:txBody>
          <a:bodyPr/>
          <a:lstStyle/>
          <a:p>
            <a:r>
              <a:rPr lang="tr-TR" dirty="0" err="1">
                <a:solidFill>
                  <a:srgbClr val="FF0000"/>
                </a:solidFill>
              </a:rPr>
              <a:t>Fazlur</a:t>
            </a:r>
            <a:r>
              <a:rPr lang="tr-TR" dirty="0">
                <a:solidFill>
                  <a:srgbClr val="FF0000"/>
                </a:solidFill>
              </a:rPr>
              <a:t> Rahman’a Görüşleri</a:t>
            </a:r>
          </a:p>
        </p:txBody>
      </p:sp>
      <p:sp>
        <p:nvSpPr>
          <p:cNvPr id="3" name="2 İçerik Yer Tutucusu"/>
          <p:cNvSpPr>
            <a:spLocks noGrp="1"/>
          </p:cNvSpPr>
          <p:nvPr>
            <p:ph idx="1"/>
          </p:nvPr>
        </p:nvSpPr>
        <p:spPr>
          <a:xfrm>
            <a:off x="0" y="908720"/>
            <a:ext cx="9144000" cy="5949280"/>
          </a:xfrm>
        </p:spPr>
        <p:txBody>
          <a:bodyPr>
            <a:normAutofit fontScale="77500" lnSpcReduction="20000"/>
          </a:bodyPr>
          <a:lstStyle/>
          <a:p>
            <a:pPr>
              <a:buNone/>
            </a:pPr>
            <a:r>
              <a:rPr lang="tr-TR" dirty="0"/>
              <a:t>	</a:t>
            </a:r>
            <a:r>
              <a:rPr lang="tr-TR" sz="3400" dirty="0" err="1" smtClean="0">
                <a:latin typeface="Times New Roman" pitchFamily="18" charset="0"/>
                <a:cs typeface="Times New Roman" pitchFamily="18" charset="0"/>
              </a:rPr>
              <a:t>Fazlur</a:t>
            </a:r>
            <a:r>
              <a:rPr lang="tr-TR" sz="3400" dirty="0" smtClean="0">
                <a:latin typeface="Times New Roman" pitchFamily="18" charset="0"/>
                <a:cs typeface="Times New Roman" pitchFamily="18" charset="0"/>
              </a:rPr>
              <a:t> </a:t>
            </a:r>
            <a:r>
              <a:rPr lang="tr-TR" sz="3400" dirty="0">
                <a:latin typeface="Times New Roman" pitchFamily="18" charset="0"/>
                <a:cs typeface="Times New Roman" pitchFamily="18" charset="0"/>
              </a:rPr>
              <a:t>Rahman'a göre "tarihi tenkit metodu" sadece İslam </a:t>
            </a:r>
            <a:r>
              <a:rPr lang="tr-TR" sz="3400" dirty="0" smtClean="0">
                <a:latin typeface="Times New Roman" pitchFamily="18" charset="0"/>
                <a:cs typeface="Times New Roman" pitchFamily="18" charset="0"/>
              </a:rPr>
              <a:t>tarihine ,bizzat </a:t>
            </a:r>
            <a:r>
              <a:rPr lang="tr-TR" sz="3400" dirty="0" err="1">
                <a:latin typeface="Times New Roman" pitchFamily="18" charset="0"/>
                <a:cs typeface="Times New Roman" pitchFamily="18" charset="0"/>
              </a:rPr>
              <a:t>Kur'an'a</a:t>
            </a:r>
            <a:r>
              <a:rPr lang="tr-TR" sz="3400" dirty="0">
                <a:latin typeface="Times New Roman" pitchFamily="18" charset="0"/>
                <a:cs typeface="Times New Roman" pitchFamily="18" charset="0"/>
              </a:rPr>
              <a:t> da tatbik edilebilir, hatta edilmelidir.</a:t>
            </a:r>
          </a:p>
          <a:p>
            <a:pPr>
              <a:buNone/>
            </a:pPr>
            <a:r>
              <a:rPr lang="tr-TR" sz="3400" dirty="0">
                <a:latin typeface="Times New Roman" pitchFamily="18" charset="0"/>
                <a:cs typeface="Times New Roman" pitchFamily="18" charset="0"/>
              </a:rPr>
              <a:t>	</a:t>
            </a:r>
          </a:p>
          <a:p>
            <a:pPr>
              <a:buNone/>
            </a:pPr>
            <a:r>
              <a:rPr lang="tr-TR" sz="3400" dirty="0">
                <a:latin typeface="Times New Roman" pitchFamily="18" charset="0"/>
                <a:cs typeface="Times New Roman" pitchFamily="18" charset="0"/>
              </a:rPr>
              <a:t>	</a:t>
            </a:r>
            <a:r>
              <a:rPr lang="tr-TR" sz="3400" dirty="0" err="1">
                <a:latin typeface="Times New Roman" pitchFamily="18" charset="0"/>
                <a:cs typeface="Times New Roman" pitchFamily="18" charset="0"/>
              </a:rPr>
              <a:t>Kur'an'a</a:t>
            </a:r>
            <a:r>
              <a:rPr lang="tr-TR" sz="3400" dirty="0">
                <a:latin typeface="Times New Roman" pitchFamily="18" charset="0"/>
                <a:cs typeface="Times New Roman" pitchFamily="18" charset="0"/>
              </a:rPr>
              <a:t> geniş kronolojik gelişimi içerisinde bakmadan mesajının tam ve etkili bir şekilde anlaşılmasına imkan yoktur.</a:t>
            </a:r>
          </a:p>
          <a:p>
            <a:pPr>
              <a:buNone/>
            </a:pPr>
            <a:r>
              <a:rPr lang="tr-TR" sz="3400" dirty="0">
                <a:latin typeface="Times New Roman" pitchFamily="18" charset="0"/>
                <a:cs typeface="Times New Roman" pitchFamily="18" charset="0"/>
              </a:rPr>
              <a:t>	</a:t>
            </a:r>
          </a:p>
          <a:p>
            <a:pPr>
              <a:buNone/>
            </a:pPr>
            <a:r>
              <a:rPr lang="tr-TR" sz="3400" dirty="0">
                <a:latin typeface="Times New Roman" pitchFamily="18" charset="0"/>
                <a:cs typeface="Times New Roman" pitchFamily="18" charset="0"/>
              </a:rPr>
              <a:t>	 Elbette </a:t>
            </a:r>
            <a:r>
              <a:rPr lang="tr-TR" sz="3400" dirty="0" err="1">
                <a:latin typeface="Times New Roman" pitchFamily="18" charset="0"/>
                <a:cs typeface="Times New Roman" pitchFamily="18" charset="0"/>
              </a:rPr>
              <a:t>Kur'an'ı</a:t>
            </a:r>
            <a:r>
              <a:rPr lang="tr-TR" sz="3400" dirty="0">
                <a:latin typeface="Times New Roman" pitchFamily="18" charset="0"/>
                <a:cs typeface="Times New Roman" pitchFamily="18" charset="0"/>
              </a:rPr>
              <a:t> ayet ayet kronolojik olarak yeniden üretmek imkansızdır. Fakat bu geniş bir çerçeve içerisinde ve ana çizgileriyle mümkündür. Bunun için en faydalı yöntem, </a:t>
            </a:r>
            <a:r>
              <a:rPr lang="tr-TR" sz="3400" dirty="0" err="1">
                <a:latin typeface="Times New Roman" pitchFamily="18" charset="0"/>
                <a:cs typeface="Times New Roman" pitchFamily="18" charset="0"/>
              </a:rPr>
              <a:t>Kur'ânî</a:t>
            </a:r>
            <a:r>
              <a:rPr lang="tr-TR" sz="3400" dirty="0">
                <a:latin typeface="Times New Roman" pitchFamily="18" charset="0"/>
                <a:cs typeface="Times New Roman" pitchFamily="18" charset="0"/>
              </a:rPr>
              <a:t> yöntem, </a:t>
            </a:r>
            <a:r>
              <a:rPr lang="tr-TR" sz="3400" dirty="0" err="1">
                <a:latin typeface="Times New Roman" pitchFamily="18" charset="0"/>
                <a:cs typeface="Times New Roman" pitchFamily="18" charset="0"/>
              </a:rPr>
              <a:t>Kur'ânî</a:t>
            </a:r>
            <a:r>
              <a:rPr lang="tr-TR" sz="3400" dirty="0">
                <a:latin typeface="Times New Roman" pitchFamily="18" charset="0"/>
                <a:cs typeface="Times New Roman" pitchFamily="18" charset="0"/>
              </a:rPr>
              <a:t> temaların (</a:t>
            </a:r>
            <a:r>
              <a:rPr lang="tr-TR" sz="3400" dirty="0" err="1">
                <a:latin typeface="Times New Roman" pitchFamily="18" charset="0"/>
                <a:cs typeface="Times New Roman" pitchFamily="18" charset="0"/>
              </a:rPr>
              <a:t>Kur'an'ın</a:t>
            </a:r>
            <a:r>
              <a:rPr lang="tr-TR" sz="3400" dirty="0">
                <a:latin typeface="Times New Roman" pitchFamily="18" charset="0"/>
                <a:cs typeface="Times New Roman" pitchFamily="18" charset="0"/>
              </a:rPr>
              <a:t> ana konu ve fikirlerinin) çıkış ve gelişimlerini tarihsel olarak takip etmektir. Diğer taraftan Müslümanlar </a:t>
            </a:r>
            <a:r>
              <a:rPr lang="tr-TR" sz="3400" dirty="0" err="1">
                <a:latin typeface="Times New Roman" pitchFamily="18" charset="0"/>
                <a:cs typeface="Times New Roman" pitchFamily="18" charset="0"/>
              </a:rPr>
              <a:t>Kur'an'ı</a:t>
            </a:r>
            <a:r>
              <a:rPr lang="tr-TR" sz="3400" dirty="0">
                <a:latin typeface="Times New Roman" pitchFamily="18" charset="0"/>
                <a:cs typeface="Times New Roman" pitchFamily="18" charset="0"/>
              </a:rPr>
              <a:t> parçacı bir şekilde anlarken, gayr-i </a:t>
            </a:r>
            <a:r>
              <a:rPr lang="tr-TR" sz="3400" dirty="0" err="1">
                <a:latin typeface="Times New Roman" pitchFamily="18" charset="0"/>
                <a:cs typeface="Times New Roman" pitchFamily="18" charset="0"/>
              </a:rPr>
              <a:t>müslimler</a:t>
            </a:r>
            <a:r>
              <a:rPr lang="tr-TR" sz="3400" dirty="0">
                <a:latin typeface="Times New Roman" pitchFamily="18" charset="0"/>
                <a:cs typeface="Times New Roman" pitchFamily="18" charset="0"/>
              </a:rPr>
              <a:t> de </a:t>
            </a:r>
            <a:r>
              <a:rPr lang="tr-TR" sz="3400" dirty="0" err="1">
                <a:latin typeface="Times New Roman" pitchFamily="18" charset="0"/>
                <a:cs typeface="Times New Roman" pitchFamily="18" charset="0"/>
              </a:rPr>
              <a:t>Kur'an'a</a:t>
            </a:r>
            <a:r>
              <a:rPr lang="tr-TR" sz="3400" dirty="0">
                <a:latin typeface="Times New Roman" pitchFamily="18" charset="0"/>
                <a:cs typeface="Times New Roman" pitchFamily="18" charset="0"/>
              </a:rPr>
              <a:t> en iyisinden yüzeysel bir şekilde en kötü haliyle de önyargılı yaklaşmışlardır.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428860" y="857232"/>
            <a:ext cx="369979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İslam Tarihi </a:t>
            </a:r>
          </a:p>
        </p:txBody>
      </p:sp>
      <p:sp>
        <p:nvSpPr>
          <p:cNvPr id="5" name="4 Dikdörtgen"/>
          <p:cNvSpPr/>
          <p:nvPr/>
        </p:nvSpPr>
        <p:spPr>
          <a:xfrm>
            <a:off x="1071538" y="2071678"/>
            <a:ext cx="6643734" cy="2246769"/>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2800" dirty="0"/>
              <a:t>İslâmiyet’in ortaya çıkışından bugüne kadar geçen süre içerisinde, bu dine bağlı toplulukların her türlü siyasî, sosyal, kültürel, dinî, ekonomik etkinliklerini ve diğer toplumlarla olan ilişkilerini ele alır.</a:t>
            </a:r>
            <a:endParaRPr lang="tr-TR" sz="2800" b="1" cap="none" spc="150" dirty="0">
              <a:ln w="11430"/>
              <a:solidFill>
                <a:srgbClr val="F8F8F8"/>
              </a:solidFill>
              <a:effectLst>
                <a:outerShdw blurRad="25400" algn="tl" rotWithShape="0">
                  <a:srgbClr val="000000">
                    <a:alpha val="43000"/>
                  </a:srgbClr>
                </a:outerShdw>
              </a:effectLst>
            </a:endParaRPr>
          </a:p>
        </p:txBody>
      </p:sp>
    </p:spTree>
    <p:extLst>
      <p:ext uri="{BB962C8B-B14F-4D97-AF65-F5344CB8AC3E}">
        <p14:creationId xmlns:p14="http://schemas.microsoft.com/office/powerpoint/2010/main" xmlns="" val="7259284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buNone/>
            </a:pPr>
            <a:r>
              <a:rPr lang="tr-TR" sz="2800" dirty="0">
                <a:latin typeface="Times New Roman" pitchFamily="18" charset="0"/>
                <a:cs typeface="Times New Roman" pitchFamily="18" charset="0"/>
              </a:rPr>
              <a:t>	</a:t>
            </a:r>
            <a:r>
              <a:rPr lang="tr-TR" dirty="0">
                <a:latin typeface="Times New Roman" pitchFamily="18" charset="0"/>
                <a:cs typeface="Times New Roman" pitchFamily="18" charset="0"/>
              </a:rPr>
              <a:t>İslâm tarihi çalışmalarında artık ağırlıklı olarak araştırıcı(neden-nasılcı) tarihçiliğin yöntemleri kullanılmaktadır.</a:t>
            </a:r>
          </a:p>
          <a:p>
            <a:pPr>
              <a:buNone/>
            </a:pPr>
            <a:r>
              <a:rPr lang="tr-TR" dirty="0">
                <a:latin typeface="Times New Roman" pitchFamily="18" charset="0"/>
                <a:cs typeface="Times New Roman" pitchFamily="18" charset="0"/>
              </a:rPr>
              <a:t>	Kitaptaki bilgileri doğru ve tarafsız olup olmaması açısından değerlendirmelidir.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a:solidFill>
                  <a:srgbClr val="FF0000"/>
                </a:solidFill>
              </a:rPr>
              <a:t>Temel Kaynaklar</a:t>
            </a:r>
          </a:p>
        </p:txBody>
      </p:sp>
      <p:sp>
        <p:nvSpPr>
          <p:cNvPr id="3" name="2 İçerik Yer Tutucusu"/>
          <p:cNvSpPr>
            <a:spLocks noGrp="1"/>
          </p:cNvSpPr>
          <p:nvPr>
            <p:ph idx="1"/>
          </p:nvPr>
        </p:nvSpPr>
        <p:spPr/>
        <p:txBody>
          <a:bodyPr>
            <a:normAutofit fontScale="92500" lnSpcReduction="20000"/>
          </a:bodyPr>
          <a:lstStyle/>
          <a:p>
            <a:pPr>
              <a:buNone/>
            </a:pPr>
            <a:r>
              <a:rPr lang="tr-TR" dirty="0">
                <a:latin typeface="book antiqua"/>
              </a:rPr>
              <a:t>	İslam tarihinin ilk kaynakları olan eserler Abbasiler Döneminde ortaya çıkmıştır. Bu dönemde Bizans, İran ve Hint tarihiyle ilgili tarihi kaynaklar Arapçaya çevrilmeye başlandı. Bu çeviriler sayesinde Müslümanlar yeni tarihi bilgiler elde ettiler. Daha önce geçmiş toplumlara ait bilgiler </a:t>
            </a:r>
            <a:r>
              <a:rPr lang="tr-TR" dirty="0" err="1">
                <a:latin typeface="book antiqua"/>
              </a:rPr>
              <a:t>Kur’an</a:t>
            </a:r>
            <a:r>
              <a:rPr lang="tr-TR" dirty="0">
                <a:latin typeface="book antiqua"/>
              </a:rPr>
              <a:t>-ı Kerim’ de geçen olaylarla sınırlı iken bu tercüme sonucunda geçmiş toplumların tarihleri hakkında daha detaylı bilgi sahibi olmaya başladılar.</a:t>
            </a:r>
            <a:endParaRPr lang="tr-TR" dirty="0"/>
          </a:p>
        </p:txBody>
      </p:sp>
    </p:spTree>
    <p:extLst>
      <p:ext uri="{BB962C8B-B14F-4D97-AF65-F5344CB8AC3E}">
        <p14:creationId xmlns:p14="http://schemas.microsoft.com/office/powerpoint/2010/main" xmlns="" val="37794707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404664"/>
            <a:ext cx="8229600" cy="1252728"/>
          </a:xfrm>
        </p:spPr>
        <p:txBody>
          <a:bodyPr>
            <a:noAutofit/>
          </a:bodyPr>
          <a:lstStyle/>
          <a:p>
            <a:r>
              <a:rPr lang="tr-TR" dirty="0" err="1">
                <a:solidFill>
                  <a:srgbClr val="FF0000"/>
                </a:solidFill>
              </a:rPr>
              <a:t>İbn</a:t>
            </a:r>
            <a:r>
              <a:rPr lang="tr-TR" dirty="0">
                <a:solidFill>
                  <a:srgbClr val="FF0000"/>
                </a:solidFill>
              </a:rPr>
              <a:t> </a:t>
            </a:r>
            <a:r>
              <a:rPr lang="tr-TR" dirty="0" err="1">
                <a:solidFill>
                  <a:srgbClr val="FF0000"/>
                </a:solidFill>
              </a:rPr>
              <a:t>Hişam</a:t>
            </a:r>
            <a:r>
              <a:rPr lang="tr-TR" dirty="0">
                <a:solidFill>
                  <a:srgbClr val="FF0000"/>
                </a:solidFill>
              </a:rPr>
              <a:t>  </a:t>
            </a:r>
            <a:r>
              <a:rPr lang="tr-TR" b="0" dirty="0">
                <a:solidFill>
                  <a:srgbClr val="FF0000"/>
                </a:solidFill>
              </a:rPr>
              <a:t>Es-</a:t>
            </a:r>
            <a:r>
              <a:rPr lang="tr-TR" b="0" dirty="0" err="1">
                <a:solidFill>
                  <a:srgbClr val="FF0000"/>
                </a:solidFill>
              </a:rPr>
              <a:t>Sîretü’n</a:t>
            </a:r>
            <a:r>
              <a:rPr lang="tr-TR" b="0" dirty="0">
                <a:solidFill>
                  <a:srgbClr val="FF0000"/>
                </a:solidFill>
              </a:rPr>
              <a:t>-</a:t>
            </a:r>
            <a:r>
              <a:rPr lang="tr-TR" b="0" dirty="0" err="1">
                <a:solidFill>
                  <a:srgbClr val="FF0000"/>
                </a:solidFill>
              </a:rPr>
              <a:t>Nebeviyye</a:t>
            </a:r>
            <a:r>
              <a:rPr lang="tr-TR" b="0" dirty="0">
                <a:solidFill>
                  <a:srgbClr val="FF0000"/>
                </a:solidFill>
              </a:rPr>
              <a:t/>
            </a:r>
            <a:br>
              <a:rPr lang="tr-TR" b="0" dirty="0">
                <a:solidFill>
                  <a:srgbClr val="FF0000"/>
                </a:solidFill>
              </a:rPr>
            </a:br>
            <a:endParaRPr lang="tr-TR" dirty="0">
              <a:solidFill>
                <a:srgbClr val="FF0000"/>
              </a:solidFill>
            </a:endParaRPr>
          </a:p>
        </p:txBody>
      </p:sp>
      <p:sp>
        <p:nvSpPr>
          <p:cNvPr id="3" name="2 İçerik Yer Tutucusu"/>
          <p:cNvSpPr>
            <a:spLocks noGrp="1"/>
          </p:cNvSpPr>
          <p:nvPr>
            <p:ph idx="1"/>
          </p:nvPr>
        </p:nvSpPr>
        <p:spPr/>
        <p:txBody>
          <a:bodyPr/>
          <a:lstStyle/>
          <a:p>
            <a:pPr>
              <a:buNone/>
            </a:pPr>
            <a:r>
              <a:rPr lang="tr-TR" dirty="0">
                <a:solidFill>
                  <a:srgbClr val="000000"/>
                </a:solidFill>
                <a:latin typeface="trebuchet ms"/>
              </a:rPr>
              <a:t>Hz. Peygamberin hayatına</a:t>
            </a:r>
          </a:p>
          <a:p>
            <a:pPr>
              <a:buNone/>
            </a:pPr>
            <a:r>
              <a:rPr lang="tr-TR" dirty="0">
                <a:solidFill>
                  <a:srgbClr val="000000"/>
                </a:solidFill>
                <a:latin typeface="trebuchet ms"/>
              </a:rPr>
              <a:t>dair tamamı zamanımıza</a:t>
            </a:r>
          </a:p>
          <a:p>
            <a:pPr>
              <a:buNone/>
            </a:pPr>
            <a:r>
              <a:rPr lang="tr-TR" dirty="0">
                <a:solidFill>
                  <a:srgbClr val="000000"/>
                </a:solidFill>
                <a:latin typeface="trebuchet ms"/>
              </a:rPr>
              <a:t>intikal etmiş en eski </a:t>
            </a:r>
          </a:p>
          <a:p>
            <a:pPr>
              <a:buNone/>
            </a:pPr>
            <a:r>
              <a:rPr lang="tr-TR" dirty="0">
                <a:solidFill>
                  <a:srgbClr val="000000"/>
                </a:solidFill>
                <a:latin typeface="trebuchet ms"/>
              </a:rPr>
              <a:t>kitaptır.</a:t>
            </a:r>
          </a:p>
          <a:p>
            <a:endParaRPr lang="tr-TR" dirty="0"/>
          </a:p>
        </p:txBody>
      </p:sp>
      <p:sp>
        <p:nvSpPr>
          <p:cNvPr id="2050" name="AutoShape 2" descr="Image result for es-siretü'n-nebeviyy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052" name="AutoShape 4" descr="Image result for es-siretü'n-nebeviyy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053" name="Picture 5" descr="C:\Users\user1\Desktop\yüksek lisans sunum\9782745139825.jpg"/>
          <p:cNvPicPr>
            <a:picLocks noChangeAspect="1" noChangeArrowheads="1"/>
          </p:cNvPicPr>
          <p:nvPr/>
        </p:nvPicPr>
        <p:blipFill>
          <a:blip r:embed="rId2" cstate="print"/>
          <a:srcRect/>
          <a:stretch>
            <a:fillRect/>
          </a:stretch>
        </p:blipFill>
        <p:spPr bwMode="auto">
          <a:xfrm>
            <a:off x="6300192" y="1700808"/>
            <a:ext cx="2540000" cy="3727450"/>
          </a:xfrm>
          <a:prstGeom prst="rect">
            <a:avLst/>
          </a:prstGeom>
          <a:noFill/>
        </p:spPr>
      </p:pic>
    </p:spTree>
    <p:extLst>
      <p:ext uri="{BB962C8B-B14F-4D97-AF65-F5344CB8AC3E}">
        <p14:creationId xmlns:p14="http://schemas.microsoft.com/office/powerpoint/2010/main" xmlns="" val="11464055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a:solidFill>
                  <a:srgbClr val="FF0000"/>
                </a:solidFill>
              </a:rPr>
              <a:t>Taberi</a:t>
            </a:r>
            <a:r>
              <a:rPr lang="tr-TR" dirty="0">
                <a:solidFill>
                  <a:srgbClr val="FF0000"/>
                </a:solidFill>
              </a:rPr>
              <a:t>   </a:t>
            </a:r>
            <a:r>
              <a:rPr lang="tr-TR" b="0" dirty="0" err="1">
                <a:solidFill>
                  <a:srgbClr val="FF0000"/>
                </a:solidFill>
              </a:rPr>
              <a:t>Tarihu’l</a:t>
            </a:r>
            <a:r>
              <a:rPr lang="tr-TR" b="0" dirty="0">
                <a:solidFill>
                  <a:srgbClr val="FF0000"/>
                </a:solidFill>
              </a:rPr>
              <a:t>-</a:t>
            </a:r>
            <a:r>
              <a:rPr lang="tr-TR" b="0" dirty="0" err="1">
                <a:solidFill>
                  <a:srgbClr val="FF0000"/>
                </a:solidFill>
              </a:rPr>
              <a:t>Umem</a:t>
            </a:r>
            <a:r>
              <a:rPr lang="tr-TR" b="0" dirty="0">
                <a:solidFill>
                  <a:srgbClr val="FF0000"/>
                </a:solidFill>
              </a:rPr>
              <a:t> </a:t>
            </a:r>
            <a:r>
              <a:rPr lang="tr-TR" b="0" dirty="0" err="1">
                <a:solidFill>
                  <a:srgbClr val="FF0000"/>
                </a:solidFill>
              </a:rPr>
              <a:t>ve’l</a:t>
            </a:r>
            <a:r>
              <a:rPr lang="tr-TR" b="0" dirty="0">
                <a:solidFill>
                  <a:srgbClr val="FF0000"/>
                </a:solidFill>
              </a:rPr>
              <a:t>-</a:t>
            </a:r>
            <a:r>
              <a:rPr lang="tr-TR" b="0" dirty="0" err="1">
                <a:solidFill>
                  <a:srgbClr val="FF0000"/>
                </a:solidFill>
              </a:rPr>
              <a:t>Mülûk</a:t>
            </a:r>
            <a:endParaRPr lang="tr-TR" dirty="0">
              <a:solidFill>
                <a:srgbClr val="FF0000"/>
              </a:solidFill>
            </a:endParaRPr>
          </a:p>
        </p:txBody>
      </p:sp>
      <p:sp>
        <p:nvSpPr>
          <p:cNvPr id="3" name="2 İçerik Yer Tutucusu"/>
          <p:cNvSpPr>
            <a:spLocks noGrp="1"/>
          </p:cNvSpPr>
          <p:nvPr>
            <p:ph idx="1"/>
          </p:nvPr>
        </p:nvSpPr>
        <p:spPr/>
        <p:txBody>
          <a:bodyPr>
            <a:normAutofit lnSpcReduction="10000"/>
          </a:bodyPr>
          <a:lstStyle/>
          <a:p>
            <a:r>
              <a:rPr lang="tr-TR" dirty="0"/>
              <a:t>Hz. Âdem’le eserine başlayan </a:t>
            </a:r>
            <a:r>
              <a:rPr lang="tr-TR" dirty="0" err="1"/>
              <a:t>Taberî</a:t>
            </a:r>
            <a:r>
              <a:rPr lang="tr-TR" dirty="0"/>
              <a:t>, Tevrat’taki sıraya göre </a:t>
            </a:r>
            <a:r>
              <a:rPr lang="tr-TR" dirty="0" err="1"/>
              <a:t>nebî</a:t>
            </a:r>
            <a:r>
              <a:rPr lang="tr-TR" dirty="0"/>
              <a:t> ve resullerin hayatlarıyla dönemlerindeki olayları anlatır ve haklarındaki </a:t>
            </a:r>
            <a:r>
              <a:rPr lang="tr-TR" dirty="0" err="1"/>
              <a:t>Kur’an</a:t>
            </a:r>
            <a:r>
              <a:rPr lang="tr-TR" dirty="0"/>
              <a:t> </a:t>
            </a:r>
            <a:r>
              <a:rPr lang="tr-TR" dirty="0" err="1"/>
              <a:t>âyetlerini</a:t>
            </a:r>
            <a:r>
              <a:rPr lang="tr-TR" dirty="0"/>
              <a:t> tefsir eder.</a:t>
            </a:r>
          </a:p>
          <a:p>
            <a:r>
              <a:rPr lang="tr-TR" dirty="0" err="1"/>
              <a:t>Taberî</a:t>
            </a:r>
            <a:r>
              <a:rPr lang="tr-TR" dirty="0"/>
              <a:t>, </a:t>
            </a:r>
            <a:r>
              <a:rPr lang="tr-TR" dirty="0" err="1"/>
              <a:t>Resûlullah’ın</a:t>
            </a:r>
            <a:r>
              <a:rPr lang="tr-TR" dirty="0"/>
              <a:t> hayatını anlatmaya onun doğumuyla başlar dedesi </a:t>
            </a:r>
            <a:r>
              <a:rPr lang="tr-TR" dirty="0" err="1"/>
              <a:t>Abdülmuttalib</a:t>
            </a:r>
            <a:r>
              <a:rPr lang="tr-TR" dirty="0"/>
              <a:t> den başlayarak </a:t>
            </a:r>
            <a:r>
              <a:rPr lang="tr-TR" dirty="0" err="1"/>
              <a:t>seceresindeki</a:t>
            </a:r>
            <a:r>
              <a:rPr lang="tr-TR" dirty="0"/>
              <a:t> kişilerin neseplerine ve hayatlarına dair bilgi verir</a:t>
            </a:r>
          </a:p>
          <a:p>
            <a:r>
              <a:rPr lang="tr-TR" dirty="0"/>
              <a:t>Kendi yorumunu katmamıştır.</a:t>
            </a:r>
          </a:p>
        </p:txBody>
      </p:sp>
    </p:spTree>
    <p:extLst>
      <p:ext uri="{BB962C8B-B14F-4D97-AF65-F5344CB8AC3E}">
        <p14:creationId xmlns:p14="http://schemas.microsoft.com/office/powerpoint/2010/main" xmlns="" val="24494210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user1\Desktop\yüksek lisans sunum\201452819127_kitabut_tabakatil_kebir_et_tabakat_gonca_kitap_1.jpg"/>
          <p:cNvPicPr>
            <a:picLocks noChangeAspect="1" noChangeArrowheads="1"/>
          </p:cNvPicPr>
          <p:nvPr/>
        </p:nvPicPr>
        <p:blipFill>
          <a:blip r:embed="rId2" cstate="print"/>
          <a:srcRect/>
          <a:stretch>
            <a:fillRect/>
          </a:stretch>
        </p:blipFill>
        <p:spPr bwMode="auto">
          <a:xfrm>
            <a:off x="179512" y="2852936"/>
            <a:ext cx="2858890" cy="1818054"/>
          </a:xfrm>
          <a:prstGeom prst="rect">
            <a:avLst/>
          </a:prstGeom>
          <a:noFill/>
        </p:spPr>
      </p:pic>
      <p:sp>
        <p:nvSpPr>
          <p:cNvPr id="2" name="1 Başlık"/>
          <p:cNvSpPr>
            <a:spLocks noGrp="1"/>
          </p:cNvSpPr>
          <p:nvPr>
            <p:ph type="title"/>
          </p:nvPr>
        </p:nvSpPr>
        <p:spPr/>
        <p:txBody>
          <a:bodyPr/>
          <a:lstStyle/>
          <a:p>
            <a:r>
              <a:rPr lang="tr-TR" dirty="0" err="1">
                <a:solidFill>
                  <a:srgbClr val="FF0000"/>
                </a:solidFill>
              </a:rPr>
              <a:t>İbn</a:t>
            </a:r>
            <a:r>
              <a:rPr lang="tr-TR" dirty="0">
                <a:solidFill>
                  <a:srgbClr val="FF0000"/>
                </a:solidFill>
              </a:rPr>
              <a:t> </a:t>
            </a:r>
            <a:r>
              <a:rPr lang="tr-TR" dirty="0" err="1">
                <a:solidFill>
                  <a:srgbClr val="FF0000"/>
                </a:solidFill>
              </a:rPr>
              <a:t>Sa’d</a:t>
            </a:r>
            <a:r>
              <a:rPr lang="tr-TR" dirty="0">
                <a:solidFill>
                  <a:srgbClr val="FF0000"/>
                </a:solidFill>
              </a:rPr>
              <a:t> </a:t>
            </a:r>
            <a:r>
              <a:rPr lang="tr-TR" b="0" dirty="0">
                <a:solidFill>
                  <a:srgbClr val="FF0000"/>
                </a:solidFill>
              </a:rPr>
              <a:t>                 </a:t>
            </a:r>
            <a:r>
              <a:rPr lang="tr-TR" b="0" dirty="0" err="1">
                <a:solidFill>
                  <a:srgbClr val="FF0000"/>
                </a:solidFill>
              </a:rPr>
              <a:t>Kitabü’t</a:t>
            </a:r>
            <a:r>
              <a:rPr lang="tr-TR" b="0" dirty="0">
                <a:solidFill>
                  <a:srgbClr val="FF0000"/>
                </a:solidFill>
              </a:rPr>
              <a:t>-</a:t>
            </a:r>
            <a:r>
              <a:rPr lang="tr-TR" b="0" dirty="0" err="1">
                <a:solidFill>
                  <a:srgbClr val="FF0000"/>
                </a:solidFill>
              </a:rPr>
              <a:t>Tabakat</a:t>
            </a:r>
            <a:endParaRPr lang="tr-TR" dirty="0">
              <a:solidFill>
                <a:srgbClr val="FF0000"/>
              </a:solidFill>
            </a:endParaRPr>
          </a:p>
        </p:txBody>
      </p:sp>
      <p:sp>
        <p:nvSpPr>
          <p:cNvPr id="3" name="2 İçerik Yer Tutucusu"/>
          <p:cNvSpPr>
            <a:spLocks noGrp="1"/>
          </p:cNvSpPr>
          <p:nvPr>
            <p:ph idx="1"/>
          </p:nvPr>
        </p:nvSpPr>
        <p:spPr>
          <a:xfrm>
            <a:off x="3131840" y="1775191"/>
            <a:ext cx="5554960" cy="4625609"/>
          </a:xfrm>
        </p:spPr>
        <p:txBody>
          <a:bodyPr>
            <a:normAutofit fontScale="92500" lnSpcReduction="20000"/>
          </a:bodyPr>
          <a:lstStyle/>
          <a:p>
            <a:r>
              <a:rPr lang="tr-TR" dirty="0"/>
              <a:t> Siyer, </a:t>
            </a:r>
            <a:r>
              <a:rPr lang="tr-TR" dirty="0" err="1"/>
              <a:t>megazi</a:t>
            </a:r>
            <a:r>
              <a:rPr lang="tr-TR" dirty="0"/>
              <a:t> ve </a:t>
            </a:r>
            <a:r>
              <a:rPr lang="tr-TR" dirty="0" err="1"/>
              <a:t>tabakat</a:t>
            </a:r>
            <a:r>
              <a:rPr lang="tr-TR" dirty="0"/>
              <a:t> ana bölümlerinden meydana gelmektedir.</a:t>
            </a:r>
          </a:p>
          <a:p>
            <a:r>
              <a:rPr lang="tr-TR" dirty="0" err="1"/>
              <a:t>Tabakat’ın</a:t>
            </a:r>
            <a:r>
              <a:rPr lang="lv-LV" dirty="0"/>
              <a:t> daha önceki eserlerden en önemli farkı, Hz. Peygamber’in Tevrat ve İncil’deki sıfatlarıyla başlayıp arkasından onun ahlâkî ve şahsî özellikleri, konuşma, yürüme, giyinme, yeme içme gibi</a:t>
            </a:r>
            <a:r>
              <a:rPr lang="tr-TR" dirty="0"/>
              <a:t> özelliklerine yer vermesidir.</a:t>
            </a:r>
          </a:p>
        </p:txBody>
      </p:sp>
    </p:spTree>
    <p:extLst>
      <p:ext uri="{BB962C8B-B14F-4D97-AF65-F5344CB8AC3E}">
        <p14:creationId xmlns:p14="http://schemas.microsoft.com/office/powerpoint/2010/main" xmlns="" val="3458501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a:solidFill>
                  <a:srgbClr val="FF0000"/>
                </a:solidFill>
              </a:rPr>
              <a:t>Belazuri</a:t>
            </a:r>
            <a:r>
              <a:rPr lang="tr-TR" dirty="0">
                <a:solidFill>
                  <a:srgbClr val="FF0000"/>
                </a:solidFill>
              </a:rPr>
              <a:t>                  </a:t>
            </a:r>
            <a:r>
              <a:rPr lang="tr-TR" b="0" dirty="0" err="1">
                <a:solidFill>
                  <a:srgbClr val="FF0000"/>
                </a:solidFill>
              </a:rPr>
              <a:t>Fütuhu’l</a:t>
            </a:r>
            <a:r>
              <a:rPr lang="tr-TR" b="0" dirty="0">
                <a:solidFill>
                  <a:srgbClr val="FF0000"/>
                </a:solidFill>
              </a:rPr>
              <a:t>-</a:t>
            </a:r>
            <a:r>
              <a:rPr lang="tr-TR" b="0" dirty="0" err="1">
                <a:solidFill>
                  <a:srgbClr val="FF0000"/>
                </a:solidFill>
              </a:rPr>
              <a:t>Büldan</a:t>
            </a:r>
            <a:endParaRPr lang="tr-TR" dirty="0">
              <a:solidFill>
                <a:srgbClr val="FF0000"/>
              </a:solidFill>
            </a:endParaRPr>
          </a:p>
        </p:txBody>
      </p:sp>
      <p:sp>
        <p:nvSpPr>
          <p:cNvPr id="3" name="2 İçerik Yer Tutucusu"/>
          <p:cNvSpPr>
            <a:spLocks noGrp="1"/>
          </p:cNvSpPr>
          <p:nvPr>
            <p:ph idx="1"/>
          </p:nvPr>
        </p:nvSpPr>
        <p:spPr>
          <a:xfrm>
            <a:off x="457200" y="1775191"/>
            <a:ext cx="4546848" cy="4625609"/>
          </a:xfrm>
        </p:spPr>
        <p:txBody>
          <a:bodyPr>
            <a:normAutofit fontScale="92500"/>
          </a:bodyPr>
          <a:lstStyle/>
          <a:p>
            <a:r>
              <a:rPr lang="tr-TR" dirty="0"/>
              <a:t> İslâm fetihlerini ve bu fetihlerden                sonra gerçekleştirilen imar, iskân </a:t>
            </a:r>
          </a:p>
          <a:p>
            <a:pPr>
              <a:buNone/>
            </a:pPr>
            <a:r>
              <a:rPr lang="tr-TR" dirty="0"/>
              <a:t>    ve kültürel faaliyetleri anlatır.</a:t>
            </a:r>
          </a:p>
          <a:p>
            <a:r>
              <a:rPr lang="tr-TR" dirty="0"/>
              <a:t>Savaşları değil sonuçlarını anlatmış ve belgelerle desteklemiştir.</a:t>
            </a:r>
          </a:p>
        </p:txBody>
      </p:sp>
      <p:pic>
        <p:nvPicPr>
          <p:cNvPr id="36867" name="Picture 3" descr="C:\Users\user1\Desktop\yüksek lisans sunum\fedek-tartismasi-belazuri.jpg"/>
          <p:cNvPicPr>
            <a:picLocks noChangeAspect="1" noChangeArrowheads="1"/>
          </p:cNvPicPr>
          <p:nvPr/>
        </p:nvPicPr>
        <p:blipFill>
          <a:blip r:embed="rId2" cstate="print"/>
          <a:srcRect/>
          <a:stretch>
            <a:fillRect/>
          </a:stretch>
        </p:blipFill>
        <p:spPr bwMode="auto">
          <a:xfrm>
            <a:off x="5791311" y="1412776"/>
            <a:ext cx="3352689" cy="4728793"/>
          </a:xfrm>
          <a:prstGeom prst="rect">
            <a:avLst/>
          </a:prstGeom>
          <a:noFill/>
        </p:spPr>
      </p:pic>
    </p:spTree>
    <p:extLst>
      <p:ext uri="{BB962C8B-B14F-4D97-AF65-F5344CB8AC3E}">
        <p14:creationId xmlns:p14="http://schemas.microsoft.com/office/powerpoint/2010/main" xmlns="" val="39414603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a:solidFill>
                  <a:srgbClr val="FF0000"/>
                </a:solidFill>
              </a:rPr>
              <a:t>İbn</a:t>
            </a:r>
            <a:r>
              <a:rPr lang="tr-TR" dirty="0">
                <a:solidFill>
                  <a:srgbClr val="FF0000"/>
                </a:solidFill>
              </a:rPr>
              <a:t> ishak                </a:t>
            </a:r>
            <a:r>
              <a:rPr lang="tr-TR" b="0" dirty="0" err="1">
                <a:solidFill>
                  <a:srgbClr val="FF0000"/>
                </a:solidFill>
              </a:rPr>
              <a:t>Kitabü’l</a:t>
            </a:r>
            <a:r>
              <a:rPr lang="tr-TR" b="0" dirty="0">
                <a:solidFill>
                  <a:srgbClr val="FF0000"/>
                </a:solidFill>
              </a:rPr>
              <a:t>-</a:t>
            </a:r>
            <a:r>
              <a:rPr lang="tr-TR" b="0" dirty="0" err="1">
                <a:solidFill>
                  <a:srgbClr val="FF0000"/>
                </a:solidFill>
              </a:rPr>
              <a:t>Meğazi</a:t>
            </a:r>
            <a:endParaRPr lang="tr-TR" dirty="0">
              <a:solidFill>
                <a:srgbClr val="FF0000"/>
              </a:solidFill>
            </a:endParaRPr>
          </a:p>
        </p:txBody>
      </p:sp>
      <p:sp>
        <p:nvSpPr>
          <p:cNvPr id="3" name="2 İçerik Yer Tutucusu"/>
          <p:cNvSpPr>
            <a:spLocks noGrp="1"/>
          </p:cNvSpPr>
          <p:nvPr>
            <p:ph idx="1"/>
          </p:nvPr>
        </p:nvSpPr>
        <p:spPr/>
        <p:txBody>
          <a:bodyPr>
            <a:normAutofit/>
          </a:bodyPr>
          <a:lstStyle/>
          <a:p>
            <a:r>
              <a:rPr lang="lv-LV" dirty="0"/>
              <a:t>Siyer kitaplarına günümüzde bilinen şeklini veren İbn İshak </a:t>
            </a:r>
            <a:r>
              <a:rPr lang="tr-TR" dirty="0"/>
              <a:t>birçok sahabe</a:t>
            </a:r>
            <a:r>
              <a:rPr lang="lv-LV" dirty="0"/>
              <a:t> ayrıca İskenderiye’ye giderek Yezîd b. Ebû Habîb başta olmak üzere diğer âlimlerden hadis, siyer ve meg</a:t>
            </a:r>
            <a:r>
              <a:rPr lang="tr-TR" dirty="0"/>
              <a:t>a</a:t>
            </a:r>
            <a:r>
              <a:rPr lang="lv-LV" dirty="0"/>
              <a:t>z</a:t>
            </a:r>
            <a:r>
              <a:rPr lang="tr-TR" dirty="0"/>
              <a:t>i</a:t>
            </a:r>
            <a:r>
              <a:rPr lang="lv-LV" dirty="0"/>
              <a:t> haberleri almak suretiyle kendisinden önce kimsenin toplayamadığı zengin haberleri elde etmiş, bunları tasnif ederek meşhur eseri</a:t>
            </a:r>
            <a:r>
              <a:rPr lang="tr-TR" dirty="0" err="1"/>
              <a:t>ni</a:t>
            </a:r>
            <a:r>
              <a:rPr lang="tr-TR" dirty="0"/>
              <a:t> kaleme almıştır.</a:t>
            </a:r>
          </a:p>
        </p:txBody>
      </p:sp>
    </p:spTree>
    <p:extLst>
      <p:ext uri="{BB962C8B-B14F-4D97-AF65-F5344CB8AC3E}">
        <p14:creationId xmlns:p14="http://schemas.microsoft.com/office/powerpoint/2010/main" xmlns="" val="25458934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9107" y="66239"/>
            <a:ext cx="6512511" cy="710952"/>
          </a:xfrm>
        </p:spPr>
        <p:txBody>
          <a:bodyPr>
            <a:normAutofit fontScale="90000"/>
          </a:bodyPr>
          <a:lstStyle/>
          <a:p>
            <a:pPr algn="ctr"/>
            <a:r>
              <a:rPr lang="tr-TR" dirty="0">
                <a:solidFill>
                  <a:srgbClr val="FF0000"/>
                </a:solidFill>
              </a:rPr>
              <a:t>Temel Eserler</a:t>
            </a:r>
          </a:p>
        </p:txBody>
      </p:sp>
      <p:sp>
        <p:nvSpPr>
          <p:cNvPr id="3" name="Content Placeholder 2"/>
          <p:cNvSpPr>
            <a:spLocks noGrp="1"/>
          </p:cNvSpPr>
          <p:nvPr>
            <p:ph sz="quarter" idx="4294967295"/>
          </p:nvPr>
        </p:nvSpPr>
        <p:spPr>
          <a:xfrm>
            <a:off x="1087144" y="1412776"/>
            <a:ext cx="7157264" cy="5040560"/>
          </a:xfrm>
          <a:prstGeom prst="rect">
            <a:avLst/>
          </a:prstGeom>
        </p:spPr>
        <p:txBody>
          <a:bodyPr>
            <a:noAutofit/>
          </a:bodyPr>
          <a:lstStyle/>
          <a:p>
            <a:pPr marL="502920" indent="-457200">
              <a:buFont typeface="+mj-lt"/>
              <a:buAutoNum type="arabicPeriod"/>
            </a:pPr>
            <a:r>
              <a:rPr lang="tr-TR" sz="2300" dirty="0" err="1"/>
              <a:t>İbn</a:t>
            </a:r>
            <a:r>
              <a:rPr lang="tr-TR" sz="2300" dirty="0"/>
              <a:t> İshak- </a:t>
            </a:r>
            <a:r>
              <a:rPr lang="tr-TR" sz="2300" dirty="0" err="1"/>
              <a:t>Siretü</a:t>
            </a:r>
            <a:r>
              <a:rPr lang="tr-TR" sz="2300" dirty="0"/>
              <a:t> </a:t>
            </a:r>
            <a:r>
              <a:rPr lang="tr-TR" sz="2300" dirty="0" err="1"/>
              <a:t>İbn</a:t>
            </a:r>
            <a:r>
              <a:rPr lang="tr-TR" sz="2300" dirty="0"/>
              <a:t> İshak</a:t>
            </a:r>
          </a:p>
          <a:p>
            <a:pPr marL="502920" indent="-457200">
              <a:buFont typeface="+mj-lt"/>
              <a:buAutoNum type="arabicPeriod"/>
            </a:pPr>
            <a:r>
              <a:rPr lang="tr-TR" sz="2300" dirty="0" err="1"/>
              <a:t>İbn</a:t>
            </a:r>
            <a:r>
              <a:rPr lang="tr-TR" sz="2300" dirty="0"/>
              <a:t> </a:t>
            </a:r>
            <a:r>
              <a:rPr lang="tr-TR" sz="2300" dirty="0" err="1"/>
              <a:t>Hişam</a:t>
            </a:r>
            <a:r>
              <a:rPr lang="tr-TR" sz="2300" dirty="0"/>
              <a:t>- es-</a:t>
            </a:r>
            <a:r>
              <a:rPr lang="tr-TR" sz="2300" dirty="0" err="1"/>
              <a:t>Siretün</a:t>
            </a:r>
            <a:r>
              <a:rPr lang="tr-TR" sz="2300" dirty="0"/>
              <a:t>-</a:t>
            </a:r>
            <a:r>
              <a:rPr lang="tr-TR" sz="2300" dirty="0" err="1"/>
              <a:t>Nebeviyye</a:t>
            </a:r>
            <a:endParaRPr lang="tr-TR" sz="2300" dirty="0"/>
          </a:p>
          <a:p>
            <a:pPr marL="502920" indent="-457200">
              <a:buFont typeface="+mj-lt"/>
              <a:buAutoNum type="arabicPeriod"/>
            </a:pPr>
            <a:r>
              <a:rPr lang="tr-TR" sz="2300" dirty="0" err="1"/>
              <a:t>Vakidi</a:t>
            </a:r>
            <a:r>
              <a:rPr lang="tr-TR" sz="2300" dirty="0"/>
              <a:t>- </a:t>
            </a:r>
            <a:r>
              <a:rPr lang="tr-TR" sz="2300" dirty="0" err="1"/>
              <a:t>Kitabul-Meğazi</a:t>
            </a:r>
            <a:endParaRPr lang="tr-TR" sz="2300" dirty="0"/>
          </a:p>
          <a:p>
            <a:pPr marL="502920" indent="-457200">
              <a:buFont typeface="+mj-lt"/>
              <a:buAutoNum type="arabicPeriod"/>
            </a:pPr>
            <a:r>
              <a:rPr lang="tr-TR" sz="2300" dirty="0" err="1"/>
              <a:t>İbn</a:t>
            </a:r>
            <a:r>
              <a:rPr lang="tr-TR" sz="2300" dirty="0"/>
              <a:t> Sad- </a:t>
            </a:r>
            <a:r>
              <a:rPr lang="tr-TR" sz="2300" dirty="0" err="1"/>
              <a:t>Tabakatül</a:t>
            </a:r>
            <a:r>
              <a:rPr lang="tr-TR" sz="2300" dirty="0"/>
              <a:t>-Kübra</a:t>
            </a:r>
          </a:p>
          <a:p>
            <a:pPr marL="502920" indent="-457200">
              <a:buFont typeface="+mj-lt"/>
              <a:buAutoNum type="arabicPeriod"/>
            </a:pPr>
            <a:r>
              <a:rPr lang="tr-TR" sz="2300" dirty="0" err="1"/>
              <a:t>Belazuri</a:t>
            </a:r>
            <a:r>
              <a:rPr lang="tr-TR" sz="2300" dirty="0"/>
              <a:t>- </a:t>
            </a:r>
            <a:r>
              <a:rPr lang="tr-TR" sz="2300" dirty="0" err="1"/>
              <a:t>Fütuhul-Büldan</a:t>
            </a:r>
            <a:endParaRPr lang="tr-TR" sz="2300" dirty="0"/>
          </a:p>
          <a:p>
            <a:pPr marL="502920" indent="-457200">
              <a:buFont typeface="+mj-lt"/>
              <a:buAutoNum type="arabicPeriod"/>
            </a:pPr>
            <a:r>
              <a:rPr lang="tr-TR" sz="2300" dirty="0" err="1"/>
              <a:t>İbn</a:t>
            </a:r>
            <a:r>
              <a:rPr lang="tr-TR" sz="2300" dirty="0"/>
              <a:t> </a:t>
            </a:r>
            <a:r>
              <a:rPr lang="tr-TR" sz="2300" dirty="0" err="1"/>
              <a:t>Abdülberr</a:t>
            </a:r>
            <a:r>
              <a:rPr lang="tr-TR" sz="2300" dirty="0"/>
              <a:t>- el-</a:t>
            </a:r>
            <a:r>
              <a:rPr lang="tr-TR" sz="2300" dirty="0" err="1"/>
              <a:t>İstiab</a:t>
            </a:r>
            <a:endParaRPr lang="tr-TR" sz="2300" dirty="0"/>
          </a:p>
          <a:p>
            <a:pPr marL="502920" indent="-457200">
              <a:buFont typeface="+mj-lt"/>
              <a:buAutoNum type="arabicPeriod"/>
            </a:pPr>
            <a:r>
              <a:rPr lang="tr-TR" sz="2300" dirty="0" err="1"/>
              <a:t>İbnül</a:t>
            </a:r>
            <a:r>
              <a:rPr lang="tr-TR" sz="2300" dirty="0"/>
              <a:t>-Esir- el-Kamil fit-Tarih</a:t>
            </a:r>
          </a:p>
          <a:p>
            <a:pPr marL="502920" indent="-457200">
              <a:buFont typeface="+mj-lt"/>
              <a:buAutoNum type="arabicPeriod"/>
            </a:pPr>
            <a:r>
              <a:rPr lang="tr-TR" sz="2300" dirty="0" err="1"/>
              <a:t>Taberi</a:t>
            </a:r>
            <a:r>
              <a:rPr lang="tr-TR" sz="2300" dirty="0"/>
              <a:t>- </a:t>
            </a:r>
            <a:r>
              <a:rPr lang="tr-TR" sz="2300" dirty="0" err="1"/>
              <a:t>Tarihul-Ümem</a:t>
            </a:r>
            <a:r>
              <a:rPr lang="tr-TR" sz="2300" dirty="0"/>
              <a:t> </a:t>
            </a:r>
            <a:r>
              <a:rPr lang="tr-TR" sz="2300" dirty="0" err="1"/>
              <a:t>vel-Müluk</a:t>
            </a:r>
            <a:endParaRPr lang="tr-TR" sz="2300" dirty="0"/>
          </a:p>
          <a:p>
            <a:pPr marL="502920" indent="-457200">
              <a:buFont typeface="+mj-lt"/>
              <a:buAutoNum type="arabicPeriod"/>
            </a:pPr>
            <a:r>
              <a:rPr lang="tr-TR" sz="2300" dirty="0" err="1"/>
              <a:t>Tirmizi</a:t>
            </a:r>
            <a:r>
              <a:rPr lang="tr-TR" sz="2300" dirty="0"/>
              <a:t>- </a:t>
            </a:r>
            <a:r>
              <a:rPr lang="tr-TR" sz="2300" dirty="0" err="1"/>
              <a:t>Kitabuş</a:t>
            </a:r>
            <a:r>
              <a:rPr lang="tr-TR" sz="2300" dirty="0"/>
              <a:t>-Şemail</a:t>
            </a:r>
          </a:p>
          <a:p>
            <a:pPr marL="502920" indent="-457200">
              <a:buFont typeface="+mj-lt"/>
              <a:buAutoNum type="arabicPeriod"/>
            </a:pPr>
            <a:r>
              <a:rPr lang="tr-TR" sz="2300" dirty="0"/>
              <a:t>Kadı </a:t>
            </a:r>
            <a:r>
              <a:rPr lang="tr-TR" sz="2300" dirty="0" err="1"/>
              <a:t>İyaz</a:t>
            </a:r>
            <a:r>
              <a:rPr lang="tr-TR" sz="2300" dirty="0"/>
              <a:t>- eş-Şifa</a:t>
            </a:r>
          </a:p>
        </p:txBody>
      </p:sp>
    </p:spTree>
    <p:extLst>
      <p:ext uri="{BB962C8B-B14F-4D97-AF65-F5344CB8AC3E}">
        <p14:creationId xmlns:p14="http://schemas.microsoft.com/office/powerpoint/2010/main" xmlns="" val="34950788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06090"/>
          </a:xfrm>
        </p:spPr>
        <p:txBody>
          <a:bodyPr>
            <a:normAutofit fontScale="90000"/>
          </a:bodyPr>
          <a:lstStyle/>
          <a:p>
            <a:r>
              <a:rPr lang="tr-TR" dirty="0">
                <a:solidFill>
                  <a:srgbClr val="FF0000"/>
                </a:solidFill>
              </a:rPr>
              <a:t>Kaynakça</a:t>
            </a:r>
          </a:p>
        </p:txBody>
      </p:sp>
      <p:sp>
        <p:nvSpPr>
          <p:cNvPr id="3" name="2 İçerik Yer Tutucusu"/>
          <p:cNvSpPr>
            <a:spLocks noGrp="1"/>
          </p:cNvSpPr>
          <p:nvPr>
            <p:ph idx="1"/>
          </p:nvPr>
        </p:nvSpPr>
        <p:spPr>
          <a:xfrm>
            <a:off x="457200" y="1124744"/>
            <a:ext cx="8229600" cy="5400600"/>
          </a:xfrm>
        </p:spPr>
        <p:txBody>
          <a:bodyPr>
            <a:normAutofit fontScale="77500" lnSpcReduction="20000"/>
          </a:bodyPr>
          <a:lstStyle/>
          <a:p>
            <a:r>
              <a:rPr lang="tr-TR" dirty="0">
                <a:latin typeface="Times New Roman" pitchFamily="18" charset="0"/>
                <a:cs typeface="Times New Roman" pitchFamily="18" charset="0"/>
              </a:rPr>
              <a:t>İbrahim Halil Er, İslâm Tarihi mi Müslümanların Tarihi mi? (Yeni Şafak, 12 Temmuz 2003, s.9)</a:t>
            </a:r>
          </a:p>
          <a:p>
            <a:endParaRPr lang="tr-TR" dirty="0">
              <a:latin typeface="Times New Roman" pitchFamily="18" charset="0"/>
              <a:cs typeface="Times New Roman" pitchFamily="18" charset="0"/>
            </a:endParaRPr>
          </a:p>
          <a:p>
            <a:r>
              <a:rPr lang="tr-TR" dirty="0">
                <a:latin typeface="Times New Roman" pitchFamily="18" charset="0"/>
                <a:cs typeface="Times New Roman" pitchFamily="18" charset="0"/>
              </a:rPr>
              <a:t>Ebu Hanife, </a:t>
            </a:r>
            <a:r>
              <a:rPr lang="tr-TR" dirty="0" err="1">
                <a:latin typeface="Times New Roman" pitchFamily="18" charset="0"/>
                <a:cs typeface="Times New Roman" pitchFamily="18" charset="0"/>
              </a:rPr>
              <a:t>Fıkhu’l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Ekber</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Mecmû</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atü</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fi’l</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Akâid</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Derseâdet</a:t>
            </a:r>
            <a:r>
              <a:rPr lang="tr-TR" dirty="0">
                <a:latin typeface="Times New Roman" pitchFamily="18" charset="0"/>
                <a:cs typeface="Times New Roman" pitchFamily="18" charset="0"/>
              </a:rPr>
              <a:t> 1371, s.17.</a:t>
            </a:r>
          </a:p>
          <a:p>
            <a:endParaRPr lang="tr-TR" dirty="0">
              <a:latin typeface="Times New Roman" pitchFamily="18" charset="0"/>
              <a:cs typeface="Times New Roman" pitchFamily="18" charset="0"/>
            </a:endParaRPr>
          </a:p>
          <a:p>
            <a:r>
              <a:rPr lang="tr-TR" dirty="0" err="1">
                <a:latin typeface="Times New Roman" pitchFamily="18" charset="0"/>
                <a:cs typeface="Times New Roman" pitchFamily="18" charset="0"/>
              </a:rPr>
              <a:t>Şemseddin</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Sâmi</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Kâmûs</a:t>
            </a:r>
            <a:r>
              <a:rPr lang="tr-TR" dirty="0">
                <a:latin typeface="Times New Roman" pitchFamily="18" charset="0"/>
                <a:cs typeface="Times New Roman" pitchFamily="18" charset="0"/>
              </a:rPr>
              <a:t>-ı Türkî, </a:t>
            </a:r>
            <a:r>
              <a:rPr lang="tr-TR" dirty="0" err="1">
                <a:latin typeface="Times New Roman" pitchFamily="18" charset="0"/>
                <a:cs typeface="Times New Roman" pitchFamily="18" charset="0"/>
              </a:rPr>
              <a:t>Derseâdet</a:t>
            </a:r>
            <a:r>
              <a:rPr lang="tr-TR" dirty="0">
                <a:latin typeface="Times New Roman" pitchFamily="18" charset="0"/>
                <a:cs typeface="Times New Roman" pitchFamily="18" charset="0"/>
              </a:rPr>
              <a:t> 1317, s.112. 11 </a:t>
            </a:r>
          </a:p>
          <a:p>
            <a:endParaRPr lang="tr-TR" dirty="0">
              <a:latin typeface="Times New Roman" pitchFamily="18" charset="0"/>
              <a:cs typeface="Times New Roman" pitchFamily="18" charset="0"/>
            </a:endParaRPr>
          </a:p>
          <a:p>
            <a:r>
              <a:rPr lang="tr-TR" dirty="0">
                <a:latin typeface="Times New Roman" pitchFamily="18" charset="0"/>
                <a:cs typeface="Times New Roman" pitchFamily="18" charset="0"/>
              </a:rPr>
              <a:t>M. </a:t>
            </a:r>
            <a:r>
              <a:rPr lang="tr-TR" dirty="0" err="1">
                <a:latin typeface="Times New Roman" pitchFamily="18" charset="0"/>
                <a:cs typeface="Times New Roman" pitchFamily="18" charset="0"/>
              </a:rPr>
              <a:t>Bahâeddin</a:t>
            </a:r>
            <a:r>
              <a:rPr lang="tr-TR" dirty="0">
                <a:latin typeface="Times New Roman" pitchFamily="18" charset="0"/>
                <a:cs typeface="Times New Roman" pitchFamily="18" charset="0"/>
              </a:rPr>
              <a:t>, Yeni Türkçe Lügat, İstanbul/Evkaf-ı </a:t>
            </a:r>
            <a:r>
              <a:rPr lang="tr-TR" dirty="0" err="1">
                <a:latin typeface="Times New Roman" pitchFamily="18" charset="0"/>
                <a:cs typeface="Times New Roman" pitchFamily="18" charset="0"/>
              </a:rPr>
              <a:t>İslâmiye</a:t>
            </a:r>
            <a:r>
              <a:rPr lang="tr-TR" dirty="0">
                <a:latin typeface="Times New Roman" pitchFamily="18" charset="0"/>
                <a:cs typeface="Times New Roman" pitchFamily="18" charset="0"/>
              </a:rPr>
              <a:t> Matbaası, s.43; Ferit </a:t>
            </a:r>
            <a:r>
              <a:rPr lang="tr-TR" dirty="0" err="1">
                <a:latin typeface="Times New Roman" pitchFamily="18" charset="0"/>
                <a:cs typeface="Times New Roman" pitchFamily="18" charset="0"/>
              </a:rPr>
              <a:t>Devellioğlu</a:t>
            </a:r>
            <a:r>
              <a:rPr lang="tr-TR" dirty="0">
                <a:latin typeface="Times New Roman" pitchFamily="18" charset="0"/>
                <a:cs typeface="Times New Roman" pitchFamily="18" charset="0"/>
              </a:rPr>
              <a:t>, Osmanlıca-Türkçe Ansiklopedik Lügat, Ankara 1970, s.540.</a:t>
            </a:r>
          </a:p>
          <a:p>
            <a:endParaRPr lang="tr-TR" dirty="0">
              <a:latin typeface="Times New Roman" pitchFamily="18" charset="0"/>
              <a:cs typeface="Times New Roman" pitchFamily="18" charset="0"/>
            </a:endParaRPr>
          </a:p>
          <a:p>
            <a:r>
              <a:rPr lang="tr-TR" dirty="0" err="1">
                <a:latin typeface="Times New Roman" pitchFamily="18" charset="0"/>
                <a:cs typeface="Times New Roman" pitchFamily="18" charset="0"/>
              </a:rPr>
              <a:t>Şemsuddin</a:t>
            </a:r>
            <a:r>
              <a:rPr lang="tr-TR" dirty="0">
                <a:latin typeface="Times New Roman" pitchFamily="18" charset="0"/>
                <a:cs typeface="Times New Roman" pitchFamily="18" charset="0"/>
              </a:rPr>
              <a:t> Muhammed </a:t>
            </a:r>
            <a:r>
              <a:rPr lang="tr-TR" dirty="0" err="1">
                <a:latin typeface="Times New Roman" pitchFamily="18" charset="0"/>
                <a:cs typeface="Times New Roman" pitchFamily="18" charset="0"/>
              </a:rPr>
              <a:t>Abdurrahman</a:t>
            </a:r>
            <a:r>
              <a:rPr lang="tr-TR" dirty="0">
                <a:latin typeface="Times New Roman" pitchFamily="18" charset="0"/>
                <a:cs typeface="Times New Roman" pitchFamily="18" charset="0"/>
              </a:rPr>
              <a:t> es-</a:t>
            </a:r>
            <a:r>
              <a:rPr lang="tr-TR" dirty="0" err="1">
                <a:latin typeface="Times New Roman" pitchFamily="18" charset="0"/>
                <a:cs typeface="Times New Roman" pitchFamily="18" charset="0"/>
              </a:rPr>
              <a:t>Sehâvî</a:t>
            </a:r>
            <a:r>
              <a:rPr lang="tr-TR" dirty="0">
                <a:latin typeface="Times New Roman" pitchFamily="18" charset="0"/>
                <a:cs typeface="Times New Roman" pitchFamily="18" charset="0"/>
              </a:rPr>
              <a:t>, el-I‘</a:t>
            </a:r>
            <a:r>
              <a:rPr lang="tr-TR" dirty="0" err="1">
                <a:latin typeface="Times New Roman" pitchFamily="18" charset="0"/>
                <a:cs typeface="Times New Roman" pitchFamily="18" charset="0"/>
              </a:rPr>
              <a:t>lân</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bi’t</a:t>
            </a:r>
            <a:r>
              <a:rPr lang="tr-TR" dirty="0">
                <a:latin typeface="Times New Roman" pitchFamily="18" charset="0"/>
                <a:cs typeface="Times New Roman" pitchFamily="18" charset="0"/>
              </a:rPr>
              <a:t>-Tevbih </a:t>
            </a:r>
            <a:r>
              <a:rPr lang="tr-TR" dirty="0" err="1">
                <a:latin typeface="Times New Roman" pitchFamily="18" charset="0"/>
                <a:cs typeface="Times New Roman" pitchFamily="18" charset="0"/>
              </a:rPr>
              <a:t>li</a:t>
            </a:r>
            <a:r>
              <a:rPr lang="tr-TR" dirty="0">
                <a:latin typeface="Times New Roman" pitchFamily="18" charset="0"/>
                <a:cs typeface="Times New Roman" pitchFamily="18" charset="0"/>
              </a:rPr>
              <a:t>-men </a:t>
            </a:r>
            <a:r>
              <a:rPr lang="tr-TR" dirty="0" err="1">
                <a:latin typeface="Times New Roman" pitchFamily="18" charset="0"/>
                <a:cs typeface="Times New Roman" pitchFamily="18" charset="0"/>
              </a:rPr>
              <a:t>Zemmü’t</a:t>
            </a:r>
            <a:r>
              <a:rPr lang="tr-TR" dirty="0">
                <a:latin typeface="Times New Roman" pitchFamily="18" charset="0"/>
                <a:cs typeface="Times New Roman" pitchFamily="18" charset="0"/>
              </a:rPr>
              <a:t>-Tarih, Beyrut 1979, s.81-82.</a:t>
            </a:r>
          </a:p>
          <a:p>
            <a:endParaRPr lang="tr-TR" dirty="0">
              <a:latin typeface="Times New Roman" pitchFamily="18" charset="0"/>
              <a:cs typeface="Times New Roman" pitchFamily="18" charset="0"/>
            </a:endParaRPr>
          </a:p>
          <a:p>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196752"/>
            <a:ext cx="8229600" cy="4525963"/>
          </a:xfrm>
        </p:spPr>
        <p:txBody>
          <a:bodyPr>
            <a:normAutofit fontScale="62500" lnSpcReduction="20000"/>
          </a:bodyPr>
          <a:lstStyle/>
          <a:p>
            <a:r>
              <a:rPr lang="tr-TR" dirty="0" err="1">
                <a:latin typeface="Times New Roman" pitchFamily="18" charset="0"/>
                <a:cs typeface="Times New Roman" pitchFamily="18" charset="0"/>
              </a:rPr>
              <a:t>Şemsüddin</a:t>
            </a:r>
            <a:r>
              <a:rPr lang="tr-TR" dirty="0">
                <a:latin typeface="Times New Roman" pitchFamily="18" charset="0"/>
                <a:cs typeface="Times New Roman" pitchFamily="18" charset="0"/>
              </a:rPr>
              <a:t> Muhammed b. </a:t>
            </a:r>
            <a:r>
              <a:rPr lang="tr-TR" dirty="0" err="1">
                <a:latin typeface="Times New Roman" pitchFamily="18" charset="0"/>
                <a:cs typeface="Times New Roman" pitchFamily="18" charset="0"/>
              </a:rPr>
              <a:t>Abdurrahman</a:t>
            </a:r>
            <a:r>
              <a:rPr lang="tr-TR" dirty="0">
                <a:latin typeface="Times New Roman" pitchFamily="18" charset="0"/>
                <a:cs typeface="Times New Roman" pitchFamily="18" charset="0"/>
              </a:rPr>
              <a:t> es-</a:t>
            </a:r>
            <a:r>
              <a:rPr lang="tr-TR" dirty="0" err="1">
                <a:latin typeface="Times New Roman" pitchFamily="18" charset="0"/>
                <a:cs typeface="Times New Roman" pitchFamily="18" charset="0"/>
              </a:rPr>
              <a:t>Sehâvî</a:t>
            </a:r>
            <a:r>
              <a:rPr lang="tr-TR" dirty="0">
                <a:latin typeface="Times New Roman" pitchFamily="18" charset="0"/>
                <a:cs typeface="Times New Roman" pitchFamily="18" charset="0"/>
              </a:rPr>
              <a:t>, a.</a:t>
            </a:r>
            <a:r>
              <a:rPr lang="tr-TR" dirty="0" err="1">
                <a:latin typeface="Times New Roman" pitchFamily="18" charset="0"/>
                <a:cs typeface="Times New Roman" pitchFamily="18" charset="0"/>
              </a:rPr>
              <a:t>g.e</a:t>
            </a:r>
            <a:r>
              <a:rPr lang="tr-TR" dirty="0">
                <a:latin typeface="Times New Roman" pitchFamily="18" charset="0"/>
                <a:cs typeface="Times New Roman" pitchFamily="18" charset="0"/>
              </a:rPr>
              <a:t>., s.44-45. 16</a:t>
            </a:r>
          </a:p>
          <a:p>
            <a:endParaRPr lang="tr-TR" dirty="0">
              <a:latin typeface="Times New Roman" pitchFamily="18" charset="0"/>
              <a:cs typeface="Times New Roman" pitchFamily="18" charset="0"/>
            </a:endParaRPr>
          </a:p>
          <a:p>
            <a:r>
              <a:rPr lang="tr-TR" dirty="0">
                <a:latin typeface="Times New Roman" pitchFamily="18" charset="0"/>
                <a:cs typeface="Times New Roman" pitchFamily="18" charset="0"/>
              </a:rPr>
              <a:t> Kâtip Çelebi, </a:t>
            </a:r>
            <a:r>
              <a:rPr lang="tr-TR" dirty="0" err="1">
                <a:latin typeface="Times New Roman" pitchFamily="18" charset="0"/>
                <a:cs typeface="Times New Roman" pitchFamily="18" charset="0"/>
              </a:rPr>
              <a:t>Keşfü’z</a:t>
            </a:r>
            <a:r>
              <a:rPr lang="tr-TR" dirty="0">
                <a:latin typeface="Times New Roman" pitchFamily="18" charset="0"/>
                <a:cs typeface="Times New Roman" pitchFamily="18" charset="0"/>
              </a:rPr>
              <a:t>-</a:t>
            </a:r>
            <a:r>
              <a:rPr lang="tr-TR" dirty="0" err="1">
                <a:latin typeface="Times New Roman" pitchFamily="18" charset="0"/>
                <a:cs typeface="Times New Roman" pitchFamily="18" charset="0"/>
              </a:rPr>
              <a:t>Zunûn</a:t>
            </a:r>
            <a:r>
              <a:rPr lang="tr-TR" dirty="0">
                <a:latin typeface="Times New Roman" pitchFamily="18" charset="0"/>
                <a:cs typeface="Times New Roman" pitchFamily="18" charset="0"/>
              </a:rPr>
              <a:t>, c. I, İstanbul 1971, s.294-295; 305. 17 </a:t>
            </a:r>
          </a:p>
          <a:p>
            <a:endParaRPr lang="tr-TR" dirty="0">
              <a:latin typeface="Times New Roman" pitchFamily="18" charset="0"/>
              <a:cs typeface="Times New Roman" pitchFamily="18" charset="0"/>
            </a:endParaRPr>
          </a:p>
          <a:p>
            <a:r>
              <a:rPr lang="tr-TR" dirty="0">
                <a:latin typeface="Times New Roman" pitchFamily="18" charset="0"/>
                <a:cs typeface="Times New Roman" pitchFamily="18" charset="0"/>
              </a:rPr>
              <a:t>M. </a:t>
            </a:r>
            <a:r>
              <a:rPr lang="tr-TR" dirty="0" err="1">
                <a:latin typeface="Times New Roman" pitchFamily="18" charset="0"/>
                <a:cs typeface="Times New Roman" pitchFamily="18" charset="0"/>
              </a:rPr>
              <a:t>Şemseddin</a:t>
            </a:r>
            <a:r>
              <a:rPr lang="tr-TR" dirty="0">
                <a:latin typeface="Times New Roman" pitchFamily="18" charset="0"/>
                <a:cs typeface="Times New Roman" pitchFamily="18" charset="0"/>
              </a:rPr>
              <a:t>, İslâm’da Tarih ve Müverrihler, İstanbul 1339-1342, s.200.</a:t>
            </a:r>
          </a:p>
          <a:p>
            <a:endParaRPr lang="tr-TR" dirty="0">
              <a:latin typeface="Times New Roman" pitchFamily="18" charset="0"/>
              <a:cs typeface="Times New Roman" pitchFamily="18" charset="0"/>
            </a:endParaRPr>
          </a:p>
          <a:p>
            <a:r>
              <a:rPr lang="tr-TR" dirty="0" err="1">
                <a:latin typeface="Times New Roman" pitchFamily="18" charset="0"/>
                <a:cs typeface="Times New Roman" pitchFamily="18" charset="0"/>
              </a:rPr>
              <a:t>Mahmud</a:t>
            </a:r>
            <a:r>
              <a:rPr lang="tr-TR" dirty="0">
                <a:latin typeface="Times New Roman" pitchFamily="18" charset="0"/>
                <a:cs typeface="Times New Roman" pitchFamily="18" charset="0"/>
              </a:rPr>
              <a:t> Es‘ad, İslâm Tarihi (Tarih-i Din-i İslâm), İstanbul 1983, s.15.</a:t>
            </a:r>
          </a:p>
          <a:p>
            <a:endParaRPr lang="tr-TR" dirty="0">
              <a:latin typeface="Times New Roman" pitchFamily="18" charset="0"/>
              <a:cs typeface="Times New Roman" pitchFamily="18" charset="0"/>
            </a:endParaRPr>
          </a:p>
          <a:p>
            <a:r>
              <a:rPr lang="tr-TR" dirty="0">
                <a:latin typeface="Times New Roman" pitchFamily="18" charset="0"/>
                <a:cs typeface="Times New Roman" pitchFamily="18" charset="0"/>
              </a:rPr>
              <a:t>Ömer Ferruh  </a:t>
            </a:r>
            <a:r>
              <a:rPr lang="tr-TR" dirty="0" err="1">
                <a:latin typeface="Times New Roman" pitchFamily="18" charset="0"/>
                <a:cs typeface="Times New Roman" pitchFamily="18" charset="0"/>
              </a:rPr>
              <a:t>Çev</a:t>
            </a:r>
            <a:r>
              <a:rPr lang="tr-TR" dirty="0">
                <a:latin typeface="Times New Roman" pitchFamily="18" charset="0"/>
                <a:cs typeface="Times New Roman" pitchFamily="18" charset="0"/>
              </a:rPr>
              <a:t>: Yrd.</a:t>
            </a:r>
            <a:r>
              <a:rPr lang="tr-TR" dirty="0" err="1">
                <a:latin typeface="Times New Roman" pitchFamily="18" charset="0"/>
                <a:cs typeface="Times New Roman" pitchFamily="18" charset="0"/>
              </a:rPr>
              <a:t>Doç.Dr</a:t>
            </a:r>
            <a:r>
              <a:rPr lang="tr-TR" dirty="0">
                <a:latin typeface="Times New Roman" pitchFamily="18" charset="0"/>
                <a:cs typeface="Times New Roman" pitchFamily="18" charset="0"/>
              </a:rPr>
              <a:t>.  Adem APAK  Uludağ Üniversitesi İlâhiyat Fakültesi</a:t>
            </a:r>
          </a:p>
          <a:p>
            <a:r>
              <a:rPr lang="tr-TR" dirty="0" smtClean="0">
                <a:hlinkClick r:id="rId2"/>
              </a:rPr>
              <a:t>www.</a:t>
            </a:r>
            <a:r>
              <a:rPr lang="tr-TR" dirty="0" err="1" smtClean="0">
                <a:hlinkClick r:id="rId2"/>
              </a:rPr>
              <a:t>sorubak</a:t>
            </a:r>
            <a:r>
              <a:rPr lang="tr-TR" smtClean="0">
                <a:hlinkClick r:id="rId2"/>
              </a:rPr>
              <a:t>.com</a:t>
            </a:r>
            <a:r>
              <a:rPr lang="tr-TR" smtClean="0"/>
              <a:t> </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Diyagram"/>
          <p:cNvGraphicFramePr/>
          <p:nvPr/>
        </p:nvGraphicFramePr>
        <p:xfrm>
          <a:off x="642910" y="428604"/>
          <a:ext cx="8143932" cy="6429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7 Dikdörtgen"/>
          <p:cNvSpPr/>
          <p:nvPr/>
        </p:nvSpPr>
        <p:spPr>
          <a:xfrm rot="17797889">
            <a:off x="-32741" y="2207563"/>
            <a:ext cx="4406065" cy="120788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İslam Tarihinin Kaynakları</a:t>
            </a:r>
          </a:p>
        </p:txBody>
      </p:sp>
    </p:spTree>
    <p:extLst>
      <p:ext uri="{BB962C8B-B14F-4D97-AF65-F5344CB8AC3E}">
        <p14:creationId xmlns:p14="http://schemas.microsoft.com/office/powerpoint/2010/main" xmlns="" val="32867462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pPr>
              <a:buNone/>
            </a:pPr>
            <a:r>
              <a:rPr lang="tr-TR" i="1" dirty="0"/>
              <a:t>    </a:t>
            </a:r>
            <a:r>
              <a:rPr lang="tr-TR" b="1" i="1" dirty="0">
                <a:solidFill>
                  <a:srgbClr val="FFC000"/>
                </a:solidFill>
              </a:rPr>
              <a:t>Siyer:  </a:t>
            </a:r>
            <a:r>
              <a:rPr lang="tr-TR" dirty="0"/>
              <a:t>Hz. Muhammed'in yaşamına ilişkin anlatılanları içeren kitaplardır. Bu kitaplarda yalnızca Hz. Muhammed döneminin İslâm toplumu değil, Müslümanların ilişki içinde oldukları devlet ve toplumlar hakkında da bilgiler bulunmaktadır.</a:t>
            </a:r>
          </a:p>
          <a:p>
            <a:pPr>
              <a:buNone/>
            </a:pPr>
            <a:r>
              <a:rPr lang="tr-TR" dirty="0"/>
              <a:t/>
            </a:r>
            <a:br>
              <a:rPr lang="tr-TR" dirty="0"/>
            </a:br>
            <a:r>
              <a:rPr lang="tr-TR" i="1" dirty="0" err="1">
                <a:solidFill>
                  <a:srgbClr val="FFC000"/>
                </a:solidFill>
              </a:rPr>
              <a:t>Megazî</a:t>
            </a:r>
            <a:r>
              <a:rPr lang="tr-TR" dirty="0">
                <a:solidFill>
                  <a:srgbClr val="FFC000"/>
                </a:solidFill>
              </a:rPr>
              <a:t> :  </a:t>
            </a:r>
            <a:r>
              <a:rPr lang="tr-TR" dirty="0"/>
              <a:t>Hz. Muhammed'in yaptığı sefer ve savaşlarla ilgili bilgi veren kaynaklardır.</a:t>
            </a:r>
          </a:p>
          <a:p>
            <a:pPr>
              <a:buNone/>
            </a:pPr>
            <a:r>
              <a:rPr lang="tr-TR" dirty="0"/>
              <a:t/>
            </a:r>
            <a:br>
              <a:rPr lang="tr-TR" dirty="0"/>
            </a:br>
            <a:r>
              <a:rPr lang="tr-TR" i="1" dirty="0" err="1">
                <a:solidFill>
                  <a:srgbClr val="FFC000"/>
                </a:solidFill>
              </a:rPr>
              <a:t>Teracim</a:t>
            </a:r>
            <a:r>
              <a:rPr lang="tr-TR" i="1" dirty="0">
                <a:solidFill>
                  <a:srgbClr val="FFC000"/>
                </a:solidFill>
              </a:rPr>
              <a:t> ve </a:t>
            </a:r>
            <a:r>
              <a:rPr lang="tr-TR" i="1" dirty="0" err="1">
                <a:solidFill>
                  <a:srgbClr val="FFC000"/>
                </a:solidFill>
              </a:rPr>
              <a:t>tabakat</a:t>
            </a:r>
            <a:r>
              <a:rPr lang="tr-TR" i="1" dirty="0">
                <a:solidFill>
                  <a:srgbClr val="FFC000"/>
                </a:solidFill>
              </a:rPr>
              <a:t> kitapları:</a:t>
            </a:r>
            <a:r>
              <a:rPr lang="tr-TR" dirty="0"/>
              <a:t>  Hz. Muhammed ve o dönemde yaşayan kişilerin biyografilerinden oluşur.</a:t>
            </a:r>
          </a:p>
        </p:txBody>
      </p:sp>
    </p:spTree>
    <p:extLst>
      <p:ext uri="{BB962C8B-B14F-4D97-AF65-F5344CB8AC3E}">
        <p14:creationId xmlns:p14="http://schemas.microsoft.com/office/powerpoint/2010/main" xmlns="" val="1919445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solidFill>
                  <a:srgbClr val="FF0000"/>
                </a:solidFill>
              </a:rPr>
              <a:t>Peygamberin Geldiği Dönem</a:t>
            </a:r>
          </a:p>
        </p:txBody>
      </p:sp>
      <p:sp>
        <p:nvSpPr>
          <p:cNvPr id="5" name="4 İçerik Yer Tutucusu"/>
          <p:cNvSpPr>
            <a:spLocks noGrp="1"/>
          </p:cNvSpPr>
          <p:nvPr>
            <p:ph idx="1"/>
          </p:nvPr>
        </p:nvSpPr>
        <p:spPr/>
        <p:txBody>
          <a:bodyPr/>
          <a:lstStyle/>
          <a:p>
            <a:r>
              <a:rPr lang="tr-TR" dirty="0"/>
              <a:t>Hıristiyanlık ve </a:t>
            </a:r>
            <a:r>
              <a:rPr lang="tr-TR" dirty="0" err="1"/>
              <a:t>yahudilik</a:t>
            </a:r>
            <a:r>
              <a:rPr lang="tr-TR" dirty="0"/>
              <a:t> mevcut</a:t>
            </a:r>
          </a:p>
          <a:p>
            <a:r>
              <a:rPr lang="tr-TR" dirty="0"/>
              <a:t>Tektanrıcılık görüşüne sahip kesimler var ve arayış mevcut</a:t>
            </a:r>
          </a:p>
          <a:p>
            <a:r>
              <a:rPr lang="tr-TR" dirty="0"/>
              <a:t>Yeni, örgütlü kitlesel genişlemeye yardımcı ulusal din arayışı</a:t>
            </a:r>
          </a:p>
          <a:p>
            <a:r>
              <a:rPr lang="tr-TR" dirty="0"/>
              <a:t>Tektanrıcılığın aslının çöl hayatının tekdüzeliğine dayanması</a:t>
            </a:r>
          </a:p>
        </p:txBody>
      </p:sp>
    </p:spTree>
    <p:extLst>
      <p:ext uri="{BB962C8B-B14F-4D97-AF65-F5344CB8AC3E}">
        <p14:creationId xmlns:p14="http://schemas.microsoft.com/office/powerpoint/2010/main" xmlns="" val="35283881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332656"/>
            <a:ext cx="8712968" cy="5832648"/>
          </a:xfrm>
        </p:spPr>
        <p:txBody>
          <a:bodyPr>
            <a:normAutofit/>
          </a:bodyPr>
          <a:lstStyle/>
          <a:p>
            <a:pPr>
              <a:buNone/>
            </a:pPr>
            <a:r>
              <a:rPr lang="tr-TR" dirty="0">
                <a:solidFill>
                  <a:srgbClr val="FF0000"/>
                </a:solidFill>
                <a:latin typeface="Times New Roman" pitchFamily="18" charset="0"/>
                <a:cs typeface="Times New Roman" pitchFamily="18" charset="0"/>
              </a:rPr>
              <a:t>	</a:t>
            </a:r>
            <a:r>
              <a:rPr lang="tr-TR" dirty="0" err="1" smtClean="0">
                <a:latin typeface="Times New Roman" pitchFamily="18" charset="0"/>
                <a:cs typeface="Times New Roman" pitchFamily="18" charset="0"/>
              </a:rPr>
              <a:t>Lugat</a:t>
            </a:r>
            <a:r>
              <a:rPr lang="tr-TR" dirty="0" smtClean="0">
                <a:latin typeface="Times New Roman" pitchFamily="18" charset="0"/>
                <a:cs typeface="Times New Roman" pitchFamily="18" charset="0"/>
              </a:rPr>
              <a:t> </a:t>
            </a:r>
            <a:r>
              <a:rPr lang="tr-TR" dirty="0">
                <a:latin typeface="Times New Roman" pitchFamily="18" charset="0"/>
                <a:cs typeface="Times New Roman" pitchFamily="18" charset="0"/>
              </a:rPr>
              <a:t>ve ansiklopedi gibi Arap dili ile ilgili eserlerde, “</a:t>
            </a:r>
            <a:r>
              <a:rPr lang="tr-TR" b="1" dirty="0">
                <a:latin typeface="Times New Roman" pitchFamily="18" charset="0"/>
                <a:cs typeface="Times New Roman" pitchFamily="18" charset="0"/>
              </a:rPr>
              <a:t>İslâm tarihi</a:t>
            </a:r>
            <a:r>
              <a:rPr lang="tr-TR" dirty="0">
                <a:latin typeface="Times New Roman" pitchFamily="18" charset="0"/>
                <a:cs typeface="Times New Roman" pitchFamily="18" charset="0"/>
              </a:rPr>
              <a:t>” genel “</a:t>
            </a:r>
            <a:r>
              <a:rPr lang="tr-TR" b="1" dirty="0">
                <a:latin typeface="Times New Roman" pitchFamily="18" charset="0"/>
                <a:cs typeface="Times New Roman" pitchFamily="18" charset="0"/>
              </a:rPr>
              <a:t>tarih</a:t>
            </a:r>
            <a:r>
              <a:rPr lang="tr-TR" dirty="0">
                <a:latin typeface="Times New Roman" pitchFamily="18" charset="0"/>
                <a:cs typeface="Times New Roman" pitchFamily="18" charset="0"/>
              </a:rPr>
              <a:t>” içinde yer alır. Zira bilindiği gibi “</a:t>
            </a:r>
            <a:r>
              <a:rPr lang="tr-TR" b="1" dirty="0">
                <a:latin typeface="Times New Roman" pitchFamily="18" charset="0"/>
                <a:cs typeface="Times New Roman" pitchFamily="18" charset="0"/>
              </a:rPr>
              <a:t>Tarih</a:t>
            </a:r>
            <a:r>
              <a:rPr lang="tr-TR" dirty="0">
                <a:latin typeface="Times New Roman" pitchFamily="18" charset="0"/>
                <a:cs typeface="Times New Roman" pitchFamily="18" charset="0"/>
              </a:rPr>
              <a:t>” topyekûn insanlığın yaşadığı zaman sürecini ve bu süreçte, onun başından geçen olgu ve olayları; söylemlerini, faaliyetlerini ve ortaya koyduklarını ifade eder. İşte bütün bunların hepsini zaman ve mekan kavramları içinde inceleyen bilim dalı da Tarih ilmi olmaktadır.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620688"/>
            <a:ext cx="8640960" cy="5976664"/>
          </a:xfrm>
        </p:spPr>
        <p:txBody>
          <a:bodyPr>
            <a:normAutofit lnSpcReduction="10000"/>
          </a:bodyPr>
          <a:lstStyle/>
          <a:p>
            <a:pPr>
              <a:buNone/>
            </a:pPr>
            <a:r>
              <a:rPr lang="tr-TR" dirty="0">
                <a:latin typeface="Times New Roman" pitchFamily="18" charset="0"/>
                <a:cs typeface="Times New Roman" pitchFamily="18" charset="0"/>
              </a:rPr>
              <a:t>	 Buradan hareketle İslâm ve Müslümanlar da tarihin ve insanlığın içinde, onun bir parçası olduğuna göre, elbette onların genel tarih dışında kalması düşünülemezdi. Ancak bununla birlikte tarih terimi, geçmiş dönemi veya günlük olayları da içine alan haberleri değerlendirerek bunlardan sonuç çıkaran bir ilme ad olmuştur. Bilindiği gibi İslâm tarihi, sadece Arapların tarihi değildir. Arapların yanında, Müslüman olan diğer milletlerin de içinde yer aldığı dönemin olayları ile bu dönemlerde yaşayan </a:t>
            </a:r>
            <a:r>
              <a:rPr lang="tr-TR" dirty="0" err="1">
                <a:latin typeface="Times New Roman" pitchFamily="18" charset="0"/>
                <a:cs typeface="Times New Roman" pitchFamily="18" charset="0"/>
              </a:rPr>
              <a:t>müslim</a:t>
            </a:r>
            <a:r>
              <a:rPr lang="tr-TR" dirty="0">
                <a:latin typeface="Times New Roman" pitchFamily="18" charset="0"/>
                <a:cs typeface="Times New Roman" pitchFamily="18" charset="0"/>
              </a:rPr>
              <a:t> ve gayr-ı </a:t>
            </a:r>
            <a:r>
              <a:rPr lang="tr-TR" dirty="0" err="1">
                <a:latin typeface="Times New Roman" pitchFamily="18" charset="0"/>
                <a:cs typeface="Times New Roman" pitchFamily="18" charset="0"/>
              </a:rPr>
              <a:t>müslim</a:t>
            </a:r>
            <a:r>
              <a:rPr lang="tr-TR" dirty="0">
                <a:latin typeface="Times New Roman" pitchFamily="18" charset="0"/>
                <a:cs typeface="Times New Roman" pitchFamily="18" charset="0"/>
              </a:rPr>
              <a:t> diğer toplumların tarihleri de İslâm tarihi içinde incelenir.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6336704"/>
          </a:xfrm>
        </p:spPr>
        <p:txBody>
          <a:bodyPr>
            <a:normAutofit fontScale="92500" lnSpcReduction="10000"/>
          </a:bodyPr>
          <a:lstStyle/>
          <a:p>
            <a:pPr>
              <a:buNone/>
            </a:pPr>
            <a:r>
              <a:rPr lang="tr-TR" dirty="0">
                <a:latin typeface="Times New Roman" pitchFamily="18" charset="0"/>
                <a:cs typeface="Times New Roman" pitchFamily="18" charset="0"/>
              </a:rPr>
              <a:t>	Bu bakımdan İslâm tarihi kavramı, </a:t>
            </a:r>
            <a:r>
              <a:rPr lang="tr-TR" dirty="0" err="1">
                <a:latin typeface="Times New Roman" pitchFamily="18" charset="0"/>
                <a:cs typeface="Times New Roman" pitchFamily="18" charset="0"/>
              </a:rPr>
              <a:t>Farslar’ın</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Türkler’in</a:t>
            </a:r>
            <a:r>
              <a:rPr lang="tr-TR" dirty="0">
                <a:latin typeface="Times New Roman" pitchFamily="18" charset="0"/>
                <a:cs typeface="Times New Roman" pitchFamily="18" charset="0"/>
              </a:rPr>
              <a:t>, </a:t>
            </a:r>
            <a:r>
              <a:rPr lang="tr-TR" dirty="0" err="1">
                <a:latin typeface="Times New Roman" pitchFamily="18" charset="0"/>
                <a:cs typeface="Times New Roman" pitchFamily="18" charset="0"/>
              </a:rPr>
              <a:t>Berberîler’in</a:t>
            </a:r>
            <a:r>
              <a:rPr lang="tr-TR" dirty="0">
                <a:latin typeface="Times New Roman" pitchFamily="18" charset="0"/>
                <a:cs typeface="Times New Roman" pitchFamily="18" charset="0"/>
              </a:rPr>
              <a:t> ve diğer Müslüman toplulukların müşterek olarak yaşadıkları tarihi de içine alır. Böylece bu kavramın, bütün bu milletlerin ülkeleri ve ortaya koydukları medenî eserleri, kanunları, </a:t>
            </a:r>
            <a:r>
              <a:rPr lang="tr-TR" dirty="0" err="1">
                <a:latin typeface="Times New Roman" pitchFamily="18" charset="0"/>
                <a:cs typeface="Times New Roman" pitchFamily="18" charset="0"/>
              </a:rPr>
              <a:t>geleanek</a:t>
            </a:r>
            <a:r>
              <a:rPr lang="tr-TR" dirty="0">
                <a:latin typeface="Times New Roman" pitchFamily="18" charset="0"/>
                <a:cs typeface="Times New Roman" pitchFamily="18" charset="0"/>
              </a:rPr>
              <a:t> ve görenekleri, el sanatları ve meslekleri ile kronolojileri yanında, onların diğer kültür ve medeniyet unsurları hakkında da bilgi veren bir ilim dalı olarak geliştiği görülür. Şimdi de neden “Müslümanların Tarihi” değil de, “İslâm Tarihi” demenin daha doğru olduğunu, sonra da bu tabirin kullanıldığına dair tarihî örnekleri ortaya koyarak açıklamaya çalışalım.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TotalTime>
  <Words>750</Words>
  <PresentationFormat>Ekran Gösterisi (4:3)</PresentationFormat>
  <Paragraphs>132</Paragraphs>
  <Slides>39</Slides>
  <Notes>0</Notes>
  <HiddenSlides>0</HiddenSlides>
  <MMClips>0</MMClips>
  <ScaleCrop>false</ScaleCrop>
  <HeadingPairs>
    <vt:vector size="4" baseType="variant">
      <vt:variant>
        <vt:lpstr>Tema</vt:lpstr>
      </vt:variant>
      <vt:variant>
        <vt:i4>1</vt:i4>
      </vt:variant>
      <vt:variant>
        <vt:lpstr>Slayt Başlıkları</vt:lpstr>
      </vt:variant>
      <vt:variant>
        <vt:i4>39</vt:i4>
      </vt:variant>
    </vt:vector>
  </HeadingPairs>
  <TitlesOfParts>
    <vt:vector size="40" baseType="lpstr">
      <vt:lpstr>Ofis Teması</vt:lpstr>
      <vt:lpstr>İSLAM TARİHİ BİLİMİ</vt:lpstr>
      <vt:lpstr>Slayt 2</vt:lpstr>
      <vt:lpstr>Slayt 3</vt:lpstr>
      <vt:lpstr>Slayt 4</vt:lpstr>
      <vt:lpstr>Slayt 5</vt:lpstr>
      <vt:lpstr>Peygamberin Geldiği Dönem</vt:lpstr>
      <vt:lpstr>Slayt 7</vt:lpstr>
      <vt:lpstr>Slayt 8</vt:lpstr>
      <vt:lpstr>Slayt 9</vt:lpstr>
      <vt:lpstr>Slayt 10</vt:lpstr>
      <vt:lpstr>Slayt 11</vt:lpstr>
      <vt:lpstr>Slayt 12</vt:lpstr>
      <vt:lpstr>Slayt 13</vt:lpstr>
      <vt:lpstr>Slayt 14</vt:lpstr>
      <vt:lpstr>Slayt 15</vt:lpstr>
      <vt:lpstr>İslâm Tarihi Tabirinin Kullanılışı Ne Zaman Başlamıştır? </vt:lpstr>
      <vt:lpstr>Slayt 17</vt:lpstr>
      <vt:lpstr>Slayt 18</vt:lpstr>
      <vt:lpstr>Slayt 19</vt:lpstr>
      <vt:lpstr>Slayt 20</vt:lpstr>
      <vt:lpstr>SONUÇ</vt:lpstr>
      <vt:lpstr>Slayt 22</vt:lpstr>
      <vt:lpstr>İSLAM TARİHİ İLE İLGİLİ YAZILMIŞ ESERLER</vt:lpstr>
      <vt:lpstr>Slayt 24</vt:lpstr>
      <vt:lpstr>Slayt 25</vt:lpstr>
      <vt:lpstr>DİĞER KAYNAKLAR İSLAM </vt:lpstr>
      <vt:lpstr>Slayt 27</vt:lpstr>
      <vt:lpstr>Slayt 28</vt:lpstr>
      <vt:lpstr>Fazlur Rahman’a Görüşleri</vt:lpstr>
      <vt:lpstr>Slayt 30</vt:lpstr>
      <vt:lpstr>Temel Kaynaklar</vt:lpstr>
      <vt:lpstr>İbn Hişam  Es-Sîretü’n-Nebeviyye </vt:lpstr>
      <vt:lpstr>Taberi   Tarihu’l-Umem ve’l-Mülûk</vt:lpstr>
      <vt:lpstr>İbn Sa’d                  Kitabü’t-Tabakat</vt:lpstr>
      <vt:lpstr>Belazuri                  Fütuhu’l-Büldan</vt:lpstr>
      <vt:lpstr>İbn ishak                Kitabü’l-Meğazi</vt:lpstr>
      <vt:lpstr>Temel Eserler</vt:lpstr>
      <vt:lpstr>Kaynakça</vt:lpstr>
      <vt:lpstr>Slayt 39</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2018-03-18T14:33:04Z</dcterms:created>
  <dcterms:modified xsi:type="dcterms:W3CDTF">2018-03-20T12:14:44Z</dcterms:modified>
  <cp:category>www.sorubak.com</cp:category>
</cp:coreProperties>
</file>