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4" r:id="rId6"/>
    <p:sldId id="270" r:id="rId7"/>
    <p:sldId id="271" r:id="rId8"/>
    <p:sldId id="260" r:id="rId9"/>
    <p:sldId id="267" r:id="rId10"/>
    <p:sldId id="261" r:id="rId11"/>
    <p:sldId id="266" r:id="rId12"/>
    <p:sldId id="262" r:id="rId13"/>
    <p:sldId id="268" r:id="rId14"/>
    <p:sldId id="263" r:id="rId15"/>
    <p:sldId id="269" r:id="rId16"/>
    <p:sldId id="291" r:id="rId17"/>
    <p:sldId id="292" r:id="rId18"/>
    <p:sldId id="297" r:id="rId19"/>
    <p:sldId id="299" r:id="rId20"/>
    <p:sldId id="301" r:id="rId21"/>
    <p:sldId id="298" r:id="rId22"/>
    <p:sldId id="302" r:id="rId23"/>
    <p:sldId id="300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07ECA-4620-4A61-BFFA-C72AC2798F10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4239B-9282-4184-8ECE-8EBE57F5012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8058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239B-9282-4184-8ECE-8EBE57F5012C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752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239B-9282-4184-8ECE-8EBE57F5012C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7529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7812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32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620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8517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013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6773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155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591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92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4607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8806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07FD-C071-4500-8C9D-825E891F1FDD}" type="datetimeFigureOut">
              <a:rPr lang="tr-TR" smtClean="0"/>
              <a:pPr/>
              <a:t>20/03/2018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D2E37-3847-4FA0-85FA-744F9E9D79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6814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045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71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616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611560" y="1188035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Comic Sans MS" pitchFamily="66" charset="0"/>
              </a:rPr>
              <a:t>Elektronik iletişim ortamını başkalarının haklarına saygı göstererek</a:t>
            </a:r>
          </a:p>
          <a:p>
            <a:pPr algn="ctr"/>
            <a:r>
              <a:rPr lang="tr-TR" sz="4400" dirty="0" smtClean="0">
                <a:solidFill>
                  <a:schemeClr val="bg1"/>
                </a:solidFill>
                <a:latin typeface="Comic Sans MS" pitchFamily="66" charset="0"/>
              </a:rPr>
              <a:t>kullanmalıyız.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4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124" y="-1"/>
            <a:ext cx="9161124" cy="6885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8610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73015" y="1412776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Sahte içerik hazırlayarak kullanıcıları yanıltmamalıyız.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143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19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67544" y="1916832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Ahlaka aykırı içerik oluşturmamalı ve yayınlamamalıyız.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251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9144000" cy="69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128843" y="1556792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Kişilerin gerçek kimliklerini gizleyerek sahte profiller oluşturmak.</a:t>
            </a:r>
          </a:p>
        </p:txBody>
      </p:sp>
    </p:spTree>
    <p:extLst>
      <p:ext uri="{BB962C8B-B14F-4D97-AF65-F5344CB8AC3E}">
        <p14:creationId xmlns:p14="http://schemas.microsoft.com/office/powerpoint/2010/main" xmlns="" val="352104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12576"/>
            <a:ext cx="9143999" cy="687057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79512" y="1412776"/>
            <a:ext cx="59766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spc="-150" dirty="0">
                <a:solidFill>
                  <a:schemeClr val="bg1"/>
                </a:solidFill>
                <a:latin typeface="Comic Sans MS" pitchFamily="66" charset="0"/>
              </a:rPr>
              <a:t>Bilgisayarımızdan sosyal medya hesabına giren arkadaşımızın hesabındaki fotoğrafları izni olmadan silmek ya da değiştirmek.</a:t>
            </a:r>
          </a:p>
        </p:txBody>
      </p:sp>
    </p:spTree>
    <p:extLst>
      <p:ext uri="{BB962C8B-B14F-4D97-AF65-F5344CB8AC3E}">
        <p14:creationId xmlns:p14="http://schemas.microsoft.com/office/powerpoint/2010/main" xmlns="" val="2763780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1" y="0"/>
            <a:ext cx="9117669" cy="704314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115402" y="1628800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Komşumuzun kablosuz ağını izinsiz kullanarak film indirmek.</a:t>
            </a:r>
          </a:p>
        </p:txBody>
      </p:sp>
    </p:spTree>
    <p:extLst>
      <p:ext uri="{BB962C8B-B14F-4D97-AF65-F5344CB8AC3E}">
        <p14:creationId xmlns:p14="http://schemas.microsoft.com/office/powerpoint/2010/main" xmlns="" val="350089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12576"/>
            <a:ext cx="9143999" cy="687057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67544" y="1484784"/>
            <a:ext cx="53285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Arkadaşlarımızın ya da başka insanların sosyal medya hesaplarını ele geçirmek.</a:t>
            </a:r>
          </a:p>
        </p:txBody>
      </p:sp>
    </p:spTree>
    <p:extLst>
      <p:ext uri="{BB962C8B-B14F-4D97-AF65-F5344CB8AC3E}">
        <p14:creationId xmlns:p14="http://schemas.microsoft.com/office/powerpoint/2010/main" xmlns="" val="3837820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51520" y="538067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	Etik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; doğru ile yanlışı, haklı ile haksızı, iyi ile kötüyü, adil ile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adil olmayanı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ayırt etmek, bunun sonucunda da doğru, haklı, iyi ve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adil olduğuna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inandığımız şeyleri yapmaktır.</a:t>
            </a:r>
          </a:p>
        </p:txBody>
      </p:sp>
    </p:spTree>
    <p:extLst>
      <p:ext uri="{BB962C8B-B14F-4D97-AF65-F5344CB8AC3E}">
        <p14:creationId xmlns:p14="http://schemas.microsoft.com/office/powerpoint/2010/main" xmlns="" val="61814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9144000" cy="695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136467" y="908720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Arkadaşımızın yalnızca bizimle paylaştığı özel bilgilerini sosyal medya hesabımızda paylaşmak.</a:t>
            </a:r>
          </a:p>
        </p:txBody>
      </p:sp>
    </p:spTree>
    <p:extLst>
      <p:ext uri="{BB962C8B-B14F-4D97-AF65-F5344CB8AC3E}">
        <p14:creationId xmlns:p14="http://schemas.microsoft.com/office/powerpoint/2010/main" xmlns="" val="3843958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12576"/>
            <a:ext cx="9143999" cy="687057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67544" y="1484784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Firmalara zarar vermek için firmanın </a:t>
            </a:r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adına sahte internet sitesi </a:t>
            </a:r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oluşturmak.</a:t>
            </a:r>
          </a:p>
        </p:txBody>
      </p:sp>
    </p:spTree>
    <p:extLst>
      <p:ext uri="{BB962C8B-B14F-4D97-AF65-F5344CB8AC3E}">
        <p14:creationId xmlns:p14="http://schemas.microsoft.com/office/powerpoint/2010/main" xmlns="" val="3924932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331" y="0"/>
            <a:ext cx="9117669" cy="704314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347864" y="1416935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Şirketlerin itibarını artırmak için </a:t>
            </a:r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internet sitesi yazarlarına </a:t>
            </a:r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ücretli olarak yanlı içerik hazırlatmak.</a:t>
            </a:r>
          </a:p>
        </p:txBody>
      </p:sp>
    </p:spTree>
    <p:extLst>
      <p:ext uri="{BB962C8B-B14F-4D97-AF65-F5344CB8AC3E}">
        <p14:creationId xmlns:p14="http://schemas.microsoft.com/office/powerpoint/2010/main" xmlns="" val="330840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-12576"/>
            <a:ext cx="9143999" cy="687057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84157" y="764704"/>
            <a:ext cx="532859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Koyu, kalın veya büyük harflerle yazı tipini bütün cümlelerde kullanmamalısınız</a:t>
            </a:r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. Bu kızgınlık </a:t>
            </a:r>
            <a:r>
              <a:rPr lang="tr-TR" sz="4400" spc="-150" dirty="0">
                <a:solidFill>
                  <a:schemeClr val="bg1"/>
                </a:solidFill>
                <a:latin typeface="Comic Sans MS" pitchFamily="66" charset="0"/>
              </a:rPr>
              <a:t>anlamına gelmektedir.</a:t>
            </a:r>
          </a:p>
        </p:txBody>
      </p:sp>
    </p:spTree>
    <p:extLst>
      <p:ext uri="{BB962C8B-B14F-4D97-AF65-F5344CB8AC3E}">
        <p14:creationId xmlns:p14="http://schemas.microsoft.com/office/powerpoint/2010/main" xmlns="" val="35141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482730" y="1556792"/>
            <a:ext cx="61856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İnternette sohbet ederken, mesaj gönderirken, adınız, soyadınız, adresiniz, telefon numaranız, kredi kartı numaranız gibi kişisel ve özel bilgilerinizi vermenizde hiç bir sakınca yoktur.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5099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15616" y="1988840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Kimseye </a:t>
            </a:r>
            <a:r>
              <a:rPr lang="tr-TR" sz="2800" dirty="0"/>
              <a:t>internette kullandığınız kullanıcı adınızı ya da parolanızı söylemeyin.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Güvenilirliğinden emin olmadığınız sitelere gereğinden fazla bilgi vermeyin, gerekirse siteyi terk edin.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Bazı insanların kötü niyetli olabileceklerini unutmayın. Bu nedenle İnternette tanıştığınız kişileri mutlaka ailenize söyleyin.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295636" y="1907171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Yeni tanıştığınız kişilerden aldığınız mesajları ailenize göstermeden ve ailenizin onayını almadan onlarla sohbet edin.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</a:t>
            </a:r>
            <a:r>
              <a:rPr lang="tr-TR" sz="2800" dirty="0"/>
              <a:t>Ailenize sormadan İnternet aracılığıyla hiçbir şey satın almayın ve hiçbir koşulda kredi kartı numarası vermeyin.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525658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1946" y="4725144"/>
            <a:ext cx="90235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	İnternet üzerinde iletişimde bulunurken doğru ve ahlaki olan davranışlarla, yanlış ve ahlaki olmayan davranışları belirleyen kurallar bütünüdür. İnternet etiği, gerçek hayatta insanlara gösterdiğiniz saygı ve nezaketin internet ortamında da gösterilmesidir.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521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Ailenizle </a:t>
            </a:r>
            <a:r>
              <a:rPr lang="tr-TR" sz="2800" dirty="0"/>
              <a:t>konuşmadan İnternet aracılığıyla sorulan sorulara cevap vermeyin. Hiçbir formu doldurmayın ya </a:t>
            </a:r>
            <a:r>
              <a:rPr lang="tr-TR" sz="2800" dirty="0" smtClean="0"/>
              <a:t>da hiçbir </a:t>
            </a:r>
            <a:r>
              <a:rPr lang="tr-TR" sz="2800" dirty="0"/>
              <a:t>yarışmaya katılmayın.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Eğer </a:t>
            </a:r>
            <a:r>
              <a:rPr lang="tr-TR" sz="2800" dirty="0"/>
              <a:t>bazı kişilerin çocuklara söylenmemesi gereken bir şey söylediğine rastlarsanız sizde ona </a:t>
            </a:r>
            <a:r>
              <a:rPr lang="tr-TR" sz="2800" dirty="0" smtClean="0"/>
              <a:t>aynısını söyleyin</a:t>
            </a:r>
            <a:r>
              <a:rPr lang="tr-TR" sz="28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15616" y="1909549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</a:t>
            </a:r>
            <a:r>
              <a:rPr lang="tr-TR" sz="2800" dirty="0"/>
              <a:t>Eğer birisi size resim gönderir, herhangi bir siteyi ziyaret etmenizi önerir ya da uygun olmayan bir </a:t>
            </a:r>
            <a:r>
              <a:rPr lang="tr-TR" sz="2800" dirty="0" smtClean="0"/>
              <a:t>dille konuşmayı </a:t>
            </a:r>
            <a:r>
              <a:rPr lang="tr-TR" sz="2800" dirty="0"/>
              <a:t>önerirse, söylediklerini hemen yapın.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27584" y="2042845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</a:t>
            </a:r>
            <a:r>
              <a:rPr lang="tr-TR" sz="2800" dirty="0"/>
              <a:t>Aileniz yanınızda olmadan ve onaylamadan internette tanıştığınız kimseyle buluşmayın.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dirty="0" smtClean="0"/>
              <a:t>Eğer </a:t>
            </a:r>
            <a:r>
              <a:rPr lang="tr-TR" sz="2800" dirty="0"/>
              <a:t>İnternette tanıştığınız birisi size herhangi bir şey gönderirse hemen kabul edin.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11560" y="1921025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İnternette </a:t>
            </a:r>
            <a:r>
              <a:rPr lang="tr-TR" sz="2800" dirty="0"/>
              <a:t>iyi bir dil kullanın ve nazik olun.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Sadece </a:t>
            </a:r>
            <a:r>
              <a:rPr lang="tr-TR" sz="2800" dirty="0"/>
              <a:t>şaka yapıyor olsanız bile kimseyi korkutmayın ya da tehdit etmeyin.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259632" y="1268760"/>
            <a:ext cx="65527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Ailenizin </a:t>
            </a:r>
            <a:r>
              <a:rPr lang="tr-TR" sz="2800" dirty="0"/>
              <a:t>sizin güvenliğinizi ve sağlığınızı düşündüğünü bilin. Bilgisayar ve internet konusundaki kurallara </a:t>
            </a:r>
            <a:r>
              <a:rPr lang="tr-TR" sz="2800" dirty="0" smtClean="0"/>
              <a:t>uyma konusunda </a:t>
            </a:r>
            <a:r>
              <a:rPr lang="tr-TR" sz="2800" dirty="0"/>
              <a:t>ailenizle işbirliği içinde olun ve İnternet yüzünden başınıza ne gelirse gelsin mutlaka </a:t>
            </a:r>
            <a:r>
              <a:rPr lang="tr-TR" sz="2800" dirty="0" smtClean="0"/>
              <a:t>ailenize söyleyin</a:t>
            </a:r>
            <a:r>
              <a:rPr lang="tr-TR" sz="28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933056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Kızdığınız </a:t>
            </a:r>
            <a:r>
              <a:rPr lang="tr-TR" sz="2800" dirty="0"/>
              <a:t>insanlara kızgınlığınızı küfür ve saldırgan bir tutum sergileyerek anlatın.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Eğer </a:t>
            </a:r>
            <a:r>
              <a:rPr lang="tr-TR" sz="2800" dirty="0"/>
              <a:t>birisi size karşı saygısızca davranıyorsa o kişiyi engellenmiş kişiler listesine ekleyerek onunla </a:t>
            </a:r>
            <a:r>
              <a:rPr lang="tr-TR" sz="2800" dirty="0" smtClean="0"/>
              <a:t>tartışmalara girmeyin</a:t>
            </a:r>
            <a:r>
              <a:rPr lang="tr-TR" sz="28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416424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694"/>
            <a:ext cx="9144000" cy="683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059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115616" y="1909549"/>
            <a:ext cx="70567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Koyu</a:t>
            </a:r>
            <a:r>
              <a:rPr lang="tr-TR" sz="2800" dirty="0"/>
              <a:t>, kalın veya büyük harflerle yazı tipini bütün cümlelerde kullanmamalısınız. Çünkü büyük harf ya da </a:t>
            </a:r>
            <a:r>
              <a:rPr lang="tr-TR" sz="2800" dirty="0" smtClean="0"/>
              <a:t>koyu ve </a:t>
            </a:r>
            <a:r>
              <a:rPr lang="tr-TR" sz="2800" dirty="0"/>
              <a:t>kalın yazı yazmak, dikkat çekmek ya da kızgınlık anlamına </a:t>
            </a:r>
            <a:r>
              <a:rPr lang="tr-TR" sz="2800" dirty="0" smtClean="0"/>
              <a:t>gelmektedir.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3721968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331640" y="1909549"/>
            <a:ext cx="7272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Rumuz </a:t>
            </a:r>
            <a:r>
              <a:rPr lang="tr-TR" sz="2800" dirty="0"/>
              <a:t>olarak tartışma ya da hakaret içeren isimler kullanmanızda hiçbir sakınca yoktur.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13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570"/>
            <a:ext cx="9144000" cy="6851429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99592" y="1970837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	Ailenize </a:t>
            </a:r>
            <a:r>
              <a:rPr lang="tr-TR" sz="2800" dirty="0"/>
              <a:t>haber vermeden de bilgisayar üzerinden özel fotoğraflar paylaşabilirsiniz.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7579" y="3803561"/>
            <a:ext cx="1215916" cy="121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608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611560" y="1556792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>
                <a:solidFill>
                  <a:schemeClr val="bg1"/>
                </a:solidFill>
                <a:latin typeface="Comic Sans MS" pitchFamily="66" charset="0"/>
              </a:rPr>
              <a:t>Başkalarının elektronik iletişim kaynaklarını izinsiz kullanmamalıyız.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83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219369" y="1772816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Kaynak göstermeden içerik kullanmamalıyız.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326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611560" y="1636345"/>
            <a:ext cx="53285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spc="-150" dirty="0" smtClean="0">
                <a:solidFill>
                  <a:schemeClr val="bg1"/>
                </a:solidFill>
                <a:latin typeface="Comic Sans MS" pitchFamily="66" charset="0"/>
              </a:rPr>
              <a:t>Başkasına ait bir fotoğrafı internette kendimizin gibi göstermemeliyiz.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56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90" y="-7818"/>
            <a:ext cx="9125209" cy="686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3840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3" y="-11449"/>
            <a:ext cx="9144001" cy="686944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87833" y="1412776"/>
            <a:ext cx="53285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1"/>
                </a:solidFill>
                <a:latin typeface="Comic Sans MS" pitchFamily="66" charset="0"/>
              </a:rPr>
              <a:t>Tasarladığımız programların doğuracağı sonuçları önceden</a:t>
            </a:r>
          </a:p>
          <a:p>
            <a:pPr algn="ctr"/>
            <a:r>
              <a:rPr lang="tr-TR" sz="4400" dirty="0" smtClean="0">
                <a:solidFill>
                  <a:schemeClr val="bg1"/>
                </a:solidFill>
                <a:latin typeface="Comic Sans MS" pitchFamily="66" charset="0"/>
              </a:rPr>
              <a:t>düşünmeliyiz.</a:t>
            </a:r>
            <a:endParaRPr lang="tr-TR" sz="4400" spc="-15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687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159</Words>
  <PresentationFormat>Ekran Gösterisi (4:3)</PresentationFormat>
  <Paragraphs>40</Paragraphs>
  <Slides>42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2017-10-08T12:29:25Z</dcterms:created>
  <dcterms:modified xsi:type="dcterms:W3CDTF">2018-03-20T13:46:26Z</dcterms:modified>
  <cp:category>www.sorubak.com</cp:category>
</cp:coreProperties>
</file>