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mp3" ContentType="audio/m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69" r:id="rId14"/>
    <p:sldId id="270" r:id="rId15"/>
    <p:sldId id="272" r:id="rId16"/>
    <p:sldId id="273" r:id="rId17"/>
    <p:sldId id="274"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Varsayılan Bölüm" id="{C059BCA2-8A80-4D53-8DCF-283F8CB0ED1F}">
          <p14:sldIdLst>
            <p14:sldId id="256"/>
            <p14:sldId id="257"/>
          </p14:sldIdLst>
        </p14:section>
        <p14:section name="Başlıksız Bölüm" id="{F87C3F7F-1E58-4F29-8D4B-3E76D8D43A6C}">
          <p14:sldIdLst>
            <p14:sldId id="258"/>
            <p14:sldId id="259"/>
            <p14:sldId id="260"/>
            <p14:sldId id="261"/>
            <p14:sldId id="262"/>
            <p14:sldId id="263"/>
            <p14:sldId id="264"/>
            <p14:sldId id="265"/>
            <p14:sldId id="267"/>
            <p14:sldId id="268"/>
            <p14:sldId id="269"/>
            <p14:sldId id="270"/>
            <p14:sldId id="272"/>
            <p14:sldId id="273"/>
            <p14:sldId id="274"/>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58" y="-90"/>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4C45E8-7C68-429E-A56D-5C887912BBEC}" type="datetimeFigureOut">
              <a:rPr lang="tr-TR" smtClean="0"/>
              <a:pPr/>
              <a:t>21/04/2018</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94D42A-E567-40A1-9433-4F34BF587FFD}" type="slidenum">
              <a:rPr lang="tr-TR" smtClean="0"/>
              <a:pPr/>
              <a:t>‹#›</a:t>
            </a:fld>
            <a:endParaRPr lang="tr-TR"/>
          </a:p>
        </p:txBody>
      </p:sp>
    </p:spTree>
    <p:extLst>
      <p:ext uri="{BB962C8B-B14F-4D97-AF65-F5344CB8AC3E}">
        <p14:creationId xmlns:p14="http://schemas.microsoft.com/office/powerpoint/2010/main" xmlns="" val="180853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194D42A-E567-40A1-9433-4F34BF587FFD}" type="slidenum">
              <a:rPr lang="tr-TR" smtClean="0"/>
              <a:pPr/>
              <a:t>8</a:t>
            </a:fld>
            <a:endParaRPr lang="tr-TR"/>
          </a:p>
        </p:txBody>
      </p:sp>
    </p:spTree>
    <p:extLst>
      <p:ext uri="{BB962C8B-B14F-4D97-AF65-F5344CB8AC3E}">
        <p14:creationId xmlns:p14="http://schemas.microsoft.com/office/powerpoint/2010/main" xmlns="" val="22979534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cstate="print">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tr-TR"/>
              <a:t>Asıl başlık stilini düzenlemek için tıklayın</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DF5EBB1C-628D-407E-A278-9E33EE0CAE17}" type="datetimeFigureOut">
              <a:rPr lang="tr-TR" smtClean="0"/>
              <a:pPr/>
              <a:t>21/04/2018</a:t>
            </a:fld>
            <a:endParaRPr lang="tr-TR"/>
          </a:p>
        </p:txBody>
      </p:sp>
      <p:sp>
        <p:nvSpPr>
          <p:cNvPr id="5" name="Footer Placeholder 4"/>
          <p:cNvSpPr>
            <a:spLocks noGrp="1"/>
          </p:cNvSpPr>
          <p:nvPr>
            <p:ph type="ftr" sz="quarter" idx="11"/>
          </p:nvPr>
        </p:nvSpPr>
        <p:spPr>
          <a:xfrm>
            <a:off x="1876424" y="5410201"/>
            <a:ext cx="5124886" cy="365125"/>
          </a:xfrm>
        </p:spPr>
        <p:txBody>
          <a:bodyPr/>
          <a:lstStyle/>
          <a:p>
            <a:endParaRPr lang="tr-TR"/>
          </a:p>
        </p:txBody>
      </p:sp>
      <p:sp>
        <p:nvSpPr>
          <p:cNvPr id="6" name="Slide Number Placeholder 5"/>
          <p:cNvSpPr>
            <a:spLocks noGrp="1"/>
          </p:cNvSpPr>
          <p:nvPr>
            <p:ph type="sldNum" sz="quarter" idx="12"/>
          </p:nvPr>
        </p:nvSpPr>
        <p:spPr>
          <a:xfrm>
            <a:off x="9896911" y="5410199"/>
            <a:ext cx="771089" cy="365125"/>
          </a:xfrm>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12282120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tr-TR"/>
              <a:t>Resim eklemek için simgeye tıklayın</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4283888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15810852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tr-TR"/>
              <a:t>Asıl başlık stilini düzenlemek için tıklayın</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594034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616281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tr-TR"/>
              <a:t>Asıl başlık stilini düzenlemek için tıklayın</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3" name="Date Placeholder 2"/>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40425816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tr-TR"/>
              <a:t>Asıl başlık stilini düzenlemek için tıklayın</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a:t>Resim eklemek için simgeye tıklayın</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a:t>Resim eklemek için simgeye tıklayın</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tr-TR"/>
              <a:t>Resim eklemek için simgeye tıklayın</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3" name="Date Placeholder 2"/>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12036177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23208005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3922173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3630502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1325096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269125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141410" y="3073397"/>
            <a:ext cx="4878391" cy="2717801"/>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6172200" y="3073397"/>
            <a:ext cx="4875210" cy="2717801"/>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77020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626816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23765464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958205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Date Placeholder 4"/>
          <p:cNvSpPr>
            <a:spLocks noGrp="1"/>
          </p:cNvSpPr>
          <p:nvPr>
            <p:ph type="dt" sz="half" idx="10"/>
          </p:nvPr>
        </p:nvSpPr>
        <p:spPr/>
        <p:txBody>
          <a:bodyPr/>
          <a:lstStyle/>
          <a:p>
            <a:fld id="{DF5EBB1C-628D-407E-A278-9E33EE0CAE17}" type="datetimeFigureOut">
              <a:rPr lang="tr-TR" smtClean="0"/>
              <a:pPr/>
              <a:t>21/04/2018</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34658722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cstate="print">
            <a:alphaModFix amt="30000"/>
            <a:extLst>
              <a:ext uri="{28A0092B-C50C-407E-A947-70E740481C1C}">
                <a14:useLocalDpi xmlns:a14="http://schemas.microsoft.com/office/drawing/2010/main" xmlns="" val="0"/>
              </a:ext>
            </a:extLst>
          </a:blip>
          <a:srcRect/>
          <a:stretch>
            <a:fillRect/>
          </a:stretch>
        </p:blipFill>
        <p:spPr bwMode="auto">
          <a:xfrm>
            <a:off x="0" y="-1"/>
            <a:ext cx="12192003"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DF5EBB1C-628D-407E-A278-9E33EE0CAE17}" type="datetimeFigureOut">
              <a:rPr lang="tr-TR" smtClean="0"/>
              <a:pPr/>
              <a:t>21/04/2018</a:t>
            </a:fld>
            <a:endParaRPr lang="tr-TR"/>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4DAFA7C-CD8C-4276-BD3A-EF2766BCD208}" type="slidenum">
              <a:rPr lang="tr-TR" smtClean="0"/>
              <a:pPr/>
              <a:t>‹#›</a:t>
            </a:fld>
            <a:endParaRPr lang="tr-TR"/>
          </a:p>
        </p:txBody>
      </p:sp>
    </p:spTree>
    <p:extLst>
      <p:ext uri="{BB962C8B-B14F-4D97-AF65-F5344CB8AC3E}">
        <p14:creationId xmlns:p14="http://schemas.microsoft.com/office/powerpoint/2010/main" xmlns="" val="296471524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openxmlformats.org/officeDocument/2006/relationships/video" Target="NULL" TargetMode="External"/><Relationship Id="rId5" Type="http://schemas.openxmlformats.org/officeDocument/2006/relationships/image" Target="../media/image3.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hyperlink" Target="https://en.wikipedia.org/wiki/Inkjet_printing" TargetMode="External"/><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softwareengineering.stackexchange.com/questions/161921/robot-arm-sample-problem-in-skienas-algorithm-design-manual-seems-to-be-inval" TargetMode="External"/><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ccftech.com/msi-announces-x79agd45-8d-lga2011-motherboard-features-8-dimm-slots-support-128gb-memory/" TargetMode="External"/><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www.bilgi-sayar.net/bilim-ve-teknoloji-kat/bilgisayar/ram-nedir/" TargetMode="External"/><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uperuser.com/questions/288652/dual-internal-hard-disk-on-1-cpu" TargetMode="External"/><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hyperlink" Target="http://egitim.wikispaces.com/G%C3%BC%C3%A7+Kayna%C4%9F%C4%B1+%28Power+Supply%29" TargetMode="External"/><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oportaldateologia.org/7-tecnologias-sinistras-do-livro-1984" TargetMode="External"/><Relationship Id="rId7"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slide" Target="slide3.xml"/><Relationship Id="rId5" Type="http://schemas.openxmlformats.org/officeDocument/2006/relationships/image" Target="../media/image51.png"/><Relationship Id="rId4" Type="http://schemas.openxmlformats.org/officeDocument/2006/relationships/hyperlink" Target="https://creativecommons.org/licenses/by-nc-nd/4.0/"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wccftech.com/ibuypower-revolt-2-mini-gaming-pc/"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en.wikipedia.org/wiki/File:Cherry_keyboard_105_keys.jpg" TargetMode="External"/><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hyperlink" Target="http://www.oportaldateologia.org/7-tecnologias-sinistras-do-livro-1984"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ccftech.com/razer-adaro-headphone-series-unleashed/" TargetMode="External"/><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2176633-789F-4243-AC3B-89C12452F0A6}"/>
              </a:ext>
            </a:extLst>
          </p:cNvPr>
          <p:cNvSpPr>
            <a:spLocks noGrp="1"/>
          </p:cNvSpPr>
          <p:nvPr>
            <p:ph type="ctrTitle"/>
          </p:nvPr>
        </p:nvSpPr>
        <p:spPr>
          <a:xfrm>
            <a:off x="1876424" y="1214438"/>
            <a:ext cx="8791575" cy="2387600"/>
          </a:xfrm>
        </p:spPr>
        <p:txBody>
          <a:bodyPr/>
          <a:lstStyle/>
          <a:p>
            <a:pPr algn="ctr"/>
            <a:r>
              <a:rPr lang="tr-TR" b="1" i="1" dirty="0">
                <a:solidFill>
                  <a:srgbClr val="FF0000"/>
                </a:solidFill>
                <a:latin typeface="Algerian" panose="04020705040A02060702" pitchFamily="82" charset="0"/>
              </a:rPr>
              <a:t>BİLGİSAYAR</a:t>
            </a:r>
            <a:r>
              <a:rPr lang="tr-TR" b="1" i="1" dirty="0">
                <a:latin typeface="Algerian" panose="04020705040A02060702" pitchFamily="82" charset="0"/>
              </a:rPr>
              <a:t> </a:t>
            </a:r>
            <a:r>
              <a:rPr lang="tr-TR" b="1" i="1" dirty="0">
                <a:solidFill>
                  <a:srgbClr val="FF0000"/>
                </a:solidFill>
                <a:latin typeface="Algerian" panose="04020705040A02060702" pitchFamily="82" charset="0"/>
              </a:rPr>
              <a:t>DAHİLERİ</a:t>
            </a:r>
          </a:p>
        </p:txBody>
      </p:sp>
      <p:sp>
        <p:nvSpPr>
          <p:cNvPr id="3" name="Alt Başlık 2">
            <a:extLst>
              <a:ext uri="{FF2B5EF4-FFF2-40B4-BE49-F238E27FC236}">
                <a16:creationId xmlns="" xmlns:a16="http://schemas.microsoft.com/office/drawing/2014/main" id="{C1277B48-9A72-4BD0-9B02-C5E67AD6DCA6}"/>
              </a:ext>
            </a:extLst>
          </p:cNvPr>
          <p:cNvSpPr>
            <a:spLocks noGrp="1"/>
          </p:cNvSpPr>
          <p:nvPr>
            <p:ph type="subTitle" idx="1"/>
          </p:nvPr>
        </p:nvSpPr>
        <p:spPr/>
        <p:txBody>
          <a:bodyPr>
            <a:normAutofit fontScale="85000" lnSpcReduction="20000"/>
          </a:bodyPr>
          <a:lstStyle/>
          <a:p>
            <a:pPr algn="ctr"/>
            <a:r>
              <a:rPr lang="tr-TR" sz="3200" b="1" i="1" dirty="0">
                <a:solidFill>
                  <a:srgbClr val="00B050"/>
                </a:solidFill>
              </a:rPr>
              <a:t>KONULAR</a:t>
            </a:r>
          </a:p>
          <a:p>
            <a:pPr algn="ctr"/>
            <a:r>
              <a:rPr lang="tr-TR" sz="3200" b="1" i="1" dirty="0">
                <a:solidFill>
                  <a:schemeClr val="tx1">
                    <a:lumMod val="85000"/>
                  </a:schemeClr>
                </a:solidFill>
              </a:rPr>
              <a:t>DIŞ DONANIMLAR</a:t>
            </a:r>
          </a:p>
          <a:p>
            <a:pPr algn="ctr"/>
            <a:r>
              <a:rPr lang="tr-TR" sz="3200" b="1" i="1" dirty="0">
                <a:solidFill>
                  <a:schemeClr val="tx1">
                    <a:lumMod val="85000"/>
                  </a:schemeClr>
                </a:solidFill>
              </a:rPr>
              <a:t>İÇ DONANIMLAR </a:t>
            </a:r>
            <a:r>
              <a:rPr lang="tr-TR" sz="3200" b="1" i="1" dirty="0">
                <a:solidFill>
                  <a:srgbClr val="00B0F0"/>
                </a:solidFill>
              </a:rPr>
              <a:t> </a:t>
            </a:r>
          </a:p>
          <a:p>
            <a:endParaRPr lang="tr-TR" dirty="0">
              <a:solidFill>
                <a:srgbClr val="00B0F0"/>
              </a:solidFill>
            </a:endParaRPr>
          </a:p>
        </p:txBody>
      </p:sp>
      <p:pic>
        <p:nvPicPr>
          <p:cNvPr id="4" name="alan_walker_fade_ncs_release_mp3_48815">
            <a:hlinkClick r:id="" action="ppaction://media"/>
            <a:extLst>
              <a:ext uri="{FF2B5EF4-FFF2-40B4-BE49-F238E27FC236}">
                <a16:creationId xmlns="" xmlns:a16="http://schemas.microsoft.com/office/drawing/2014/main" id="{101CE6F7-2FB3-4CC9-B94D-C10EEEF704C2}"/>
              </a:ext>
            </a:extLst>
          </p:cNvPr>
          <p:cNvPicPr>
            <a:picLocks noChangeAspect="1"/>
          </p:cNvPicPr>
          <p:nvPr>
            <a:videoFile r:link="rId1"/>
            <p:extLst>
              <p:ext uri="{DAA4B4D4-6D71-4841-9C94-3DE7FCFB9230}">
                <p14:media xmlns:p14="http://schemas.microsoft.com/office/powerpoint/2010/main" xmlns="" r:embed="rId4">
                  <p14:trim st="262973"/>
                </p14:media>
              </p:ext>
            </p:extLst>
          </p:nvPr>
        </p:nvPicPr>
        <p:blipFill>
          <a:blip r:embed="rId5" cstate="print"/>
          <a:stretch>
            <a:fillRect/>
          </a:stretch>
        </p:blipFill>
        <p:spPr>
          <a:xfrm>
            <a:off x="811237" y="198120"/>
            <a:ext cx="609600" cy="609600"/>
          </a:xfrm>
          <a:prstGeom prst="rect">
            <a:avLst/>
          </a:prstGeom>
        </p:spPr>
      </p:pic>
      <p:pic>
        <p:nvPicPr>
          <p:cNvPr id="5" name="alan_walker_fade_ncs_release_mp3_48815">
            <a:hlinkClick r:id="" action="ppaction://media"/>
            <a:extLst>
              <a:ext uri="{FF2B5EF4-FFF2-40B4-BE49-F238E27FC236}">
                <a16:creationId xmlns="" xmlns:a16="http://schemas.microsoft.com/office/drawing/2014/main" id="{472718BC-500C-4A96-B7D6-35ED92B5106B}"/>
              </a:ext>
            </a:extLst>
          </p:cNvPr>
          <p:cNvPicPr>
            <a:picLocks noChangeAspect="1"/>
          </p:cNvPicPr>
          <p:nvPr>
            <a:audioFile r:link="rId2"/>
            <p:extLst>
              <p:ext uri="{DAA4B4D4-6D71-4841-9C94-3DE7FCFB9230}">
                <p14:media xmlns:p14="http://schemas.microsoft.com/office/powerpoint/2010/main" xmlns="" r:embed="rId4"/>
              </p:ext>
            </p:extLst>
          </p:nvPr>
        </p:nvPicPr>
        <p:blipFill>
          <a:blip r:embed="rId5" cstate="print"/>
          <a:stretch>
            <a:fillRect/>
          </a:stretch>
        </p:blipFill>
        <p:spPr>
          <a:xfrm>
            <a:off x="799045" y="198120"/>
            <a:ext cx="609600" cy="609600"/>
          </a:xfrm>
          <a:prstGeom prst="rect">
            <a:avLst/>
          </a:prstGeom>
        </p:spPr>
      </p:pic>
    </p:spTree>
    <p:extLst>
      <p:ext uri="{BB962C8B-B14F-4D97-AF65-F5344CB8AC3E}">
        <p14:creationId xmlns:p14="http://schemas.microsoft.com/office/powerpoint/2010/main" xmlns="" val="249099220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fractur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in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fade">
                                      <p:cBhvr>
                                        <p:cTn id="23" dur="1000"/>
                                        <p:tgtEl>
                                          <p:spTgt spid="3">
                                            <p:txEl>
                                              <p:pRg st="1" end="1"/>
                                            </p:txEl>
                                          </p:spTgt>
                                        </p:tgtEl>
                                      </p:cBhvr>
                                    </p:animEffect>
                                    <p:anim calcmode="lin" valueType="num">
                                      <p:cBhvr>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mediacall" presetSubtype="0" fill="hold" nodeType="clickEffect">
                                  <p:stCondLst>
                                    <p:cond delay="0"/>
                                  </p:stCondLst>
                                  <p:childTnLst>
                                    <p:cmd type="call" cmd="playFrom(0.0)">
                                      <p:cBhvr>
                                        <p:cTn id="3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37" repeatCount="indefinite" fill="remove" display="0">
                  <p:stCondLst>
                    <p:cond delay="indefinite"/>
                  </p:stCondLst>
                  <p:endCondLst>
                    <p:cond evt="onStopAudio" delay="0">
                      <p:tgtEl>
                        <p:sldTgt/>
                      </p:tgtEl>
                    </p:cond>
                  </p:endCondLst>
                </p:cTn>
                <p:tgtEl>
                  <p:spTgt spid="4"/>
                </p:tgtEl>
              </p:cMediaNode>
            </p:video>
            <p:audio>
              <p:cMediaNode vol="80000" numSld="999" showWhenStopped="0">
                <p:cTn id="38" repeatCount="indefinite" fill="remove" display="0">
                  <p:stCondLst>
                    <p:cond delay="indefinite"/>
                  </p:stCondLst>
                  <p:endCondLst>
                    <p:cond evt="onStopAudio" delay="0">
                      <p:tgtEl>
                        <p:sldTgt/>
                      </p:tgtEl>
                    </p:cond>
                  </p:endCondLst>
                </p:cTn>
                <p:tgtEl>
                  <p:spTgt spid="5"/>
                </p:tgtEl>
              </p:cMediaNode>
            </p:audio>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90815D4-CA4E-4D0E-B53C-3660354B515B}"/>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YAZICI</a:t>
            </a:r>
          </a:p>
        </p:txBody>
      </p:sp>
      <p:sp>
        <p:nvSpPr>
          <p:cNvPr id="3" name="İçerik Yer Tutucusu 2">
            <a:extLst>
              <a:ext uri="{FF2B5EF4-FFF2-40B4-BE49-F238E27FC236}">
                <a16:creationId xmlns="" xmlns:a16="http://schemas.microsoft.com/office/drawing/2014/main" id="{3D8A14EB-7392-4E36-A49F-B45C5AAEAFE2}"/>
              </a:ext>
            </a:extLst>
          </p:cNvPr>
          <p:cNvSpPr>
            <a:spLocks noGrp="1"/>
          </p:cNvSpPr>
          <p:nvPr>
            <p:ph sz="half" idx="1"/>
          </p:nvPr>
        </p:nvSpPr>
        <p:spPr/>
        <p:txBody>
          <a:bodyPr>
            <a:normAutofit lnSpcReduction="10000"/>
          </a:bodyPr>
          <a:lstStyle/>
          <a:p>
            <a:r>
              <a:rPr lang="tr-TR" b="1" dirty="0">
                <a:solidFill>
                  <a:srgbClr val="FF0000"/>
                </a:solidFill>
              </a:rPr>
              <a:t>Yazıcı</a:t>
            </a:r>
            <a:r>
              <a:rPr lang="tr-TR" dirty="0">
                <a:solidFill>
                  <a:srgbClr val="FF0000"/>
                </a:solidFill>
              </a:rPr>
              <a:t>, bilgisayar ya da farklı ortamlarda yazılmış / çizilmiş belgeleri kağıda dökmeye yarayan bir donanımdır. Günümüzde 3 boyutlu </a:t>
            </a:r>
            <a:r>
              <a:rPr lang="tr-TR" b="1" dirty="0">
                <a:solidFill>
                  <a:srgbClr val="FF0000"/>
                </a:solidFill>
              </a:rPr>
              <a:t>yazıcılar</a:t>
            </a:r>
            <a:r>
              <a:rPr lang="tr-TR" dirty="0">
                <a:solidFill>
                  <a:srgbClr val="FF0000"/>
                </a:solidFill>
              </a:rPr>
              <a:t> da aktif olarak kullanılmaya başlandı ve bu </a:t>
            </a:r>
            <a:r>
              <a:rPr lang="tr-TR" b="1" dirty="0">
                <a:solidFill>
                  <a:srgbClr val="FF0000"/>
                </a:solidFill>
              </a:rPr>
              <a:t>yazıcılar</a:t>
            </a:r>
            <a:r>
              <a:rPr lang="tr-TR" dirty="0">
                <a:solidFill>
                  <a:srgbClr val="FF0000"/>
                </a:solidFill>
              </a:rPr>
              <a:t> dahil toplamda 5 çeşit </a:t>
            </a:r>
            <a:r>
              <a:rPr lang="tr-TR" b="1" dirty="0">
                <a:solidFill>
                  <a:srgbClr val="FF0000"/>
                </a:solidFill>
              </a:rPr>
              <a:t>yazıcı</a:t>
            </a:r>
            <a:r>
              <a:rPr lang="tr-TR" dirty="0">
                <a:solidFill>
                  <a:srgbClr val="FF0000"/>
                </a:solidFill>
              </a:rPr>
              <a:t> vardır.</a:t>
            </a:r>
          </a:p>
        </p:txBody>
      </p:sp>
      <p:pic>
        <p:nvPicPr>
          <p:cNvPr id="6" name="İçerik Yer Tutucusu 5">
            <a:extLst>
              <a:ext uri="{FF2B5EF4-FFF2-40B4-BE49-F238E27FC236}">
                <a16:creationId xmlns="" xmlns:a16="http://schemas.microsoft.com/office/drawing/2014/main" id="{8FE25E30-008D-4142-BD42-B770D4491206}"/>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7300166" y="2097088"/>
            <a:ext cx="3942073" cy="2789456"/>
          </a:xfrm>
        </p:spPr>
      </p:pic>
    </p:spTree>
    <p:extLst>
      <p:ext uri="{BB962C8B-B14F-4D97-AF65-F5344CB8AC3E}">
        <p14:creationId xmlns:p14="http://schemas.microsoft.com/office/powerpoint/2010/main" xmlns="" val="206843784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0" end="0"/>
                                            </p:txEl>
                                          </p:spTgt>
                                        </p:tgtEl>
                                        <p:attrNameLst>
                                          <p:attrName>style.visibility</p:attrName>
                                        </p:attrNameLst>
                                      </p:cBhvr>
                                      <p:to>
                                        <p:strVal val="visible"/>
                                      </p:to>
                                    </p:set>
                                    <p:animEffect transition="in" filter="fade">
                                      <p:cBhvr>
                                        <p:cTn id="3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A5B9C758-4507-4B65-A3A8-87758CC9AD01}"/>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İÇ DONDADIMLAR</a:t>
            </a:r>
          </a:p>
        </p:txBody>
      </p:sp>
      <p:sp>
        <p:nvSpPr>
          <p:cNvPr id="3" name="İçerik Yer Tutucusu 2">
            <a:extLst>
              <a:ext uri="{FF2B5EF4-FFF2-40B4-BE49-F238E27FC236}">
                <a16:creationId xmlns="" xmlns:a16="http://schemas.microsoft.com/office/drawing/2014/main" id="{481918AB-22AD-4976-ABCD-9756FEAFB50C}"/>
              </a:ext>
            </a:extLst>
          </p:cNvPr>
          <p:cNvSpPr>
            <a:spLocks noGrp="1"/>
          </p:cNvSpPr>
          <p:nvPr>
            <p:ph idx="1"/>
          </p:nvPr>
        </p:nvSpPr>
        <p:spPr/>
        <p:txBody>
          <a:bodyPr/>
          <a:lstStyle/>
          <a:p>
            <a:pPr marL="0" indent="0">
              <a:buNone/>
            </a:pPr>
            <a:r>
              <a:rPr lang="tr-TR" dirty="0"/>
              <a:t>İşlemci </a:t>
            </a:r>
          </a:p>
          <a:p>
            <a:pPr marL="0" indent="0">
              <a:buNone/>
            </a:pPr>
            <a:r>
              <a:rPr lang="tr-TR" dirty="0"/>
              <a:t>Ana kart</a:t>
            </a:r>
          </a:p>
          <a:p>
            <a:pPr marL="0" indent="0">
              <a:buNone/>
            </a:pPr>
            <a:r>
              <a:rPr lang="tr-TR" dirty="0"/>
              <a:t>Ram bellek</a:t>
            </a:r>
          </a:p>
          <a:p>
            <a:pPr marL="0" indent="0">
              <a:buNone/>
            </a:pPr>
            <a:r>
              <a:rPr lang="tr-TR" dirty="0"/>
              <a:t>Güç kaynağı</a:t>
            </a:r>
          </a:p>
          <a:p>
            <a:pPr marL="0" indent="0">
              <a:buNone/>
            </a:pPr>
            <a:r>
              <a:rPr lang="tr-TR" dirty="0"/>
              <a:t>Hard disk </a:t>
            </a:r>
          </a:p>
        </p:txBody>
      </p:sp>
    </p:spTree>
    <p:extLst>
      <p:ext uri="{BB962C8B-B14F-4D97-AF65-F5344CB8AC3E}">
        <p14:creationId xmlns:p14="http://schemas.microsoft.com/office/powerpoint/2010/main" xmlns="" val="1557674970"/>
      </p:ext>
    </p:extLst>
  </p:cSld>
  <p:clrMapOvr>
    <a:masterClrMapping/>
  </p:clrMapOvr>
  <mc:AlternateContent xmlns:mc="http://schemas.openxmlformats.org/markup-compatibility/2006">
    <mc:Choice xmlns:p14="http://schemas.microsoft.com/office/powerpoint/2010/main" xmlns=""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80">
                                          <p:stCondLst>
                                            <p:cond delay="0"/>
                                          </p:stCondLst>
                                        </p:cTn>
                                        <p:tgtEl>
                                          <p:spTgt spid="2"/>
                                        </p:tgtEl>
                                      </p:cBhvr>
                                    </p:animEffect>
                                    <p:anim calcmode="lin" valueType="num">
                                      <p:cBhvr>
                                        <p:cTn id="3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gtEl>
                                      </p:cBhvr>
                                      <p:to x="100000" y="60000"/>
                                    </p:animScale>
                                    <p:animScale>
                                      <p:cBhvr>
                                        <p:cTn id="39" dur="166" decel="50000">
                                          <p:stCondLst>
                                            <p:cond delay="676"/>
                                          </p:stCondLst>
                                        </p:cTn>
                                        <p:tgtEl>
                                          <p:spTgt spid="2"/>
                                        </p:tgtEl>
                                      </p:cBhvr>
                                      <p:to x="100000" y="100000"/>
                                    </p:animScale>
                                    <p:animScale>
                                      <p:cBhvr>
                                        <p:cTn id="40" dur="26">
                                          <p:stCondLst>
                                            <p:cond delay="1312"/>
                                          </p:stCondLst>
                                        </p:cTn>
                                        <p:tgtEl>
                                          <p:spTgt spid="2"/>
                                        </p:tgtEl>
                                      </p:cBhvr>
                                      <p:to x="100000" y="80000"/>
                                    </p:animScale>
                                    <p:animScale>
                                      <p:cBhvr>
                                        <p:cTn id="41" dur="166" decel="50000">
                                          <p:stCondLst>
                                            <p:cond delay="1338"/>
                                          </p:stCondLst>
                                        </p:cTn>
                                        <p:tgtEl>
                                          <p:spTgt spid="2"/>
                                        </p:tgtEl>
                                      </p:cBhvr>
                                      <p:to x="100000" y="100000"/>
                                    </p:animScale>
                                    <p:animScale>
                                      <p:cBhvr>
                                        <p:cTn id="42" dur="26">
                                          <p:stCondLst>
                                            <p:cond delay="1642"/>
                                          </p:stCondLst>
                                        </p:cTn>
                                        <p:tgtEl>
                                          <p:spTgt spid="2"/>
                                        </p:tgtEl>
                                      </p:cBhvr>
                                      <p:to x="100000" y="90000"/>
                                    </p:animScale>
                                    <p:animScale>
                                      <p:cBhvr>
                                        <p:cTn id="43" dur="166" decel="50000">
                                          <p:stCondLst>
                                            <p:cond delay="1668"/>
                                          </p:stCondLst>
                                        </p:cTn>
                                        <p:tgtEl>
                                          <p:spTgt spid="2"/>
                                        </p:tgtEl>
                                      </p:cBhvr>
                                      <p:to x="100000" y="100000"/>
                                    </p:animScale>
                                    <p:animScale>
                                      <p:cBhvr>
                                        <p:cTn id="44" dur="26">
                                          <p:stCondLst>
                                            <p:cond delay="1808"/>
                                          </p:stCondLst>
                                        </p:cTn>
                                        <p:tgtEl>
                                          <p:spTgt spid="2"/>
                                        </p:tgtEl>
                                      </p:cBhvr>
                                      <p:to x="100000" y="95000"/>
                                    </p:animScale>
                                    <p:animScale>
                                      <p:cBhvr>
                                        <p:cTn id="45"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09771DC8-F27A-48C4-B90B-C811B2CD0B36}"/>
              </a:ext>
            </a:extLst>
          </p:cNvPr>
          <p:cNvSpPr>
            <a:spLocks noGrp="1"/>
          </p:cNvSpPr>
          <p:nvPr>
            <p:ph type="title"/>
          </p:nvPr>
        </p:nvSpPr>
        <p:spPr>
          <a:xfrm>
            <a:off x="1117967" y="668691"/>
            <a:ext cx="9905998" cy="1478570"/>
          </a:xfrm>
        </p:spPr>
        <p:txBody>
          <a:bodyPr>
            <a:normAutofit/>
          </a:bodyPr>
          <a:lstStyle/>
          <a:p>
            <a:pPr algn="ctr"/>
            <a:r>
              <a:rPr lang="tr-TR" sz="4800" b="1" i="1" dirty="0">
                <a:solidFill>
                  <a:srgbClr val="FF0000"/>
                </a:solidFill>
                <a:latin typeface="Algerian" panose="04020705040A02060702" pitchFamily="82" charset="0"/>
              </a:rPr>
              <a:t>işlemci</a:t>
            </a:r>
          </a:p>
        </p:txBody>
      </p:sp>
      <p:sp>
        <p:nvSpPr>
          <p:cNvPr id="4" name="İçerik Yer Tutucusu 3">
            <a:extLst>
              <a:ext uri="{FF2B5EF4-FFF2-40B4-BE49-F238E27FC236}">
                <a16:creationId xmlns="" xmlns:a16="http://schemas.microsoft.com/office/drawing/2014/main" id="{140262A7-DE3C-4EFE-BB3F-B44525912035}"/>
              </a:ext>
            </a:extLst>
          </p:cNvPr>
          <p:cNvSpPr>
            <a:spLocks noGrp="1"/>
          </p:cNvSpPr>
          <p:nvPr>
            <p:ph sz="half" idx="2"/>
          </p:nvPr>
        </p:nvSpPr>
        <p:spPr>
          <a:xfrm>
            <a:off x="896815" y="2174051"/>
            <a:ext cx="4875211" cy="3541714"/>
          </a:xfrm>
        </p:spPr>
        <p:txBody>
          <a:bodyPr/>
          <a:lstStyle/>
          <a:p>
            <a:r>
              <a:rPr lang="tr-TR" dirty="0">
                <a:solidFill>
                  <a:srgbClr val="FF0000"/>
                </a:solidFill>
              </a:rPr>
              <a:t>İşlemci, bilgisayarın birimlerinin çalışmasını ve bu birimler arasındaki veri (data) akışını kontrol eden, veri işleme (verileri değerlendirip yeni veriler üretme) görevlerini yerine getiren elektronik aygıttır. </a:t>
            </a:r>
          </a:p>
        </p:txBody>
      </p:sp>
      <p:pic>
        <p:nvPicPr>
          <p:cNvPr id="11" name="İçerik Yer Tutucusu 10">
            <a:extLst>
              <a:ext uri="{FF2B5EF4-FFF2-40B4-BE49-F238E27FC236}">
                <a16:creationId xmlns="" xmlns:a16="http://schemas.microsoft.com/office/drawing/2014/main" id="{DE00D560-2748-4170-99A2-F217663A108F}"/>
              </a:ext>
            </a:extLst>
          </p:cNvPr>
          <p:cNvPicPr>
            <a:picLocks noGrp="1" noChangeAspect="1"/>
          </p:cNvPicPr>
          <p:nvPr>
            <p:ph sz="half" idx="1"/>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7562056" y="2459831"/>
            <a:ext cx="4191000" cy="3028950"/>
          </a:xfrm>
        </p:spPr>
      </p:pic>
    </p:spTree>
    <p:extLst>
      <p:ext uri="{BB962C8B-B14F-4D97-AF65-F5344CB8AC3E}">
        <p14:creationId xmlns:p14="http://schemas.microsoft.com/office/powerpoint/2010/main" xmlns="" val="2863051926"/>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2000"/>
                                        <p:tgtEl>
                                          <p:spTgt spid="11"/>
                                        </p:tgtEl>
                                      </p:cBhvr>
                                    </p:animEffect>
                                    <p:anim calcmode="lin" valueType="num">
                                      <p:cBhvr>
                                        <p:cTn id="14" dur="2000" fill="hold"/>
                                        <p:tgtEl>
                                          <p:spTgt spid="11"/>
                                        </p:tgtEl>
                                        <p:attrNameLst>
                                          <p:attrName>ppt_w</p:attrName>
                                        </p:attrNameLst>
                                      </p:cBhvr>
                                      <p:tavLst>
                                        <p:tav tm="0" fmla="#ppt_w*sin(2.5*pi*$)">
                                          <p:val>
                                            <p:fltVal val="0"/>
                                          </p:val>
                                        </p:tav>
                                        <p:tav tm="100000">
                                          <p:val>
                                            <p:fltVal val="1"/>
                                          </p:val>
                                        </p:tav>
                                      </p:tavLst>
                                    </p:anim>
                                    <p:anim calcmode="lin" valueType="num">
                                      <p:cBhvr>
                                        <p:cTn id="15"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wipe(down)">
                                      <p:cBhvr>
                                        <p:cTn id="20" dur="580">
                                          <p:stCondLst>
                                            <p:cond delay="0"/>
                                          </p:stCondLst>
                                        </p:cTn>
                                        <p:tgtEl>
                                          <p:spTgt spid="4">
                                            <p:txEl>
                                              <p:pRg st="0" end="0"/>
                                            </p:txEl>
                                          </p:spTgt>
                                        </p:tgtEl>
                                      </p:cBhvr>
                                    </p:animEffect>
                                    <p:anim calcmode="lin" valueType="num">
                                      <p:cBhvr>
                                        <p:cTn id="21"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26" dur="26">
                                          <p:stCondLst>
                                            <p:cond delay="650"/>
                                          </p:stCondLst>
                                        </p:cTn>
                                        <p:tgtEl>
                                          <p:spTgt spid="4">
                                            <p:txEl>
                                              <p:pRg st="0" end="0"/>
                                            </p:txEl>
                                          </p:spTgt>
                                        </p:tgtEl>
                                      </p:cBhvr>
                                      <p:to x="100000" y="60000"/>
                                    </p:animScale>
                                    <p:animScale>
                                      <p:cBhvr>
                                        <p:cTn id="27" dur="166" decel="50000">
                                          <p:stCondLst>
                                            <p:cond delay="676"/>
                                          </p:stCondLst>
                                        </p:cTn>
                                        <p:tgtEl>
                                          <p:spTgt spid="4">
                                            <p:txEl>
                                              <p:pRg st="0" end="0"/>
                                            </p:txEl>
                                          </p:spTgt>
                                        </p:tgtEl>
                                      </p:cBhvr>
                                      <p:to x="100000" y="100000"/>
                                    </p:animScale>
                                    <p:animScale>
                                      <p:cBhvr>
                                        <p:cTn id="28" dur="26">
                                          <p:stCondLst>
                                            <p:cond delay="1312"/>
                                          </p:stCondLst>
                                        </p:cTn>
                                        <p:tgtEl>
                                          <p:spTgt spid="4">
                                            <p:txEl>
                                              <p:pRg st="0" end="0"/>
                                            </p:txEl>
                                          </p:spTgt>
                                        </p:tgtEl>
                                      </p:cBhvr>
                                      <p:to x="100000" y="80000"/>
                                    </p:animScale>
                                    <p:animScale>
                                      <p:cBhvr>
                                        <p:cTn id="29" dur="166" decel="50000">
                                          <p:stCondLst>
                                            <p:cond delay="1338"/>
                                          </p:stCondLst>
                                        </p:cTn>
                                        <p:tgtEl>
                                          <p:spTgt spid="4">
                                            <p:txEl>
                                              <p:pRg st="0" end="0"/>
                                            </p:txEl>
                                          </p:spTgt>
                                        </p:tgtEl>
                                      </p:cBhvr>
                                      <p:to x="100000" y="100000"/>
                                    </p:animScale>
                                    <p:animScale>
                                      <p:cBhvr>
                                        <p:cTn id="30" dur="26">
                                          <p:stCondLst>
                                            <p:cond delay="1642"/>
                                          </p:stCondLst>
                                        </p:cTn>
                                        <p:tgtEl>
                                          <p:spTgt spid="4">
                                            <p:txEl>
                                              <p:pRg st="0" end="0"/>
                                            </p:txEl>
                                          </p:spTgt>
                                        </p:tgtEl>
                                      </p:cBhvr>
                                      <p:to x="100000" y="90000"/>
                                    </p:animScale>
                                    <p:animScale>
                                      <p:cBhvr>
                                        <p:cTn id="31" dur="166" decel="50000">
                                          <p:stCondLst>
                                            <p:cond delay="1668"/>
                                          </p:stCondLst>
                                        </p:cTn>
                                        <p:tgtEl>
                                          <p:spTgt spid="4">
                                            <p:txEl>
                                              <p:pRg st="0" end="0"/>
                                            </p:txEl>
                                          </p:spTgt>
                                        </p:tgtEl>
                                      </p:cBhvr>
                                      <p:to x="100000" y="100000"/>
                                    </p:animScale>
                                    <p:animScale>
                                      <p:cBhvr>
                                        <p:cTn id="32" dur="26">
                                          <p:stCondLst>
                                            <p:cond delay="1808"/>
                                          </p:stCondLst>
                                        </p:cTn>
                                        <p:tgtEl>
                                          <p:spTgt spid="4">
                                            <p:txEl>
                                              <p:pRg st="0" end="0"/>
                                            </p:txEl>
                                          </p:spTgt>
                                        </p:tgtEl>
                                      </p:cBhvr>
                                      <p:to x="100000" y="95000"/>
                                    </p:animScale>
                                    <p:animScale>
                                      <p:cBhvr>
                                        <p:cTn id="33" dur="166" decel="50000">
                                          <p:stCondLst>
                                            <p:cond delay="1834"/>
                                          </p:stCondLst>
                                        </p:cTn>
                                        <p:tgtEl>
                                          <p:spTgt spid="4">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1AF5A174-F3F4-4E23-94DC-2135AA6428E9}"/>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Ana kart</a:t>
            </a:r>
          </a:p>
        </p:txBody>
      </p:sp>
      <p:pic>
        <p:nvPicPr>
          <p:cNvPr id="6" name="İçerik Yer Tutucusu 5">
            <a:extLst>
              <a:ext uri="{FF2B5EF4-FFF2-40B4-BE49-F238E27FC236}">
                <a16:creationId xmlns="" xmlns:a16="http://schemas.microsoft.com/office/drawing/2014/main" id="{C650BAB7-2041-47B4-A2C3-1612597939EB}"/>
              </a:ext>
            </a:extLst>
          </p:cNvPr>
          <p:cNvPicPr>
            <a:picLocks noGrp="1" noChangeAspect="1"/>
          </p:cNvPicPr>
          <p:nvPr>
            <p:ph sz="half" idx="1"/>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6245224" y="2192485"/>
            <a:ext cx="4878387" cy="3215485"/>
          </a:xfrm>
        </p:spPr>
      </p:pic>
      <p:sp>
        <p:nvSpPr>
          <p:cNvPr id="4" name="İçerik Yer Tutucusu 3">
            <a:extLst>
              <a:ext uri="{FF2B5EF4-FFF2-40B4-BE49-F238E27FC236}">
                <a16:creationId xmlns="" xmlns:a16="http://schemas.microsoft.com/office/drawing/2014/main" id="{5B0AF02F-08D6-499E-ACD8-CC3635E02B0D}"/>
              </a:ext>
            </a:extLst>
          </p:cNvPr>
          <p:cNvSpPr>
            <a:spLocks noGrp="1"/>
          </p:cNvSpPr>
          <p:nvPr>
            <p:ph sz="half" idx="2"/>
          </p:nvPr>
        </p:nvSpPr>
        <p:spPr>
          <a:xfrm>
            <a:off x="924951" y="2097088"/>
            <a:ext cx="4875211" cy="3541714"/>
          </a:xfrm>
        </p:spPr>
        <p:txBody>
          <a:bodyPr/>
          <a:lstStyle/>
          <a:p>
            <a:r>
              <a:rPr lang="tr-TR" dirty="0" err="1">
                <a:solidFill>
                  <a:srgbClr val="FF0000"/>
                </a:solidFill>
              </a:rPr>
              <a:t>Anakartı</a:t>
            </a:r>
            <a:r>
              <a:rPr lang="tr-TR" dirty="0">
                <a:solidFill>
                  <a:srgbClr val="FF0000"/>
                </a:solidFill>
              </a:rPr>
              <a:t> ilk olarak, bir bilgisayarın tüm parçalarını üzerinde barındıran ve bu parçalar arasında iletişimi sağlayan birincil devre kartı olarak tanımlayabiliriz.</a:t>
            </a:r>
          </a:p>
        </p:txBody>
      </p:sp>
    </p:spTree>
    <p:extLst>
      <p:ext uri="{BB962C8B-B14F-4D97-AF65-F5344CB8AC3E}">
        <p14:creationId xmlns:p14="http://schemas.microsoft.com/office/powerpoint/2010/main" xmlns="" val="332964245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80">
                                          <p:stCondLst>
                                            <p:cond delay="0"/>
                                          </p:stCondLst>
                                        </p:cTn>
                                        <p:tgtEl>
                                          <p:spTgt spid="2"/>
                                        </p:tgtEl>
                                      </p:cBhvr>
                                    </p:animEffect>
                                    <p:anim calcmode="lin" valueType="num">
                                      <p:cBhvr>
                                        <p:cTn id="1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3" dur="26">
                                          <p:stCondLst>
                                            <p:cond delay="650"/>
                                          </p:stCondLst>
                                        </p:cTn>
                                        <p:tgtEl>
                                          <p:spTgt spid="2"/>
                                        </p:tgtEl>
                                      </p:cBhvr>
                                      <p:to x="100000" y="60000"/>
                                    </p:animScale>
                                    <p:animScale>
                                      <p:cBhvr>
                                        <p:cTn id="24" dur="166" decel="50000">
                                          <p:stCondLst>
                                            <p:cond delay="676"/>
                                          </p:stCondLst>
                                        </p:cTn>
                                        <p:tgtEl>
                                          <p:spTgt spid="2"/>
                                        </p:tgtEl>
                                      </p:cBhvr>
                                      <p:to x="100000" y="100000"/>
                                    </p:animScale>
                                    <p:animScale>
                                      <p:cBhvr>
                                        <p:cTn id="25" dur="26">
                                          <p:stCondLst>
                                            <p:cond delay="1312"/>
                                          </p:stCondLst>
                                        </p:cTn>
                                        <p:tgtEl>
                                          <p:spTgt spid="2"/>
                                        </p:tgtEl>
                                      </p:cBhvr>
                                      <p:to x="100000" y="80000"/>
                                    </p:animScale>
                                    <p:animScale>
                                      <p:cBhvr>
                                        <p:cTn id="26" dur="166" decel="50000">
                                          <p:stCondLst>
                                            <p:cond delay="1338"/>
                                          </p:stCondLst>
                                        </p:cTn>
                                        <p:tgtEl>
                                          <p:spTgt spid="2"/>
                                        </p:tgtEl>
                                      </p:cBhvr>
                                      <p:to x="100000" y="100000"/>
                                    </p:animScale>
                                    <p:animScale>
                                      <p:cBhvr>
                                        <p:cTn id="27" dur="26">
                                          <p:stCondLst>
                                            <p:cond delay="1642"/>
                                          </p:stCondLst>
                                        </p:cTn>
                                        <p:tgtEl>
                                          <p:spTgt spid="2"/>
                                        </p:tgtEl>
                                      </p:cBhvr>
                                      <p:to x="100000" y="90000"/>
                                    </p:animScale>
                                    <p:animScale>
                                      <p:cBhvr>
                                        <p:cTn id="28" dur="166" decel="50000">
                                          <p:stCondLst>
                                            <p:cond delay="1668"/>
                                          </p:stCondLst>
                                        </p:cTn>
                                        <p:tgtEl>
                                          <p:spTgt spid="2"/>
                                        </p:tgtEl>
                                      </p:cBhvr>
                                      <p:to x="100000" y="100000"/>
                                    </p:animScale>
                                    <p:animScale>
                                      <p:cBhvr>
                                        <p:cTn id="29" dur="26">
                                          <p:stCondLst>
                                            <p:cond delay="1808"/>
                                          </p:stCondLst>
                                        </p:cTn>
                                        <p:tgtEl>
                                          <p:spTgt spid="2"/>
                                        </p:tgtEl>
                                      </p:cBhvr>
                                      <p:to x="100000" y="95000"/>
                                    </p:animScale>
                                    <p:animScale>
                                      <p:cBhvr>
                                        <p:cTn id="3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3071755-073D-4C14-A850-E6CD0700244D}"/>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Ram bellek</a:t>
            </a:r>
          </a:p>
        </p:txBody>
      </p:sp>
      <p:pic>
        <p:nvPicPr>
          <p:cNvPr id="6" name="İçerik Yer Tutucusu 5">
            <a:extLst>
              <a:ext uri="{FF2B5EF4-FFF2-40B4-BE49-F238E27FC236}">
                <a16:creationId xmlns="" xmlns:a16="http://schemas.microsoft.com/office/drawing/2014/main" id="{2D7574EA-AB99-4FB6-9793-3B3817AD780A}"/>
              </a:ext>
            </a:extLst>
          </p:cNvPr>
          <p:cNvPicPr>
            <a:picLocks noGrp="1" noChangeAspect="1"/>
          </p:cNvPicPr>
          <p:nvPr>
            <p:ph sz="half" idx="1"/>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6094412" y="2249486"/>
            <a:ext cx="4878387" cy="3541714"/>
          </a:xfrm>
        </p:spPr>
      </p:pic>
      <p:sp>
        <p:nvSpPr>
          <p:cNvPr id="4" name="İçerik Yer Tutucusu 3">
            <a:extLst>
              <a:ext uri="{FF2B5EF4-FFF2-40B4-BE49-F238E27FC236}">
                <a16:creationId xmlns="" xmlns:a16="http://schemas.microsoft.com/office/drawing/2014/main" id="{5AB360E2-FA71-4103-B2CB-270ECE0A6D3D}"/>
              </a:ext>
            </a:extLst>
          </p:cNvPr>
          <p:cNvSpPr>
            <a:spLocks noGrp="1"/>
          </p:cNvSpPr>
          <p:nvPr>
            <p:ph sz="half" idx="2"/>
          </p:nvPr>
        </p:nvSpPr>
        <p:spPr>
          <a:xfrm>
            <a:off x="657665" y="2262209"/>
            <a:ext cx="4875211" cy="3541714"/>
          </a:xfrm>
        </p:spPr>
        <p:txBody>
          <a:bodyPr/>
          <a:lstStyle/>
          <a:p>
            <a:r>
              <a:rPr lang="tr-TR" dirty="0" err="1">
                <a:solidFill>
                  <a:srgbClr val="FF0000"/>
                </a:solidFill>
              </a:rPr>
              <a:t>Random</a:t>
            </a:r>
            <a:r>
              <a:rPr lang="tr-TR" dirty="0">
                <a:solidFill>
                  <a:srgbClr val="FF0000"/>
                </a:solidFill>
              </a:rPr>
              <a:t> </a:t>
            </a:r>
            <a:r>
              <a:rPr lang="tr-TR" dirty="0" err="1">
                <a:solidFill>
                  <a:srgbClr val="FF0000"/>
                </a:solidFill>
              </a:rPr>
              <a:t>access</a:t>
            </a:r>
            <a:r>
              <a:rPr lang="tr-TR" dirty="0">
                <a:solidFill>
                  <a:srgbClr val="FF0000"/>
                </a:solidFill>
              </a:rPr>
              <a:t> Memory" yani rastgele </a:t>
            </a:r>
            <a:r>
              <a:rPr lang="tr-TR" dirty="0" err="1">
                <a:solidFill>
                  <a:srgbClr val="FF0000"/>
                </a:solidFill>
              </a:rPr>
              <a:t>erisimli</a:t>
            </a:r>
            <a:r>
              <a:rPr lang="tr-TR" dirty="0">
                <a:solidFill>
                  <a:srgbClr val="FF0000"/>
                </a:solidFill>
              </a:rPr>
              <a:t> bellek demektir. İstenilen bölgesine bilgi depolanabilir, silinebilir, okunabilir, değiştirilebilir. Yalnız elektrik kesintisi veya makineyi kapatma durumunda tüm bilgiler silinir.</a:t>
            </a:r>
          </a:p>
        </p:txBody>
      </p:sp>
    </p:spTree>
    <p:extLst>
      <p:ext uri="{BB962C8B-B14F-4D97-AF65-F5344CB8AC3E}">
        <p14:creationId xmlns:p14="http://schemas.microsoft.com/office/powerpoint/2010/main" xmlns="" val="381551091"/>
      </p:ext>
    </p:extLst>
  </p:cSld>
  <p:clrMapOvr>
    <a:masterClrMapping/>
  </p:clrMapOvr>
  <mc:AlternateContent xmlns:mc="http://schemas.openxmlformats.org/markup-compatibility/2006">
    <mc:Choice xmlns:p14="http://schemas.microsoft.com/office/powerpoint/2010/main" xmlns=""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anim calcmode="lin" valueType="num">
                                      <p:cBhvr>
                                        <p:cTn id="19"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F6EC409-75A1-4DB4-B1DB-A2478AA3FEFA}"/>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Hard disk(sabit sürücü)</a:t>
            </a:r>
          </a:p>
        </p:txBody>
      </p:sp>
      <p:pic>
        <p:nvPicPr>
          <p:cNvPr id="6" name="İçerik Yer Tutucusu 5">
            <a:extLst>
              <a:ext uri="{FF2B5EF4-FFF2-40B4-BE49-F238E27FC236}">
                <a16:creationId xmlns="" xmlns:a16="http://schemas.microsoft.com/office/drawing/2014/main" id="{131A662E-D87D-4F24-8120-AF84DAFEA82C}"/>
              </a:ext>
            </a:extLst>
          </p:cNvPr>
          <p:cNvPicPr>
            <a:picLocks noGrp="1" noChangeAspect="1"/>
          </p:cNvPicPr>
          <p:nvPr>
            <p:ph sz="half" idx="1"/>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6273410" y="2249488"/>
            <a:ext cx="4774001" cy="3541712"/>
          </a:xfrm>
        </p:spPr>
      </p:pic>
      <p:sp>
        <p:nvSpPr>
          <p:cNvPr id="4" name="İçerik Yer Tutucusu 3">
            <a:extLst>
              <a:ext uri="{FF2B5EF4-FFF2-40B4-BE49-F238E27FC236}">
                <a16:creationId xmlns="" xmlns:a16="http://schemas.microsoft.com/office/drawing/2014/main" id="{471A6985-100C-44DB-A7D0-AFEAC59F8423}"/>
              </a:ext>
            </a:extLst>
          </p:cNvPr>
          <p:cNvSpPr>
            <a:spLocks noGrp="1"/>
          </p:cNvSpPr>
          <p:nvPr>
            <p:ph sz="half" idx="2"/>
          </p:nvPr>
        </p:nvSpPr>
        <p:spPr>
          <a:xfrm>
            <a:off x="896815" y="2249488"/>
            <a:ext cx="4875211" cy="3541714"/>
          </a:xfrm>
        </p:spPr>
        <p:txBody>
          <a:bodyPr>
            <a:normAutofit fontScale="92500"/>
          </a:bodyPr>
          <a:lstStyle/>
          <a:p>
            <a:r>
              <a:rPr lang="tr-TR" i="1" dirty="0">
                <a:solidFill>
                  <a:srgbClr val="FF0000"/>
                </a:solidFill>
              </a:rPr>
              <a:t>Sabit sürücü, diğer adıyla </a:t>
            </a:r>
            <a:r>
              <a:rPr lang="tr-TR" i="1" dirty="0" err="1">
                <a:solidFill>
                  <a:srgbClr val="FF0000"/>
                </a:solidFill>
              </a:rPr>
              <a:t>harddiskler</a:t>
            </a:r>
            <a:r>
              <a:rPr lang="tr-TR" i="1" dirty="0">
                <a:solidFill>
                  <a:srgbClr val="FF0000"/>
                </a:solidFill>
              </a:rPr>
              <a:t> temel olarak veri depolanması amacı ile kullanılan manyetik kayıt ortamlarıdır. En sık kullanıldığı yerler bilgisayarlardır. Ses, görüntü, yazılımlar, veri tabanları gibi büyük miktarlardaki bilgiler, gerektiğinde kullanılmak üzere sabit sürücülere kayıt edilir</a:t>
            </a:r>
            <a:endParaRPr lang="tr-TR" dirty="0">
              <a:solidFill>
                <a:srgbClr val="FF0000"/>
              </a:solidFill>
            </a:endParaRPr>
          </a:p>
        </p:txBody>
      </p:sp>
    </p:spTree>
    <p:extLst>
      <p:ext uri="{BB962C8B-B14F-4D97-AF65-F5344CB8AC3E}">
        <p14:creationId xmlns:p14="http://schemas.microsoft.com/office/powerpoint/2010/main" xmlns="" val="218302059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anim calcmode="lin" valueType="num">
                                      <p:cBhvr>
                                        <p:cTn id="8" dur="2000" fill="hold"/>
                                        <p:tgtEl>
                                          <p:spTgt spid="6"/>
                                        </p:tgtEl>
                                        <p:attrNameLst>
                                          <p:attrName>ppt_w</p:attrName>
                                        </p:attrNameLst>
                                      </p:cBhvr>
                                      <p:tavLst>
                                        <p:tav tm="0" fmla="#ppt_w*sin(2.5*pi*$)">
                                          <p:val>
                                            <p:fltVal val="0"/>
                                          </p:val>
                                        </p:tav>
                                        <p:tav tm="100000">
                                          <p:val>
                                            <p:fltVal val="1"/>
                                          </p:val>
                                        </p:tav>
                                      </p:tavLst>
                                    </p:anim>
                                    <p:anim calcmode="lin" valueType="num">
                                      <p:cBhvr>
                                        <p:cTn id="9"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80">
                                          <p:stCondLst>
                                            <p:cond delay="0"/>
                                          </p:stCondLst>
                                        </p:cTn>
                                        <p:tgtEl>
                                          <p:spTgt spid="2"/>
                                        </p:tgtEl>
                                      </p:cBhvr>
                                    </p:animEffect>
                                    <p:anim calcmode="lin" valueType="num">
                                      <p:cBhvr>
                                        <p:cTn id="2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6" dur="26">
                                          <p:stCondLst>
                                            <p:cond delay="650"/>
                                          </p:stCondLst>
                                        </p:cTn>
                                        <p:tgtEl>
                                          <p:spTgt spid="2"/>
                                        </p:tgtEl>
                                      </p:cBhvr>
                                      <p:to x="100000" y="60000"/>
                                    </p:animScale>
                                    <p:animScale>
                                      <p:cBhvr>
                                        <p:cTn id="27" dur="166" decel="50000">
                                          <p:stCondLst>
                                            <p:cond delay="676"/>
                                          </p:stCondLst>
                                        </p:cTn>
                                        <p:tgtEl>
                                          <p:spTgt spid="2"/>
                                        </p:tgtEl>
                                      </p:cBhvr>
                                      <p:to x="100000" y="100000"/>
                                    </p:animScale>
                                    <p:animScale>
                                      <p:cBhvr>
                                        <p:cTn id="28" dur="26">
                                          <p:stCondLst>
                                            <p:cond delay="1312"/>
                                          </p:stCondLst>
                                        </p:cTn>
                                        <p:tgtEl>
                                          <p:spTgt spid="2"/>
                                        </p:tgtEl>
                                      </p:cBhvr>
                                      <p:to x="100000" y="80000"/>
                                    </p:animScale>
                                    <p:animScale>
                                      <p:cBhvr>
                                        <p:cTn id="29" dur="166" decel="50000">
                                          <p:stCondLst>
                                            <p:cond delay="1338"/>
                                          </p:stCondLst>
                                        </p:cTn>
                                        <p:tgtEl>
                                          <p:spTgt spid="2"/>
                                        </p:tgtEl>
                                      </p:cBhvr>
                                      <p:to x="100000" y="100000"/>
                                    </p:animScale>
                                    <p:animScale>
                                      <p:cBhvr>
                                        <p:cTn id="30" dur="26">
                                          <p:stCondLst>
                                            <p:cond delay="1642"/>
                                          </p:stCondLst>
                                        </p:cTn>
                                        <p:tgtEl>
                                          <p:spTgt spid="2"/>
                                        </p:tgtEl>
                                      </p:cBhvr>
                                      <p:to x="100000" y="90000"/>
                                    </p:animScale>
                                    <p:animScale>
                                      <p:cBhvr>
                                        <p:cTn id="31" dur="166" decel="50000">
                                          <p:stCondLst>
                                            <p:cond delay="1668"/>
                                          </p:stCondLst>
                                        </p:cTn>
                                        <p:tgtEl>
                                          <p:spTgt spid="2"/>
                                        </p:tgtEl>
                                      </p:cBhvr>
                                      <p:to x="100000" y="100000"/>
                                    </p:animScale>
                                    <p:animScale>
                                      <p:cBhvr>
                                        <p:cTn id="32" dur="26">
                                          <p:stCondLst>
                                            <p:cond delay="1808"/>
                                          </p:stCondLst>
                                        </p:cTn>
                                        <p:tgtEl>
                                          <p:spTgt spid="2"/>
                                        </p:tgtEl>
                                      </p:cBhvr>
                                      <p:to x="100000" y="95000"/>
                                    </p:animScale>
                                    <p:animScale>
                                      <p:cBhvr>
                                        <p:cTn id="33"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75BB78B6-8C49-4816-9776-48DA257A990C}"/>
              </a:ext>
            </a:extLst>
          </p:cNvPr>
          <p:cNvSpPr>
            <a:spLocks noGrp="1"/>
          </p:cNvSpPr>
          <p:nvPr>
            <p:ph type="title"/>
          </p:nvPr>
        </p:nvSpPr>
        <p:spPr/>
        <p:txBody>
          <a:bodyPr>
            <a:normAutofit/>
          </a:bodyPr>
          <a:lstStyle/>
          <a:p>
            <a:pPr algn="ctr"/>
            <a:r>
              <a:rPr lang="tr-TR" sz="4800" dirty="0">
                <a:solidFill>
                  <a:srgbClr val="FF0000"/>
                </a:solidFill>
                <a:latin typeface="Algerian" panose="04020705040A02060702" pitchFamily="82" charset="0"/>
              </a:rPr>
              <a:t>Güç </a:t>
            </a:r>
            <a:r>
              <a:rPr lang="tr-TR" sz="4800" dirty="0" err="1">
                <a:solidFill>
                  <a:srgbClr val="FF0000"/>
                </a:solidFill>
                <a:latin typeface="Algerian" panose="04020705040A02060702" pitchFamily="82" charset="0"/>
              </a:rPr>
              <a:t>kaynagı</a:t>
            </a:r>
            <a:endParaRPr lang="tr-TR" sz="4800" dirty="0">
              <a:solidFill>
                <a:srgbClr val="FF0000"/>
              </a:solidFill>
              <a:latin typeface="Algerian" panose="04020705040A02060702" pitchFamily="82" charset="0"/>
            </a:endParaRPr>
          </a:p>
        </p:txBody>
      </p:sp>
      <p:sp>
        <p:nvSpPr>
          <p:cNvPr id="3" name="İçerik Yer Tutucusu 2">
            <a:extLst>
              <a:ext uri="{FF2B5EF4-FFF2-40B4-BE49-F238E27FC236}">
                <a16:creationId xmlns="" xmlns:a16="http://schemas.microsoft.com/office/drawing/2014/main" id="{E80EDB67-6D71-4BE0-8CA6-7D81C343604F}"/>
              </a:ext>
            </a:extLst>
          </p:cNvPr>
          <p:cNvSpPr>
            <a:spLocks noGrp="1"/>
          </p:cNvSpPr>
          <p:nvPr>
            <p:ph sz="half" idx="1"/>
          </p:nvPr>
        </p:nvSpPr>
        <p:spPr/>
        <p:txBody>
          <a:bodyPr>
            <a:normAutofit fontScale="85000" lnSpcReduction="20000"/>
          </a:bodyPr>
          <a:lstStyle/>
          <a:p>
            <a:r>
              <a:rPr lang="tr-TR" dirty="0">
                <a:solidFill>
                  <a:srgbClr val="FF0000"/>
                </a:solidFill>
              </a:rPr>
              <a:t>Hani bir tabir vardır internette sürekli gezer: "</a:t>
            </a:r>
            <a:r>
              <a:rPr lang="tr-TR" b="1" dirty="0">
                <a:solidFill>
                  <a:srgbClr val="FF0000"/>
                </a:solidFill>
              </a:rPr>
              <a:t>ben olmadan hiçbirinizin kıymeti yok</a:t>
            </a:r>
            <a:r>
              <a:rPr lang="tr-TR" dirty="0">
                <a:solidFill>
                  <a:srgbClr val="FF0000"/>
                </a:solidFill>
              </a:rPr>
              <a:t>" diye. İşte şuan ki bahsetmiş olduğumuz iç donanım birimi olan Güç kaynağı da tam bu tabire uyuyor diyebilirim. Güç kaynağı olmadan bilgisayarınıza elektrik veremez ve parçaları çalıştıramazsınız. Diyelim ki bir şekilde elektrik vererek çalıştırmayı denediniz, bu seferde parçaları anında havaya uçurabilirsiniz.</a:t>
            </a:r>
            <a:br>
              <a:rPr lang="tr-TR" dirty="0">
                <a:solidFill>
                  <a:srgbClr val="FF0000"/>
                </a:solidFill>
              </a:rPr>
            </a:br>
            <a:endParaRPr lang="tr-TR" dirty="0">
              <a:solidFill>
                <a:srgbClr val="FF0000"/>
              </a:solidFill>
            </a:endParaRPr>
          </a:p>
        </p:txBody>
      </p:sp>
      <p:pic>
        <p:nvPicPr>
          <p:cNvPr id="6" name="İçerik Yer Tutucusu 5">
            <a:extLst>
              <a:ext uri="{FF2B5EF4-FFF2-40B4-BE49-F238E27FC236}">
                <a16:creationId xmlns="" xmlns:a16="http://schemas.microsoft.com/office/drawing/2014/main" id="{23405D40-8088-4C0C-BE63-520954E8BA8D}"/>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6019799" y="2440461"/>
            <a:ext cx="4139415" cy="3159764"/>
          </a:xfrm>
        </p:spPr>
      </p:pic>
    </p:spTree>
    <p:extLst>
      <p:ext uri="{BB962C8B-B14F-4D97-AF65-F5344CB8AC3E}">
        <p14:creationId xmlns:p14="http://schemas.microsoft.com/office/powerpoint/2010/main" xmlns="" val="3296595190"/>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hazırlayanlar</a:t>
            </a:r>
            <a:endParaRPr lang="tr-TR" dirty="0"/>
          </a:p>
        </p:txBody>
      </p:sp>
      <p:sp>
        <p:nvSpPr>
          <p:cNvPr id="3" name="Alt Başlık 2"/>
          <p:cNvSpPr>
            <a:spLocks noGrp="1"/>
          </p:cNvSpPr>
          <p:nvPr>
            <p:ph type="subTitle" idx="1"/>
          </p:nvPr>
        </p:nvSpPr>
        <p:spPr>
          <a:xfrm>
            <a:off x="1876424" y="3602038"/>
            <a:ext cx="8791575" cy="3003478"/>
          </a:xfrm>
        </p:spPr>
        <p:txBody>
          <a:bodyPr>
            <a:normAutofit/>
          </a:bodyPr>
          <a:lstStyle/>
          <a:p>
            <a:r>
              <a:rPr lang="tr-TR" dirty="0" err="1" smtClean="0">
                <a:solidFill>
                  <a:srgbClr val="FF0000"/>
                </a:solidFill>
              </a:rPr>
              <a:t>Ilhan</a:t>
            </a:r>
            <a:r>
              <a:rPr lang="tr-TR" dirty="0" smtClean="0">
                <a:solidFill>
                  <a:srgbClr val="FF0000"/>
                </a:solidFill>
              </a:rPr>
              <a:t> efe </a:t>
            </a:r>
            <a:r>
              <a:rPr lang="tr-TR" dirty="0" err="1" smtClean="0">
                <a:solidFill>
                  <a:srgbClr val="FF0000"/>
                </a:solidFill>
              </a:rPr>
              <a:t>akyavuz</a:t>
            </a:r>
            <a:endParaRPr lang="tr-TR" dirty="0" smtClean="0">
              <a:solidFill>
                <a:srgbClr val="FF0000"/>
              </a:solidFill>
            </a:endParaRPr>
          </a:p>
          <a:p>
            <a:r>
              <a:rPr lang="tr-TR" dirty="0" err="1" smtClean="0">
                <a:solidFill>
                  <a:srgbClr val="FF0000"/>
                </a:solidFill>
              </a:rPr>
              <a:t>Kadır</a:t>
            </a:r>
            <a:r>
              <a:rPr lang="tr-TR" dirty="0" smtClean="0">
                <a:solidFill>
                  <a:srgbClr val="FF0000"/>
                </a:solidFill>
              </a:rPr>
              <a:t> can </a:t>
            </a:r>
            <a:r>
              <a:rPr lang="tr-TR" dirty="0" err="1" smtClean="0">
                <a:solidFill>
                  <a:srgbClr val="FF0000"/>
                </a:solidFill>
              </a:rPr>
              <a:t>polat</a:t>
            </a:r>
            <a:endParaRPr lang="tr-TR" dirty="0" smtClean="0">
              <a:solidFill>
                <a:srgbClr val="FF0000"/>
              </a:solidFill>
            </a:endParaRPr>
          </a:p>
          <a:p>
            <a:r>
              <a:rPr lang="tr-TR" dirty="0" err="1" smtClean="0">
                <a:solidFill>
                  <a:srgbClr val="FF0000"/>
                </a:solidFill>
              </a:rPr>
              <a:t>Mıraç</a:t>
            </a:r>
            <a:r>
              <a:rPr lang="tr-TR" dirty="0" smtClean="0">
                <a:solidFill>
                  <a:srgbClr val="FF0000"/>
                </a:solidFill>
              </a:rPr>
              <a:t> </a:t>
            </a:r>
            <a:r>
              <a:rPr lang="tr-TR" dirty="0" err="1" smtClean="0">
                <a:solidFill>
                  <a:srgbClr val="FF0000"/>
                </a:solidFill>
              </a:rPr>
              <a:t>fırat</a:t>
            </a:r>
            <a:r>
              <a:rPr lang="tr-TR" dirty="0" smtClean="0">
                <a:solidFill>
                  <a:srgbClr val="FF0000"/>
                </a:solidFill>
              </a:rPr>
              <a:t> kök</a:t>
            </a:r>
          </a:p>
          <a:p>
            <a:endParaRPr lang="tr-TR" dirty="0">
              <a:solidFill>
                <a:srgbClr val="FF0000"/>
              </a:solidFill>
            </a:endParaRPr>
          </a:p>
          <a:p>
            <a:r>
              <a:rPr lang="tr-TR" dirty="0" smtClean="0">
                <a:solidFill>
                  <a:srgbClr val="FF0000"/>
                </a:solidFill>
              </a:rPr>
              <a:t>Yunus emre ortaokulu </a:t>
            </a:r>
            <a:r>
              <a:rPr lang="tr-TR" dirty="0" err="1" smtClean="0">
                <a:solidFill>
                  <a:srgbClr val="FF0000"/>
                </a:solidFill>
              </a:rPr>
              <a:t>nızıp</a:t>
            </a:r>
            <a:r>
              <a:rPr lang="tr-TR" dirty="0" smtClean="0">
                <a:solidFill>
                  <a:srgbClr val="FF0000"/>
                </a:solidFill>
              </a:rPr>
              <a:t>/</a:t>
            </a:r>
            <a:r>
              <a:rPr lang="tr-TR" dirty="0" err="1" smtClean="0">
                <a:solidFill>
                  <a:srgbClr val="FF0000"/>
                </a:solidFill>
              </a:rPr>
              <a:t>gazıantep</a:t>
            </a:r>
            <a:endParaRPr lang="tr-TR" dirty="0" smtClean="0">
              <a:solidFill>
                <a:srgbClr val="FF0000"/>
              </a:solidFill>
            </a:endParaRPr>
          </a:p>
          <a:p>
            <a:r>
              <a:rPr lang="tr-TR" dirty="0" smtClean="0">
                <a:solidFill>
                  <a:srgbClr val="FF0000"/>
                </a:solidFill>
              </a:rPr>
              <a:t>5/d sınıfı </a:t>
            </a:r>
          </a:p>
          <a:p>
            <a:endParaRPr lang="tr-TR" dirty="0"/>
          </a:p>
        </p:txBody>
      </p:sp>
    </p:spTree>
    <p:extLst>
      <p:ext uri="{BB962C8B-B14F-4D97-AF65-F5344CB8AC3E}">
        <p14:creationId xmlns:p14="http://schemas.microsoft.com/office/powerpoint/2010/main" xmlns="" val="3099924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F8873545-1ACD-4E10-8622-8079F8F247D2}"/>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DIŞ DONANIMLAR</a:t>
            </a:r>
          </a:p>
        </p:txBody>
      </p:sp>
      <p:sp>
        <p:nvSpPr>
          <p:cNvPr id="3" name="İçerik Yer Tutucusu 2">
            <a:extLst>
              <a:ext uri="{FF2B5EF4-FFF2-40B4-BE49-F238E27FC236}">
                <a16:creationId xmlns="" xmlns:a16="http://schemas.microsoft.com/office/drawing/2014/main" id="{BEFE094E-FB72-4B71-AF12-CEC049523256}"/>
              </a:ext>
            </a:extLst>
          </p:cNvPr>
          <p:cNvSpPr>
            <a:spLocks noGrp="1"/>
          </p:cNvSpPr>
          <p:nvPr>
            <p:ph idx="1"/>
          </p:nvPr>
        </p:nvSpPr>
        <p:spPr/>
        <p:txBody>
          <a:bodyPr>
            <a:normAutofit fontScale="85000" lnSpcReduction="20000"/>
          </a:bodyPr>
          <a:lstStyle/>
          <a:p>
            <a:r>
              <a:rPr lang="tr-TR" dirty="0"/>
              <a:t>MONİTOR</a:t>
            </a:r>
          </a:p>
          <a:p>
            <a:r>
              <a:rPr lang="tr-TR" dirty="0"/>
              <a:t>KASA</a:t>
            </a:r>
          </a:p>
          <a:p>
            <a:r>
              <a:rPr lang="tr-TR" dirty="0"/>
              <a:t>MOUSE</a:t>
            </a:r>
          </a:p>
          <a:p>
            <a:r>
              <a:rPr lang="tr-TR" dirty="0"/>
              <a:t>KLAVYE</a:t>
            </a:r>
          </a:p>
          <a:p>
            <a:r>
              <a:rPr lang="tr-TR" dirty="0"/>
              <a:t>HAPÖRLÖR</a:t>
            </a:r>
          </a:p>
          <a:p>
            <a:r>
              <a:rPr lang="tr-TR" dirty="0"/>
              <a:t>WEBCAN</a:t>
            </a:r>
          </a:p>
          <a:p>
            <a:r>
              <a:rPr lang="tr-TR" dirty="0"/>
              <a:t>KULAKLIK</a:t>
            </a:r>
          </a:p>
          <a:p>
            <a:r>
              <a:rPr lang="tr-TR" dirty="0"/>
              <a:t>YAZICI </a:t>
            </a:r>
          </a:p>
          <a:p>
            <a:pPr marL="0" indent="0">
              <a:buNone/>
            </a:pPr>
            <a:endParaRPr lang="tr-TR" dirty="0"/>
          </a:p>
          <a:p>
            <a:endParaRPr lang="tr-TR" dirty="0"/>
          </a:p>
        </p:txBody>
      </p:sp>
      <p:pic>
        <p:nvPicPr>
          <p:cNvPr id="5" name="Resim 4">
            <a:extLst>
              <a:ext uri="{FF2B5EF4-FFF2-40B4-BE49-F238E27FC236}">
                <a16:creationId xmlns="" xmlns:a16="http://schemas.microsoft.com/office/drawing/2014/main" id="{8E405F4B-9B3D-4964-926A-992BEBC305FE}"/>
              </a:ext>
            </a:extLst>
          </p:cNvPr>
          <p:cNvPicPr>
            <a:picLocks noChangeAspect="1"/>
          </p:cNvPicPr>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flipH="1" flipV="1">
            <a:off x="5126061" y="7748407"/>
            <a:ext cx="655761" cy="50139490"/>
          </a:xfrm>
          <a:prstGeom prst="rect">
            <a:avLst/>
          </a:prstGeom>
        </p:spPr>
      </p:pic>
      <p:sp>
        <p:nvSpPr>
          <p:cNvPr id="6" name="Metin kutusu 5">
            <a:extLst>
              <a:ext uri="{FF2B5EF4-FFF2-40B4-BE49-F238E27FC236}">
                <a16:creationId xmlns="" xmlns:a16="http://schemas.microsoft.com/office/drawing/2014/main" id="{1CC5DBC3-D92A-4330-A9AF-156A7ABAB251}"/>
              </a:ext>
            </a:extLst>
          </p:cNvPr>
          <p:cNvSpPr txBox="1"/>
          <p:nvPr/>
        </p:nvSpPr>
        <p:spPr>
          <a:xfrm>
            <a:off x="3636061" y="6858000"/>
            <a:ext cx="5238750" cy="230832"/>
          </a:xfrm>
          <a:prstGeom prst="rect">
            <a:avLst/>
          </a:prstGeom>
          <a:noFill/>
        </p:spPr>
        <p:txBody>
          <a:bodyPr wrap="square" rtlCol="0">
            <a:spAutoFit/>
          </a:bodyPr>
          <a:lstStyle/>
          <a:p>
            <a:r>
              <a:rPr lang="tr-TR" sz="900">
                <a:hlinkClick r:id="rId3" tooltip="http://www.oportaldateologia.org/7-tecnologias-sinistras-do-livro-1984"/>
              </a:rPr>
              <a:t>Bu Fotoğraf</a:t>
            </a:r>
            <a:r>
              <a:rPr lang="tr-TR" sz="900"/>
              <a:t>, Bilinmeyen Yazar, </a:t>
            </a:r>
            <a:r>
              <a:rPr lang="tr-TR" sz="900">
                <a:hlinkClick r:id="rId4" tooltip="https://creativecommons.org/licenses/by-nc-nd/4.0/"/>
              </a:rPr>
              <a:t>CC BY-NC-ND</a:t>
            </a:r>
            <a:r>
              <a:rPr lang="tr-TR" sz="900"/>
              <a:t> altında lisanslanmıştır</a:t>
            </a:r>
          </a:p>
        </p:txBody>
      </p:sp>
      <mc:AlternateContent xmlns:mc="http://schemas.openxmlformats.org/markup-compatibility/2006">
        <mc:Choice xmlns="" xmlns:pslz="http://schemas.microsoft.com/office/powerpoint/2016/slidezoom" Requires="pslz">
          <p:graphicFrame>
            <p:nvGraphicFramePr>
              <p:cNvPr id="8" name="Slayt Önizlemesi 7">
                <a:extLst>
                  <a:ext uri="{FF2B5EF4-FFF2-40B4-BE49-F238E27FC236}">
                    <a16:creationId xmlns:a16="http://schemas.microsoft.com/office/drawing/2014/main" id="{FC51E22D-CD57-47A1-85CB-A8020CEE9572}"/>
                  </a:ext>
                </a:extLst>
              </p:cNvPr>
              <p:cNvGraphicFramePr>
                <a:graphicFrameLocks noChangeAspect="1"/>
              </p:cNvGraphicFramePr>
              <p:nvPr>
                <p:extLst>
                  <p:ext uri="{D42A27DB-BD31-4B8C-83A1-F6EECF244321}">
                    <p14:modId xmlns:p14="http://schemas.microsoft.com/office/powerpoint/2010/main" val="3989256421"/>
                  </p:ext>
                </p:extLst>
              </p:nvPr>
            </p:nvGraphicFramePr>
            <p:xfrm flipV="1">
              <a:off x="-2715064" y="5228187"/>
              <a:ext cx="126609" cy="1126028"/>
            </p:xfrm>
            <a:graphic>
              <a:graphicData uri="http://schemas.microsoft.com/office/powerpoint/2016/slidezoom">
                <pslz:sldZm>
                  <pslz:sldZmObj sldId="258" cId="1301244384">
                    <pslz:zmPr id="{4215F5A8-7DF1-48FB-B831-A35F0522654F}" returnToParent="0" transitionDur="1000">
                      <p166:blipFill xmlns:p166="http://schemas.microsoft.com/office/powerpoint/2016/6/main">
                        <a:blip r:embed="rId5"/>
                        <a:stretch>
                          <a:fillRect/>
                        </a:stretch>
                      </p166:blipFill>
                      <p166:spPr xmlns:p166="http://schemas.microsoft.com/office/powerpoint/2016/6/main">
                        <a:xfrm flipV="1">
                          <a:off x="0" y="0"/>
                          <a:ext cx="126609" cy="1126028"/>
                        </a:xfrm>
                        <a:prstGeom prst="rect">
                          <a:avLst/>
                        </a:prstGeom>
                        <a:ln w="3175">
                          <a:solidFill>
                            <a:prstClr val="ltGray"/>
                          </a:solidFill>
                        </a:ln>
                      </p166:spPr>
                    </pslz:zmPr>
                  </pslz:sldZmObj>
                </pslz:sldZm>
              </a:graphicData>
            </a:graphic>
          </p:graphicFrame>
        </mc:Choice>
        <mc:Fallback>
          <p:pic>
            <p:nvPicPr>
              <p:cNvPr id="8" name="Slayt Önizlemesi 7">
                <a:hlinkClick r:id="rId6" action="ppaction://hlinksldjump"/>
                <a:extLst>
                  <a:ext uri="{FF2B5EF4-FFF2-40B4-BE49-F238E27FC236}">
                    <a16:creationId xmlns:pslz="http://schemas.microsoft.com/office/powerpoint/2016/slidezoom" xmlns="" xmlns:a16="http://schemas.microsoft.com/office/drawing/2014/main" id="{FC51E22D-CD57-47A1-85CB-A8020CEE9572}"/>
                  </a:ext>
                </a:extLst>
              </p:cNvPr>
              <p:cNvPicPr>
                <a:picLocks noGrp="1" noRot="1" noChangeAspect="1" noMove="1" noResize="1" noEditPoints="1" noAdjustHandles="1" noChangeArrowheads="1" noChangeShapeType="1"/>
              </p:cNvPicPr>
              <p:nvPr/>
            </p:nvPicPr>
            <p:blipFill>
              <a:blip r:embed="rId7" cstate="print"/>
              <a:stretch>
                <a:fillRect/>
              </a:stretch>
            </p:blipFill>
            <p:spPr>
              <a:xfrm flipV="1">
                <a:off x="-2715064" y="5228187"/>
                <a:ext cx="126609" cy="1126028"/>
              </a:xfrm>
              <a:prstGeom prst="rect">
                <a:avLst/>
              </a:prstGeom>
              <a:ln w="3175">
                <a:solidFill>
                  <a:prstClr val="ltGray"/>
                </a:solidFill>
              </a:ln>
            </p:spPr>
          </p:pic>
        </mc:Fallback>
      </mc:AlternateContent>
    </p:spTree>
    <p:extLst>
      <p:ext uri="{BB962C8B-B14F-4D97-AF65-F5344CB8AC3E}">
        <p14:creationId xmlns:p14="http://schemas.microsoft.com/office/powerpoint/2010/main" xmlns="" val="128563363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fade">
                                      <p:cBhvr>
                                        <p:cTn id="25" dur="1000"/>
                                        <p:tgtEl>
                                          <p:spTgt spid="3">
                                            <p:txEl>
                                              <p:pRg st="0" end="0"/>
                                            </p:txEl>
                                          </p:spTgt>
                                        </p:tgtEl>
                                      </p:cBhvr>
                                    </p:animEffect>
                                    <p:anim calcmode="lin" valueType="num">
                                      <p:cBhvr>
                                        <p:cTn id="2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fade">
                                      <p:cBhvr>
                                        <p:cTn id="32" dur="1000"/>
                                        <p:tgtEl>
                                          <p:spTgt spid="3">
                                            <p:txEl>
                                              <p:pRg st="1" end="1"/>
                                            </p:txEl>
                                          </p:spTgt>
                                        </p:tgtEl>
                                      </p:cBhvr>
                                    </p:animEffect>
                                    <p:anim calcmode="lin" valueType="num">
                                      <p:cBhvr>
                                        <p:cTn id="3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Effect transition="in" filter="fade">
                                      <p:cBhvr>
                                        <p:cTn id="39" dur="1000"/>
                                        <p:tgtEl>
                                          <p:spTgt spid="3">
                                            <p:txEl>
                                              <p:pRg st="2" end="2"/>
                                            </p:txEl>
                                          </p:spTgt>
                                        </p:tgtEl>
                                      </p:cBhvr>
                                    </p:animEffect>
                                    <p:anim calcmode="lin" valueType="num">
                                      <p:cBhvr>
                                        <p:cTn id="4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xEl>
                                              <p:pRg st="3" end="3"/>
                                            </p:txEl>
                                          </p:spTgt>
                                        </p:tgtEl>
                                        <p:attrNameLst>
                                          <p:attrName>style.visibility</p:attrName>
                                        </p:attrNameLst>
                                      </p:cBhvr>
                                      <p:to>
                                        <p:strVal val="visible"/>
                                      </p:to>
                                    </p:set>
                                    <p:animEffect transition="in" filter="fade">
                                      <p:cBhvr>
                                        <p:cTn id="46" dur="1000"/>
                                        <p:tgtEl>
                                          <p:spTgt spid="3">
                                            <p:txEl>
                                              <p:pRg st="3" end="3"/>
                                            </p:txEl>
                                          </p:spTgt>
                                        </p:tgtEl>
                                      </p:cBhvr>
                                    </p:animEffect>
                                    <p:anim calcmode="lin" valueType="num">
                                      <p:cBhvr>
                                        <p:cTn id="4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3">
                                            <p:txEl>
                                              <p:pRg st="4" end="4"/>
                                            </p:txEl>
                                          </p:spTgt>
                                        </p:tgtEl>
                                        <p:attrNameLst>
                                          <p:attrName>style.visibility</p:attrName>
                                        </p:attrNameLst>
                                      </p:cBhvr>
                                      <p:to>
                                        <p:strVal val="visible"/>
                                      </p:to>
                                    </p:set>
                                    <p:animEffect transition="in" filter="fade">
                                      <p:cBhvr>
                                        <p:cTn id="53" dur="1000"/>
                                        <p:tgtEl>
                                          <p:spTgt spid="3">
                                            <p:txEl>
                                              <p:pRg st="4" end="4"/>
                                            </p:txEl>
                                          </p:spTgt>
                                        </p:tgtEl>
                                      </p:cBhvr>
                                    </p:animEffect>
                                    <p:anim calcmode="lin" valueType="num">
                                      <p:cBhvr>
                                        <p:cTn id="5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5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1000"/>
                                        <p:tgtEl>
                                          <p:spTgt spid="3">
                                            <p:txEl>
                                              <p:pRg st="5" end="5"/>
                                            </p:txEl>
                                          </p:spTgt>
                                        </p:tgtEl>
                                      </p:cBhvr>
                                    </p:animEffect>
                                    <p:anim calcmode="lin" valueType="num">
                                      <p:cBhvr>
                                        <p:cTn id="6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1000"/>
                                        <p:tgtEl>
                                          <p:spTgt spid="3">
                                            <p:txEl>
                                              <p:pRg st="6" end="6"/>
                                            </p:txEl>
                                          </p:spTgt>
                                        </p:tgtEl>
                                      </p:cBhvr>
                                    </p:animEffect>
                                    <p:anim calcmode="lin" valueType="num">
                                      <p:cBhvr>
                                        <p:cTn id="6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6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grpId="0" nodeType="clickEffect">
                                  <p:stCondLst>
                                    <p:cond delay="0"/>
                                  </p:stCondLst>
                                  <p:childTnLst>
                                    <p:set>
                                      <p:cBhvr>
                                        <p:cTn id="73" dur="1" fill="hold">
                                          <p:stCondLst>
                                            <p:cond delay="0"/>
                                          </p:stCondLst>
                                        </p:cTn>
                                        <p:tgtEl>
                                          <p:spTgt spid="3">
                                            <p:txEl>
                                              <p:pRg st="7" end="7"/>
                                            </p:txEl>
                                          </p:spTgt>
                                        </p:tgtEl>
                                        <p:attrNameLst>
                                          <p:attrName>style.visibility</p:attrName>
                                        </p:attrNameLst>
                                      </p:cBhvr>
                                      <p:to>
                                        <p:strVal val="visible"/>
                                      </p:to>
                                    </p:set>
                                    <p:animEffect transition="in" filter="fade">
                                      <p:cBhvr>
                                        <p:cTn id="74" dur="1000"/>
                                        <p:tgtEl>
                                          <p:spTgt spid="3">
                                            <p:txEl>
                                              <p:pRg st="7" end="7"/>
                                            </p:txEl>
                                          </p:spTgt>
                                        </p:tgtEl>
                                      </p:cBhvr>
                                    </p:animEffect>
                                    <p:anim calcmode="lin" valueType="num">
                                      <p:cBhvr>
                                        <p:cTn id="7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7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4C0CAE28-F552-4850-91F5-0E8B9F1F84C9}"/>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EKRAN</a:t>
            </a:r>
          </a:p>
        </p:txBody>
      </p:sp>
      <p:sp>
        <p:nvSpPr>
          <p:cNvPr id="3" name="İçerik Yer Tutucusu 2">
            <a:extLst>
              <a:ext uri="{FF2B5EF4-FFF2-40B4-BE49-F238E27FC236}">
                <a16:creationId xmlns="" xmlns:a16="http://schemas.microsoft.com/office/drawing/2014/main" id="{A7576EA0-CB52-4141-A116-FF8AA4113022}"/>
              </a:ext>
            </a:extLst>
          </p:cNvPr>
          <p:cNvSpPr>
            <a:spLocks noGrp="1"/>
          </p:cNvSpPr>
          <p:nvPr>
            <p:ph sz="half" idx="1"/>
          </p:nvPr>
        </p:nvSpPr>
        <p:spPr/>
        <p:txBody>
          <a:bodyPr>
            <a:noAutofit/>
          </a:bodyPr>
          <a:lstStyle/>
          <a:p>
            <a:r>
              <a:rPr lang="tr-TR" sz="2000" b="1" i="1" dirty="0">
                <a:solidFill>
                  <a:srgbClr val="FF0000"/>
                </a:solidFill>
                <a:latin typeface="Californian FB" panose="0207040306080B030204" pitchFamily="18" charset="0"/>
              </a:rPr>
              <a:t>Bilgisayarın yaptığı işlemleri size yansıtan ve görmenizi sağlayan birim </a:t>
            </a:r>
            <a:r>
              <a:rPr lang="tr-TR" sz="2000" b="1" i="1" dirty="0" err="1">
                <a:solidFill>
                  <a:srgbClr val="FF0000"/>
                </a:solidFill>
                <a:latin typeface="Californian FB" panose="0207040306080B030204" pitchFamily="18" charset="0"/>
              </a:rPr>
              <a:t>monitör’dür.Her</a:t>
            </a:r>
            <a:r>
              <a:rPr lang="tr-TR" sz="2000" b="1" i="1" dirty="0">
                <a:solidFill>
                  <a:srgbClr val="FF0000"/>
                </a:solidFill>
                <a:latin typeface="Californian FB" panose="0207040306080B030204" pitchFamily="18" charset="0"/>
              </a:rPr>
              <a:t> ne kadar fazla detaylı gibi gözükmese de bilgisayarın en önemli parçalarından </a:t>
            </a:r>
            <a:r>
              <a:rPr lang="tr-TR" sz="2000" b="1" i="1" dirty="0" err="1">
                <a:solidFill>
                  <a:srgbClr val="FF0000"/>
                </a:solidFill>
                <a:latin typeface="Californian FB" panose="0207040306080B030204" pitchFamily="18" charset="0"/>
              </a:rPr>
              <a:t>biridir.Ekran</a:t>
            </a:r>
            <a:r>
              <a:rPr lang="tr-TR" sz="2000" b="1" i="1" dirty="0">
                <a:solidFill>
                  <a:srgbClr val="FF0000"/>
                </a:solidFill>
                <a:latin typeface="Californian FB" panose="0207040306080B030204" pitchFamily="18" charset="0"/>
              </a:rPr>
              <a:t> kartı ile uyumu göz önünde bulundurularaktan yüksek çözünürlüklü monitörler tercih edilmelidir.800×600,1024×768 şu an için yaygın olarak kullanılan çözünürlük çeşitleridir</a:t>
            </a:r>
          </a:p>
        </p:txBody>
      </p:sp>
      <p:pic>
        <p:nvPicPr>
          <p:cNvPr id="6" name="İçerik Yer Tutucusu 5">
            <a:extLst>
              <a:ext uri="{FF2B5EF4-FFF2-40B4-BE49-F238E27FC236}">
                <a16:creationId xmlns="" xmlns:a16="http://schemas.microsoft.com/office/drawing/2014/main" id="{44231991-FD2C-4DF9-9CDB-B1BA222DB3A0}"/>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6723353" y="2249488"/>
            <a:ext cx="3772907" cy="3541712"/>
          </a:xfrm>
        </p:spPr>
      </p:pic>
    </p:spTree>
    <p:extLst>
      <p:ext uri="{BB962C8B-B14F-4D97-AF65-F5344CB8AC3E}">
        <p14:creationId xmlns:p14="http://schemas.microsoft.com/office/powerpoint/2010/main" xmlns="" val="1301244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C88C040-9D93-43D0-A1A9-1467BC8B94DB}"/>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KASA</a:t>
            </a:r>
          </a:p>
        </p:txBody>
      </p:sp>
      <p:sp>
        <p:nvSpPr>
          <p:cNvPr id="3" name="İçerik Yer Tutucusu 2">
            <a:extLst>
              <a:ext uri="{FF2B5EF4-FFF2-40B4-BE49-F238E27FC236}">
                <a16:creationId xmlns="" xmlns:a16="http://schemas.microsoft.com/office/drawing/2014/main" id="{5454D75D-3233-4E6D-A685-A0B2067E4270}"/>
              </a:ext>
            </a:extLst>
          </p:cNvPr>
          <p:cNvSpPr>
            <a:spLocks noGrp="1"/>
          </p:cNvSpPr>
          <p:nvPr>
            <p:ph sz="half" idx="1"/>
          </p:nvPr>
        </p:nvSpPr>
        <p:spPr/>
        <p:txBody>
          <a:bodyPr>
            <a:normAutofit/>
          </a:bodyPr>
          <a:lstStyle/>
          <a:p>
            <a:pPr marL="0" indent="0">
              <a:buNone/>
            </a:pPr>
            <a:r>
              <a:rPr lang="tr-TR" b="1" i="1" dirty="0">
                <a:solidFill>
                  <a:srgbClr val="FF0000"/>
                </a:solidFill>
              </a:rPr>
              <a:t>Bu tip bilgisayarların tüm parçalarını koruyan </a:t>
            </a:r>
            <a:r>
              <a:rPr lang="tr-TR" b="1" i="1" dirty="0" err="1">
                <a:solidFill>
                  <a:srgbClr val="FF0000"/>
                </a:solidFill>
              </a:rPr>
              <a:t>kutucukise</a:t>
            </a:r>
            <a:r>
              <a:rPr lang="tr-TR" b="1" i="1" dirty="0">
                <a:solidFill>
                  <a:srgbClr val="FF0000"/>
                </a:solidFill>
              </a:rPr>
              <a:t> bilgisayarın kasasıdır. Bilgisayar kasası; </a:t>
            </a:r>
            <a:r>
              <a:rPr lang="tr-TR" b="1" i="1" dirty="0" err="1">
                <a:solidFill>
                  <a:srgbClr val="FF0000"/>
                </a:solidFill>
              </a:rPr>
              <a:t>anakart</a:t>
            </a:r>
            <a:r>
              <a:rPr lang="tr-TR" b="1" i="1" dirty="0">
                <a:solidFill>
                  <a:srgbClr val="FF0000"/>
                </a:solidFill>
              </a:rPr>
              <a:t>, işlemci, ram, </a:t>
            </a:r>
            <a:r>
              <a:rPr lang="tr-TR" b="1" i="1" dirty="0" err="1">
                <a:solidFill>
                  <a:srgbClr val="FF0000"/>
                </a:solidFill>
              </a:rPr>
              <a:t>harddisk</a:t>
            </a:r>
            <a:r>
              <a:rPr lang="tr-TR" b="1" i="1" dirty="0">
                <a:solidFill>
                  <a:srgbClr val="FF0000"/>
                </a:solidFill>
              </a:rPr>
              <a:t>, ekran kartı, ses kartı, </a:t>
            </a:r>
            <a:r>
              <a:rPr lang="tr-TR" b="1" i="1" dirty="0" err="1">
                <a:solidFill>
                  <a:srgbClr val="FF0000"/>
                </a:solidFill>
              </a:rPr>
              <a:t>cdrom</a:t>
            </a:r>
            <a:r>
              <a:rPr lang="tr-TR" b="1" i="1" dirty="0">
                <a:solidFill>
                  <a:srgbClr val="FF0000"/>
                </a:solidFill>
              </a:rPr>
              <a:t> ve disket sürücüsü gibi tüm parçalarını fiziksel darbelerden ve dış </a:t>
            </a:r>
            <a:r>
              <a:rPr lang="tr-TR" b="1" i="1" dirty="0" err="1">
                <a:solidFill>
                  <a:srgbClr val="FF0000"/>
                </a:solidFill>
              </a:rPr>
              <a:t>etkenlerd</a:t>
            </a:r>
            <a:r>
              <a:rPr lang="tr-TR" dirty="0">
                <a:solidFill>
                  <a:srgbClr val="FF0000"/>
                </a:solidFill>
              </a:rPr>
              <a:t> bir kutudur.</a:t>
            </a:r>
          </a:p>
        </p:txBody>
      </p:sp>
      <p:pic>
        <p:nvPicPr>
          <p:cNvPr id="6" name="İçerik Yer Tutucusu 5">
            <a:extLst>
              <a:ext uri="{FF2B5EF4-FFF2-40B4-BE49-F238E27FC236}">
                <a16:creationId xmlns="" xmlns:a16="http://schemas.microsoft.com/office/drawing/2014/main" id="{784693EC-961A-4F45-825D-CFC5894CBBE0}"/>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6489309" y="2249486"/>
            <a:ext cx="4913139" cy="3541713"/>
          </a:xfrm>
        </p:spPr>
      </p:pic>
    </p:spTree>
    <p:extLst>
      <p:ext uri="{BB962C8B-B14F-4D97-AF65-F5344CB8AC3E}">
        <p14:creationId xmlns:p14="http://schemas.microsoft.com/office/powerpoint/2010/main" xmlns="" val="3301282823"/>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91FC4512-B175-416E-80A2-8E8B43082F18}"/>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FARE</a:t>
            </a:r>
          </a:p>
        </p:txBody>
      </p:sp>
      <p:sp>
        <p:nvSpPr>
          <p:cNvPr id="3" name="İçerik Yer Tutucusu 2">
            <a:extLst>
              <a:ext uri="{FF2B5EF4-FFF2-40B4-BE49-F238E27FC236}">
                <a16:creationId xmlns="" xmlns:a16="http://schemas.microsoft.com/office/drawing/2014/main" id="{A10D4E5E-013F-4621-84CE-E89436F9A717}"/>
              </a:ext>
            </a:extLst>
          </p:cNvPr>
          <p:cNvSpPr>
            <a:spLocks noGrp="1"/>
          </p:cNvSpPr>
          <p:nvPr>
            <p:ph sz="half" idx="1"/>
          </p:nvPr>
        </p:nvSpPr>
        <p:spPr>
          <a:xfrm>
            <a:off x="871587" y="1981820"/>
            <a:ext cx="4878389" cy="3541714"/>
          </a:xfrm>
        </p:spPr>
        <p:txBody>
          <a:bodyPr>
            <a:normAutofit fontScale="77500" lnSpcReduction="20000"/>
          </a:bodyPr>
          <a:lstStyle/>
          <a:p>
            <a:r>
              <a:rPr lang="tr-TR" dirty="0">
                <a:solidFill>
                  <a:srgbClr val="FF0000"/>
                </a:solidFill>
              </a:rPr>
              <a:t>Ekrandaki öğeleri (</a:t>
            </a:r>
            <a:r>
              <a:rPr lang="tr-TR" dirty="0" err="1">
                <a:solidFill>
                  <a:srgbClr val="FF0000"/>
                </a:solidFill>
              </a:rPr>
              <a:t>icon’ları</a:t>
            </a:r>
            <a:r>
              <a:rPr lang="tr-TR" dirty="0">
                <a:solidFill>
                  <a:srgbClr val="FF0000"/>
                </a:solidFill>
              </a:rPr>
              <a:t>) seçmenizi ve hareket ettirmenizi, bu </a:t>
            </a:r>
            <a:r>
              <a:rPr lang="tr-TR" dirty="0" err="1">
                <a:solidFill>
                  <a:srgbClr val="FF0000"/>
                </a:solidFill>
              </a:rPr>
              <a:t>icon’ların</a:t>
            </a:r>
            <a:r>
              <a:rPr lang="tr-TR" dirty="0">
                <a:solidFill>
                  <a:srgbClr val="FF0000"/>
                </a:solidFill>
              </a:rPr>
              <a:t> temsil ettiği işlemleri (sol tuş ile bir veya iki kez tıklayarak) yaptırmanızı sağlayan bir giriş </a:t>
            </a:r>
            <a:r>
              <a:rPr lang="tr-TR" dirty="0" err="1">
                <a:solidFill>
                  <a:srgbClr val="FF0000"/>
                </a:solidFill>
              </a:rPr>
              <a:t>aygıtı’dır</a:t>
            </a:r>
            <a:r>
              <a:rPr lang="tr-TR" dirty="0">
                <a:solidFill>
                  <a:srgbClr val="FF0000"/>
                </a:solidFill>
              </a:rPr>
              <a:t/>
            </a:r>
            <a:br>
              <a:rPr lang="tr-TR" dirty="0">
                <a:solidFill>
                  <a:srgbClr val="FF0000"/>
                </a:solidFill>
              </a:rPr>
            </a:br>
            <a:r>
              <a:rPr lang="tr-TR" dirty="0">
                <a:solidFill>
                  <a:srgbClr val="FF0000"/>
                </a:solidFill>
              </a:rPr>
              <a:t> </a:t>
            </a:r>
          </a:p>
          <a:p>
            <a:r>
              <a:rPr lang="tr-TR" dirty="0">
                <a:solidFill>
                  <a:srgbClr val="FF0000"/>
                </a:solidFill>
              </a:rPr>
              <a:t>Fare, klavyenin yerini almak için geliştirilmiş bir aygıt değil aksine kullanıcının imleci hareket ettirme kabiliyetini geliştiren bir </a:t>
            </a:r>
            <a:r>
              <a:rPr lang="tr-TR" dirty="0" err="1">
                <a:solidFill>
                  <a:srgbClr val="FF0000"/>
                </a:solidFill>
              </a:rPr>
              <a:t>aygıttır.İki</a:t>
            </a:r>
            <a:r>
              <a:rPr lang="tr-TR" dirty="0">
                <a:solidFill>
                  <a:srgbClr val="FF0000"/>
                </a:solidFill>
              </a:rPr>
              <a:t> veya üç tuşlu olabilir.</a:t>
            </a:r>
            <a:br>
              <a:rPr lang="tr-TR" dirty="0">
                <a:solidFill>
                  <a:srgbClr val="FF0000"/>
                </a:solidFill>
              </a:rPr>
            </a:br>
            <a:r>
              <a:rPr lang="tr-TR" dirty="0">
                <a:solidFill>
                  <a:srgbClr val="FF0000"/>
                </a:solidFill>
              </a:rPr>
              <a:t> </a:t>
            </a:r>
          </a:p>
          <a:p>
            <a:endParaRPr lang="tr-TR" dirty="0"/>
          </a:p>
        </p:txBody>
      </p:sp>
      <p:pic>
        <p:nvPicPr>
          <p:cNvPr id="6" name="İçerik Yer Tutucusu 5">
            <a:extLst>
              <a:ext uri="{FF2B5EF4-FFF2-40B4-BE49-F238E27FC236}">
                <a16:creationId xmlns="" xmlns:a16="http://schemas.microsoft.com/office/drawing/2014/main" id="{C72F5592-0151-47B1-80FA-F0517C88AA00}"/>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5848643" y="2097088"/>
            <a:ext cx="4875213" cy="3006381"/>
          </a:xfrm>
        </p:spPr>
      </p:pic>
    </p:spTree>
    <p:extLst>
      <p:ext uri="{BB962C8B-B14F-4D97-AF65-F5344CB8AC3E}">
        <p14:creationId xmlns:p14="http://schemas.microsoft.com/office/powerpoint/2010/main" xmlns="" val="1256173369"/>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ppt_x"/>
                                          </p:val>
                                        </p:tav>
                                        <p:tav tm="100000">
                                          <p:val>
                                            <p:strVal val="#ppt_x"/>
                                          </p:val>
                                        </p:tav>
                                      </p:tavLst>
                                    </p:anim>
                                    <p:anim calcmode="lin" valueType="num">
                                      <p:cBhvr additive="base">
                                        <p:cTn id="2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CECC7A1B-08C9-46E6-AA19-4D75AA9B02A3}"/>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KLAVYE</a:t>
            </a:r>
          </a:p>
        </p:txBody>
      </p:sp>
      <p:sp>
        <p:nvSpPr>
          <p:cNvPr id="3" name="İçerik Yer Tutucusu 2">
            <a:extLst>
              <a:ext uri="{FF2B5EF4-FFF2-40B4-BE49-F238E27FC236}">
                <a16:creationId xmlns="" xmlns:a16="http://schemas.microsoft.com/office/drawing/2014/main" id="{FA23FE6C-B2A6-4E81-9610-F19D57E869F3}"/>
              </a:ext>
            </a:extLst>
          </p:cNvPr>
          <p:cNvSpPr>
            <a:spLocks noGrp="1"/>
          </p:cNvSpPr>
          <p:nvPr>
            <p:ph sz="half" idx="1"/>
          </p:nvPr>
        </p:nvSpPr>
        <p:spPr>
          <a:xfrm>
            <a:off x="1274224" y="2249487"/>
            <a:ext cx="4878389" cy="3541714"/>
          </a:xfrm>
        </p:spPr>
        <p:txBody>
          <a:bodyPr>
            <a:normAutofit fontScale="55000" lnSpcReduction="20000"/>
          </a:bodyPr>
          <a:lstStyle/>
          <a:p>
            <a:pPr marL="0" indent="0">
              <a:buNone/>
            </a:pPr>
            <a:r>
              <a:rPr lang="tr-TR" b="1" dirty="0">
                <a:solidFill>
                  <a:srgbClr val="FF0000"/>
                </a:solidFill>
              </a:rPr>
              <a:t>, </a:t>
            </a:r>
            <a:r>
              <a:rPr lang="tr-TR" dirty="0">
                <a:solidFill>
                  <a:srgbClr val="FF0000"/>
                </a:solidFill>
              </a:rPr>
              <a:t> </a:t>
            </a:r>
            <a:r>
              <a:rPr lang="tr-TR" sz="3200" dirty="0">
                <a:solidFill>
                  <a:srgbClr val="FF0000"/>
                </a:solidFill>
              </a:rPr>
              <a:t>Klavye bilgisayarın en önemli parçalarından biridir, klavye bilgisayarın olmazsa olmazlarındandır. Klavye üzerinde rakam, karakter ve harflerden ve özel fonksiyon tuşlarının oluştuğu bir bilgisayar birimidir. Bilgisayar klavye ile yönetilir. Klavyenin tuşlarına </a:t>
            </a:r>
            <a:r>
              <a:rPr lang="tr-TR" sz="3200" dirty="0" err="1">
                <a:solidFill>
                  <a:srgbClr val="FF0000"/>
                </a:solidFill>
              </a:rPr>
              <a:t>basıldığında,basılan</a:t>
            </a:r>
            <a:r>
              <a:rPr lang="tr-TR" sz="3200" dirty="0">
                <a:solidFill>
                  <a:srgbClr val="FF0000"/>
                </a:solidFill>
              </a:rPr>
              <a:t> tuşun kodu bilgisayarın CPU'su tarafından değerlendirilmek üzere belleğe aktarılır ve sonuç ekrana gelir. Klavye üzerindeki tuşların dizilişine göre  F ve Q olmak üzere iki çeşit olurlar.</a:t>
            </a:r>
            <a:br>
              <a:rPr lang="tr-TR" sz="3200" dirty="0">
                <a:solidFill>
                  <a:srgbClr val="FF0000"/>
                </a:solidFill>
              </a:rPr>
            </a:br>
            <a:endParaRPr lang="tr-TR" sz="3200" dirty="0">
              <a:solidFill>
                <a:srgbClr val="FF0000"/>
              </a:solidFill>
            </a:endParaRPr>
          </a:p>
        </p:txBody>
      </p:sp>
      <p:pic>
        <p:nvPicPr>
          <p:cNvPr id="6" name="İçerik Yer Tutucusu 5">
            <a:extLst>
              <a:ext uri="{FF2B5EF4-FFF2-40B4-BE49-F238E27FC236}">
                <a16:creationId xmlns="" xmlns:a16="http://schemas.microsoft.com/office/drawing/2014/main" id="{F9A08339-16BA-4882-A1CF-491138C16C7A}"/>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6274946" y="2249487"/>
            <a:ext cx="4772465" cy="2969628"/>
          </a:xfrm>
        </p:spPr>
      </p:pic>
    </p:spTree>
    <p:extLst>
      <p:ext uri="{BB962C8B-B14F-4D97-AF65-F5344CB8AC3E}">
        <p14:creationId xmlns:p14="http://schemas.microsoft.com/office/powerpoint/2010/main" xmlns="" val="1921275369"/>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57AD8FE6-969A-4174-9DBA-596848BF1288}"/>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HOPARLÖR</a:t>
            </a:r>
          </a:p>
        </p:txBody>
      </p:sp>
      <p:sp>
        <p:nvSpPr>
          <p:cNvPr id="3" name="İçerik Yer Tutucusu 2">
            <a:extLst>
              <a:ext uri="{FF2B5EF4-FFF2-40B4-BE49-F238E27FC236}">
                <a16:creationId xmlns="" xmlns:a16="http://schemas.microsoft.com/office/drawing/2014/main" id="{799C4677-C5C0-45B1-9CD5-80D79501C8D3}"/>
              </a:ext>
            </a:extLst>
          </p:cNvPr>
          <p:cNvSpPr>
            <a:spLocks noGrp="1"/>
          </p:cNvSpPr>
          <p:nvPr>
            <p:ph sz="half" idx="1"/>
          </p:nvPr>
        </p:nvSpPr>
        <p:spPr/>
        <p:txBody>
          <a:bodyPr>
            <a:normAutofit fontScale="85000" lnSpcReduction="10000"/>
          </a:bodyPr>
          <a:lstStyle/>
          <a:p>
            <a:pPr marL="0" indent="0" fontAlgn="base">
              <a:buNone/>
            </a:pPr>
            <a:r>
              <a:rPr lang="tr-TR" dirty="0">
                <a:solidFill>
                  <a:srgbClr val="FF0000"/>
                </a:solidFill>
              </a:rPr>
              <a:t>Sesi büyütüp kulakla duyulabilir hale getirmeye yarayan araçtır. Fransızca “</a:t>
            </a:r>
            <a:r>
              <a:rPr lang="tr-TR" dirty="0" err="1">
                <a:solidFill>
                  <a:srgbClr val="FF0000"/>
                </a:solidFill>
              </a:rPr>
              <a:t>haut-parleur</a:t>
            </a:r>
            <a:r>
              <a:rPr lang="tr-TR" dirty="0">
                <a:solidFill>
                  <a:srgbClr val="FF0000"/>
                </a:solidFill>
              </a:rPr>
              <a:t>” (yüksek konuşur) sözünden gelir.</a:t>
            </a:r>
          </a:p>
          <a:p>
            <a:pPr marL="0" indent="0" fontAlgn="base">
              <a:buNone/>
            </a:pPr>
            <a:r>
              <a:rPr lang="tr-TR" dirty="0">
                <a:solidFill>
                  <a:srgbClr val="FF0000"/>
                </a:solidFill>
              </a:rPr>
              <a:t>Radyoya gelen </a:t>
            </a:r>
            <a:r>
              <a:rPr lang="tr-TR" dirty="0" err="1">
                <a:solidFill>
                  <a:srgbClr val="FF0000"/>
                </a:solidFill>
              </a:rPr>
              <a:t>elektromagnetik</a:t>
            </a:r>
            <a:r>
              <a:rPr lang="tr-TR" dirty="0">
                <a:solidFill>
                  <a:srgbClr val="FF0000"/>
                </a:solidFill>
              </a:rPr>
              <a:t> dalgalar radyoda ses dalgaları haline getirilir, şiddetlendirilir. Bununla birlikte, bu ses gene de kulakla duyulamayacak kadar zayıftır, ancak kulakla dinlenebilir. Kulaklık yerine bir hoparlör bağlarsak sesi rahatça duyarız.</a:t>
            </a:r>
          </a:p>
          <a:p>
            <a:endParaRPr lang="tr-TR" dirty="0"/>
          </a:p>
        </p:txBody>
      </p:sp>
      <p:pic>
        <p:nvPicPr>
          <p:cNvPr id="6" name="İçerik Yer Tutucusu 5">
            <a:extLst>
              <a:ext uri="{FF2B5EF4-FFF2-40B4-BE49-F238E27FC236}">
                <a16:creationId xmlns="" xmlns:a16="http://schemas.microsoft.com/office/drawing/2014/main" id="{E03AE045-06DE-4DC6-BBD4-FFD53A8AFEB5}"/>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Lst>
          </a:blip>
          <a:stretch>
            <a:fillRect/>
          </a:stretch>
        </p:blipFill>
        <p:spPr>
          <a:xfrm>
            <a:off x="7792267" y="2249488"/>
            <a:ext cx="2735972" cy="3541712"/>
          </a:xfrm>
        </p:spPr>
      </p:pic>
      <p:pic>
        <p:nvPicPr>
          <p:cNvPr id="7" name="İçerik Yer Tutucusu 5">
            <a:extLst>
              <a:ext uri="{FF2B5EF4-FFF2-40B4-BE49-F238E27FC236}">
                <a16:creationId xmlns="" xmlns:a16="http://schemas.microsoft.com/office/drawing/2014/main" id="{E9E741EC-83FF-4E49-B6E0-3AE8EB825513}"/>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49850" y="2249488"/>
            <a:ext cx="2735972" cy="3541712"/>
          </a:xfrm>
          <a:prstGeom prst="rect">
            <a:avLst/>
          </a:prstGeom>
        </p:spPr>
      </p:pic>
    </p:spTree>
    <p:extLst>
      <p:ext uri="{BB962C8B-B14F-4D97-AF65-F5344CB8AC3E}">
        <p14:creationId xmlns:p14="http://schemas.microsoft.com/office/powerpoint/2010/main" xmlns="" val="3088684974"/>
      </p:ext>
    </p:extLst>
  </p:cSld>
  <p:clrMapOvr>
    <a:masterClrMapping/>
  </p:clrMapOvr>
  <mc:AlternateContent xmlns:mc="http://schemas.openxmlformats.org/markup-compatibility/2006">
    <mc:Choice xmlns:p14="http://schemas.microsoft.com/office/powerpoint/2010/main" xmlns=""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EEE085E8-34F8-4ED2-94EA-696A5135D6E9}"/>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WEBCAM</a:t>
            </a:r>
          </a:p>
        </p:txBody>
      </p:sp>
      <p:sp>
        <p:nvSpPr>
          <p:cNvPr id="3" name="İçerik Yer Tutucusu 2">
            <a:extLst>
              <a:ext uri="{FF2B5EF4-FFF2-40B4-BE49-F238E27FC236}">
                <a16:creationId xmlns="" xmlns:a16="http://schemas.microsoft.com/office/drawing/2014/main" id="{680AB299-B69A-4A09-A75A-0AAE73AB4E97}"/>
              </a:ext>
            </a:extLst>
          </p:cNvPr>
          <p:cNvSpPr>
            <a:spLocks noGrp="1"/>
          </p:cNvSpPr>
          <p:nvPr>
            <p:ph sz="half" idx="1"/>
          </p:nvPr>
        </p:nvSpPr>
        <p:spPr>
          <a:xfrm>
            <a:off x="931548" y="1974850"/>
            <a:ext cx="4878389" cy="3541714"/>
          </a:xfrm>
        </p:spPr>
        <p:txBody>
          <a:bodyPr>
            <a:normAutofit fontScale="85000" lnSpcReduction="10000"/>
          </a:bodyPr>
          <a:lstStyle/>
          <a:p>
            <a:r>
              <a:rPr lang="tr-TR" b="1" dirty="0">
                <a:solidFill>
                  <a:srgbClr val="FF0000"/>
                </a:solidFill>
              </a:rPr>
              <a:t>Bilgisayarlarda görüntülü konuşmak için kullanılan bilgisayar donanımına </a:t>
            </a:r>
            <a:r>
              <a:rPr lang="tr-TR" b="1" dirty="0" err="1">
                <a:solidFill>
                  <a:srgbClr val="FF0000"/>
                </a:solidFill>
              </a:rPr>
              <a:t>webcam</a:t>
            </a:r>
            <a:r>
              <a:rPr lang="tr-TR" b="1" dirty="0">
                <a:solidFill>
                  <a:srgbClr val="FF0000"/>
                </a:solidFill>
              </a:rPr>
              <a:t> denir. Ama genellikle </a:t>
            </a:r>
            <a:r>
              <a:rPr lang="tr-TR" b="1" dirty="0" err="1">
                <a:solidFill>
                  <a:srgbClr val="FF0000"/>
                </a:solidFill>
              </a:rPr>
              <a:t>webcam</a:t>
            </a:r>
            <a:r>
              <a:rPr lang="tr-TR" b="1" dirty="0">
                <a:solidFill>
                  <a:srgbClr val="FF0000"/>
                </a:solidFill>
              </a:rPr>
              <a:t> yerine “kamera” kelimesi kullanılır. Bilgisayara USB girişi ile bağlanır. Ayrıca ses girişlerine bağlanması içinde bağlantı kabloları vardır. İlk olarak Cambridge Üniversitesi Bilgisayar Bilimleri Bölümü tarafından 1991 tarihinde geliştirildi.</a:t>
            </a:r>
          </a:p>
          <a:p>
            <a:endParaRPr lang="tr-TR" dirty="0"/>
          </a:p>
        </p:txBody>
      </p:sp>
      <p:sp>
        <p:nvSpPr>
          <p:cNvPr id="4" name="İçerik Yer Tutucusu 3">
            <a:extLst>
              <a:ext uri="{FF2B5EF4-FFF2-40B4-BE49-F238E27FC236}">
                <a16:creationId xmlns="" xmlns:a16="http://schemas.microsoft.com/office/drawing/2014/main" id="{97067D15-5866-4DB1-A2F3-37094E6D58BA}"/>
              </a:ext>
            </a:extLst>
          </p:cNvPr>
          <p:cNvSpPr>
            <a:spLocks noGrp="1"/>
          </p:cNvSpPr>
          <p:nvPr>
            <p:ph sz="half" idx="2"/>
          </p:nvPr>
        </p:nvSpPr>
        <p:spPr/>
        <p:txBody>
          <a:bodyPr>
            <a:normAutofit fontScale="85000" lnSpcReduction="10000"/>
          </a:bodyPr>
          <a:lstStyle/>
          <a:p>
            <a:endParaRPr lang="tr-TR" dirty="0"/>
          </a:p>
        </p:txBody>
      </p:sp>
      <p:pic>
        <p:nvPicPr>
          <p:cNvPr id="5" name="Resim 4">
            <a:extLst>
              <a:ext uri="{FF2B5EF4-FFF2-40B4-BE49-F238E27FC236}">
                <a16:creationId xmlns="" xmlns:a16="http://schemas.microsoft.com/office/drawing/2014/main" id="{05B510FE-29A4-41F5-8BAC-E0778A2931E4}"/>
              </a:ext>
            </a:extLst>
          </p:cNvPr>
          <p:cNvPicPr>
            <a:picLocks noChangeAspect="1"/>
          </p:cNvPicPr>
          <p:nvPr/>
        </p:nvPicPr>
        <p:blipFill>
          <a:blip r:embed="rId3" cstate="print">
            <a:extLst>
              <a:ext uri="{28A0092B-C50C-407E-A947-70E740481C1C}">
                <a14:useLocalDpi xmlns:a14="http://schemas.microsoft.com/office/drawing/2010/main" xmlns="" val="0"/>
              </a:ext>
              <a:ext uri="{837473B0-CC2E-450A-ABE3-18F120FF3D39}">
                <a1611:picAttrSrcUrl xmlns="" xmlns:a1611="http://schemas.microsoft.com/office/drawing/2016/11/main" r:id="rId4"/>
              </a:ext>
            </a:extLst>
          </a:blip>
          <a:stretch>
            <a:fillRect/>
          </a:stretch>
        </p:blipFill>
        <p:spPr>
          <a:xfrm>
            <a:off x="6094412" y="2140892"/>
            <a:ext cx="4951411" cy="3375672"/>
          </a:xfrm>
          <a:prstGeom prst="rect">
            <a:avLst/>
          </a:prstGeom>
        </p:spPr>
      </p:pic>
    </p:spTree>
    <p:extLst>
      <p:ext uri="{BB962C8B-B14F-4D97-AF65-F5344CB8AC3E}">
        <p14:creationId xmlns:p14="http://schemas.microsoft.com/office/powerpoint/2010/main" xmlns="" val="871925040"/>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80">
                                          <p:stCondLst>
                                            <p:cond delay="0"/>
                                          </p:stCondLst>
                                        </p:cTn>
                                        <p:tgtEl>
                                          <p:spTgt spid="5"/>
                                        </p:tgtEl>
                                      </p:cBhvr>
                                    </p:animEffect>
                                    <p:anim calcmode="lin" valueType="num">
                                      <p:cBhvr>
                                        <p:cTn id="1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3" dur="26">
                                          <p:stCondLst>
                                            <p:cond delay="650"/>
                                          </p:stCondLst>
                                        </p:cTn>
                                        <p:tgtEl>
                                          <p:spTgt spid="5"/>
                                        </p:tgtEl>
                                      </p:cBhvr>
                                      <p:to x="100000" y="60000"/>
                                    </p:animScale>
                                    <p:animScale>
                                      <p:cBhvr>
                                        <p:cTn id="24" dur="166" decel="50000">
                                          <p:stCondLst>
                                            <p:cond delay="676"/>
                                          </p:stCondLst>
                                        </p:cTn>
                                        <p:tgtEl>
                                          <p:spTgt spid="5"/>
                                        </p:tgtEl>
                                      </p:cBhvr>
                                      <p:to x="100000" y="100000"/>
                                    </p:animScale>
                                    <p:animScale>
                                      <p:cBhvr>
                                        <p:cTn id="25" dur="26">
                                          <p:stCondLst>
                                            <p:cond delay="1312"/>
                                          </p:stCondLst>
                                        </p:cTn>
                                        <p:tgtEl>
                                          <p:spTgt spid="5"/>
                                        </p:tgtEl>
                                      </p:cBhvr>
                                      <p:to x="100000" y="80000"/>
                                    </p:animScale>
                                    <p:animScale>
                                      <p:cBhvr>
                                        <p:cTn id="26" dur="166" decel="50000">
                                          <p:stCondLst>
                                            <p:cond delay="1338"/>
                                          </p:stCondLst>
                                        </p:cTn>
                                        <p:tgtEl>
                                          <p:spTgt spid="5"/>
                                        </p:tgtEl>
                                      </p:cBhvr>
                                      <p:to x="100000" y="100000"/>
                                    </p:animScale>
                                    <p:animScale>
                                      <p:cBhvr>
                                        <p:cTn id="27" dur="26">
                                          <p:stCondLst>
                                            <p:cond delay="1642"/>
                                          </p:stCondLst>
                                        </p:cTn>
                                        <p:tgtEl>
                                          <p:spTgt spid="5"/>
                                        </p:tgtEl>
                                      </p:cBhvr>
                                      <p:to x="100000" y="90000"/>
                                    </p:animScale>
                                    <p:animScale>
                                      <p:cBhvr>
                                        <p:cTn id="28" dur="166" decel="50000">
                                          <p:stCondLst>
                                            <p:cond delay="1668"/>
                                          </p:stCondLst>
                                        </p:cTn>
                                        <p:tgtEl>
                                          <p:spTgt spid="5"/>
                                        </p:tgtEl>
                                      </p:cBhvr>
                                      <p:to x="100000" y="100000"/>
                                    </p:animScale>
                                    <p:animScale>
                                      <p:cBhvr>
                                        <p:cTn id="29" dur="26">
                                          <p:stCondLst>
                                            <p:cond delay="1808"/>
                                          </p:stCondLst>
                                        </p:cTn>
                                        <p:tgtEl>
                                          <p:spTgt spid="5"/>
                                        </p:tgtEl>
                                      </p:cBhvr>
                                      <p:to x="100000" y="95000"/>
                                    </p:animScale>
                                    <p:animScale>
                                      <p:cBhvr>
                                        <p:cTn id="3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 xmlns:a16="http://schemas.microsoft.com/office/drawing/2014/main" id="{2809972F-8317-46D0-9A69-59167D052F67}"/>
              </a:ext>
            </a:extLst>
          </p:cNvPr>
          <p:cNvSpPr>
            <a:spLocks noGrp="1"/>
          </p:cNvSpPr>
          <p:nvPr>
            <p:ph type="title"/>
          </p:nvPr>
        </p:nvSpPr>
        <p:spPr/>
        <p:txBody>
          <a:bodyPr>
            <a:normAutofit/>
          </a:bodyPr>
          <a:lstStyle/>
          <a:p>
            <a:pPr algn="ctr"/>
            <a:r>
              <a:rPr lang="tr-TR" sz="4800" b="1" i="1" dirty="0">
                <a:solidFill>
                  <a:srgbClr val="FF0000"/>
                </a:solidFill>
                <a:latin typeface="Algerian" panose="04020705040A02060702" pitchFamily="82" charset="0"/>
              </a:rPr>
              <a:t>KULAKLIK</a:t>
            </a:r>
          </a:p>
        </p:txBody>
      </p:sp>
      <p:sp>
        <p:nvSpPr>
          <p:cNvPr id="3" name="İçerik Yer Tutucusu 2">
            <a:extLst>
              <a:ext uri="{FF2B5EF4-FFF2-40B4-BE49-F238E27FC236}">
                <a16:creationId xmlns="" xmlns:a16="http://schemas.microsoft.com/office/drawing/2014/main" id="{5C2B25F3-DA18-4932-9D43-BAB2EB57ACAB}"/>
              </a:ext>
            </a:extLst>
          </p:cNvPr>
          <p:cNvSpPr>
            <a:spLocks noGrp="1"/>
          </p:cNvSpPr>
          <p:nvPr>
            <p:ph sz="half" idx="1"/>
          </p:nvPr>
        </p:nvSpPr>
        <p:spPr>
          <a:xfrm>
            <a:off x="961528" y="2364902"/>
            <a:ext cx="4878389" cy="3541714"/>
          </a:xfrm>
        </p:spPr>
        <p:txBody>
          <a:bodyPr>
            <a:normAutofit fontScale="92500" lnSpcReduction="10000"/>
          </a:bodyPr>
          <a:lstStyle/>
          <a:p>
            <a:r>
              <a:rPr lang="tr-TR" dirty="0">
                <a:solidFill>
                  <a:srgbClr val="FF0000"/>
                </a:solidFill>
              </a:rPr>
              <a:t>şekilde görüldüğü gibi mini bobin, mıknatıs ve diyaframdan oluşmuş elemandır. Bu tip kulaklıkta yükselteçten gelen sinyal bobinde manyetik alan oluşturur. Mıknatıs bobini titreştirir, diyafram titreşir ve ses ortaya çıkar. Günümüzde dinamik yapılı kulaklıklar çok yaygın olarak kullanılmaktadır. </a:t>
            </a:r>
            <a:r>
              <a:rPr lang="tr-TR" dirty="0"/>
              <a:t/>
            </a:r>
            <a:br>
              <a:rPr lang="tr-TR" dirty="0"/>
            </a:br>
            <a:endParaRPr lang="tr-TR" dirty="0"/>
          </a:p>
        </p:txBody>
      </p:sp>
      <p:pic>
        <p:nvPicPr>
          <p:cNvPr id="6" name="İçerik Yer Tutucusu 5">
            <a:extLst>
              <a:ext uri="{FF2B5EF4-FFF2-40B4-BE49-F238E27FC236}">
                <a16:creationId xmlns="" xmlns:a16="http://schemas.microsoft.com/office/drawing/2014/main" id="{1075CF1C-824B-4F31-B5CC-9154A184001F}"/>
              </a:ext>
            </a:extLst>
          </p:cNvPr>
          <p:cNvPicPr>
            <a:picLocks noGrp="1" noChangeAspect="1"/>
          </p:cNvPicPr>
          <p:nvPr>
            <p:ph sz="half" idx="2"/>
          </p:nvPr>
        </p:nvPicPr>
        <p:blipFill>
          <a:blip r:embed="rId2" cstate="print">
            <a:extLst>
              <a:ext uri="{28A0092B-C50C-407E-A947-70E740481C1C}">
                <a14:useLocalDpi xmlns:a14="http://schemas.microsoft.com/office/drawing/2010/main" xmlns="" val="0"/>
              </a:ext>
              <a:ext uri="{837473B0-CC2E-450A-ABE3-18F120FF3D39}">
                <a1611:picAttrSrcUrl xmlns="" xmlns:a1611="http://schemas.microsoft.com/office/drawing/2016/11/main" r:id="rId3"/>
              </a:ext>
            </a:extLst>
          </a:blip>
          <a:stretch>
            <a:fillRect/>
          </a:stretch>
        </p:blipFill>
        <p:spPr>
          <a:xfrm>
            <a:off x="7002612" y="1658144"/>
            <a:ext cx="3544171" cy="3541712"/>
          </a:xfrm>
        </p:spPr>
      </p:pic>
    </p:spTree>
    <p:extLst>
      <p:ext uri="{BB962C8B-B14F-4D97-AF65-F5344CB8AC3E}">
        <p14:creationId xmlns:p14="http://schemas.microsoft.com/office/powerpoint/2010/main" xmlns="" val="1024479458"/>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80">
                                          <p:stCondLst>
                                            <p:cond delay="0"/>
                                          </p:stCondLst>
                                        </p:cTn>
                                        <p:tgtEl>
                                          <p:spTgt spid="2"/>
                                        </p:tgtEl>
                                      </p:cBhvr>
                                    </p:animEffect>
                                    <p:anim calcmode="lin" valueType="num">
                                      <p:cBhvr>
                                        <p:cTn id="20"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5" dur="26">
                                          <p:stCondLst>
                                            <p:cond delay="650"/>
                                          </p:stCondLst>
                                        </p:cTn>
                                        <p:tgtEl>
                                          <p:spTgt spid="2"/>
                                        </p:tgtEl>
                                      </p:cBhvr>
                                      <p:to x="100000" y="60000"/>
                                    </p:animScale>
                                    <p:animScale>
                                      <p:cBhvr>
                                        <p:cTn id="26" dur="166" decel="50000">
                                          <p:stCondLst>
                                            <p:cond delay="676"/>
                                          </p:stCondLst>
                                        </p:cTn>
                                        <p:tgtEl>
                                          <p:spTgt spid="2"/>
                                        </p:tgtEl>
                                      </p:cBhvr>
                                      <p:to x="100000" y="100000"/>
                                    </p:animScale>
                                    <p:animScale>
                                      <p:cBhvr>
                                        <p:cTn id="27" dur="26">
                                          <p:stCondLst>
                                            <p:cond delay="1312"/>
                                          </p:stCondLst>
                                        </p:cTn>
                                        <p:tgtEl>
                                          <p:spTgt spid="2"/>
                                        </p:tgtEl>
                                      </p:cBhvr>
                                      <p:to x="100000" y="80000"/>
                                    </p:animScale>
                                    <p:animScale>
                                      <p:cBhvr>
                                        <p:cTn id="28" dur="166" decel="50000">
                                          <p:stCondLst>
                                            <p:cond delay="1338"/>
                                          </p:stCondLst>
                                        </p:cTn>
                                        <p:tgtEl>
                                          <p:spTgt spid="2"/>
                                        </p:tgtEl>
                                      </p:cBhvr>
                                      <p:to x="100000" y="100000"/>
                                    </p:animScale>
                                    <p:animScale>
                                      <p:cBhvr>
                                        <p:cTn id="29" dur="26">
                                          <p:stCondLst>
                                            <p:cond delay="1642"/>
                                          </p:stCondLst>
                                        </p:cTn>
                                        <p:tgtEl>
                                          <p:spTgt spid="2"/>
                                        </p:tgtEl>
                                      </p:cBhvr>
                                      <p:to x="100000" y="90000"/>
                                    </p:animScale>
                                    <p:animScale>
                                      <p:cBhvr>
                                        <p:cTn id="30" dur="166" decel="50000">
                                          <p:stCondLst>
                                            <p:cond delay="1668"/>
                                          </p:stCondLst>
                                        </p:cTn>
                                        <p:tgtEl>
                                          <p:spTgt spid="2"/>
                                        </p:tgtEl>
                                      </p:cBhvr>
                                      <p:to x="100000" y="100000"/>
                                    </p:animScale>
                                    <p:animScale>
                                      <p:cBhvr>
                                        <p:cTn id="31" dur="26">
                                          <p:stCondLst>
                                            <p:cond delay="1808"/>
                                          </p:stCondLst>
                                        </p:cTn>
                                        <p:tgtEl>
                                          <p:spTgt spid="2"/>
                                        </p:tgtEl>
                                      </p:cBhvr>
                                      <p:to x="100000" y="95000"/>
                                    </p:animScale>
                                    <p:animScale>
                                      <p:cBhvr>
                                        <p:cTn id="32"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vre">
  <a:themeElements>
    <a:clrScheme name="Devre">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Devre">
      <a:majorFont>
        <a:latin typeface="Tw Cen M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vre">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TM04033919[[fn=Devre]]</Template>
  <TotalTime>224</TotalTime>
  <Words>498</Words>
  <PresentationFormat>Özel</PresentationFormat>
  <Paragraphs>56</Paragraphs>
  <Slides>17</Slides>
  <Notes>1</Notes>
  <HiddenSlides>0</HiddenSlides>
  <MMClips>2</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Devre</vt:lpstr>
      <vt:lpstr>BİLGİSAYAR DAHİLERİ</vt:lpstr>
      <vt:lpstr>DIŞ DONANIMLAR</vt:lpstr>
      <vt:lpstr>EKRAN</vt:lpstr>
      <vt:lpstr>KASA</vt:lpstr>
      <vt:lpstr>FARE</vt:lpstr>
      <vt:lpstr>KLAVYE</vt:lpstr>
      <vt:lpstr>HOPARLÖR</vt:lpstr>
      <vt:lpstr>WEBCAM</vt:lpstr>
      <vt:lpstr>KULAKLIK</vt:lpstr>
      <vt:lpstr>YAZICI</vt:lpstr>
      <vt:lpstr>İÇ DONDADIMLAR</vt:lpstr>
      <vt:lpstr>işlemci</vt:lpstr>
      <vt:lpstr>Ana kart</vt:lpstr>
      <vt:lpstr>Ram bellek</vt:lpstr>
      <vt:lpstr>Hard disk(sabit sürücü)</vt:lpstr>
      <vt:lpstr>Güç kaynagı</vt:lpstr>
      <vt:lpstr>hazırlayanlar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2018-01-09T13:16:45Z</dcterms:created>
  <dcterms:modified xsi:type="dcterms:W3CDTF">2018-04-21T08:05:36Z</dcterms:modified>
  <cp:category>www.sorubak.com</cp:category>
</cp:coreProperties>
</file>