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7" r:id="rId9"/>
    <p:sldId id="268" r:id="rId10"/>
    <p:sldId id="269" r:id="rId11"/>
    <p:sldId id="270" r:id="rId12"/>
    <p:sldId id="272" r:id="rId13"/>
    <p:sldId id="273" r:id="rId14"/>
    <p:sldId id="274" r:id="rId15"/>
    <p:sldId id="275" r:id="rId16"/>
    <p:sldId id="277" r:id="rId17"/>
    <p:sldId id="278" r:id="rId18"/>
    <p:sldId id="279" r:id="rId19"/>
    <p:sldId id="280" r:id="rId20"/>
    <p:sldId id="276" r:id="rId21"/>
    <p:sldId id="271" r:id="rId22"/>
    <p:sldId id="281" r:id="rId23"/>
    <p:sldId id="26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C1C1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50" autoAdjust="0"/>
    <p:restoredTop sz="94343" autoAdjust="0"/>
  </p:normalViewPr>
  <p:slideViewPr>
    <p:cSldViewPr snapToGrid="0">
      <p:cViewPr varScale="1">
        <p:scale>
          <a:sx n="116" d="100"/>
          <a:sy n="116" d="100"/>
        </p:scale>
        <p:origin x="-60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AB0D1-ED49-456D-BE7C-F3041A852723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A1EEEA-1CE7-4A3A-A0BA-B8FDBD1CD88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8884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1EEEA-1CE7-4A3A-A0BA-B8FDBD1CD88F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09379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1EEEA-1CE7-4A3A-A0BA-B8FDBD1CD88F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7679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1EEEA-1CE7-4A3A-A0BA-B8FDBD1CD88F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618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1EEEA-1CE7-4A3A-A0BA-B8FDBD1CD88F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8301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1EEEA-1CE7-4A3A-A0BA-B8FDBD1CD88F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03525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1EEEA-1CE7-4A3A-A0BA-B8FDBD1CD88F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4173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1EEEA-1CE7-4A3A-A0BA-B8FDBD1CD88F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93779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A1EEEA-1CE7-4A3A-A0BA-B8FDBD1CD88F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922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4743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4302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6789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27226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54564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0689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53509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8264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14806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9720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2956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51987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6217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8627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8311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005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0755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56F533B6-615E-4EBA-8450-2F53EDA63B6E}" type="datetimeFigureOut">
              <a:rPr lang="tr-TR" smtClean="0"/>
              <a:pPr/>
              <a:t>01/05/2018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4BFE2215-5E2D-4FE2-952A-6C053B27C2A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42870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nvan 6">
            <a:extLst>
              <a:ext uri="{FF2B5EF4-FFF2-40B4-BE49-F238E27FC236}">
                <a16:creationId xmlns:a16="http://schemas.microsoft.com/office/drawing/2014/main" xmlns="" id="{F4A25D9E-4DFB-471F-A779-CF9EB1A51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11267556" y="609600"/>
            <a:ext cx="45719" cy="97045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D0CA2BE-3CD5-4FFD-BB48-06FEA3A0E4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93963" y="297006"/>
            <a:ext cx="3648949" cy="1595638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 fontScale="25000" lnSpcReduction="20000"/>
          </a:bodyPr>
          <a:lstStyle/>
          <a:p>
            <a:pPr marL="36900" indent="0" algn="ctr">
              <a:buNone/>
            </a:pPr>
            <a:r>
              <a:rPr lang="tr-TR" b="1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    </a:t>
            </a:r>
            <a:r>
              <a:rPr lang="tr-TR" sz="17600" b="1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Anlatım </a:t>
            </a:r>
          </a:p>
          <a:p>
            <a:pPr marL="36900" indent="0" algn="ctr">
              <a:buNone/>
            </a:pPr>
            <a:r>
              <a:rPr lang="tr-TR" sz="17600" b="1" dirty="0" err="1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b</a:t>
            </a:r>
            <a:r>
              <a:rPr lang="tr-TR" sz="176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İ</a:t>
            </a:r>
            <a:r>
              <a:rPr lang="tr-TR" sz="17600" b="1" dirty="0" err="1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ç</a:t>
            </a:r>
            <a:r>
              <a:rPr lang="tr-TR" sz="176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İ</a:t>
            </a:r>
            <a:r>
              <a:rPr lang="tr-TR" sz="17600" b="1" dirty="0" err="1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mler</a:t>
            </a:r>
            <a:r>
              <a:rPr lang="tr-TR" sz="17600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İ</a:t>
            </a:r>
            <a:r>
              <a:rPr lang="tr-TR" sz="17600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 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C38084FE-95C6-4EA8-AB1D-A4FF6DAA3D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65870" y="3089189"/>
            <a:ext cx="7327557" cy="3076832"/>
          </a:xfrm>
          <a:pattFill prst="divot">
            <a:fgClr>
              <a:srgbClr val="002060"/>
            </a:fgClr>
            <a:bgClr>
              <a:schemeClr val="bg1"/>
            </a:bgClr>
          </a:pattFill>
        </p:spPr>
        <p:txBody>
          <a:bodyPr>
            <a:normAutofit fontScale="25000" lnSpcReduction="20000"/>
          </a:bodyPr>
          <a:lstStyle/>
          <a:p>
            <a:r>
              <a:rPr lang="tr-TR" altLang="tr-TR" sz="17600" dirty="0"/>
              <a:t>Bir duygu ,düşünce, olay ya da durumun sözlü veya yazılı bir şekilde ortaya konma biçimine “anlatım” denir. 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3093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00DDC28-AA78-4573-B7D7-2F299615F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633" y="581575"/>
            <a:ext cx="2189556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104D6FF-B527-406A-AD01-BEC56DA93468}"/>
              </a:ext>
            </a:extLst>
          </p:cNvPr>
          <p:cNvSpPr>
            <a:spLocks noGrp="1"/>
          </p:cNvSpPr>
          <p:nvPr>
            <p:ph idx="1"/>
          </p:nvPr>
        </p:nvSpPr>
        <p:spPr>
          <a:pattFill prst="ltUpDiag">
            <a:fgClr>
              <a:srgbClr val="7030A0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450000" lvl="1" indent="0">
              <a:buNone/>
            </a:pPr>
            <a:r>
              <a:rPr lang="tr-TR" sz="3200" dirty="0"/>
              <a:t>Gerçekten zorluk çıkarmadım </a:t>
            </a:r>
            <a:r>
              <a:rPr lang="tr-TR" sz="3200" dirty="0" err="1"/>
              <a:t>ona.Ayda</a:t>
            </a:r>
            <a:r>
              <a:rPr lang="tr-TR" sz="3200" dirty="0"/>
              <a:t> yılda bir sokağa çıktığım için üstümü </a:t>
            </a:r>
            <a:r>
              <a:rPr lang="tr-TR" sz="3200" dirty="0" err="1"/>
              <a:t>kirletmedim,terlemedim.Bu</a:t>
            </a:r>
            <a:r>
              <a:rPr lang="tr-TR" sz="3200" dirty="0"/>
              <a:t> yüzden azar işitmeyip kimseyi </a:t>
            </a:r>
            <a:r>
              <a:rPr lang="tr-TR" sz="3200" dirty="0" err="1"/>
              <a:t>bağırtmadım.Okumayı</a:t>
            </a:r>
            <a:r>
              <a:rPr lang="tr-TR" sz="3200" dirty="0"/>
              <a:t> öğreninceye kadar oturup resimli dergilere </a:t>
            </a:r>
            <a:r>
              <a:rPr lang="tr-TR" sz="3200" dirty="0" err="1"/>
              <a:t>baktım.Televizyondaki</a:t>
            </a:r>
            <a:r>
              <a:rPr lang="tr-TR" sz="3200" dirty="0"/>
              <a:t> uzun kulaklı uzaylı gelip beni kendi dünyasına götürsün diye </a:t>
            </a:r>
            <a:r>
              <a:rPr lang="tr-TR" sz="3200" dirty="0" err="1"/>
              <a:t>bekledim,beklerken</a:t>
            </a:r>
            <a:r>
              <a:rPr lang="tr-TR" sz="3200" dirty="0"/>
              <a:t> hazır olayım diye çoraplarımla yattım.</a:t>
            </a:r>
          </a:p>
        </p:txBody>
      </p:sp>
    </p:spTree>
    <p:extLst>
      <p:ext uri="{BB962C8B-B14F-4D97-AF65-F5344CB8AC3E}">
        <p14:creationId xmlns:p14="http://schemas.microsoft.com/office/powerpoint/2010/main" xmlns="" val="137742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99CB4D4-36BB-4F61-920E-98E5EF6C3F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581575"/>
            <a:ext cx="2237178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4A10BED-9110-4C79-9E17-F1D6350E15D1}"/>
              </a:ext>
            </a:extLst>
          </p:cNvPr>
          <p:cNvSpPr>
            <a:spLocks noGrp="1"/>
          </p:cNvSpPr>
          <p:nvPr>
            <p:ph idx="1"/>
          </p:nvPr>
        </p:nvSpPr>
        <p:spPr>
          <a:pattFill prst="dashVert">
            <a:fgClr>
              <a:schemeClr val="accent4">
                <a:lumMod val="75000"/>
              </a:schemeClr>
            </a:fgClr>
            <a:bgClr>
              <a:schemeClr val="bg1"/>
            </a:bgClr>
          </a:pattFill>
        </p:spPr>
        <p:txBody>
          <a:bodyPr>
            <a:normAutofit lnSpcReduction="10000"/>
          </a:bodyPr>
          <a:lstStyle/>
          <a:p>
            <a:pPr marL="36900" indent="0">
              <a:buNone/>
            </a:pPr>
            <a:r>
              <a:rPr lang="tr-TR" sz="4400" dirty="0"/>
              <a:t>İhanet acısı kimisi için </a:t>
            </a:r>
            <a:r>
              <a:rPr lang="tr-TR" sz="4400" dirty="0" err="1"/>
              <a:t>yıkıcı,kimisi</a:t>
            </a:r>
            <a:r>
              <a:rPr lang="tr-TR" sz="4400" dirty="0"/>
              <a:t> için </a:t>
            </a:r>
            <a:r>
              <a:rPr lang="tr-TR" sz="4400" dirty="0" err="1"/>
              <a:t>canlandırıcıdır.Einstein</a:t>
            </a:r>
            <a:r>
              <a:rPr lang="tr-TR" sz="4400" dirty="0"/>
              <a:t> başarısızlıkla suçlanmanın intikamını olağanüstü başarıyla </a:t>
            </a:r>
            <a:r>
              <a:rPr lang="tr-TR" sz="4400" dirty="0" err="1"/>
              <a:t>aldı.Asıl</a:t>
            </a:r>
            <a:r>
              <a:rPr lang="tr-TR" sz="4400" dirty="0"/>
              <a:t> güçlü </a:t>
            </a:r>
            <a:r>
              <a:rPr lang="tr-TR" sz="4400" dirty="0" err="1"/>
              <a:t>dövüşçü,kendisine</a:t>
            </a:r>
            <a:r>
              <a:rPr lang="tr-TR" sz="4400" dirty="0"/>
              <a:t> savrulan yumruğu tersine çevirendir</a:t>
            </a:r>
          </a:p>
        </p:txBody>
      </p:sp>
    </p:spTree>
    <p:extLst>
      <p:ext uri="{BB962C8B-B14F-4D97-AF65-F5344CB8AC3E}">
        <p14:creationId xmlns:p14="http://schemas.microsoft.com/office/powerpoint/2010/main" xmlns="" val="48038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17E7F0C-DFA9-4667-BF1A-880817FEB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00B050"/>
                </a:solidFill>
                <a:latin typeface="Algerian" panose="04020705040A02060702" pitchFamily="82" charset="0"/>
                <a:cs typeface="Arial" panose="020B0604020202020204" pitchFamily="34" charset="0"/>
              </a:rPr>
              <a:t>3.BETİMLEYİCİ anlatım (</a:t>
            </a:r>
            <a:r>
              <a:rPr lang="tr-TR" dirty="0" err="1">
                <a:solidFill>
                  <a:srgbClr val="00B050"/>
                </a:solidFill>
                <a:latin typeface="Algerian" panose="04020705040A02060702" pitchFamily="82" charset="0"/>
                <a:cs typeface="Arial" panose="020B0604020202020204" pitchFamily="34" charset="0"/>
              </a:rPr>
              <a:t>bETİMLEME</a:t>
            </a:r>
            <a:r>
              <a:rPr lang="tr-TR" dirty="0">
                <a:solidFill>
                  <a:srgbClr val="00B050"/>
                </a:solidFill>
                <a:latin typeface="Algerian" panose="04020705040A02060702" pitchFamily="82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1B6819A-C7FA-46AC-9929-F46BA4FBB46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6900" indent="0">
              <a:buNone/>
            </a:pPr>
            <a:r>
              <a:rPr lang="tr-TR" sz="2800" dirty="0" err="1">
                <a:solidFill>
                  <a:srgbClr val="FF0000"/>
                </a:solidFill>
              </a:rPr>
              <a:t>Betimleme:</a:t>
            </a:r>
            <a:r>
              <a:rPr lang="tr-TR" sz="2800" dirty="0" err="1">
                <a:solidFill>
                  <a:schemeClr val="tx1"/>
                </a:solidFill>
              </a:rPr>
              <a:t>Varlıkların</a:t>
            </a:r>
            <a:r>
              <a:rPr lang="tr-TR" sz="2800" dirty="0">
                <a:solidFill>
                  <a:schemeClr val="tx1"/>
                </a:solidFill>
              </a:rPr>
              <a:t> niteleyici özellikleri ile anlatıldığı </a:t>
            </a:r>
            <a:r>
              <a:rPr lang="tr-TR" sz="2800" dirty="0" err="1">
                <a:solidFill>
                  <a:schemeClr val="tx1"/>
                </a:solidFill>
              </a:rPr>
              <a:t>yazılardır.Sözcüklerde</a:t>
            </a:r>
            <a:r>
              <a:rPr lang="tr-TR" sz="2800" dirty="0">
                <a:solidFill>
                  <a:schemeClr val="tx1"/>
                </a:solidFill>
              </a:rPr>
              <a:t> </a:t>
            </a:r>
            <a:r>
              <a:rPr lang="tr-TR" sz="2800" i="1" dirty="0">
                <a:solidFill>
                  <a:schemeClr val="tx1"/>
                </a:solidFill>
                <a:latin typeface="Brush Script MT" panose="03060802040406070304" pitchFamily="66" charset="0"/>
              </a:rPr>
              <a:t>‘‘resim’’ </a:t>
            </a:r>
            <a:r>
              <a:rPr lang="tr-TR" sz="2800" dirty="0" err="1">
                <a:solidFill>
                  <a:schemeClr val="tx1"/>
                </a:solidFill>
              </a:rPr>
              <a:t>yapmaktır.Betimlemelerde</a:t>
            </a:r>
            <a:r>
              <a:rPr lang="tr-TR" sz="2800" dirty="0">
                <a:solidFill>
                  <a:schemeClr val="tx1"/>
                </a:solidFill>
              </a:rPr>
              <a:t> görsellik ön </a:t>
            </a:r>
            <a:r>
              <a:rPr lang="tr-TR" sz="2800" dirty="0" err="1">
                <a:solidFill>
                  <a:schemeClr val="tx1"/>
                </a:solidFill>
              </a:rPr>
              <a:t>plandadır.Bu</a:t>
            </a:r>
            <a:r>
              <a:rPr lang="tr-TR" sz="2800" dirty="0">
                <a:solidFill>
                  <a:schemeClr val="tx1"/>
                </a:solidFill>
              </a:rPr>
              <a:t> yazılarda durağanlık söz </a:t>
            </a:r>
            <a:r>
              <a:rPr lang="tr-TR" sz="2800" dirty="0" err="1">
                <a:solidFill>
                  <a:schemeClr val="tx1"/>
                </a:solidFill>
              </a:rPr>
              <a:t>konusudur.Hareketlilik</a:t>
            </a:r>
            <a:r>
              <a:rPr lang="tr-TR" sz="2800" dirty="0">
                <a:solidFill>
                  <a:schemeClr val="tx1"/>
                </a:solidFill>
              </a:rPr>
              <a:t> </a:t>
            </a:r>
            <a:r>
              <a:rPr lang="tr-TR" sz="2800" dirty="0" err="1">
                <a:solidFill>
                  <a:schemeClr val="tx1"/>
                </a:solidFill>
              </a:rPr>
              <a:t>yoktur.Amaç</a:t>
            </a:r>
            <a:r>
              <a:rPr lang="tr-TR" sz="2800" dirty="0">
                <a:solidFill>
                  <a:schemeClr val="tx1"/>
                </a:solidFill>
              </a:rPr>
              <a:t> zihinde canlandırmaktır.</a:t>
            </a:r>
            <a:endParaRPr lang="tr-TR" sz="2800" dirty="0">
              <a:solidFill>
                <a:schemeClr val="tx1"/>
              </a:solidFill>
              <a:latin typeface="Brush Script MT" panose="03060802040406070304" pitchFamily="66" charset="0"/>
            </a:endParaRPr>
          </a:p>
          <a:p>
            <a:pPr marL="36900" indent="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8" name="İçerik Yer Tutucusu 7">
            <a:extLst>
              <a:ext uri="{FF2B5EF4-FFF2-40B4-BE49-F238E27FC236}">
                <a16:creationId xmlns:a16="http://schemas.microsoft.com/office/drawing/2014/main" xmlns="" id="{F4C4363C-562E-4B00-BDE3-EA1D754AD9A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4292" y="1580051"/>
            <a:ext cx="5060497" cy="4211148"/>
          </a:xfrm>
        </p:spPr>
      </p:pic>
    </p:spTree>
    <p:extLst>
      <p:ext uri="{BB962C8B-B14F-4D97-AF65-F5344CB8AC3E}">
        <p14:creationId xmlns:p14="http://schemas.microsoft.com/office/powerpoint/2010/main" xmlns="" val="225294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35EB9F5-EDDB-46C7-A5DE-9E96A8B8D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581575"/>
            <a:ext cx="2373102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D5DADD0-A7C2-4AD8-A53A-C11596A1863C}"/>
              </a:ext>
            </a:extLst>
          </p:cNvPr>
          <p:cNvSpPr>
            <a:spLocks noGrp="1"/>
          </p:cNvSpPr>
          <p:nvPr>
            <p:ph idx="1"/>
          </p:nvPr>
        </p:nvSpPr>
        <p:spPr>
          <a:gradFill>
            <a:gsLst>
              <a:gs pos="19000">
                <a:schemeClr val="bg1">
                  <a:lumMod val="95000"/>
                  <a:lumOff val="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80000">
                <a:schemeClr val="accent5">
                  <a:lumMod val="5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marL="36900" indent="0">
              <a:buNone/>
            </a:pPr>
            <a:r>
              <a:rPr lang="tr-TR" sz="3600" dirty="0"/>
              <a:t>Evin </a:t>
            </a:r>
            <a:r>
              <a:rPr lang="tr-TR" sz="3600" dirty="0" err="1"/>
              <a:t>havalandırılmadığı,içeri</a:t>
            </a:r>
            <a:r>
              <a:rPr lang="tr-TR" sz="3600" dirty="0"/>
              <a:t> girince burnuma gelen keskin bir kokudan </a:t>
            </a:r>
            <a:r>
              <a:rPr lang="tr-TR" sz="3600" dirty="0" err="1"/>
              <a:t>anlsşılıyordu.Sulanmayan</a:t>
            </a:r>
            <a:r>
              <a:rPr lang="tr-TR" sz="3600" dirty="0"/>
              <a:t> çiçekler boyunlarını </a:t>
            </a:r>
            <a:r>
              <a:rPr lang="tr-TR" sz="3600" dirty="0" err="1"/>
              <a:t>bükmüş,yere</a:t>
            </a:r>
            <a:r>
              <a:rPr lang="tr-TR" sz="3600" dirty="0"/>
              <a:t> doğru </a:t>
            </a:r>
            <a:r>
              <a:rPr lang="tr-TR" sz="3600" dirty="0" err="1"/>
              <a:t>bakıyorlardı.Sankibir</a:t>
            </a:r>
            <a:r>
              <a:rPr lang="tr-TR" sz="3600" dirty="0"/>
              <a:t> kurtarıcı bekler </a:t>
            </a:r>
            <a:r>
              <a:rPr lang="tr-TR" sz="3600" dirty="0" err="1"/>
              <a:t>gibiydiler.Duvarda</a:t>
            </a:r>
            <a:r>
              <a:rPr lang="tr-TR" sz="3600" dirty="0"/>
              <a:t> bir tablo…Güçlü bir ressamın fırçasından çıktığı her halinden </a:t>
            </a:r>
            <a:r>
              <a:rPr lang="tr-TR" sz="3600" dirty="0" err="1"/>
              <a:t>belli.Üzerinde</a:t>
            </a:r>
            <a:r>
              <a:rPr lang="tr-TR" sz="3600" dirty="0"/>
              <a:t> bir parmak kalınlığında toz…</a:t>
            </a:r>
          </a:p>
        </p:txBody>
      </p:sp>
    </p:spTree>
    <p:extLst>
      <p:ext uri="{BB962C8B-B14F-4D97-AF65-F5344CB8AC3E}">
        <p14:creationId xmlns:p14="http://schemas.microsoft.com/office/powerpoint/2010/main" xmlns="" val="126368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00B7ED0E-53C7-4488-8B3C-2F55F1AEC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200108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DF9CCD2-F20A-489C-9C61-C4AF0CE4A261}"/>
              </a:ext>
            </a:extLst>
          </p:cNvPr>
          <p:cNvSpPr>
            <a:spLocks noGrp="1"/>
          </p:cNvSpPr>
          <p:nvPr>
            <p:ph idx="1"/>
          </p:nvPr>
        </p:nvSpPr>
        <p:spPr>
          <a:gradFill>
            <a:gsLst>
              <a:gs pos="100000">
                <a:srgbClr val="00B050"/>
              </a:gs>
              <a:gs pos="47000">
                <a:srgbClr val="7030A0"/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marL="36900" indent="0">
              <a:buNone/>
            </a:pPr>
            <a:r>
              <a:rPr lang="tr-TR" sz="4000" dirty="0"/>
              <a:t>Dalgaların sahile bıraktığı çer çöpü </a:t>
            </a:r>
            <a:r>
              <a:rPr lang="tr-TR" sz="4000" dirty="0" err="1"/>
              <a:t>topluyordu.Havanın</a:t>
            </a:r>
            <a:r>
              <a:rPr lang="tr-TR" sz="4000" dirty="0"/>
              <a:t> soğuğuyla ters orantılıydı </a:t>
            </a:r>
            <a:r>
              <a:rPr lang="tr-TR" sz="4000" dirty="0" err="1"/>
              <a:t>giydikleri.Beyaz</a:t>
            </a:r>
            <a:r>
              <a:rPr lang="tr-TR" sz="4000" dirty="0"/>
              <a:t> bir gömlek ve üzerinde eski bir yelek…Çöp toplamayı ciddiye aldığı her halinden </a:t>
            </a:r>
            <a:r>
              <a:rPr lang="tr-TR" sz="4000" dirty="0" err="1"/>
              <a:t>belliydi.Torbasına</a:t>
            </a:r>
            <a:r>
              <a:rPr lang="tr-TR" sz="4000" dirty="0"/>
              <a:t> her çöpü atışında gözlerini içi ışıldıyordu.</a:t>
            </a:r>
          </a:p>
        </p:txBody>
      </p:sp>
    </p:spTree>
    <p:extLst>
      <p:ext uri="{BB962C8B-B14F-4D97-AF65-F5344CB8AC3E}">
        <p14:creationId xmlns:p14="http://schemas.microsoft.com/office/powerpoint/2010/main" xmlns="" val="115066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CBC58EE8-6F78-495F-8CA0-AF376D3B3A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471956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BD3CEC6-C605-436D-9967-F0F271D4E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1580050"/>
            <a:ext cx="10353762" cy="4058751"/>
          </a:xfrm>
          <a:pattFill prst="wdDnDiag">
            <a:fgClr>
              <a:schemeClr val="accent3">
                <a:lumMod val="60000"/>
                <a:lumOff val="40000"/>
              </a:schemeClr>
            </a:fgClr>
            <a:bgClr>
              <a:srgbClr val="92D050"/>
            </a:bgClr>
          </a:pattFill>
        </p:spPr>
        <p:txBody>
          <a:bodyPr>
            <a:noAutofit/>
          </a:bodyPr>
          <a:lstStyle/>
          <a:p>
            <a:r>
              <a:rPr lang="tr-TR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Kaldırımı </a:t>
            </a:r>
            <a:r>
              <a:rPr lang="tr-TR" sz="4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yıpranmış,tahta</a:t>
            </a:r>
            <a:r>
              <a:rPr lang="tr-TR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tr-TR" sz="4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evli,arada</a:t>
            </a:r>
            <a:r>
              <a:rPr lang="tr-TR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bir her yanını yabani otların bürüdüğü yıkık </a:t>
            </a:r>
            <a:r>
              <a:rPr lang="tr-TR" sz="4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duvarlı,geniş</a:t>
            </a:r>
            <a:r>
              <a:rPr lang="tr-TR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arsaları olan </a:t>
            </a:r>
            <a:r>
              <a:rPr lang="tr-TR" sz="4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sokaktı.Güneşli</a:t>
            </a:r>
            <a:r>
              <a:rPr lang="tr-TR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, boş bir sokak… Bu güneşli </a:t>
            </a:r>
            <a:r>
              <a:rPr lang="tr-TR" sz="4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bş</a:t>
            </a:r>
            <a:r>
              <a:rPr lang="tr-TR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tr-TR" sz="4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sokak,bütün</a:t>
            </a:r>
            <a:r>
              <a:rPr lang="tr-TR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aldanışlar gibi kısa </a:t>
            </a:r>
            <a:r>
              <a:rPr lang="tr-TR" sz="4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sürdü,çabucak</a:t>
            </a:r>
            <a:r>
              <a:rPr lang="tr-TR" sz="4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tükendi.</a:t>
            </a:r>
          </a:p>
        </p:txBody>
      </p:sp>
    </p:spTree>
    <p:extLst>
      <p:ext uri="{BB962C8B-B14F-4D97-AF65-F5344CB8AC3E}">
        <p14:creationId xmlns:p14="http://schemas.microsoft.com/office/powerpoint/2010/main" xmlns="" val="145600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28359E72-922D-4FAF-A96F-F923ABF28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accent5">
                    <a:lumMod val="60000"/>
                    <a:lumOff val="40000"/>
                  </a:schemeClr>
                </a:solidFill>
                <a:latin typeface="Algerian" panose="04020705040A02060702" pitchFamily="82" charset="0"/>
              </a:rPr>
              <a:t>4.TartIMACI ANLATIM (TARTIŞMA)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9D190896-EA03-46CB-B3B7-9DE9DC74D9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2400" dirty="0" err="1">
                <a:solidFill>
                  <a:srgbClr val="FF0000"/>
                </a:solidFill>
              </a:rPr>
              <a:t>Tartışma:</a:t>
            </a:r>
            <a:r>
              <a:rPr lang="tr-TR" sz="2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Ortaya</a:t>
            </a:r>
            <a:r>
              <a:rPr lang="tr-TR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atılan bir fikrin doğruluğunu kanıtlamaya çalışıldığı yazılardır. Bu tür yazılarda yazar karşısındaki ile konuşuyormuş gibi tavır </a:t>
            </a:r>
            <a:r>
              <a:rPr lang="tr-TR" sz="2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takınır.Önce</a:t>
            </a:r>
            <a:r>
              <a:rPr lang="tr-TR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karşıt bir fikir </a:t>
            </a:r>
            <a:r>
              <a:rPr lang="tr-TR" sz="2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verir.Sonra</a:t>
            </a:r>
            <a:r>
              <a:rPr lang="tr-TR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kendi fikrini kanıtlamaya </a:t>
            </a:r>
            <a:r>
              <a:rPr lang="tr-TR" sz="2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çalışır.Amaç</a:t>
            </a:r>
            <a:r>
              <a:rPr lang="tr-TR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tr-TR" sz="2400" dirty="0" err="1">
                <a:solidFill>
                  <a:schemeClr val="bg1">
                    <a:lumMod val="95000"/>
                    <a:lumOff val="5000"/>
                  </a:schemeClr>
                </a:solidFill>
              </a:rPr>
              <a:t>yazarınfikrini</a:t>
            </a:r>
            <a:r>
              <a:rPr lang="tr-TR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 vererek okuyucunun fikrini  değişmektir.</a:t>
            </a:r>
          </a:p>
        </p:txBody>
      </p:sp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xmlns="" id="{C25EF297-6651-4791-820F-91F37DFEC7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732449"/>
            <a:ext cx="5182205" cy="4058750"/>
          </a:xfrm>
        </p:spPr>
      </p:pic>
    </p:spTree>
    <p:extLst>
      <p:ext uri="{BB962C8B-B14F-4D97-AF65-F5344CB8AC3E}">
        <p14:creationId xmlns:p14="http://schemas.microsoft.com/office/powerpoint/2010/main" xmlns="" val="303811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4">
            <a:extLst>
              <a:ext uri="{FF2B5EF4-FFF2-40B4-BE49-F238E27FC236}">
                <a16:creationId xmlns:a16="http://schemas.microsoft.com/office/drawing/2014/main" xmlns="" id="{C0B56127-8CD4-45EF-AE4D-A8401855A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249535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74D521D4-E459-4806-92B0-D52ABC37B621}"/>
              </a:ext>
            </a:extLst>
          </p:cNvPr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tr-TR" sz="3200" dirty="0"/>
              <a:t>Kimileri geleceği bilmenin iyi olacağını </a:t>
            </a:r>
            <a:r>
              <a:rPr lang="tr-TR" sz="3200" dirty="0" err="1"/>
              <a:t>iddiasında.Ben</a:t>
            </a:r>
            <a:r>
              <a:rPr lang="tr-TR" sz="3200" dirty="0"/>
              <a:t> buna </a:t>
            </a:r>
            <a:r>
              <a:rPr lang="tr-TR" sz="3200" dirty="0" err="1"/>
              <a:t>inanmıyorum.Bu</a:t>
            </a:r>
            <a:r>
              <a:rPr lang="tr-TR" sz="3200" dirty="0"/>
              <a:t> durumda hayat çekilmez </a:t>
            </a:r>
            <a:r>
              <a:rPr lang="tr-TR" sz="3200" dirty="0" err="1"/>
              <a:t>olur.Bir</a:t>
            </a:r>
            <a:r>
              <a:rPr lang="tr-TR" sz="3200" dirty="0"/>
              <a:t> yıl sonra kaza </a:t>
            </a:r>
            <a:r>
              <a:rPr lang="tr-TR" sz="3200" dirty="0" err="1"/>
              <a:t>yapacağımızı,enn</a:t>
            </a:r>
            <a:r>
              <a:rPr lang="tr-TR" sz="3200" dirty="0"/>
              <a:t> yakın arkadaşımızla çok ciddi bir kavga </a:t>
            </a:r>
            <a:r>
              <a:rPr lang="tr-TR" sz="3200" dirty="0" err="1"/>
              <a:t>edeceğimizi,çok</a:t>
            </a:r>
            <a:r>
              <a:rPr lang="tr-TR" sz="3200" dirty="0"/>
              <a:t> sevdiğimiz birini kaybedeceğimizi önceden bilseydik yaşamanın güzelliklerini nasıl </a:t>
            </a:r>
            <a:r>
              <a:rPr lang="tr-TR" sz="3200" dirty="0" err="1"/>
              <a:t>keşfedebilir,nasıl</a:t>
            </a:r>
            <a:r>
              <a:rPr lang="tr-TR" sz="3200" dirty="0"/>
              <a:t> ondan tat alabilirdik?</a:t>
            </a:r>
          </a:p>
        </p:txBody>
      </p:sp>
    </p:spTree>
    <p:extLst>
      <p:ext uri="{BB962C8B-B14F-4D97-AF65-F5344CB8AC3E}">
        <p14:creationId xmlns:p14="http://schemas.microsoft.com/office/powerpoint/2010/main" xmlns="" val="1154150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B242F5A-3F3D-4C8C-B8A5-0772467A5D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064183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42AE186-C44B-49CB-8275-45F34684C5B3}"/>
              </a:ext>
            </a:extLst>
          </p:cNvPr>
          <p:cNvSpPr>
            <a:spLocks noGrp="1"/>
          </p:cNvSpPr>
          <p:nvPr>
            <p:ph idx="1"/>
          </p:nvPr>
        </p:nvSpPr>
        <p:spPr>
          <a:pattFill prst="pct30">
            <a:fgClr>
              <a:schemeClr val="accent6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tr-TR" sz="3600" dirty="0"/>
              <a:t>Amacın sadece zevk olduğu sanat anlayışı kabul </a:t>
            </a:r>
            <a:r>
              <a:rPr lang="tr-TR" sz="3600" dirty="0" err="1"/>
              <a:t>edilemez.Topluma,bireye</a:t>
            </a:r>
            <a:r>
              <a:rPr lang="tr-TR" sz="3600" dirty="0"/>
              <a:t> bir şeyler </a:t>
            </a:r>
            <a:r>
              <a:rPr lang="tr-TR" sz="3600" dirty="0" err="1"/>
              <a:t>kazandırmayan,fayda</a:t>
            </a:r>
            <a:r>
              <a:rPr lang="tr-TR" sz="3600" dirty="0"/>
              <a:t> etmeyen sanat, sanat </a:t>
            </a:r>
            <a:r>
              <a:rPr lang="tr-TR" sz="3600" dirty="0" err="1"/>
              <a:t>değildir.Zaten</a:t>
            </a:r>
            <a:r>
              <a:rPr lang="tr-TR" sz="3600" dirty="0"/>
              <a:t> sanatçının değeri topluma kazandırdıklarıyla ölçülmez mi?</a:t>
            </a:r>
          </a:p>
        </p:txBody>
      </p:sp>
    </p:spTree>
    <p:extLst>
      <p:ext uri="{BB962C8B-B14F-4D97-AF65-F5344CB8AC3E}">
        <p14:creationId xmlns:p14="http://schemas.microsoft.com/office/powerpoint/2010/main" xmlns="" val="364300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1BDD43F-331E-4765-B0E2-612C4EDBB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496670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8ED003C-C464-4EA0-9247-FBC06C7A645C}"/>
              </a:ext>
            </a:extLst>
          </p:cNvPr>
          <p:cNvSpPr>
            <a:spLocks noGrp="1"/>
          </p:cNvSpPr>
          <p:nvPr>
            <p:ph idx="1"/>
          </p:nvPr>
        </p:nvSpPr>
        <p:spPr>
          <a:pattFill prst="divot">
            <a:fgClr>
              <a:srgbClr val="0070C0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tr-TR" sz="3200" dirty="0"/>
              <a:t>Şaşıyorum her sanat eserinde derin mesaj </a:t>
            </a:r>
            <a:r>
              <a:rPr lang="tr-TR" sz="3200" dirty="0" err="1"/>
              <a:t>arayanlara.Onlara</a:t>
            </a:r>
            <a:r>
              <a:rPr lang="tr-TR" sz="3200" dirty="0"/>
              <a:t> göre her </a:t>
            </a:r>
            <a:r>
              <a:rPr lang="tr-TR" sz="3200" dirty="0" err="1"/>
              <a:t>roman,her</a:t>
            </a:r>
            <a:r>
              <a:rPr lang="tr-TR" sz="3200" dirty="0"/>
              <a:t> şiir doğrudan bir mesaj </a:t>
            </a:r>
            <a:r>
              <a:rPr lang="tr-TR" sz="3200" dirty="0" err="1"/>
              <a:t>vermeli.Onlara</a:t>
            </a:r>
            <a:r>
              <a:rPr lang="tr-TR" sz="3200" dirty="0"/>
              <a:t> göre her </a:t>
            </a:r>
            <a:r>
              <a:rPr lang="tr-TR" sz="3200" dirty="0" err="1"/>
              <a:t>roman,her</a:t>
            </a:r>
            <a:r>
              <a:rPr lang="tr-TR" sz="3200" dirty="0"/>
              <a:t> şiir doğrudan bir mesaj </a:t>
            </a:r>
            <a:r>
              <a:rPr lang="tr-TR" sz="3200" dirty="0" err="1"/>
              <a:t>vermeli.Onlara</a:t>
            </a:r>
            <a:r>
              <a:rPr lang="tr-TR" sz="3200" dirty="0"/>
              <a:t> dediğim şey hep </a:t>
            </a:r>
            <a:r>
              <a:rPr lang="tr-TR" sz="3200" dirty="0" err="1"/>
              <a:t>aynı:Sanatın</a:t>
            </a:r>
            <a:r>
              <a:rPr lang="tr-TR" sz="3200" dirty="0"/>
              <a:t> inceliğini ve zarifliği sizin ona yüklemek istediğiniz yükleri kaldırmaz.</a:t>
            </a:r>
          </a:p>
        </p:txBody>
      </p:sp>
    </p:spTree>
    <p:extLst>
      <p:ext uri="{BB962C8B-B14F-4D97-AF65-F5344CB8AC3E}">
        <p14:creationId xmlns:p14="http://schemas.microsoft.com/office/powerpoint/2010/main" xmlns="" val="351768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31E90E4-0D76-4802-BB0C-D5D8192A1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361" y="130016"/>
            <a:ext cx="8604354" cy="1154243"/>
          </a:xfrm>
        </p:spPr>
        <p:txBody>
          <a:bodyPr>
            <a:normAutofit/>
          </a:bodyPr>
          <a:lstStyle/>
          <a:p>
            <a:r>
              <a:rPr lang="tr-TR" sz="5400" u="sng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ANLATIM BİÇİMLERİ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81FE251-9462-4BCA-BA92-978515D1D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861" y="1611443"/>
            <a:ext cx="10876614" cy="4414604"/>
          </a:xfrm>
        </p:spPr>
        <p:txBody>
          <a:bodyPr>
            <a:normAutofit lnSpcReduction="10000"/>
          </a:bodyPr>
          <a:lstStyle/>
          <a:p>
            <a:r>
              <a:rPr lang="tr-TR" altLang="tr-TR" sz="4400" dirty="0">
                <a:latin typeface="Brush Script MT" panose="03060802040406070304" pitchFamily="66" charset="0"/>
              </a:rPr>
              <a:t>Anlatılacak konuya uygun anlatım şekline de </a:t>
            </a:r>
            <a:r>
              <a:rPr lang="tr-TR" altLang="tr-TR" sz="4400" b="1" i="1" dirty="0">
                <a:latin typeface="Brush Script MT" panose="03060802040406070304" pitchFamily="66" charset="0"/>
              </a:rPr>
              <a:t>“anlatım biçimleri”</a:t>
            </a:r>
            <a:r>
              <a:rPr lang="tr-TR" altLang="tr-TR" sz="4400" dirty="0">
                <a:latin typeface="Brush Script MT" panose="03060802040406070304" pitchFamily="66" charset="0"/>
              </a:rPr>
              <a:t> ya da </a:t>
            </a:r>
            <a:r>
              <a:rPr lang="tr-TR" altLang="tr-TR" sz="4400" b="1" i="1" dirty="0">
                <a:latin typeface="Brush Script MT" panose="03060802040406070304" pitchFamily="66" charset="0"/>
              </a:rPr>
              <a:t>“anlatım şekilleri”</a:t>
            </a:r>
            <a:r>
              <a:rPr lang="tr-TR" altLang="tr-TR" sz="4400" dirty="0">
                <a:latin typeface="Brush Script MT" panose="03060802040406070304" pitchFamily="66" charset="0"/>
              </a:rPr>
              <a:t> denir.</a:t>
            </a:r>
          </a:p>
          <a:p>
            <a:endParaRPr lang="tr-TR" altLang="tr-TR" sz="4400" dirty="0">
              <a:latin typeface="Brush Script MT" panose="03060802040406070304" pitchFamily="66" charset="0"/>
            </a:endParaRPr>
          </a:p>
          <a:p>
            <a:r>
              <a:rPr lang="tr-TR" altLang="tr-TR" sz="4400" dirty="0">
                <a:latin typeface="Brush Script MT" panose="03060802040406070304" pitchFamily="66" charset="0"/>
              </a:rPr>
              <a:t>Anlattığımız bir konuyu </a:t>
            </a:r>
            <a:r>
              <a:rPr lang="tr-TR" altLang="tr-TR" sz="4400" b="1" i="1" dirty="0">
                <a:latin typeface="Brush Script MT" panose="03060802040406070304" pitchFamily="66" charset="0"/>
              </a:rPr>
              <a:t>hangi amaçla anlattığımız, hangi anlatım biçimini seçmemiz gerektiğini</a:t>
            </a:r>
            <a:r>
              <a:rPr lang="tr-TR" altLang="tr-TR" sz="4400" dirty="0">
                <a:latin typeface="Brush Script MT" panose="03060802040406070304" pitchFamily="66" charset="0"/>
              </a:rPr>
              <a:t> de bize anlatır. </a:t>
            </a:r>
          </a:p>
          <a:p>
            <a:endParaRPr lang="tr-TR" dirty="0"/>
          </a:p>
        </p:txBody>
      </p:sp>
      <p:pic>
        <p:nvPicPr>
          <p:cNvPr id="4" name="Picture 6" descr="MCj04339340000[1]">
            <a:extLst>
              <a:ext uri="{FF2B5EF4-FFF2-40B4-BE49-F238E27FC236}">
                <a16:creationId xmlns:a16="http://schemas.microsoft.com/office/drawing/2014/main" xmlns="" id="{B0049520-57DC-49DC-9B59-4298147FD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51303">
            <a:off x="9227779" y="-127461"/>
            <a:ext cx="1868869" cy="1669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9210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E4671989-4793-46EA-9958-1A0669096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261891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SORU: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97923E6-C73F-4634-B126-AEE37129B2ED}"/>
              </a:ext>
            </a:extLst>
          </p:cNvPr>
          <p:cNvSpPr>
            <a:spLocks noGrp="1"/>
          </p:cNvSpPr>
          <p:nvPr>
            <p:ph idx="1"/>
          </p:nvPr>
        </p:nvSpPr>
        <p:spPr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>
            <a:normAutofit fontScale="92500"/>
          </a:bodyPr>
          <a:lstStyle/>
          <a:p>
            <a:r>
              <a:rPr lang="tr-TR" dirty="0"/>
              <a:t>Gecenin geç saatlerinde bir köşeye çekilip şiir </a:t>
            </a:r>
            <a:r>
              <a:rPr lang="tr-TR" dirty="0" err="1"/>
              <a:t>okurum.İçime</a:t>
            </a:r>
            <a:r>
              <a:rPr lang="tr-TR" dirty="0"/>
              <a:t> dolan mısralarda şairlerin atan kalbini </a:t>
            </a:r>
            <a:r>
              <a:rPr lang="tr-TR" dirty="0" err="1"/>
              <a:t>duyarım.Bu</a:t>
            </a:r>
            <a:r>
              <a:rPr lang="tr-TR" dirty="0"/>
              <a:t> duyuş, beni benden alır </a:t>
            </a:r>
            <a:r>
              <a:rPr lang="tr-TR" dirty="0" err="1"/>
              <a:t>götürür.Kapalı</a:t>
            </a:r>
            <a:r>
              <a:rPr lang="tr-TR" dirty="0"/>
              <a:t> pencereler ansızın </a:t>
            </a:r>
            <a:r>
              <a:rPr lang="tr-TR" dirty="0" err="1"/>
              <a:t>açılır,uyuklayan</a:t>
            </a:r>
            <a:r>
              <a:rPr lang="tr-TR" dirty="0"/>
              <a:t> perdeler uçuşmaya </a:t>
            </a:r>
            <a:r>
              <a:rPr lang="tr-TR" dirty="0" err="1"/>
              <a:t>başlar.Odaya</a:t>
            </a:r>
            <a:r>
              <a:rPr lang="tr-TR" dirty="0"/>
              <a:t> ilkbahar meltemiyle birlikte taze bir ışık dolar.</a:t>
            </a:r>
          </a:p>
          <a:p>
            <a:pPr marL="36900" indent="0">
              <a:buNone/>
            </a:pPr>
            <a:r>
              <a:rPr lang="tr-TR" dirty="0"/>
              <a:t>    Bu parçanın anlatımında </a:t>
            </a:r>
            <a:r>
              <a:rPr lang="tr-TR" dirty="0" err="1"/>
              <a:t>aşadakilerden</a:t>
            </a:r>
            <a:r>
              <a:rPr lang="tr-TR" dirty="0"/>
              <a:t> hangisinden yararlanılmıştır?</a:t>
            </a:r>
          </a:p>
          <a:p>
            <a:pPr marL="36900" indent="0">
              <a:buNone/>
            </a:pPr>
            <a:endParaRPr lang="tr-TR" dirty="0"/>
          </a:p>
          <a:p>
            <a:pPr marL="36900" indent="0">
              <a:buNone/>
            </a:pPr>
            <a:r>
              <a:rPr lang="tr-TR" dirty="0"/>
              <a:t>       </a:t>
            </a:r>
            <a:r>
              <a:rPr lang="tr-TR" dirty="0">
                <a:solidFill>
                  <a:srgbClr val="FF0000"/>
                </a:solidFill>
              </a:rPr>
              <a:t>               A) </a:t>
            </a:r>
            <a:r>
              <a:rPr lang="tr-TR" dirty="0">
                <a:solidFill>
                  <a:schemeClr val="tx1"/>
                </a:solidFill>
              </a:rPr>
              <a:t>Kişileştirmelerden</a:t>
            </a:r>
            <a:r>
              <a:rPr lang="tr-TR" dirty="0">
                <a:solidFill>
                  <a:srgbClr val="FF0000"/>
                </a:solidFill>
              </a:rPr>
              <a:t>                         B) </a:t>
            </a:r>
            <a:r>
              <a:rPr lang="tr-TR" dirty="0">
                <a:solidFill>
                  <a:schemeClr val="tx1"/>
                </a:solidFill>
              </a:rPr>
              <a:t>İşitme duyusundan</a:t>
            </a:r>
          </a:p>
          <a:p>
            <a:pPr marL="36900" indent="0">
              <a:buNone/>
            </a:pPr>
            <a:endParaRPr lang="tr-TR" dirty="0">
              <a:solidFill>
                <a:schemeClr val="tx1"/>
              </a:solidFill>
            </a:endParaRPr>
          </a:p>
          <a:p>
            <a:pPr marL="36900" indent="0">
              <a:buNone/>
            </a:pPr>
            <a:r>
              <a:rPr lang="tr-TR" dirty="0"/>
              <a:t>                      </a:t>
            </a:r>
            <a:r>
              <a:rPr lang="tr-TR" dirty="0">
                <a:solidFill>
                  <a:srgbClr val="FF0000"/>
                </a:solidFill>
              </a:rPr>
              <a:t>C)  </a:t>
            </a:r>
            <a:r>
              <a:rPr lang="tr-TR" dirty="0">
                <a:solidFill>
                  <a:schemeClr val="tx1"/>
                </a:solidFill>
              </a:rPr>
              <a:t>Görme duyularından</a:t>
            </a:r>
            <a:r>
              <a:rPr lang="tr-TR" dirty="0">
                <a:solidFill>
                  <a:srgbClr val="FF0000"/>
                </a:solidFill>
              </a:rPr>
              <a:t>                    D) </a:t>
            </a:r>
            <a:r>
              <a:rPr lang="tr-TR" dirty="0" err="1">
                <a:solidFill>
                  <a:schemeClr val="tx1"/>
                </a:solidFill>
              </a:rPr>
              <a:t>Betimlemerden</a:t>
            </a:r>
            <a:endParaRPr lang="tr-TR" dirty="0"/>
          </a:p>
          <a:p>
            <a:pPr marL="36900" indent="0">
              <a:buNone/>
            </a:pPr>
            <a:endParaRPr lang="tr-TR" dirty="0"/>
          </a:p>
          <a:p>
            <a:pPr marL="36900" indent="0">
              <a:buNone/>
            </a:pPr>
            <a:r>
              <a:rPr lang="tr-TR" dirty="0"/>
              <a:t>      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773FE358-3877-41E9-BF7C-EF9EABCA5042}"/>
              </a:ext>
            </a:extLst>
          </p:cNvPr>
          <p:cNvSpPr/>
          <p:nvPr/>
        </p:nvSpPr>
        <p:spPr>
          <a:xfrm>
            <a:off x="6009503" y="4448432"/>
            <a:ext cx="477795" cy="395417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803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2015FEE-03F9-44DC-B7E8-6B71BA338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323675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SORU: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77825E6E-07EF-45C8-BD61-FC1BFBBCE0F6}"/>
              </a:ext>
            </a:extLst>
          </p:cNvPr>
          <p:cNvSpPr>
            <a:spLocks noGrp="1"/>
          </p:cNvSpPr>
          <p:nvPr>
            <p:ph idx="1"/>
          </p:nvPr>
        </p:nvSpPr>
        <p:spPr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</p:spPr>
        <p:txBody>
          <a:bodyPr/>
          <a:lstStyle/>
          <a:p>
            <a:pPr marL="36900" indent="0">
              <a:buNone/>
            </a:pPr>
            <a:r>
              <a:rPr lang="tr-TR" dirty="0" err="1"/>
              <a:t>Nevski</a:t>
            </a:r>
            <a:r>
              <a:rPr lang="tr-TR" dirty="0"/>
              <a:t> Caddesi’nde herkese yol veren Yeraltı </a:t>
            </a:r>
            <a:r>
              <a:rPr lang="tr-TR" dirty="0" err="1"/>
              <a:t>Adamı,çok</a:t>
            </a:r>
            <a:r>
              <a:rPr lang="tr-TR" dirty="0"/>
              <a:t> istediği halde kimse ona yol </a:t>
            </a:r>
            <a:r>
              <a:rPr lang="tr-TR" dirty="0" err="1"/>
              <a:t>vermez;planlardan,hazırlıklardan</a:t>
            </a:r>
            <a:r>
              <a:rPr lang="tr-TR" dirty="0"/>
              <a:t> sonra o da kimseye yol vermemeye karar verdiği </a:t>
            </a:r>
            <a:r>
              <a:rPr lang="tr-TR" dirty="0" err="1"/>
              <a:t>halde,çarpışmaanında</a:t>
            </a:r>
            <a:r>
              <a:rPr lang="tr-TR" dirty="0"/>
              <a:t> kenara kaçıp bunu gururuna </a:t>
            </a:r>
            <a:r>
              <a:rPr lang="tr-TR" dirty="0" err="1"/>
              <a:t>yediremez,hastalanır,hummaya</a:t>
            </a:r>
            <a:r>
              <a:rPr lang="tr-TR" dirty="0"/>
              <a:t> (ateşli hastalık) </a:t>
            </a:r>
            <a:r>
              <a:rPr lang="tr-TR" dirty="0" err="1"/>
              <a:t>tutulur,sayıklar.Bu</a:t>
            </a:r>
            <a:r>
              <a:rPr lang="tr-TR" dirty="0"/>
              <a:t> işten vazgeçtiği bir </a:t>
            </a:r>
            <a:r>
              <a:rPr lang="tr-TR" dirty="0" err="1"/>
              <a:t>anda,daha</a:t>
            </a:r>
            <a:r>
              <a:rPr lang="tr-TR" dirty="0"/>
              <a:t> önce yol verdiği iri subayla karşı karşıya gelir ve gözlerini yumarak ona </a:t>
            </a:r>
            <a:r>
              <a:rPr lang="tr-TR" dirty="0" err="1"/>
              <a:t>çarpar;ama</a:t>
            </a:r>
            <a:r>
              <a:rPr lang="tr-TR" dirty="0"/>
              <a:t> subay hiç </a:t>
            </a:r>
            <a:r>
              <a:rPr lang="tr-TR" dirty="0" err="1"/>
              <a:t>aldırmaz.O</a:t>
            </a:r>
            <a:r>
              <a:rPr lang="tr-TR" dirty="0"/>
              <a:t> kenara </a:t>
            </a:r>
            <a:r>
              <a:rPr lang="tr-TR" dirty="0" err="1"/>
              <a:t>yuvarlanır;ama</a:t>
            </a:r>
            <a:r>
              <a:rPr lang="tr-TR" dirty="0"/>
              <a:t> </a:t>
            </a:r>
            <a:r>
              <a:rPr lang="tr-TR" dirty="0" err="1"/>
              <a:t>çarmıştır</a:t>
            </a:r>
            <a:r>
              <a:rPr lang="tr-TR" dirty="0"/>
              <a:t> </a:t>
            </a:r>
            <a:r>
              <a:rPr lang="tr-TR" dirty="0" err="1"/>
              <a:t>artık,zafer</a:t>
            </a:r>
            <a:r>
              <a:rPr lang="tr-TR" dirty="0"/>
              <a:t> sarhoşluğuyla İtalyan aryaları söylemeye başlar.</a:t>
            </a:r>
          </a:p>
          <a:p>
            <a:pPr marL="36900" indent="0">
              <a:buNone/>
            </a:pPr>
            <a:r>
              <a:rPr lang="tr-TR" dirty="0">
                <a:solidFill>
                  <a:srgbClr val="FF0000"/>
                </a:solidFill>
              </a:rPr>
              <a:t>Bu parçada aşağıdaki anlatım biçimlerinden hangisi ağır basmaktadır?</a:t>
            </a:r>
          </a:p>
          <a:p>
            <a:pPr marL="36900" indent="0">
              <a:buNone/>
            </a:pPr>
            <a:r>
              <a:rPr lang="tr-TR" dirty="0">
                <a:solidFill>
                  <a:srgbClr val="FF0000"/>
                </a:solidFill>
              </a:rPr>
              <a:t>                    A)</a:t>
            </a:r>
            <a:r>
              <a:rPr lang="tr-TR" dirty="0">
                <a:solidFill>
                  <a:schemeClr val="tx1"/>
                </a:solidFill>
              </a:rPr>
              <a:t> Açıklama</a:t>
            </a:r>
            <a:r>
              <a:rPr lang="tr-TR" dirty="0">
                <a:solidFill>
                  <a:srgbClr val="FF0000"/>
                </a:solidFill>
              </a:rPr>
              <a:t>                                          B) </a:t>
            </a:r>
            <a:r>
              <a:rPr lang="tr-TR" dirty="0">
                <a:solidFill>
                  <a:schemeClr val="tx1"/>
                </a:solidFill>
              </a:rPr>
              <a:t>Öyküleme</a:t>
            </a:r>
            <a:endParaRPr lang="tr-TR" dirty="0">
              <a:solidFill>
                <a:srgbClr val="FF0000"/>
              </a:solidFill>
            </a:endParaRPr>
          </a:p>
          <a:p>
            <a:pPr marL="36900" indent="0">
              <a:buNone/>
            </a:pPr>
            <a:r>
              <a:rPr lang="tr-TR" dirty="0">
                <a:solidFill>
                  <a:srgbClr val="FF0000"/>
                </a:solidFill>
              </a:rPr>
              <a:t>   </a:t>
            </a:r>
          </a:p>
          <a:p>
            <a:pPr marL="36900" indent="0">
              <a:buNone/>
            </a:pPr>
            <a:r>
              <a:rPr lang="tr-TR" dirty="0">
                <a:solidFill>
                  <a:srgbClr val="FF0000"/>
                </a:solidFill>
              </a:rPr>
              <a:t>                     C) </a:t>
            </a:r>
            <a:r>
              <a:rPr lang="tr-TR" dirty="0">
                <a:solidFill>
                  <a:schemeClr val="tx1"/>
                </a:solidFill>
              </a:rPr>
              <a:t>Betimleme</a:t>
            </a:r>
            <a:r>
              <a:rPr lang="tr-TR" dirty="0">
                <a:solidFill>
                  <a:srgbClr val="FF0000"/>
                </a:solidFill>
              </a:rPr>
              <a:t>                                        D) </a:t>
            </a:r>
            <a:r>
              <a:rPr lang="tr-TR" dirty="0">
                <a:solidFill>
                  <a:schemeClr val="tx1"/>
                </a:solidFill>
              </a:rPr>
              <a:t>Karşılaştırma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31DC83C3-085E-4423-885A-9569000024BE}"/>
              </a:ext>
            </a:extLst>
          </p:cNvPr>
          <p:cNvSpPr/>
          <p:nvPr/>
        </p:nvSpPr>
        <p:spPr>
          <a:xfrm>
            <a:off x="6326659" y="4114800"/>
            <a:ext cx="444844" cy="469557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497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CCD7A03-4BAD-4B87-AFAB-E0234225D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113610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SORU: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5B17913-EA08-410B-A9FA-2A72934E29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60159"/>
            <a:ext cx="10353762" cy="4058751"/>
          </a:xfrm>
          <a:pattFill prst="pct20">
            <a:fgClr>
              <a:srgbClr val="002060"/>
            </a:fgClr>
            <a:bgClr>
              <a:schemeClr val="bg1"/>
            </a:bgClr>
          </a:pattFill>
        </p:spPr>
        <p:txBody>
          <a:bodyPr>
            <a:normAutofit fontScale="92500" lnSpcReduction="10000"/>
          </a:bodyPr>
          <a:lstStyle/>
          <a:p>
            <a:r>
              <a:rPr lang="tr-TR" dirty="0"/>
              <a:t>Gerçekten büyük ederler üretenlerden olmak istiyor musunuz? O zaman şiddetli </a:t>
            </a:r>
            <a:r>
              <a:rPr lang="tr-TR" dirty="0" err="1"/>
              <a:t>istemelisiniz.Rüyalarınıza</a:t>
            </a:r>
            <a:r>
              <a:rPr lang="tr-TR" dirty="0"/>
              <a:t> girecek kadar istemiyorsanız hayallerinizin gerçekleştiğini </a:t>
            </a:r>
            <a:r>
              <a:rPr lang="tr-TR" dirty="0" err="1"/>
              <a:t>göremezsiniz.Küçük</a:t>
            </a:r>
            <a:r>
              <a:rPr lang="tr-TR" dirty="0"/>
              <a:t> işler için </a:t>
            </a:r>
            <a:r>
              <a:rPr lang="tr-TR" dirty="0" err="1"/>
              <a:t>küçükarzular</a:t>
            </a:r>
            <a:r>
              <a:rPr lang="tr-TR" dirty="0"/>
              <a:t> </a:t>
            </a:r>
            <a:r>
              <a:rPr lang="tr-TR" dirty="0" err="1"/>
              <a:t>yeterlidir.Ama</a:t>
            </a:r>
            <a:r>
              <a:rPr lang="tr-TR" dirty="0"/>
              <a:t> büyük işler için büyük geliştirmeye </a:t>
            </a:r>
            <a:r>
              <a:rPr lang="tr-TR" dirty="0" err="1"/>
              <a:t>mahkumsunuz.Büyük</a:t>
            </a:r>
            <a:r>
              <a:rPr lang="tr-TR" dirty="0"/>
              <a:t> arzular büyük başarılara ,küçük arzularsa küçük başarılara izin verir.</a:t>
            </a:r>
          </a:p>
          <a:p>
            <a:pPr marL="3690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>
                <a:solidFill>
                  <a:schemeClr val="tx1"/>
                </a:solidFill>
              </a:rPr>
              <a:t> Parçada anlatımında aşağıdakilerden hangisinden </a:t>
            </a:r>
            <a:r>
              <a:rPr lang="tr-TR" dirty="0" err="1">
                <a:solidFill>
                  <a:schemeClr val="tx1"/>
                </a:solidFill>
              </a:rPr>
              <a:t>yararlanımıştırıldır</a:t>
            </a:r>
            <a:r>
              <a:rPr lang="tr-TR" dirty="0">
                <a:solidFill>
                  <a:schemeClr val="tx1"/>
                </a:solidFill>
              </a:rPr>
              <a:t>?</a:t>
            </a:r>
            <a:endParaRPr lang="tr-TR" dirty="0">
              <a:solidFill>
                <a:srgbClr val="FF0000"/>
              </a:solidFill>
            </a:endParaRPr>
          </a:p>
          <a:p>
            <a:endParaRPr lang="tr-TR" dirty="0">
              <a:solidFill>
                <a:srgbClr val="FF0000"/>
              </a:solidFill>
            </a:endParaRPr>
          </a:p>
          <a:p>
            <a:pPr marL="36900" indent="0">
              <a:buNone/>
            </a:pPr>
            <a:r>
              <a:rPr lang="tr-TR" dirty="0">
                <a:solidFill>
                  <a:srgbClr val="FF0000"/>
                </a:solidFill>
              </a:rPr>
              <a:t>                       A) </a:t>
            </a:r>
            <a:r>
              <a:rPr lang="tr-TR" dirty="0">
                <a:solidFill>
                  <a:schemeClr val="tx1"/>
                </a:solidFill>
              </a:rPr>
              <a:t>Açıklama</a:t>
            </a:r>
            <a:r>
              <a:rPr lang="tr-TR" dirty="0">
                <a:solidFill>
                  <a:srgbClr val="FF0000"/>
                </a:solidFill>
              </a:rPr>
              <a:t>                                B) </a:t>
            </a:r>
            <a:r>
              <a:rPr lang="tr-TR" dirty="0">
                <a:solidFill>
                  <a:schemeClr val="tx1"/>
                </a:solidFill>
              </a:rPr>
              <a:t>Betimleme</a:t>
            </a:r>
            <a:endParaRPr lang="tr-TR" dirty="0">
              <a:solidFill>
                <a:srgbClr val="FF0000"/>
              </a:solidFill>
            </a:endParaRPr>
          </a:p>
          <a:p>
            <a:pPr marL="3690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36900" indent="0">
              <a:buNone/>
            </a:pPr>
            <a:r>
              <a:rPr lang="tr-TR" dirty="0"/>
              <a:t>                       </a:t>
            </a:r>
            <a:r>
              <a:rPr lang="tr-TR" dirty="0">
                <a:solidFill>
                  <a:srgbClr val="FF0000"/>
                </a:solidFill>
              </a:rPr>
              <a:t>C) </a:t>
            </a:r>
            <a:r>
              <a:rPr lang="tr-TR" dirty="0">
                <a:solidFill>
                  <a:schemeClr val="tx1"/>
                </a:solidFill>
              </a:rPr>
              <a:t>Öyküleme</a:t>
            </a:r>
            <a:r>
              <a:rPr lang="tr-TR" dirty="0">
                <a:solidFill>
                  <a:srgbClr val="FF0000"/>
                </a:solidFill>
              </a:rPr>
              <a:t>                               D) </a:t>
            </a:r>
            <a:r>
              <a:rPr lang="tr-TR" dirty="0">
                <a:solidFill>
                  <a:schemeClr val="tx1"/>
                </a:solidFill>
              </a:rPr>
              <a:t>Tartışma</a:t>
            </a:r>
            <a:endParaRPr lang="tr-TR" dirty="0"/>
          </a:p>
          <a:p>
            <a:endParaRPr lang="tr-TR" dirty="0"/>
          </a:p>
          <a:p>
            <a:pPr marL="36900" indent="0">
              <a:buNone/>
            </a:pPr>
            <a:r>
              <a:rPr lang="tr-TR" dirty="0"/>
              <a:t>          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92CC04C9-5C09-4FFB-A85E-46498DA1899D}"/>
              </a:ext>
            </a:extLst>
          </p:cNvPr>
          <p:cNvSpPr/>
          <p:nvPr/>
        </p:nvSpPr>
        <p:spPr>
          <a:xfrm>
            <a:off x="5666509" y="4447309"/>
            <a:ext cx="429491" cy="429491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877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8A3A3FE8-389F-4A55-B7BA-6E156FC29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424070"/>
            <a:ext cx="1630622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SORU: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9037C1E8-343E-4A5B-B920-3E23621EDF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49"/>
            <a:ext cx="9952988" cy="4853881"/>
          </a:xfrm>
          <a:pattFill prst="sphere">
            <a:fgClr>
              <a:schemeClr val="bg1"/>
            </a:fgClr>
            <a:bgClr>
              <a:srgbClr val="002060"/>
            </a:bgClr>
          </a:pattFill>
        </p:spPr>
        <p:txBody>
          <a:bodyPr>
            <a:normAutofit lnSpcReduction="10000"/>
          </a:bodyPr>
          <a:lstStyle/>
          <a:p>
            <a:r>
              <a:rPr lang="tr-TR" sz="2400" dirty="0">
                <a:effectLst/>
              </a:rPr>
              <a:t>Aksaray, Selçuklular döneminde devletin ikinci baş- kenti olarak kullanılmıştır. Bu dönemde şehir, yardım kuruluşları ve eğitim kurumları ile zenginleştirilmiştir. Burası -şehre kötü insanların alınmamasından dolayı- </a:t>
            </a:r>
            <a:r>
              <a:rPr lang="tr-TR" sz="2400" dirty="0" err="1">
                <a:effectLst/>
              </a:rPr>
              <a:t>ʽʽiyi</a:t>
            </a:r>
            <a:r>
              <a:rPr lang="tr-TR" sz="2400" dirty="0">
                <a:effectLst/>
              </a:rPr>
              <a:t> insanların yaşadığı yer’’ anlamına gelen </a:t>
            </a:r>
            <a:r>
              <a:rPr lang="tr-TR" sz="2400" dirty="0" err="1">
                <a:effectLst/>
              </a:rPr>
              <a:t>ʽʽŞehr</a:t>
            </a:r>
            <a:r>
              <a:rPr lang="tr-TR" sz="2400" dirty="0">
                <a:effectLst/>
              </a:rPr>
              <a:t>-i </a:t>
            </a:r>
            <a:r>
              <a:rPr lang="tr-TR" sz="2400" dirty="0" err="1">
                <a:effectLst/>
              </a:rPr>
              <a:t>Süleha</a:t>
            </a:r>
            <a:r>
              <a:rPr lang="tr-TR" sz="2400" dirty="0">
                <a:effectLst/>
              </a:rPr>
              <a:t>” olarak anılmıştır. Alaattin Keykubat döneminde daha çok askerî bir üs olarak kullanılan Aksaray, bu dönemde mimari yönden çok gelişmiştir.</a:t>
            </a:r>
          </a:p>
          <a:p>
            <a:r>
              <a:rPr lang="tr-TR" sz="2400" b="1" dirty="0">
                <a:effectLst/>
              </a:rPr>
              <a:t>Bu parçanın anlatım biçimi aşağıdakilerden hangisidir?</a:t>
            </a:r>
            <a:endParaRPr lang="tr-TR" sz="2400" dirty="0">
              <a:effectLst/>
            </a:endParaRPr>
          </a:p>
          <a:p>
            <a:r>
              <a:rPr lang="tr-TR" sz="2400" dirty="0">
                <a:effectLst/>
              </a:rPr>
              <a:t>A) Betimleme.</a:t>
            </a:r>
          </a:p>
          <a:p>
            <a:r>
              <a:rPr lang="tr-TR" sz="2400" dirty="0">
                <a:effectLst/>
              </a:rPr>
              <a:t>B) Öyküleme.</a:t>
            </a:r>
          </a:p>
          <a:p>
            <a:r>
              <a:rPr lang="tr-TR" sz="2400" dirty="0">
                <a:effectLst/>
              </a:rPr>
              <a:t>C) Tartışma.</a:t>
            </a:r>
          </a:p>
          <a:p>
            <a:r>
              <a:rPr lang="tr-TR" sz="2400" dirty="0">
                <a:effectLst/>
              </a:rPr>
              <a:t>D) Açıklama</a:t>
            </a:r>
          </a:p>
          <a:p>
            <a:pPr marL="36900" indent="0">
              <a:buNone/>
            </a:pPr>
            <a:endParaRPr lang="tr-TR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A554BADF-F0DF-463C-956A-7E058B27D6F3}"/>
              </a:ext>
            </a:extLst>
          </p:cNvPr>
          <p:cNvSpPr/>
          <p:nvPr/>
        </p:nvSpPr>
        <p:spPr>
          <a:xfrm>
            <a:off x="1325217" y="5803849"/>
            <a:ext cx="397565" cy="371061"/>
          </a:xfrm>
          <a:prstGeom prst="ellipse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9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7EEB5B42-226B-4319-9D66-366A825FC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5400" dirty="0">
                <a:solidFill>
                  <a:schemeClr val="accent3">
                    <a:lumMod val="75000"/>
                  </a:schemeClr>
                </a:solidFill>
                <a:latin typeface="Algerian" panose="04020705040A02060702" pitchFamily="82" charset="0"/>
              </a:rPr>
              <a:t>ANLATIM BİÇİMLERİ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0BFBBCA0-4543-4744-8C6B-E54665B95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8431" y="2247197"/>
            <a:ext cx="8709890" cy="3455396"/>
          </a:xfrm>
          <a:pattFill prst="pct20">
            <a:fgClr>
              <a:schemeClr val="bg2"/>
            </a:fgClr>
            <a:bgClr>
              <a:schemeClr val="tx1">
                <a:lumMod val="65000"/>
              </a:schemeClr>
            </a:bgClr>
          </a:pattFill>
        </p:spPr>
        <p:txBody>
          <a:bodyPr/>
          <a:lstStyle/>
          <a:p>
            <a:r>
              <a:rPr lang="tr-TR" altLang="tr-TR" sz="4000" dirty="0">
                <a:solidFill>
                  <a:srgbClr val="5A2C7C"/>
                </a:solidFill>
              </a:rPr>
              <a:t>1. Açıklayıcı Anlatım (</a:t>
            </a:r>
            <a:r>
              <a:rPr lang="tr-TR" altLang="tr-TR" sz="4000" i="1" dirty="0">
                <a:solidFill>
                  <a:srgbClr val="5A2C7C"/>
                </a:solidFill>
              </a:rPr>
              <a:t>Açıklama</a:t>
            </a:r>
            <a:r>
              <a:rPr lang="tr-TR" altLang="tr-TR" sz="4000" dirty="0">
                <a:solidFill>
                  <a:srgbClr val="5A2C7C"/>
                </a:solidFill>
              </a:rPr>
              <a:t>)</a:t>
            </a:r>
          </a:p>
          <a:p>
            <a:r>
              <a:rPr lang="tr-TR" altLang="tr-TR" sz="4000" dirty="0">
                <a:solidFill>
                  <a:srgbClr val="5A2C7C"/>
                </a:solidFill>
              </a:rPr>
              <a:t>2. </a:t>
            </a:r>
            <a:r>
              <a:rPr lang="tr-TR" altLang="tr-TR" sz="4000" dirty="0" err="1">
                <a:solidFill>
                  <a:srgbClr val="5A2C7C"/>
                </a:solidFill>
              </a:rPr>
              <a:t>Öyküleyici</a:t>
            </a:r>
            <a:r>
              <a:rPr lang="tr-TR" altLang="tr-TR" sz="4000" dirty="0">
                <a:solidFill>
                  <a:srgbClr val="5A2C7C"/>
                </a:solidFill>
              </a:rPr>
              <a:t> Anlatım (</a:t>
            </a:r>
            <a:r>
              <a:rPr lang="tr-TR" altLang="tr-TR" sz="4000" i="1" dirty="0">
                <a:solidFill>
                  <a:srgbClr val="5A2C7C"/>
                </a:solidFill>
              </a:rPr>
              <a:t>Öyküleme</a:t>
            </a:r>
            <a:r>
              <a:rPr lang="tr-TR" altLang="tr-TR" sz="4000" dirty="0">
                <a:solidFill>
                  <a:srgbClr val="5A2C7C"/>
                </a:solidFill>
              </a:rPr>
              <a:t>) </a:t>
            </a:r>
          </a:p>
          <a:p>
            <a:r>
              <a:rPr lang="tr-TR" altLang="tr-TR" sz="4000" dirty="0">
                <a:solidFill>
                  <a:srgbClr val="5A2C7C"/>
                </a:solidFill>
              </a:rPr>
              <a:t>3. Betimleyici Anlatım (</a:t>
            </a:r>
            <a:r>
              <a:rPr lang="tr-TR" altLang="tr-TR" sz="4000" i="1" dirty="0">
                <a:solidFill>
                  <a:srgbClr val="5A2C7C"/>
                </a:solidFill>
              </a:rPr>
              <a:t>Betimleme</a:t>
            </a:r>
            <a:r>
              <a:rPr lang="tr-TR" altLang="tr-TR" sz="4000" dirty="0">
                <a:solidFill>
                  <a:srgbClr val="5A2C7C"/>
                </a:solidFill>
              </a:rPr>
              <a:t>)</a:t>
            </a:r>
          </a:p>
          <a:p>
            <a:r>
              <a:rPr lang="tr-TR" altLang="tr-TR" sz="4000" dirty="0">
                <a:solidFill>
                  <a:srgbClr val="5A2C7C"/>
                </a:solidFill>
              </a:rPr>
              <a:t>4. Tartışmacı Anlatım (</a:t>
            </a:r>
            <a:r>
              <a:rPr lang="tr-TR" altLang="tr-TR" sz="4000" i="1" dirty="0">
                <a:solidFill>
                  <a:srgbClr val="5A2C7C"/>
                </a:solidFill>
              </a:rPr>
              <a:t>Tartışma</a:t>
            </a:r>
            <a:r>
              <a:rPr lang="tr-TR" altLang="tr-TR" sz="4000" dirty="0">
                <a:solidFill>
                  <a:srgbClr val="5A2C7C"/>
                </a:solidFill>
              </a:rPr>
              <a:t>)</a:t>
            </a:r>
          </a:p>
          <a:p>
            <a:endParaRPr lang="tr-TR" dirty="0"/>
          </a:p>
        </p:txBody>
      </p:sp>
      <p:pic>
        <p:nvPicPr>
          <p:cNvPr id="4" name="Picture 5" descr="MCj04413820000[1]">
            <a:extLst>
              <a:ext uri="{FF2B5EF4-FFF2-40B4-BE49-F238E27FC236}">
                <a16:creationId xmlns:a16="http://schemas.microsoft.com/office/drawing/2014/main" xmlns="" id="{0050D366-B2C4-4D4B-A888-B04B4D25C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331" y="-115090"/>
            <a:ext cx="1991194" cy="19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2605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533FB3FD-D881-47E1-A5F4-B7CAC4806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864" y="234846"/>
            <a:ext cx="10353762" cy="970450"/>
          </a:xfrm>
        </p:spPr>
        <p:txBody>
          <a:bodyPr/>
          <a:lstStyle/>
          <a:p>
            <a:r>
              <a:rPr lang="tr-TR" dirty="0">
                <a:solidFill>
                  <a:srgbClr val="92D050"/>
                </a:solidFill>
                <a:latin typeface="Algerian" panose="04020705040A02060702" pitchFamily="82" charset="0"/>
              </a:rPr>
              <a:t>1.AÇIKLAYICI ANLATIM (	açıklama)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07A12F3-175C-4468-B00C-483FBF7273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4" y="1580050"/>
            <a:ext cx="5307123" cy="4700829"/>
          </a:xfrm>
          <a:pattFill prst="shingle">
            <a:fgClr>
              <a:schemeClr val="accent3">
                <a:lumMod val="50000"/>
              </a:schemeClr>
            </a:fgClr>
            <a:bgClr>
              <a:schemeClr val="tx1">
                <a:lumMod val="95000"/>
              </a:schemeClr>
            </a:bgClr>
          </a:pattFill>
        </p:spPr>
        <p:txBody>
          <a:bodyPr>
            <a:noAutofit/>
          </a:bodyPr>
          <a:lstStyle/>
          <a:p>
            <a:pPr marL="36900" indent="0">
              <a:buNone/>
            </a:pPr>
            <a:r>
              <a:rPr lang="tr-TR" sz="3600" dirty="0" err="1">
                <a:solidFill>
                  <a:srgbClr val="FF0000"/>
                </a:solidFill>
              </a:rPr>
              <a:t>Açıklama:</a:t>
            </a:r>
            <a:r>
              <a:rPr lang="tr-TR" sz="3600" dirty="0" err="1">
                <a:solidFill>
                  <a:schemeClr val="tx2">
                    <a:lumMod val="10000"/>
                  </a:schemeClr>
                </a:solidFill>
              </a:rPr>
              <a:t>Bilgilendirmek</a:t>
            </a:r>
            <a:r>
              <a:rPr lang="tr-TR" sz="3600" dirty="0">
                <a:solidFill>
                  <a:schemeClr val="tx2">
                    <a:lumMod val="10000"/>
                  </a:schemeClr>
                </a:solidFill>
              </a:rPr>
              <a:t> ve öğretmek amacıyla yazılan </a:t>
            </a:r>
            <a:r>
              <a:rPr lang="tr-TR" sz="3600" dirty="0" err="1">
                <a:solidFill>
                  <a:schemeClr val="tx2">
                    <a:lumMod val="10000"/>
                  </a:schemeClr>
                </a:solidFill>
              </a:rPr>
              <a:t>yazılardır.Öznellik</a:t>
            </a:r>
            <a:r>
              <a:rPr lang="tr-TR" sz="36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tr-TR" sz="3600" dirty="0" err="1">
                <a:solidFill>
                  <a:schemeClr val="tx2">
                    <a:lumMod val="10000"/>
                  </a:schemeClr>
                </a:solidFill>
              </a:rPr>
              <a:t>yoktur.Nesnel</a:t>
            </a:r>
            <a:r>
              <a:rPr lang="tr-TR" sz="3600" dirty="0">
                <a:solidFill>
                  <a:schemeClr val="tx2">
                    <a:lumMod val="10000"/>
                  </a:schemeClr>
                </a:solidFill>
              </a:rPr>
              <a:t> verilerle düşünce somutlaştırılmaya çalışılır.</a:t>
            </a:r>
          </a:p>
        </p:txBody>
      </p:sp>
      <p:pic>
        <p:nvPicPr>
          <p:cNvPr id="4" name="Picture 11" descr="MCj04382490000[1]">
            <a:extLst>
              <a:ext uri="{FF2B5EF4-FFF2-40B4-BE49-F238E27FC236}">
                <a16:creationId xmlns:a16="http://schemas.microsoft.com/office/drawing/2014/main" xmlns="" id="{84A5BD75-655D-4098-BA93-C40DAE21AE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0917" y="1457954"/>
            <a:ext cx="4532632" cy="4945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3888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4402D83A-CCA7-4D78-940B-7B7FFAAFE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249130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tr-TR" sz="3200" dirty="0">
                <a:solidFill>
                  <a:srgbClr val="FF0000"/>
                </a:solidFill>
                <a:latin typeface="Brush Script MT" panose="03060802040406070304" pitchFamily="66" charset="0"/>
              </a:rPr>
              <a:t>ÖRNEK 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177197F-1171-4DA5-BC5F-40FB04568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164665"/>
            <a:ext cx="10463739" cy="4083735"/>
          </a:xfrm>
          <a:pattFill prst="openDmnd">
            <a:fgClr>
              <a:srgbClr val="7030A0"/>
            </a:fgClr>
            <a:bgClr>
              <a:schemeClr val="accent6">
                <a:lumMod val="50000"/>
              </a:schemeClr>
            </a:bgClr>
          </a:pattFill>
          <a:ln w="254000" cap="sq">
            <a:noFill/>
          </a:ln>
        </p:spPr>
        <p:txBody>
          <a:bodyPr>
            <a:normAutofit/>
          </a:bodyPr>
          <a:lstStyle/>
          <a:p>
            <a:r>
              <a:rPr lang="tr-TR" sz="3600" dirty="0"/>
              <a:t>Denizin maviliği benim </a:t>
            </a:r>
            <a:r>
              <a:rPr lang="tr-TR" sz="3600" dirty="0" err="1"/>
              <a:t>nin</a:t>
            </a:r>
            <a:r>
              <a:rPr lang="tr-TR" sz="3600" dirty="0"/>
              <a:t> ormanın yeşilliğiyle buluştuğu yerlerdendir benim </a:t>
            </a:r>
            <a:r>
              <a:rPr lang="tr-TR" sz="3600" dirty="0" err="1"/>
              <a:t>memleketim.Sıcak</a:t>
            </a:r>
            <a:r>
              <a:rPr lang="tr-TR" sz="3600" dirty="0"/>
              <a:t> </a:t>
            </a:r>
            <a:r>
              <a:rPr lang="tr-TR" sz="3600" dirty="0" err="1"/>
              <a:t>havası,sıcakkanlı</a:t>
            </a:r>
            <a:r>
              <a:rPr lang="tr-TR" sz="3600" dirty="0"/>
              <a:t> insanlarıyla kazınmıştır </a:t>
            </a:r>
            <a:r>
              <a:rPr lang="tr-TR" sz="3600" dirty="0" err="1"/>
              <a:t>hafızalara.Sadece</a:t>
            </a:r>
            <a:r>
              <a:rPr lang="tr-TR" sz="3600" dirty="0"/>
              <a:t> doğal </a:t>
            </a:r>
            <a:r>
              <a:rPr lang="tr-TR" sz="3600" dirty="0" err="1"/>
              <a:t>değil,tarihsel</a:t>
            </a:r>
            <a:r>
              <a:rPr lang="tr-TR" sz="3600" dirty="0"/>
              <a:t> güzellikleri de can </a:t>
            </a:r>
            <a:r>
              <a:rPr lang="tr-TR" sz="3600" dirty="0" err="1"/>
              <a:t>alıcıdır.Bizans’tan,Osmalıdan</a:t>
            </a:r>
            <a:r>
              <a:rPr lang="tr-TR" sz="3600" dirty="0"/>
              <a:t> birçok eser karşınıza çıkabilir her köşe başında.</a:t>
            </a:r>
          </a:p>
        </p:txBody>
      </p:sp>
      <p:sp>
        <p:nvSpPr>
          <p:cNvPr id="6" name="AutoShape 4" descr="üsküdar ile ilgili görsel sonucu">
            <a:extLst>
              <a:ext uri="{FF2B5EF4-FFF2-40B4-BE49-F238E27FC236}">
                <a16:creationId xmlns:a16="http://schemas.microsoft.com/office/drawing/2014/main" xmlns="" id="{34745E9F-2992-4273-9A6F-8457645C6F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9953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3D6503F9-73D0-4891-958F-816A06420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148719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28F43767-5740-48F7-BB54-C29C316D12F0}"/>
              </a:ext>
            </a:extLst>
          </p:cNvPr>
          <p:cNvSpPr>
            <a:spLocks noGrp="1"/>
          </p:cNvSpPr>
          <p:nvPr>
            <p:ph idx="1"/>
          </p:nvPr>
        </p:nvSpPr>
        <p:spPr>
          <a:pattFill prst="horzBrick">
            <a:fgClr>
              <a:srgbClr val="0070C0"/>
            </a:fgClr>
            <a:bgClr>
              <a:schemeClr val="accent1">
                <a:lumMod val="75000"/>
              </a:schemeClr>
            </a:bgClr>
          </a:pattFill>
        </p:spPr>
        <p:txBody>
          <a:bodyPr>
            <a:normAutofit/>
          </a:bodyPr>
          <a:lstStyle/>
          <a:p>
            <a:r>
              <a:rPr lang="tr-TR" sz="3600" dirty="0"/>
              <a:t>Önemli bir teknolojik buluş olan otomobilin tarihi 19. yüzyılda enerji kaynağı olarak buharın kullanılmasıyla başlar ve içten yanmalı  motorlarda petrolün kullanılmasıyla devam </a:t>
            </a:r>
            <a:r>
              <a:rPr lang="tr-TR" sz="3600" dirty="0" err="1"/>
              <a:t>eder.Günümüzde</a:t>
            </a:r>
            <a:r>
              <a:rPr lang="tr-TR" sz="3600" dirty="0"/>
              <a:t> ise alternatif enerji kaynaklarının bulunmasıyla otomobil alanındaki gelişmelerin hız kazanması sağlanmıştır.  </a:t>
            </a:r>
          </a:p>
        </p:txBody>
      </p:sp>
    </p:spTree>
    <p:extLst>
      <p:ext uri="{BB962C8B-B14F-4D97-AF65-F5344CB8AC3E}">
        <p14:creationId xmlns:p14="http://schemas.microsoft.com/office/powerpoint/2010/main" xmlns="" val="267159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1DED5131-967C-4204-9C5F-440F750B0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989062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  <a:r>
              <a:rPr lang="tr-TR" dirty="0">
                <a:solidFill>
                  <a:srgbClr val="7030A0"/>
                </a:solidFill>
                <a:latin typeface="Brush Script MT" panose="03060802040406070304" pitchFamily="66" charset="0"/>
              </a:rPr>
              <a:t>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C8F1FFC5-39B4-47FF-BCEB-7203E5693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32450"/>
            <a:ext cx="10883464" cy="3813912"/>
          </a:xfrm>
          <a:pattFill prst="pct5">
            <a:fgClr>
              <a:srgbClr val="7030A0"/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r>
              <a:rPr lang="tr-TR" sz="2800" dirty="0"/>
              <a:t>Bermuda Şeytan Üçgeni Atlantik okyanusunun  500  bin mil karelik bir bölümünü </a:t>
            </a:r>
            <a:r>
              <a:rPr lang="tr-TR" sz="2800" dirty="0" err="1"/>
              <a:t>kaplayan,kuş</a:t>
            </a:r>
            <a:r>
              <a:rPr lang="tr-TR" sz="2800" dirty="0"/>
              <a:t> bakışı bakıldığında </a:t>
            </a:r>
            <a:r>
              <a:rPr lang="tr-TR" sz="2800" dirty="0" err="1"/>
              <a:t>Miami,Bermuda</a:t>
            </a:r>
            <a:r>
              <a:rPr lang="tr-TR" sz="2800" dirty="0"/>
              <a:t> ve </a:t>
            </a:r>
            <a:r>
              <a:rPr lang="tr-TR" sz="2800" dirty="0" err="1"/>
              <a:t>Puarta</a:t>
            </a:r>
            <a:r>
              <a:rPr lang="tr-TR" sz="2800" dirty="0"/>
              <a:t> </a:t>
            </a:r>
            <a:r>
              <a:rPr lang="tr-TR" sz="2800" dirty="0" err="1"/>
              <a:t>Rico</a:t>
            </a:r>
            <a:r>
              <a:rPr lang="tr-TR" sz="2800" dirty="0"/>
              <a:t> sınırları içerisinde klan üçgen biçimini andıran bölgeye verilen </a:t>
            </a:r>
            <a:r>
              <a:rPr lang="tr-TR" sz="2800" dirty="0" err="1"/>
              <a:t>addır.Bu</a:t>
            </a:r>
            <a:r>
              <a:rPr lang="tr-TR" sz="2800" dirty="0"/>
              <a:t> bölge içerisindeyken  son yıllarda kaybolan </a:t>
            </a:r>
            <a:r>
              <a:rPr lang="tr-TR" sz="2800" dirty="0" err="1"/>
              <a:t>insan,gemi,uçak</a:t>
            </a:r>
            <a:r>
              <a:rPr lang="tr-TR" sz="2800" dirty="0"/>
              <a:t> sayısı binler ile ifade </a:t>
            </a:r>
            <a:r>
              <a:rPr lang="tr-TR" sz="2800" dirty="0" err="1"/>
              <a:t>edilmektedir.Bu</a:t>
            </a:r>
            <a:r>
              <a:rPr lang="tr-TR" sz="2800" dirty="0"/>
              <a:t> bölgede </a:t>
            </a:r>
            <a:r>
              <a:rPr lang="tr-TR" sz="2800" dirty="0" err="1"/>
              <a:t>uçak,gemi</a:t>
            </a:r>
            <a:r>
              <a:rPr lang="tr-TR" sz="2800" dirty="0"/>
              <a:t> vb. araçların bir anda ortadan kaybolması ile ilgili olarak çok sayıda ortaya teori atılmıştır.</a:t>
            </a:r>
          </a:p>
        </p:txBody>
      </p:sp>
    </p:spTree>
    <p:extLst>
      <p:ext uri="{BB962C8B-B14F-4D97-AF65-F5344CB8AC3E}">
        <p14:creationId xmlns:p14="http://schemas.microsoft.com/office/powerpoint/2010/main" xmlns="" val="178246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40531C9-E569-49CA-8510-5520DD448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680" y="776772"/>
            <a:ext cx="10353762" cy="970450"/>
          </a:xfrm>
        </p:spPr>
        <p:txBody>
          <a:bodyPr/>
          <a:lstStyle/>
          <a:p>
            <a:r>
              <a:rPr lang="tr-TR" dirty="0">
                <a:solidFill>
                  <a:schemeClr val="accent5">
                    <a:lumMod val="60000"/>
                    <a:lumOff val="40000"/>
                  </a:schemeClr>
                </a:solidFill>
                <a:latin typeface="Algerian" panose="04020705040A02060702" pitchFamily="82" charset="0"/>
              </a:rPr>
              <a:t>2.ÖyküleyİCİ </a:t>
            </a:r>
            <a:r>
              <a:rPr lang="tr-TR" dirty="0" err="1">
                <a:solidFill>
                  <a:schemeClr val="accent5">
                    <a:lumMod val="60000"/>
                    <a:lumOff val="40000"/>
                  </a:schemeClr>
                </a:solidFill>
                <a:latin typeface="Algerian" panose="04020705040A02060702" pitchFamily="82" charset="0"/>
              </a:rPr>
              <a:t>anlatIM</a:t>
            </a:r>
            <a:r>
              <a:rPr lang="tr-TR" dirty="0">
                <a:solidFill>
                  <a:schemeClr val="accent5">
                    <a:lumMod val="60000"/>
                    <a:lumOff val="40000"/>
                  </a:schemeClr>
                </a:solidFill>
                <a:latin typeface="Algerian" panose="04020705040A02060702" pitchFamily="82" charset="0"/>
              </a:rPr>
              <a:t> (ÖYKÜLEME)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15E9126B-C1BF-4B4A-9591-1B98B8142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680" y="1838466"/>
            <a:ext cx="5178996" cy="4529203"/>
          </a:xfrm>
          <a:pattFill prst="pct5">
            <a:fgClr>
              <a:schemeClr val="accent5">
                <a:lumMod val="60000"/>
                <a:lumOff val="40000"/>
              </a:schemeClr>
            </a:fgClr>
            <a:bgClr>
              <a:schemeClr val="tx1">
                <a:lumMod val="50000"/>
              </a:schemeClr>
            </a:bgClr>
          </a:pattFill>
        </p:spPr>
        <p:txBody>
          <a:bodyPr/>
          <a:lstStyle/>
          <a:p>
            <a:pPr marL="36900" indent="0">
              <a:buNone/>
            </a:pPr>
            <a:r>
              <a:rPr lang="tr-TR" dirty="0"/>
              <a:t> </a:t>
            </a:r>
            <a:r>
              <a:rPr lang="tr-TR" sz="3200" dirty="0"/>
              <a:t>Bir olayın </a:t>
            </a:r>
            <a:r>
              <a:rPr lang="tr-TR" sz="3200" dirty="0" err="1"/>
              <a:t>yer,zaman,ve</a:t>
            </a:r>
            <a:r>
              <a:rPr lang="tr-TR" sz="3200" dirty="0"/>
              <a:t> kişiye bağlı anlatıldığı </a:t>
            </a:r>
            <a:r>
              <a:rPr lang="tr-TR" sz="3200" dirty="0" err="1"/>
              <a:t>yazılardır.Genellikle</a:t>
            </a:r>
            <a:r>
              <a:rPr lang="tr-TR" sz="3200" dirty="0"/>
              <a:t> olaylar oluş sırasıyla </a:t>
            </a:r>
            <a:r>
              <a:rPr lang="tr-TR" sz="3200" dirty="0" err="1"/>
              <a:t>anlatılır.Amaç</a:t>
            </a:r>
            <a:r>
              <a:rPr lang="tr-TR" sz="3200" dirty="0"/>
              <a:t> okuyucuyu olayın içine </a:t>
            </a:r>
            <a:r>
              <a:rPr lang="tr-TR" sz="3200" dirty="0" err="1"/>
              <a:t>almaktır.Varlıklar</a:t>
            </a:r>
            <a:r>
              <a:rPr lang="tr-TR" sz="3200" dirty="0"/>
              <a:t> hareket </a:t>
            </a:r>
            <a:r>
              <a:rPr lang="tr-TR" sz="3200" dirty="0" err="1"/>
              <a:t>halindedir.Okuduğunuzda</a:t>
            </a:r>
            <a:r>
              <a:rPr lang="tr-TR" sz="3200" dirty="0"/>
              <a:t> </a:t>
            </a:r>
            <a:r>
              <a:rPr lang="tr-TR" sz="3200" dirty="0">
                <a:latin typeface="Brush Script MT" panose="03060802040406070304" pitchFamily="66" charset="0"/>
              </a:rPr>
              <a:t>film seyretmiş </a:t>
            </a:r>
            <a:r>
              <a:rPr lang="tr-TR" sz="3200" dirty="0"/>
              <a:t>gibi olursunuz.</a:t>
            </a:r>
          </a:p>
        </p:txBody>
      </p:sp>
      <p:pic>
        <p:nvPicPr>
          <p:cNvPr id="7" name="Resim 6" descr="küçük resim içeren bir resim&#10;&#10;Yüksek güvenilirlikle oluşturulmuş açıklama">
            <a:extLst>
              <a:ext uri="{FF2B5EF4-FFF2-40B4-BE49-F238E27FC236}">
                <a16:creationId xmlns:a16="http://schemas.microsoft.com/office/drawing/2014/main" xmlns="" id="{34B9D0CA-B3F9-4F2C-AA36-934F15BFF7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0676" y="1838467"/>
            <a:ext cx="5385707" cy="443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998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F532CF4D-5556-4AEF-A9DF-3240F2FBD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2107701" cy="970450"/>
          </a:xfrm>
          <a:pattFill prst="lgGrid">
            <a:fgClr>
              <a:srgbClr val="7030A0"/>
            </a:fgClr>
            <a:bgClr>
              <a:schemeClr val="bg1"/>
            </a:bgClr>
          </a:pattFill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Brush Script MT" panose="03060802040406070304" pitchFamily="66" charset="0"/>
              </a:rPr>
              <a:t>ÖRNEK: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72AB660-4510-4119-A097-8767D50A5D67}"/>
              </a:ext>
            </a:extLst>
          </p:cNvPr>
          <p:cNvSpPr>
            <a:spLocks noGrp="1"/>
          </p:cNvSpPr>
          <p:nvPr>
            <p:ph idx="1"/>
          </p:nvPr>
        </p:nvSpPr>
        <p:spPr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>
            <a:noAutofit/>
          </a:bodyPr>
          <a:lstStyle/>
          <a:p>
            <a:pPr marL="36900" indent="0">
              <a:buNone/>
            </a:pPr>
            <a:r>
              <a:rPr lang="tr-TR" sz="3200" dirty="0"/>
              <a:t>Bizi karşılamaya yaşlı bir </a:t>
            </a:r>
            <a:r>
              <a:rPr lang="tr-TR" sz="3200" dirty="0" err="1"/>
              <a:t>kadın,kadının</a:t>
            </a:r>
            <a:r>
              <a:rPr lang="tr-TR" sz="3200" dirty="0"/>
              <a:t> </a:t>
            </a:r>
            <a:r>
              <a:rPr lang="tr-TR" sz="3200" dirty="0" err="1"/>
              <a:t>kızı,damadı</a:t>
            </a:r>
            <a:r>
              <a:rPr lang="tr-TR" sz="3200" dirty="0"/>
              <a:t> ve torunu </a:t>
            </a:r>
            <a:r>
              <a:rPr lang="tr-TR" sz="3200" dirty="0" err="1"/>
              <a:t>geldi.Sandaldan</a:t>
            </a:r>
            <a:r>
              <a:rPr lang="tr-TR" sz="3200" dirty="0"/>
              <a:t> inerken çiçek uzattılar her </a:t>
            </a:r>
            <a:r>
              <a:rPr lang="tr-TR" sz="3200" dirty="0" err="1"/>
              <a:t>birimize.Mersin</a:t>
            </a:r>
            <a:r>
              <a:rPr lang="tr-TR" sz="3200" dirty="0"/>
              <a:t> ve defne dallarına sarılı </a:t>
            </a:r>
            <a:r>
              <a:rPr lang="tr-TR" sz="3200" dirty="0" err="1"/>
              <a:t>kırmızı,yıldız</a:t>
            </a:r>
            <a:r>
              <a:rPr lang="tr-TR" sz="3200" dirty="0"/>
              <a:t> yıldız </a:t>
            </a:r>
            <a:r>
              <a:rPr lang="tr-TR" sz="3200" dirty="0" err="1"/>
              <a:t>çiçekleri,mis</a:t>
            </a:r>
            <a:r>
              <a:rPr lang="tr-TR" sz="3200" dirty="0"/>
              <a:t> kokulu </a:t>
            </a:r>
            <a:r>
              <a:rPr lang="tr-TR" sz="3200" dirty="0" err="1"/>
              <a:t>fesleğen,bir</a:t>
            </a:r>
            <a:r>
              <a:rPr lang="tr-TR" sz="3200" dirty="0"/>
              <a:t> de kocaman ay çiçeği…Ne tatlı gülüyordu ihtiyar kadın bizi </a:t>
            </a:r>
            <a:r>
              <a:rPr lang="tr-TR" sz="3200" dirty="0" err="1"/>
              <a:t>selamlarken.Arkadaşım,bu</a:t>
            </a:r>
            <a:r>
              <a:rPr lang="tr-TR" sz="3200" dirty="0"/>
              <a:t> güzel almak için elini uzattığında sandal </a:t>
            </a:r>
            <a:r>
              <a:rPr lang="tr-TR" sz="3200" dirty="0" err="1"/>
              <a:t>sendelenmeye</a:t>
            </a:r>
            <a:r>
              <a:rPr lang="tr-TR" sz="3200" dirty="0"/>
              <a:t> </a:t>
            </a:r>
            <a:r>
              <a:rPr lang="tr-TR" sz="3200" dirty="0" err="1"/>
              <a:t>başladı,ben</a:t>
            </a:r>
            <a:r>
              <a:rPr lang="tr-TR" sz="3200" dirty="0"/>
              <a:t> ve arkadaşım suya düştük.</a:t>
            </a:r>
          </a:p>
        </p:txBody>
      </p:sp>
    </p:spTree>
    <p:extLst>
      <p:ext uri="{BB962C8B-B14F-4D97-AF65-F5344CB8AC3E}">
        <p14:creationId xmlns:p14="http://schemas.microsoft.com/office/powerpoint/2010/main" xmlns="" val="136548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urşun Rengi">
  <a:themeElements>
    <a:clrScheme name="Kurşun Rengi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Kurşun Rengi">
      <a:maj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urşun Rengi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ate" id="{C3F70B94-7CE9-428E-ADC1-3269CC2C3385}" vid="{3F2DE9A5-64E6-437C-A389-CC4477E817E8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TM04033929[[fn=Tablet]]</Template>
  <TotalTime>578</TotalTime>
  <Words>944</Words>
  <PresentationFormat>Özel</PresentationFormat>
  <Paragraphs>90</Paragraphs>
  <Slides>23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Kurşun Rengi</vt:lpstr>
      <vt:lpstr>Slayt 1</vt:lpstr>
      <vt:lpstr>ANLATIM BİÇİMLERİ </vt:lpstr>
      <vt:lpstr>ANLATIM BİÇİMLERİ </vt:lpstr>
      <vt:lpstr>1.AÇIKLAYICI ANLATIM ( açıklama)</vt:lpstr>
      <vt:lpstr>ÖRNEK :</vt:lpstr>
      <vt:lpstr>ÖRNEK:</vt:lpstr>
      <vt:lpstr>ÖRNEK::</vt:lpstr>
      <vt:lpstr>2.ÖyküleyİCİ anlatIM (ÖYKÜLEME)</vt:lpstr>
      <vt:lpstr>ÖRNEK:</vt:lpstr>
      <vt:lpstr>ÖRNEK:</vt:lpstr>
      <vt:lpstr>ÖRNEK:</vt:lpstr>
      <vt:lpstr>3.BETİMLEYİCİ anlatım (bETİMLEME)</vt:lpstr>
      <vt:lpstr>ÖRNEK:</vt:lpstr>
      <vt:lpstr>ÖRNEK:</vt:lpstr>
      <vt:lpstr>ÖRNEK:</vt:lpstr>
      <vt:lpstr>4.TartIMACI ANLATIM (TARTIŞMA)</vt:lpstr>
      <vt:lpstr>ÖRNEK:</vt:lpstr>
      <vt:lpstr>ÖRNEK:</vt:lpstr>
      <vt:lpstr>ÖRNEK:</vt:lpstr>
      <vt:lpstr>SORU:</vt:lpstr>
      <vt:lpstr>SORU:</vt:lpstr>
      <vt:lpstr>SORU:</vt:lpstr>
      <vt:lpstr>SORU: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2018-02-19T15:38:20Z</dcterms:created>
  <dcterms:modified xsi:type="dcterms:W3CDTF">2018-05-01T09:17:10Z</dcterms:modified>
  <cp:category>www.sorubak.com</cp:category>
</cp:coreProperties>
</file>