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media/audio11.wav" ContentType="audio/x-wav"/>
  <Override PartName="/ppt/media/audio21.wav" ContentType="audio/x-wav"/>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notesMasterIdLst>
    <p:notesMasterId r:id="rId11"/>
  </p:notesMasterIdLst>
  <p:sldIdLst>
    <p:sldId id="256" r:id="rId2"/>
    <p:sldId id="270" r:id="rId3"/>
    <p:sldId id="260" r:id="rId4"/>
    <p:sldId id="263" r:id="rId5"/>
    <p:sldId id="264" r:id="rId6"/>
    <p:sldId id="265" r:id="rId7"/>
    <p:sldId id="267" r:id="rId8"/>
    <p:sldId id="268" r:id="rId9"/>
    <p:sldId id="269"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05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4" autoAdjust="0"/>
    <p:restoredTop sz="95024" autoAdjust="0"/>
  </p:normalViewPr>
  <p:slideViewPr>
    <p:cSldViewPr snapToGrid="0">
      <p:cViewPr varScale="1">
        <p:scale>
          <a:sx n="116" d="100"/>
          <a:sy n="116" d="100"/>
        </p:scale>
        <p:origin x="-144"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D78FF3-9F31-4621-AE0B-70F3F4832F9C}" type="datetimeFigureOut">
              <a:rPr lang="tr-TR" smtClean="0"/>
              <a:pPr/>
              <a:t>20/03/2018</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7EE299-0D3A-4240-B6B8-1A1AAFDF89B5}" type="slidenum">
              <a:rPr lang="tr-TR" smtClean="0"/>
              <a:pPr/>
              <a:t>‹#›</a:t>
            </a:fld>
            <a:endParaRPr lang="tr-TR"/>
          </a:p>
        </p:txBody>
      </p:sp>
    </p:spTree>
    <p:extLst>
      <p:ext uri="{BB962C8B-B14F-4D97-AF65-F5344CB8AC3E}">
        <p14:creationId xmlns:p14="http://schemas.microsoft.com/office/powerpoint/2010/main" xmlns="" val="2822748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7EE299-0D3A-4240-B6B8-1A1AAFDF89B5}" type="slidenum">
              <a:rPr lang="tr-TR" smtClean="0"/>
              <a:pPr/>
              <a:t>1</a:t>
            </a:fld>
            <a:endParaRPr lang="tr-TR"/>
          </a:p>
        </p:txBody>
      </p:sp>
    </p:spTree>
    <p:extLst>
      <p:ext uri="{BB962C8B-B14F-4D97-AF65-F5344CB8AC3E}">
        <p14:creationId xmlns:p14="http://schemas.microsoft.com/office/powerpoint/2010/main" xmlns="" val="3921298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7EE299-0D3A-4240-B6B8-1A1AAFDF89B5}" type="slidenum">
              <a:rPr lang="tr-TR" smtClean="0"/>
              <a:pPr/>
              <a:t>3</a:t>
            </a:fld>
            <a:endParaRPr lang="tr-TR"/>
          </a:p>
        </p:txBody>
      </p:sp>
    </p:spTree>
    <p:extLst>
      <p:ext uri="{BB962C8B-B14F-4D97-AF65-F5344CB8AC3E}">
        <p14:creationId xmlns:p14="http://schemas.microsoft.com/office/powerpoint/2010/main" xmlns="" val="373805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7EE299-0D3A-4240-B6B8-1A1AAFDF89B5}" type="slidenum">
              <a:rPr lang="tr-TR" smtClean="0"/>
              <a:pPr/>
              <a:t>5</a:t>
            </a:fld>
            <a:endParaRPr lang="tr-TR"/>
          </a:p>
        </p:txBody>
      </p:sp>
    </p:spTree>
    <p:extLst>
      <p:ext uri="{BB962C8B-B14F-4D97-AF65-F5344CB8AC3E}">
        <p14:creationId xmlns:p14="http://schemas.microsoft.com/office/powerpoint/2010/main" xmlns="" val="2363693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7EE299-0D3A-4240-B6B8-1A1AAFDF89B5}" type="slidenum">
              <a:rPr lang="tr-TR" smtClean="0"/>
              <a:pPr/>
              <a:t>6</a:t>
            </a:fld>
            <a:endParaRPr lang="tr-TR"/>
          </a:p>
        </p:txBody>
      </p:sp>
    </p:spTree>
    <p:extLst>
      <p:ext uri="{BB962C8B-B14F-4D97-AF65-F5344CB8AC3E}">
        <p14:creationId xmlns:p14="http://schemas.microsoft.com/office/powerpoint/2010/main" xmlns="" val="1405206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7EE299-0D3A-4240-B6B8-1A1AAFDF89B5}" type="slidenum">
              <a:rPr lang="tr-TR" smtClean="0"/>
              <a:pPr/>
              <a:t>9</a:t>
            </a:fld>
            <a:endParaRPr lang="tr-TR"/>
          </a:p>
        </p:txBody>
      </p:sp>
    </p:spTree>
    <p:extLst>
      <p:ext uri="{BB962C8B-B14F-4D97-AF65-F5344CB8AC3E}">
        <p14:creationId xmlns:p14="http://schemas.microsoft.com/office/powerpoint/2010/main" xmlns="" val="42061965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3">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pPr/>
              <a:t>3/20/2018</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transition spd="slow">
    <p:wipe/>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pPr/>
              <a:t>3/20/2018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transition spd="slow">
    <p:wipe/>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pPr/>
              <a:t>3/20/2018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transition spd="slow">
    <p:wipe/>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pPr/>
              <a:t>3/20/2018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transition spd="slow">
    <p:wipe/>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3">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pPr/>
              <a:t>3/20/2018</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transition spd="slow">
    <p:wipe/>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pPr/>
              <a:t>3/20/2018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transition spd="slow">
    <p:wipe/>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pPr/>
              <a:t>3/20/2018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transition spd="slow">
    <p:wipe/>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pPr/>
              <a:t>3/20/2018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transition spd="slow">
    <p:wipe/>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pPr/>
              <a:t>3/20/2018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transition spd="slow">
    <p:wipe/>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1CF131DD-A141-4471-BCF9-C6073EDD7E20}" type="datetimeFigureOut">
              <a:rPr lang="en-US" dirty="0"/>
              <a:pPr/>
              <a:t>3/20/2018</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ransition spd="slow">
    <p:wipe/>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pPr/>
              <a:t>3/20/2018</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ransition spd="slow">
    <p:wipe/>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pPr/>
              <a:t>3/20/2018</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slow">
    <p:wipe/>
    <p:sndAc>
      <p:stSnd>
        <p:snd r:embed="rId13" name="chimes.wav"/>
      </p:stSnd>
    </p:sndAc>
  </p:transition>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hyperlink" Target="http://www.sorubak.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audio" Target="../media/audio2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tr-TR" b="1" dirty="0">
                <a:solidFill>
                  <a:schemeClr val="accent2">
                    <a:lumMod val="60000"/>
                    <a:lumOff val="40000"/>
                  </a:schemeClr>
                </a:solidFill>
              </a:rPr>
              <a:t>ATATÜRK İLKELERİ</a:t>
            </a:r>
            <a:endParaRPr lang="en-US" b="1" dirty="0">
              <a:solidFill>
                <a:schemeClr val="accent2">
                  <a:lumMod val="60000"/>
                  <a:lumOff val="40000"/>
                </a:schemeClr>
              </a:solidFill>
            </a:endParaRPr>
          </a:p>
        </p:txBody>
      </p:sp>
      <p:sp>
        <p:nvSpPr>
          <p:cNvPr id="3" name="Subtitle 2"/>
          <p:cNvSpPr>
            <a:spLocks noGrp="1"/>
          </p:cNvSpPr>
          <p:nvPr>
            <p:ph type="subTitle" idx="1"/>
          </p:nvPr>
        </p:nvSpPr>
        <p:spPr/>
        <p:txBody>
          <a:bodyPr>
            <a:noAutofit/>
          </a:bodyPr>
          <a:lstStyle/>
          <a:p>
            <a:r>
              <a:rPr lang="tr-TR" sz="2800" dirty="0" smtClean="0">
                <a:hlinkClick r:id="rId4"/>
              </a:rPr>
              <a:t>www.</a:t>
            </a:r>
            <a:r>
              <a:rPr lang="tr-TR" sz="2800" dirty="0" err="1" smtClean="0">
                <a:hlinkClick r:id="rId4"/>
              </a:rPr>
              <a:t>sorubak</a:t>
            </a:r>
            <a:r>
              <a:rPr lang="tr-TR" sz="2800" dirty="0" smtClean="0">
                <a:hlinkClick r:id="rId4"/>
              </a:rPr>
              <a:t>.com</a:t>
            </a:r>
            <a:r>
              <a:rPr lang="tr-TR" sz="2800" dirty="0" smtClean="0"/>
              <a:t> </a:t>
            </a:r>
            <a:endParaRPr lang="en-US" sz="2800" dirty="0"/>
          </a:p>
        </p:txBody>
      </p:sp>
    </p:spTree>
    <p:extLst>
      <p:ext uri="{BB962C8B-B14F-4D97-AF65-F5344CB8AC3E}">
        <p14:creationId xmlns:p14="http://schemas.microsoft.com/office/powerpoint/2010/main" xmlns="" val="162719760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sndAc>
          <p:stSnd>
            <p:snd r:embed="rId5" name="chimes.wav"/>
          </p:stSnd>
        </p:sndAc>
      </p:transition>
    </mc:Choice>
    <mc:Fallback>
      <p:transition spd="slow">
        <p:fade/>
        <p:sndAc>
          <p:stSnd>
            <p:snd r:embed="rId3" name="chimes.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98E7419A-46DC-468C-8C6D-D1734628900E}"/>
              </a:ext>
            </a:extLst>
          </p:cNvPr>
          <p:cNvPicPr>
            <a:picLocks noGrp="1" noChangeAspect="1"/>
          </p:cNvPicPr>
          <p:nvPr>
            <p:ph idx="1"/>
          </p:nvPr>
        </p:nvPicPr>
        <p:blipFill>
          <a:blip r:embed="rId3"/>
          <a:stretch>
            <a:fillRect/>
          </a:stretch>
        </p:blipFill>
        <p:spPr>
          <a:xfrm>
            <a:off x="5565228" y="463824"/>
            <a:ext cx="6286167" cy="393223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Rectangle 6">
            <a:extLst>
              <a:ext uri="{FF2B5EF4-FFF2-40B4-BE49-F238E27FC236}">
                <a16:creationId xmlns:a16="http://schemas.microsoft.com/office/drawing/2014/main" xmlns="" id="{421AC369-D157-4A10-8B78-4ADD7B172520}"/>
              </a:ext>
            </a:extLst>
          </p:cNvPr>
          <p:cNvSpPr/>
          <p:nvPr/>
        </p:nvSpPr>
        <p:spPr>
          <a:xfrm>
            <a:off x="340605" y="463824"/>
            <a:ext cx="5035436" cy="3046988"/>
          </a:xfrm>
          <a:prstGeom prst="rect">
            <a:avLst/>
          </a:prstGeom>
          <a:solidFill>
            <a:schemeClr val="bg1"/>
          </a:solidFill>
          <a:ln>
            <a:solidFill>
              <a:schemeClr val="bg1"/>
            </a:solidFill>
          </a:ln>
        </p:spPr>
        <p:txBody>
          <a:bodyPr wrap="square">
            <a:spAutoFit/>
          </a:bodyPr>
          <a:lstStyle/>
          <a:p>
            <a:pPr algn="ctr"/>
            <a:r>
              <a:rPr lang="tr-TR" sz="48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Atatürkçü düşünce sisteminde 6 İlke vardır</a:t>
            </a:r>
          </a:p>
        </p:txBody>
      </p:sp>
    </p:spTree>
    <p:extLst>
      <p:ext uri="{BB962C8B-B14F-4D97-AF65-F5344CB8AC3E}">
        <p14:creationId xmlns:p14="http://schemas.microsoft.com/office/powerpoint/2010/main" xmlns="" val="2091744444"/>
      </p:ext>
    </p:extLst>
  </p:cSld>
  <p:clrMapOvr>
    <a:masterClrMapping/>
  </p:clrMapOvr>
  <p:transition spd="slow">
    <p:wipe/>
    <p:sndAc>
      <p:stSnd>
        <p:snd r:embed="rId2" name="chimes.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83780" y="362606"/>
            <a:ext cx="5155324" cy="5258927"/>
          </a:xfrm>
          <a:solidFill>
            <a:schemeClr val="bg1"/>
          </a:solidFill>
        </p:spPr>
        <p:txBody>
          <a:bodyPr>
            <a:normAutofit fontScale="90000"/>
          </a:bodyPr>
          <a:lstStyle/>
          <a:p>
            <a:r>
              <a:rPr lang="tr-TR" sz="4000" b="1" dirty="0">
                <a:ln w="9000" cmpd="sng">
                  <a:solidFill>
                    <a:schemeClr val="tx1"/>
                  </a:solidFill>
                  <a:prstDash val="solid"/>
                </a:ln>
                <a:solidFill>
                  <a:schemeClr val="tx1"/>
                </a:solidFill>
                <a:effectLst>
                  <a:reflection blurRad="12700" stA="28000" endPos="45000" dist="1000" dir="5400000" sy="-100000" algn="bl" rotWithShape="0"/>
                </a:effectLst>
              </a:rPr>
              <a:t>  </a:t>
            </a:r>
            <a:r>
              <a:rPr lang="tr-TR" sz="4400" b="1" dirty="0">
                <a:ln w="0">
                  <a:solidFill>
                    <a:schemeClr val="tx1"/>
                  </a:solidFill>
                </a:ln>
                <a:solidFill>
                  <a:srgbClr val="FF0000"/>
                </a:solidFill>
                <a:effectLst>
                  <a:outerShdw blurRad="38100" dist="19050" dir="2700000" algn="tl" rotWithShape="0">
                    <a:schemeClr val="dk1">
                      <a:alpha val="40000"/>
                    </a:schemeClr>
                  </a:outerShdw>
                </a:effectLst>
              </a:rPr>
              <a:t>CUMHURİYETÇİLİK</a:t>
            </a:r>
            <a:r>
              <a:rPr lang="tr-TR" sz="4400" b="1" dirty="0">
                <a:ln w="9000" cmpd="sng">
                  <a:solidFill>
                    <a:schemeClr val="tx1"/>
                  </a:solidFill>
                  <a:prstDash val="solid"/>
                </a:ln>
                <a:solidFill>
                  <a:srgbClr val="FF0000"/>
                </a:solidFill>
                <a:effectLst>
                  <a:reflection blurRad="12700" stA="28000" endPos="45000" dist="1000" dir="5400000" sy="-100000" algn="bl" rotWithShape="0"/>
                </a:effectLst>
              </a:rPr>
              <a:t/>
            </a:r>
            <a:br>
              <a:rPr lang="tr-TR" sz="4400" b="1" dirty="0">
                <a:ln w="9000" cmpd="sng">
                  <a:solidFill>
                    <a:schemeClr val="tx1"/>
                  </a:solidFill>
                  <a:prstDash val="solid"/>
                </a:ln>
                <a:solidFill>
                  <a:srgbClr val="FF0000"/>
                </a:solidFill>
                <a:effectLst>
                  <a:reflection blurRad="12700" stA="28000" endPos="45000" dist="1000" dir="5400000" sy="-100000" algn="bl" rotWithShape="0"/>
                </a:effectLst>
              </a:rPr>
            </a:br>
            <a:r>
              <a:rPr lang="tr-TR" sz="4400" b="1" dirty="0">
                <a:ln w="9000" cmpd="sng">
                  <a:solidFill>
                    <a:schemeClr val="tx1"/>
                  </a:solidFill>
                  <a:prstDash val="solid"/>
                </a:ln>
                <a:solidFill>
                  <a:srgbClr val="FF0000"/>
                </a:solidFill>
                <a:effectLst>
                  <a:reflection blurRad="12700" stA="28000" endPos="45000" dist="1000" dir="5400000" sy="-100000" algn="bl" rotWithShape="0"/>
                </a:effectLst>
              </a:rPr>
              <a:t/>
            </a:r>
            <a:br>
              <a:rPr lang="tr-TR" sz="4400" b="1" dirty="0">
                <a:ln w="9000" cmpd="sng">
                  <a:solidFill>
                    <a:schemeClr val="tx1"/>
                  </a:solidFill>
                  <a:prstDash val="solid"/>
                </a:ln>
                <a:solidFill>
                  <a:srgbClr val="FF0000"/>
                </a:solidFill>
                <a:effectLst>
                  <a:reflection blurRad="12700" stA="28000" endPos="45000" dist="1000" dir="5400000" sy="-100000" algn="bl" rotWithShape="0"/>
                </a:effectLst>
              </a:rPr>
            </a:br>
            <a:r>
              <a:rPr lang="tr-TR" sz="4400" b="1" dirty="0">
                <a:ln w="9000" cmpd="sng">
                  <a:solidFill>
                    <a:schemeClr val="tx1"/>
                  </a:solidFill>
                  <a:prstDash val="solid"/>
                </a:ln>
                <a:solidFill>
                  <a:schemeClr val="tx1"/>
                </a:solidFill>
                <a:effectLst>
                  <a:reflection blurRad="12700" stA="28000" endPos="45000" dist="1000" dir="5400000" sy="-100000" algn="bl" rotWithShape="0"/>
                </a:effectLst>
              </a:rPr>
              <a:t>Cumhuriyetçilik devletin cumhuriyetle yönetilmesini öngören bir ilkedir.Egemenliğin halka ait olmasıdır.</a:t>
            </a:r>
            <a:endParaRPr lang="tr-TR" sz="4000" b="1" cap="all" dirty="0">
              <a:ln w="9000" cmpd="sng">
                <a:solidFill>
                  <a:schemeClr val="tx1"/>
                </a:solidFill>
                <a:prstDash val="solid"/>
              </a:ln>
              <a:solidFill>
                <a:schemeClr val="tx1"/>
              </a:solidFill>
              <a:effectLst>
                <a:reflection blurRad="12700" stA="28000" endPos="45000" dist="1000" dir="5400000" sy="-100000" algn="bl" rotWithShape="0"/>
              </a:effectLst>
            </a:endParaRPr>
          </a:p>
        </p:txBody>
      </p:sp>
      <p:pic>
        <p:nvPicPr>
          <p:cNvPr id="6" name="5 İçerik Yer Tutucusu" descr="Cumhuriyetçilik-İlkesi-Doğrultusunda-Yapılan-İnkılaplar.png"/>
          <p:cNvPicPr>
            <a:picLocks noGrp="1" noChangeAspect="1"/>
          </p:cNvPicPr>
          <p:nvPr>
            <p:ph idx="1"/>
          </p:nvPr>
        </p:nvPicPr>
        <p:blipFill rotWithShape="1">
          <a:blip r:embed="rId4"/>
          <a:srcRect l="3575" t="2681" r="3045" b="17886"/>
          <a:stretch/>
        </p:blipFill>
        <p:spPr>
          <a:xfrm>
            <a:off x="5628290" y="488731"/>
            <a:ext cx="6085489" cy="332652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style>
          <a:lnRef idx="1">
            <a:schemeClr val="dk1"/>
          </a:lnRef>
          <a:fillRef idx="3">
            <a:schemeClr val="dk1"/>
          </a:fillRef>
          <a:effectRef idx="2">
            <a:schemeClr val="dk1"/>
          </a:effectRef>
          <a:fontRef idx="minor">
            <a:schemeClr val="lt1"/>
          </a:fontRef>
        </p:style>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sndAc>
          <p:stSnd>
            <p:snd r:embed="rId5" name="chimes.wav"/>
          </p:stSnd>
        </p:sndAc>
      </p:transition>
    </mc:Choice>
    <mc:Fallback>
      <p:transition spd="slow">
        <p:fade/>
        <p:sndAc>
          <p:stSnd>
            <p:snd r:embed="rId3" name="chimes.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39635" y="402430"/>
            <a:ext cx="5878286" cy="4626770"/>
          </a:xfrm>
          <a:solidFill>
            <a:schemeClr val="bg1"/>
          </a:solidFill>
          <a:ln>
            <a:solidFill>
              <a:schemeClr val="bg1"/>
            </a:solidFill>
          </a:ln>
        </p:spPr>
        <p:txBody>
          <a:bodyPr>
            <a:normAutofit fontScale="90000"/>
          </a:bodyPr>
          <a:lstStyle/>
          <a:p>
            <a:r>
              <a:rPr lang="tr-TR" b="1" dirty="0">
                <a:ln>
                  <a:solidFill>
                    <a:schemeClr val="tx1"/>
                  </a:solidFill>
                </a:ln>
                <a:solidFill>
                  <a:srgbClr val="FF0000"/>
                </a:solidFill>
              </a:rPr>
              <a:t>     Milliyetçilik</a:t>
            </a:r>
            <a:br>
              <a:rPr lang="tr-TR" b="1" dirty="0">
                <a:ln>
                  <a:solidFill>
                    <a:schemeClr val="tx1"/>
                  </a:solidFill>
                </a:ln>
                <a:solidFill>
                  <a:srgbClr val="FF0000"/>
                </a:solidFill>
              </a:rPr>
            </a:br>
            <a:r>
              <a:rPr lang="tr-TR" b="1" dirty="0">
                <a:ln>
                  <a:solidFill>
                    <a:schemeClr val="tx1"/>
                  </a:solidFill>
                </a:ln>
                <a:solidFill>
                  <a:srgbClr val="FF0000"/>
                </a:solidFill>
              </a:rPr>
              <a:t/>
            </a:r>
            <a:br>
              <a:rPr lang="tr-TR" b="1" dirty="0">
                <a:ln>
                  <a:solidFill>
                    <a:schemeClr val="tx1"/>
                  </a:solidFill>
                </a:ln>
                <a:solidFill>
                  <a:srgbClr val="FF0000"/>
                </a:solidFill>
              </a:rPr>
            </a:br>
            <a:r>
              <a:rPr lang="tr-TR" sz="3600" b="1" dirty="0">
                <a:ln>
                  <a:solidFill>
                    <a:schemeClr val="tx1"/>
                  </a:solidFill>
                </a:ln>
                <a:solidFill>
                  <a:schemeClr val="tx1"/>
                </a:solidFill>
              </a:rPr>
              <a:t>Atatürk Türk milletinde  birlik ve beraberlik duygusunu geliştirmek istemiştir.Atatürk milliyetçiliğine göre her vatandaş </a:t>
            </a:r>
            <a:r>
              <a:rPr lang="tr-TR" sz="3600" b="1" dirty="0">
                <a:ln>
                  <a:solidFill>
                    <a:schemeClr val="tx1"/>
                  </a:solidFill>
                </a:ln>
                <a:solidFill>
                  <a:srgbClr val="FF0000"/>
                </a:solidFill>
              </a:rPr>
              <a:t>milli kültüre,milli sınırlara </a:t>
            </a:r>
            <a:r>
              <a:rPr lang="tr-TR" sz="3600" b="1" dirty="0">
                <a:ln>
                  <a:solidFill>
                    <a:schemeClr val="tx1"/>
                  </a:solidFill>
                </a:ln>
                <a:solidFill>
                  <a:schemeClr val="tx1"/>
                </a:solidFill>
              </a:rPr>
              <a:t>ve </a:t>
            </a:r>
            <a:r>
              <a:rPr lang="tr-TR" sz="3600" b="1" dirty="0">
                <a:ln>
                  <a:solidFill>
                    <a:schemeClr val="tx1"/>
                  </a:solidFill>
                </a:ln>
                <a:solidFill>
                  <a:srgbClr val="FF0000"/>
                </a:solidFill>
              </a:rPr>
              <a:t>milli bağımsızlığa </a:t>
            </a:r>
            <a:r>
              <a:rPr lang="tr-TR" sz="3600" b="1" dirty="0">
                <a:ln>
                  <a:solidFill>
                    <a:schemeClr val="tx1"/>
                  </a:solidFill>
                </a:ln>
                <a:solidFill>
                  <a:schemeClr val="tx1"/>
                </a:solidFill>
              </a:rPr>
              <a:t>sahip çıkmalıdır.</a:t>
            </a:r>
            <a:endParaRPr lang="tr-TR" sz="3600" b="1" dirty="0">
              <a:ln>
                <a:solidFill>
                  <a:schemeClr val="tx1"/>
                </a:solidFill>
              </a:ln>
              <a:solidFill>
                <a:srgbClr val="FF0000"/>
              </a:solidFill>
            </a:endParaRPr>
          </a:p>
        </p:txBody>
      </p:sp>
      <p:pic>
        <p:nvPicPr>
          <p:cNvPr id="6" name="5 İçerik Yer Tutucusu" descr="indir (3).jpg"/>
          <p:cNvPicPr>
            <a:picLocks noGrp="1" noChangeAspect="1"/>
          </p:cNvPicPr>
          <p:nvPr>
            <p:ph idx="1"/>
          </p:nvPr>
        </p:nvPicPr>
        <p:blipFill>
          <a:blip r:embed="rId3"/>
          <a:stretch>
            <a:fillRect/>
          </a:stretch>
        </p:blipFill>
        <p:spPr>
          <a:xfrm>
            <a:off x="6400800" y="402430"/>
            <a:ext cx="5451565" cy="3320483"/>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chimes.wav"/>
          </p:stSnd>
        </p:sndAc>
      </p:transition>
    </mc:Choice>
    <mc:Fallback>
      <p:transition spd="slow">
        <p:fade/>
        <p:sndAc>
          <p:stSnd>
            <p:snd r:embed="rId2" name="chimes.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35280" y="353015"/>
            <a:ext cx="5516880" cy="4376640"/>
          </a:xfrm>
          <a:solidFill>
            <a:schemeClr val="bg1"/>
          </a:solidFill>
          <a:ln>
            <a:solidFill>
              <a:schemeClr val="bg1"/>
            </a:solidFill>
          </a:ln>
        </p:spPr>
        <p:txBody>
          <a:bodyPr>
            <a:normAutofit fontScale="90000"/>
          </a:bodyPr>
          <a:lstStyle/>
          <a:p>
            <a:r>
              <a:rPr lang="tr-TR" b="1" dirty="0">
                <a:ln>
                  <a:solidFill>
                    <a:schemeClr val="tx1"/>
                  </a:solidFill>
                </a:ln>
                <a:solidFill>
                  <a:srgbClr val="FF0000"/>
                </a:solidFill>
              </a:rPr>
              <a:t>HALKÇILIK</a:t>
            </a:r>
            <a:br>
              <a:rPr lang="tr-TR" b="1" dirty="0">
                <a:ln>
                  <a:solidFill>
                    <a:schemeClr val="tx1"/>
                  </a:solidFill>
                </a:ln>
                <a:solidFill>
                  <a:srgbClr val="FF0000"/>
                </a:solidFill>
              </a:rPr>
            </a:br>
            <a:r>
              <a:rPr lang="tr-TR" b="1" dirty="0">
                <a:ln>
                  <a:solidFill>
                    <a:schemeClr val="tx1"/>
                  </a:solidFill>
                </a:ln>
                <a:solidFill>
                  <a:srgbClr val="FF0000"/>
                </a:solidFill>
              </a:rPr>
              <a:t/>
            </a:r>
            <a:br>
              <a:rPr lang="tr-TR" b="1" dirty="0">
                <a:ln>
                  <a:solidFill>
                    <a:schemeClr val="tx1"/>
                  </a:solidFill>
                </a:ln>
                <a:solidFill>
                  <a:srgbClr val="FF0000"/>
                </a:solidFill>
              </a:rPr>
            </a:br>
            <a:r>
              <a:rPr lang="tr-TR" sz="3200" b="1" dirty="0">
                <a:ln>
                  <a:solidFill>
                    <a:schemeClr val="tx1"/>
                  </a:solidFill>
                </a:ln>
                <a:solidFill>
                  <a:schemeClr val="tx1"/>
                </a:solidFill>
              </a:rPr>
              <a:t>Halkçılık ilkesi toplumda </a:t>
            </a:r>
            <a:r>
              <a:rPr lang="tr-TR" sz="3200" b="1" dirty="0">
                <a:ln>
                  <a:solidFill>
                    <a:schemeClr val="tx1"/>
                  </a:solidFill>
                </a:ln>
                <a:solidFill>
                  <a:srgbClr val="FF0000"/>
                </a:solidFill>
              </a:rPr>
              <a:t>birey,aile,sınıf </a:t>
            </a:r>
            <a:r>
              <a:rPr lang="tr-TR" sz="3200" b="1" dirty="0">
                <a:ln>
                  <a:solidFill>
                    <a:schemeClr val="tx1"/>
                  </a:solidFill>
                </a:ln>
                <a:solidFill>
                  <a:schemeClr val="tx1"/>
                </a:solidFill>
              </a:rPr>
              <a:t>veya </a:t>
            </a:r>
            <a:r>
              <a:rPr lang="tr-TR" sz="3200" b="1" dirty="0">
                <a:ln>
                  <a:solidFill>
                    <a:schemeClr val="tx1"/>
                  </a:solidFill>
                </a:ln>
                <a:solidFill>
                  <a:srgbClr val="FF0000"/>
                </a:solidFill>
              </a:rPr>
              <a:t>belirli bir zümre ayrıcalığını, üstünlüğü kabul etmemeyi </a:t>
            </a:r>
            <a:r>
              <a:rPr lang="tr-TR" sz="3200" b="1" dirty="0">
                <a:ln>
                  <a:solidFill>
                    <a:schemeClr val="tx1"/>
                  </a:solidFill>
                </a:ln>
                <a:solidFill>
                  <a:schemeClr val="tx1"/>
                </a:solidFill>
              </a:rPr>
              <a:t>esas alır.Cumhuriyetçilik ve milliyetçilik ilkelerinden doğar.</a:t>
            </a:r>
            <a:endParaRPr lang="tr-TR" b="1" dirty="0">
              <a:ln>
                <a:solidFill>
                  <a:schemeClr val="tx1"/>
                </a:solidFill>
              </a:ln>
              <a:solidFill>
                <a:srgbClr val="FF0000"/>
              </a:solidFill>
            </a:endParaRPr>
          </a:p>
        </p:txBody>
      </p:sp>
      <p:pic>
        <p:nvPicPr>
          <p:cNvPr id="6" name="5 İçerik Yer Tutucusu" descr="37_halkcilik.jpg"/>
          <p:cNvPicPr>
            <a:picLocks noGrp="1" noChangeAspect="1"/>
          </p:cNvPicPr>
          <p:nvPr>
            <p:ph idx="1"/>
          </p:nvPr>
        </p:nvPicPr>
        <p:blipFill>
          <a:blip r:embed="rId4"/>
          <a:srcRect b="13636"/>
          <a:stretch>
            <a:fillRect/>
          </a:stretch>
        </p:blipFill>
        <p:spPr>
          <a:xfrm>
            <a:off x="6004562" y="389786"/>
            <a:ext cx="5852158" cy="3866509"/>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mc:AlternateContent xmlns:mc="http://schemas.openxmlformats.org/markup-compatibility/2006">
    <mc:Choice xmlns:p14="http://schemas.microsoft.com/office/powerpoint/2010/main" xmlns="" Requires="p14">
      <p:transition spd="slow" p14:dur="4400">
        <p14:honeycomb/>
        <p:sndAc>
          <p:stSnd>
            <p:snd r:embed="rId5" name="chimes.wav"/>
          </p:stSnd>
        </p:sndAc>
      </p:transition>
    </mc:Choice>
    <mc:Fallback>
      <p:transition spd="slow">
        <p:fade/>
        <p:sndAc>
          <p:stSnd>
            <p:snd r:embed="rId3" name="chimes.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70114" y="342622"/>
            <a:ext cx="6178732" cy="5979351"/>
          </a:xfrm>
          <a:solidFill>
            <a:schemeClr val="bg1"/>
          </a:solidFill>
        </p:spPr>
        <p:txBody>
          <a:bodyPr>
            <a:normAutofit fontScale="90000"/>
          </a:bodyPr>
          <a:lstStyle/>
          <a:p>
            <a:r>
              <a:rPr lang="tr-TR" b="1" dirty="0">
                <a:ln>
                  <a:solidFill>
                    <a:schemeClr val="tx1"/>
                  </a:solidFill>
                </a:ln>
                <a:solidFill>
                  <a:srgbClr val="FF0000"/>
                </a:solidFill>
              </a:rPr>
              <a:t>DEVLETÇİLİK</a:t>
            </a:r>
            <a:br>
              <a:rPr lang="tr-TR" b="1" dirty="0">
                <a:ln>
                  <a:solidFill>
                    <a:schemeClr val="tx1"/>
                  </a:solidFill>
                </a:ln>
                <a:solidFill>
                  <a:srgbClr val="FF0000"/>
                </a:solidFill>
              </a:rPr>
            </a:br>
            <a:r>
              <a:rPr lang="tr-TR" b="1" dirty="0">
                <a:ln>
                  <a:solidFill>
                    <a:schemeClr val="tx1"/>
                  </a:solidFill>
                </a:ln>
                <a:solidFill>
                  <a:srgbClr val="FF0000"/>
                </a:solidFill>
              </a:rPr>
              <a:t/>
            </a:r>
            <a:br>
              <a:rPr lang="tr-TR" b="1" dirty="0">
                <a:ln>
                  <a:solidFill>
                    <a:schemeClr val="tx1"/>
                  </a:solidFill>
                </a:ln>
                <a:solidFill>
                  <a:srgbClr val="FF0000"/>
                </a:solidFill>
              </a:rPr>
            </a:br>
            <a:r>
              <a:rPr lang="tr-TR" sz="3600" dirty="0">
                <a:ln>
                  <a:solidFill>
                    <a:schemeClr val="tx1"/>
                  </a:solidFill>
                </a:ln>
                <a:solidFill>
                  <a:schemeClr val="tx1"/>
                </a:solidFill>
              </a:rPr>
              <a:t>Atatürk güçlü bir devletin ancak güçlü bir ekonomiyle olacağını savunmuştur.Bu anlayışla </a:t>
            </a:r>
            <a:r>
              <a:rPr lang="tr-TR" sz="3600" b="1" dirty="0">
                <a:ln>
                  <a:solidFill>
                    <a:schemeClr val="tx1"/>
                  </a:solidFill>
                </a:ln>
                <a:solidFill>
                  <a:srgbClr val="FF0000"/>
                </a:solidFill>
              </a:rPr>
              <a:t>devletin</a:t>
            </a:r>
            <a:r>
              <a:rPr lang="tr-TR" sz="3600" dirty="0">
                <a:ln>
                  <a:solidFill>
                    <a:schemeClr val="tx1"/>
                  </a:solidFill>
                </a:ln>
                <a:solidFill>
                  <a:srgbClr val="FF0000"/>
                </a:solidFill>
              </a:rPr>
              <a:t> </a:t>
            </a:r>
            <a:r>
              <a:rPr lang="tr-TR" sz="3600" b="1" dirty="0">
                <a:ln>
                  <a:solidFill>
                    <a:schemeClr val="tx1"/>
                  </a:solidFill>
                </a:ln>
                <a:solidFill>
                  <a:srgbClr val="FF0000"/>
                </a:solidFill>
              </a:rPr>
              <a:t>ekonomik </a:t>
            </a:r>
            <a:br>
              <a:rPr lang="tr-TR" sz="3600" b="1" dirty="0">
                <a:ln>
                  <a:solidFill>
                    <a:schemeClr val="tx1"/>
                  </a:solidFill>
                </a:ln>
                <a:solidFill>
                  <a:srgbClr val="FF0000"/>
                </a:solidFill>
              </a:rPr>
            </a:br>
            <a:r>
              <a:rPr lang="tr-TR" sz="3600" b="1" dirty="0">
                <a:ln>
                  <a:solidFill>
                    <a:schemeClr val="tx1"/>
                  </a:solidFill>
                </a:ln>
                <a:solidFill>
                  <a:srgbClr val="FF0000"/>
                </a:solidFill>
              </a:rPr>
              <a:t>hayata yatırımcı,denetleyici,üretici,teşvik ve yardım edici</a:t>
            </a:r>
            <a:r>
              <a:rPr lang="tr-TR" sz="3600" b="1" dirty="0">
                <a:ln>
                  <a:solidFill>
                    <a:schemeClr val="tx1"/>
                  </a:solidFill>
                </a:ln>
                <a:solidFill>
                  <a:schemeClr val="tx1"/>
                </a:solidFill>
              </a:rPr>
              <a:t> </a:t>
            </a:r>
            <a:r>
              <a:rPr lang="tr-TR" sz="3600" dirty="0">
                <a:ln>
                  <a:solidFill>
                    <a:schemeClr val="tx1"/>
                  </a:solidFill>
                </a:ln>
                <a:solidFill>
                  <a:schemeClr val="tx1"/>
                </a:solidFill>
              </a:rPr>
              <a:t>olarak çeşitli şekillerde müdahale etmesini,güçlü ve çağdaş bir ekonomi için gerekli görmüştür.</a:t>
            </a:r>
            <a:endParaRPr lang="tr-TR" sz="3600" b="1" dirty="0">
              <a:ln>
                <a:solidFill>
                  <a:schemeClr val="tx1"/>
                </a:solidFill>
              </a:ln>
              <a:solidFill>
                <a:srgbClr val="FF0000"/>
              </a:solidFill>
            </a:endParaRPr>
          </a:p>
        </p:txBody>
      </p:sp>
      <p:pic>
        <p:nvPicPr>
          <p:cNvPr id="4" name="3 İçerik Yer Tutucusu" descr="images (4).jpg"/>
          <p:cNvPicPr>
            <a:picLocks noGrp="1" noChangeAspect="1"/>
          </p:cNvPicPr>
          <p:nvPr>
            <p:ph idx="1"/>
          </p:nvPr>
        </p:nvPicPr>
        <p:blipFill>
          <a:blip r:embed="rId4"/>
          <a:stretch>
            <a:fillRect/>
          </a:stretch>
        </p:blipFill>
        <p:spPr>
          <a:xfrm>
            <a:off x="6684578" y="342622"/>
            <a:ext cx="5137307" cy="402037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p15:prstTrans prst="origami"/>
        <p:sndAc>
          <p:stSnd>
            <p:snd r:embed="rId5" name="chimes.wav"/>
          </p:stSnd>
        </p:sndAc>
      </p:transition>
    </mc:Choice>
    <mc:Fallback>
      <p:transition spd="slow">
        <p:fade/>
        <p:sndAc>
          <p:stSnd>
            <p:snd r:embed="rId3" name="chimes.wav"/>
          </p:stSnd>
        </p:sndAc>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4140" y="433013"/>
            <a:ext cx="5821530" cy="4872445"/>
          </a:xfrm>
          <a:solidFill>
            <a:schemeClr val="bg1"/>
          </a:solidFill>
        </p:spPr>
        <p:txBody>
          <a:bodyPr>
            <a:normAutofit fontScale="90000"/>
          </a:bodyPr>
          <a:lstStyle/>
          <a:p>
            <a:r>
              <a:rPr lang="tr-TR" b="1" dirty="0">
                <a:ln>
                  <a:solidFill>
                    <a:schemeClr val="tx1"/>
                  </a:solidFill>
                </a:ln>
                <a:solidFill>
                  <a:srgbClr val="FF0000"/>
                </a:solidFill>
              </a:rPr>
              <a:t>LAİKLİK</a:t>
            </a:r>
            <a:br>
              <a:rPr lang="tr-TR" b="1" dirty="0">
                <a:ln>
                  <a:solidFill>
                    <a:schemeClr val="tx1"/>
                  </a:solidFill>
                </a:ln>
                <a:solidFill>
                  <a:srgbClr val="FF0000"/>
                </a:solidFill>
              </a:rPr>
            </a:br>
            <a:r>
              <a:rPr lang="tr-TR" b="1" dirty="0">
                <a:ln>
                  <a:solidFill>
                    <a:schemeClr val="tx1"/>
                  </a:solidFill>
                </a:ln>
                <a:solidFill>
                  <a:srgbClr val="FF0000"/>
                </a:solidFill>
              </a:rPr>
              <a:t/>
            </a:r>
            <a:br>
              <a:rPr lang="tr-TR" b="1" dirty="0">
                <a:ln>
                  <a:solidFill>
                    <a:schemeClr val="tx1"/>
                  </a:solidFill>
                </a:ln>
                <a:solidFill>
                  <a:srgbClr val="FF0000"/>
                </a:solidFill>
              </a:rPr>
            </a:br>
            <a:r>
              <a:rPr lang="tr-TR" sz="3600" b="1" dirty="0"/>
              <a:t>Laiklik devlet işleriyle din işlerinin birbirinden ayrılması demektir.Laiklik Atatürk’e göre çağdaşlaşmanın temeli ve gereğidir.</a:t>
            </a:r>
            <a:r>
              <a:rPr lang="tr-TR" b="1" dirty="0"/>
              <a:t/>
            </a:r>
            <a:br>
              <a:rPr lang="tr-TR" b="1" dirty="0"/>
            </a:br>
            <a:endParaRPr lang="tr-TR" dirty="0"/>
          </a:p>
        </p:txBody>
      </p:sp>
      <p:pic>
        <p:nvPicPr>
          <p:cNvPr id="4" name="3 İçerik Yer Tutucusu" descr="www.erguven.net-atatUrk_ilkeleri_(12).JPG"/>
          <p:cNvPicPr>
            <a:picLocks noGrp="1" noChangeAspect="1"/>
          </p:cNvPicPr>
          <p:nvPr>
            <p:ph idx="1"/>
          </p:nvPr>
        </p:nvPicPr>
        <p:blipFill>
          <a:blip r:embed="rId3"/>
          <a:stretch>
            <a:fillRect/>
          </a:stretch>
        </p:blipFill>
        <p:spPr>
          <a:xfrm>
            <a:off x="6448098" y="433013"/>
            <a:ext cx="5202620" cy="377638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wind"/>
        <p:sndAc>
          <p:stSnd>
            <p:snd r:embed="rId4" name="chimes.wav"/>
          </p:stSnd>
        </p:sndAc>
      </p:transition>
    </mc:Choice>
    <mc:Fallback>
      <p:transition spd="slow">
        <p:fade/>
        <p:sndAc>
          <p:stSnd>
            <p:snd r:embed="rId2" name="chimes.wav"/>
          </p:stSnd>
        </p:sndAc>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67862" y="409902"/>
            <a:ext cx="6096000" cy="5470636"/>
          </a:xfrm>
          <a:solidFill>
            <a:schemeClr val="bg1"/>
          </a:solidFill>
        </p:spPr>
        <p:txBody>
          <a:bodyPr>
            <a:normAutofit fontScale="90000"/>
          </a:bodyPr>
          <a:lstStyle/>
          <a:p>
            <a:r>
              <a:rPr lang="tr-TR" b="1" dirty="0">
                <a:ln>
                  <a:solidFill>
                    <a:schemeClr val="tx1"/>
                  </a:solidFill>
                </a:ln>
                <a:solidFill>
                  <a:srgbClr val="FF0000"/>
                </a:solidFill>
              </a:rPr>
              <a:t>İNKILAPÇILIK</a:t>
            </a:r>
            <a:br>
              <a:rPr lang="tr-TR" b="1" dirty="0">
                <a:ln>
                  <a:solidFill>
                    <a:schemeClr val="tx1"/>
                  </a:solidFill>
                </a:ln>
                <a:solidFill>
                  <a:srgbClr val="FF0000"/>
                </a:solidFill>
              </a:rPr>
            </a:br>
            <a:r>
              <a:rPr lang="tr-TR" b="1" dirty="0">
                <a:ln>
                  <a:solidFill>
                    <a:schemeClr val="tx1"/>
                  </a:solidFill>
                </a:ln>
                <a:solidFill>
                  <a:srgbClr val="FF0000"/>
                </a:solidFill>
              </a:rPr>
              <a:t/>
            </a:r>
            <a:br>
              <a:rPr lang="tr-TR" b="1" dirty="0">
                <a:ln>
                  <a:solidFill>
                    <a:schemeClr val="tx1"/>
                  </a:solidFill>
                </a:ln>
                <a:solidFill>
                  <a:srgbClr val="FF0000"/>
                </a:solidFill>
              </a:rPr>
            </a:br>
            <a:r>
              <a:rPr lang="tr-TR" b="1" dirty="0">
                <a:ln>
                  <a:solidFill>
                    <a:schemeClr val="tx1"/>
                  </a:solidFill>
                </a:ln>
                <a:solidFill>
                  <a:schemeClr val="tx1"/>
                </a:solidFill>
              </a:rPr>
              <a:t>Her zaman her yerde hareketliliği ve ilerlemeyi ifade eden inkılapçılık ilkesi atatürkçü düşünce sistemine </a:t>
            </a:r>
            <a:r>
              <a:rPr lang="tr-TR" b="1" dirty="0">
                <a:ln>
                  <a:solidFill>
                    <a:schemeClr val="tx1"/>
                  </a:solidFill>
                </a:ln>
                <a:solidFill>
                  <a:srgbClr val="FF0000"/>
                </a:solidFill>
              </a:rPr>
              <a:t>dinamizm</a:t>
            </a:r>
            <a:r>
              <a:rPr lang="tr-TR" b="1" dirty="0">
                <a:ln>
                  <a:solidFill>
                    <a:schemeClr val="tx1"/>
                  </a:solidFill>
                </a:ln>
                <a:solidFill>
                  <a:schemeClr val="tx1"/>
                </a:solidFill>
              </a:rPr>
              <a:t> kazandırır.</a:t>
            </a:r>
            <a:endParaRPr lang="tr-TR" sz="3600" b="1" dirty="0">
              <a:ln>
                <a:solidFill>
                  <a:schemeClr val="tx1"/>
                </a:solidFill>
              </a:ln>
              <a:solidFill>
                <a:schemeClr val="tx1"/>
              </a:solidFill>
            </a:endParaRPr>
          </a:p>
        </p:txBody>
      </p:sp>
      <p:pic>
        <p:nvPicPr>
          <p:cNvPr id="7" name="Content Placeholder 6">
            <a:extLst>
              <a:ext uri="{FF2B5EF4-FFF2-40B4-BE49-F238E27FC236}">
                <a16:creationId xmlns:a16="http://schemas.microsoft.com/office/drawing/2014/main" xmlns="" id="{5F76D63D-4E4F-47D2-B174-66CF0C62C759}"/>
              </a:ext>
            </a:extLst>
          </p:cNvPr>
          <p:cNvPicPr>
            <a:picLocks noGrp="1" noChangeAspect="1"/>
          </p:cNvPicPr>
          <p:nvPr>
            <p:ph idx="1"/>
          </p:nvPr>
        </p:nvPicPr>
        <p:blipFill>
          <a:blip r:embed="rId3"/>
          <a:stretch>
            <a:fillRect/>
          </a:stretch>
        </p:blipFill>
        <p:spPr>
          <a:xfrm>
            <a:off x="6605752" y="409902"/>
            <a:ext cx="5218386" cy="337144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mc:AlternateContent xmlns:mc="http://schemas.openxmlformats.org/markup-compatibility/2006">
    <mc:Choice xmlns:p14="http://schemas.microsoft.com/office/powerpoint/2010/main" xmlns="" Requires="p14">
      <p:transition spd="slow" p14:dur="1600">
        <p:blinds dir="vert"/>
        <p:sndAc>
          <p:stSnd>
            <p:snd r:embed="rId4" name="chimes.wav"/>
          </p:stSnd>
        </p:sndAc>
      </p:transition>
    </mc:Choice>
    <mc:Fallback>
      <p:transition spd="slow">
        <p:blinds dir="vert"/>
        <p:sndAc>
          <p:stSnd>
            <p:snd r:embed="rId2" name="chimes.wav"/>
          </p:stSnd>
        </p:sndAc>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3FF910C-9917-432F-99B4-664B973694A9}"/>
              </a:ext>
            </a:extLst>
          </p:cNvPr>
          <p:cNvSpPr>
            <a:spLocks noGrp="1"/>
          </p:cNvSpPr>
          <p:nvPr>
            <p:ph type="title"/>
          </p:nvPr>
        </p:nvSpPr>
        <p:spPr>
          <a:xfrm>
            <a:off x="1066800" y="642593"/>
            <a:ext cx="10058400" cy="3976703"/>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tr-TR" sz="60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HAZIRLAYAN:</a:t>
            </a:r>
            <a:r>
              <a:rPr lang="tr-TR" sz="5400" b="1" dirty="0">
                <a:ln/>
                <a:solidFill>
                  <a:schemeClr val="accent3"/>
                </a:solidFill>
              </a:rPr>
              <a:t/>
            </a:r>
            <a:br>
              <a:rPr lang="tr-TR" sz="5400" b="1" dirty="0">
                <a:ln/>
                <a:solidFill>
                  <a:schemeClr val="accent3"/>
                </a:solidFill>
              </a:rPr>
            </a:br>
            <a:r>
              <a:rPr lang="tr-TR" sz="5400" b="1" dirty="0">
                <a:ln/>
                <a:solidFill>
                  <a:schemeClr val="accent3"/>
                </a:solidFill>
              </a:rPr>
              <a:t/>
            </a:r>
            <a:br>
              <a:rPr lang="tr-TR" sz="5400" b="1" dirty="0">
                <a:ln/>
                <a:solidFill>
                  <a:schemeClr val="accent3"/>
                </a:solidFill>
              </a:rPr>
            </a:br>
            <a:r>
              <a:rPr lang="tr-TR" sz="5400" b="1" dirty="0">
                <a:ln/>
                <a:solidFill>
                  <a:schemeClr val="accent3"/>
                </a:solidFill>
              </a:rPr>
              <a:t>GÖZDE NUR ÇİFÇİBAŞI</a:t>
            </a:r>
            <a:endParaRPr lang="tr-TR" b="1" dirty="0">
              <a:ln/>
              <a:solidFill>
                <a:schemeClr val="accent3"/>
              </a:solidFill>
            </a:endParaRPr>
          </a:p>
        </p:txBody>
      </p:sp>
    </p:spTree>
    <p:extLst>
      <p:ext uri="{BB962C8B-B14F-4D97-AF65-F5344CB8AC3E}">
        <p14:creationId xmlns:p14="http://schemas.microsoft.com/office/powerpoint/2010/main" xmlns="" val="17253240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crush"/>
        <p:sndAc>
          <p:stSnd>
            <p:snd r:embed="rId4" name="applause.wav"/>
          </p:stSnd>
        </p:sndAc>
      </p:transition>
    </mc:Choice>
    <mc:Fallback>
      <p:transition spd="slow">
        <p:fade/>
        <p:sndAc>
          <p:stSnd>
            <p:snd r:embed="rId3" name="applause.wav"/>
          </p:stSnd>
        </p:sndAc>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xmlns="" name="Savon" id="{1306E473-ED32-493B-A2D0-240A757EDD34}" vid="{C20BADFE-D095-436F-9677-9264042809F0}"/>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Savon</Template>
  <TotalTime>142</TotalTime>
  <Words>29</Words>
  <PresentationFormat>Özel</PresentationFormat>
  <Paragraphs>20</Paragraphs>
  <Slides>9</Slides>
  <Notes>5</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Savon</vt:lpstr>
      <vt:lpstr>ATATÜRK İLKELERİ</vt:lpstr>
      <vt:lpstr>Slayt 2</vt:lpstr>
      <vt:lpstr>  CUMHURİYETÇİLİK  Cumhuriyetçilik devletin cumhuriyetle yönetilmesini öngören bir ilkedir.Egemenliğin halka ait olmasıdır.</vt:lpstr>
      <vt:lpstr>     Milliyetçilik  Atatürk Türk milletinde  birlik ve beraberlik duygusunu geliştirmek istemiştir.Atatürk milliyetçiliğine göre her vatandaş milli kültüre,milli sınırlara ve milli bağımsızlığa sahip çıkmalıdır.</vt:lpstr>
      <vt:lpstr>HALKÇILIK  Halkçılık ilkesi toplumda birey,aile,sınıf veya belirli bir zümre ayrıcalığını, üstünlüğü kabul etmemeyi esas alır.Cumhuriyetçilik ve milliyetçilik ilkelerinden doğar.</vt:lpstr>
      <vt:lpstr>DEVLETÇİLİK  Atatürk güçlü bir devletin ancak güçlü bir ekonomiyle olacağını savunmuştur.Bu anlayışla devletin ekonomik  hayata yatırımcı,denetleyici,üretici,teşvik ve yardım edici olarak çeşitli şekillerde müdahale etmesini,güçlü ve çağdaş bir ekonomi için gerekli görmüştür.</vt:lpstr>
      <vt:lpstr>LAİKLİK  Laiklik devlet işleriyle din işlerinin birbirinden ayrılması demektir.Laiklik Atatürk’e göre çağdaşlaşmanın temeli ve gereğidir. </vt:lpstr>
      <vt:lpstr>İNKILAPÇILIK  Her zaman her yerde hareketliliği ve ilerlemeyi ifade eden inkılapçılık ilkesi atatürkçü düşünce sistemine dinamizm kazandırır.</vt:lpstr>
      <vt:lpstr>HAZIRLAYAN:  GÖZDE NUR ÇİFÇİBAŞI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2014-09-12T02:12:20Z</dcterms:created>
  <dcterms:modified xsi:type="dcterms:W3CDTF">2018-03-20T12:05:45Z</dcterms:modified>
  <cp:category>www.sorubak.com</cp:category>
</cp:coreProperties>
</file>