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sldIdLst>
    <p:sldId id="256" r:id="rId2"/>
    <p:sldId id="279" r:id="rId3"/>
    <p:sldId id="278" r:id="rId4"/>
    <p:sldId id="284" r:id="rId5"/>
    <p:sldId id="258" r:id="rId6"/>
    <p:sldId id="285" r:id="rId7"/>
    <p:sldId id="259" r:id="rId8"/>
    <p:sldId id="286" r:id="rId9"/>
    <p:sldId id="260" r:id="rId10"/>
    <p:sldId id="287" r:id="rId11"/>
    <p:sldId id="261" r:id="rId12"/>
    <p:sldId id="288" r:id="rId13"/>
    <p:sldId id="340" r:id="rId14"/>
    <p:sldId id="339" r:id="rId15"/>
    <p:sldId id="296" r:id="rId16"/>
    <p:sldId id="264" r:id="rId17"/>
    <p:sldId id="293" r:id="rId18"/>
    <p:sldId id="266" r:id="rId19"/>
    <p:sldId id="297" r:id="rId20"/>
    <p:sldId id="268" r:id="rId21"/>
    <p:sldId id="294" r:id="rId22"/>
    <p:sldId id="270" r:id="rId23"/>
    <p:sldId id="295" r:id="rId24"/>
    <p:sldId id="272" r:id="rId25"/>
    <p:sldId id="273" r:id="rId26"/>
    <p:sldId id="274" r:id="rId27"/>
    <p:sldId id="275" r:id="rId28"/>
    <p:sldId id="276" r:id="rId29"/>
    <p:sldId id="292" r:id="rId30"/>
    <p:sldId id="298" r:id="rId31"/>
    <p:sldId id="299" r:id="rId32"/>
    <p:sldId id="300" r:id="rId33"/>
    <p:sldId id="301" r:id="rId34"/>
    <p:sldId id="302" r:id="rId35"/>
    <p:sldId id="303" r:id="rId36"/>
    <p:sldId id="304" r:id="rId37"/>
    <p:sldId id="305" r:id="rId38"/>
    <p:sldId id="306" r:id="rId39"/>
    <p:sldId id="307" r:id="rId40"/>
    <p:sldId id="308" r:id="rId41"/>
    <p:sldId id="309" r:id="rId42"/>
    <p:sldId id="310" r:id="rId43"/>
    <p:sldId id="311" r:id="rId44"/>
    <p:sldId id="312" r:id="rId45"/>
    <p:sldId id="313" r:id="rId46"/>
    <p:sldId id="314" r:id="rId47"/>
    <p:sldId id="315" r:id="rId48"/>
    <p:sldId id="316" r:id="rId49"/>
    <p:sldId id="317" r:id="rId50"/>
    <p:sldId id="318" r:id="rId51"/>
    <p:sldId id="319" r:id="rId52"/>
    <p:sldId id="320" r:id="rId53"/>
    <p:sldId id="321" r:id="rId54"/>
    <p:sldId id="322" r:id="rId55"/>
    <p:sldId id="323" r:id="rId56"/>
    <p:sldId id="324" r:id="rId57"/>
    <p:sldId id="325" r:id="rId58"/>
    <p:sldId id="326" r:id="rId59"/>
    <p:sldId id="327" r:id="rId60"/>
    <p:sldId id="328" r:id="rId61"/>
    <p:sldId id="329" r:id="rId62"/>
    <p:sldId id="330" r:id="rId63"/>
    <p:sldId id="331" r:id="rId64"/>
    <p:sldId id="332" r:id="rId65"/>
    <p:sldId id="333" r:id="rId66"/>
    <p:sldId id="334" r:id="rId67"/>
    <p:sldId id="335" r:id="rId68"/>
    <p:sldId id="336" r:id="rId69"/>
    <p:sldId id="337" r:id="rId70"/>
    <p:sldId id="338" r:id="rId71"/>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EKİR"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0303FF"/>
    <a:srgbClr val="0066FF"/>
    <a:srgbClr val="FF9900"/>
    <a:srgbClr val="E8A600"/>
    <a:srgbClr val="FFB03B"/>
    <a:srgbClr val="5C5CFA"/>
    <a:srgbClr val="F0F43A"/>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0" d="100"/>
          <a:sy n="70" d="100"/>
        </p:scale>
        <p:origin x="-2814" y="-96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7650" name="Freeform 2"/>
          <p:cNvSpPr>
            <a:spLocks/>
          </p:cNvSpPr>
          <p:nvPr/>
        </p:nvSpPr>
        <p:spPr bwMode="blackWhite">
          <a:xfrm>
            <a:off x="20638" y="12700"/>
            <a:ext cx="8896350" cy="6780213"/>
          </a:xfrm>
          <a:custGeom>
            <a:avLst/>
            <a:gdLst/>
            <a:ahLst/>
            <a:cxnLst>
              <a:cxn ang="0">
                <a:pos x="2822" y="0"/>
              </a:cxn>
              <a:cxn ang="0">
                <a:pos x="0" y="975"/>
              </a:cxn>
              <a:cxn ang="0">
                <a:pos x="2169" y="3619"/>
              </a:cxn>
              <a:cxn ang="0">
                <a:pos x="3985" y="1125"/>
              </a:cxn>
              <a:cxn ang="0">
                <a:pos x="2822" y="0"/>
              </a:cxn>
              <a:cxn ang="0">
                <a:pos x="2822" y="0"/>
              </a:cxn>
            </a:cxnLst>
            <a:rect l="0" t="0" r="r" b="b"/>
            <a:pathLst>
              <a:path w="3985" h="3619">
                <a:moveTo>
                  <a:pt x="2822" y="0"/>
                </a:moveTo>
                <a:lnTo>
                  <a:pt x="0" y="975"/>
                </a:lnTo>
                <a:lnTo>
                  <a:pt x="2169" y="3619"/>
                </a:lnTo>
                <a:lnTo>
                  <a:pt x="3985" y="1125"/>
                </a:lnTo>
                <a:lnTo>
                  <a:pt x="2822" y="0"/>
                </a:lnTo>
                <a:lnTo>
                  <a:pt x="2822" y="0"/>
                </a:lnTo>
                <a:close/>
              </a:path>
            </a:pathLst>
          </a:custGeom>
          <a:solidFill>
            <a:schemeClr val="accent1"/>
          </a:solidFill>
          <a:ln w="9525">
            <a:noFill/>
            <a:round/>
            <a:headEnd/>
            <a:tailEnd/>
          </a:ln>
        </p:spPr>
        <p:txBody>
          <a:bodyPr/>
          <a:lstStyle/>
          <a:p>
            <a:endParaRPr lang="tr-TR"/>
          </a:p>
        </p:txBody>
      </p:sp>
      <p:sp>
        <p:nvSpPr>
          <p:cNvPr id="27651" name="Rectangle 3"/>
          <p:cNvSpPr>
            <a:spLocks noGrp="1" noChangeArrowheads="1"/>
          </p:cNvSpPr>
          <p:nvPr>
            <p:ph type="ctrTitle"/>
          </p:nvPr>
        </p:nvSpPr>
        <p:spPr>
          <a:xfrm>
            <a:off x="1371600" y="1511300"/>
            <a:ext cx="6400800" cy="2273300"/>
          </a:xfrm>
          <a:effectLst>
            <a:outerShdw dist="45791" dir="2021404" algn="ctr" rotWithShape="0">
              <a:schemeClr val="bg2"/>
            </a:outerShdw>
          </a:effectLst>
        </p:spPr>
        <p:txBody>
          <a:bodyPr/>
          <a:lstStyle>
            <a:lvl1pPr>
              <a:defRPr>
                <a:solidFill>
                  <a:schemeClr val="tx2"/>
                </a:solidFill>
                <a:effectLst>
                  <a:outerShdw blurRad="38100" dist="38100" dir="2700000" algn="tl">
                    <a:srgbClr val="C0C0C0"/>
                  </a:outerShdw>
                </a:effectLst>
              </a:defRPr>
            </a:lvl1pPr>
          </a:lstStyle>
          <a:p>
            <a:r>
              <a:rPr lang="tr-TR"/>
              <a:t>Asıl başlık stili için tıklatın</a:t>
            </a:r>
          </a:p>
        </p:txBody>
      </p:sp>
      <p:sp>
        <p:nvSpPr>
          <p:cNvPr id="27652" name="Rectangle 4"/>
          <p:cNvSpPr>
            <a:spLocks noGrp="1" noChangeArrowheads="1"/>
          </p:cNvSpPr>
          <p:nvPr>
            <p:ph type="subTitle" idx="1"/>
          </p:nvPr>
        </p:nvSpPr>
        <p:spPr>
          <a:xfrm>
            <a:off x="1549400" y="4051300"/>
            <a:ext cx="6032500" cy="1003300"/>
          </a:xfrm>
        </p:spPr>
        <p:txBody>
          <a:bodyPr/>
          <a:lstStyle>
            <a:lvl1pPr marL="0" indent="0" algn="ctr">
              <a:buFontTx/>
              <a:buNone/>
              <a:defRPr sz="2800">
                <a:effectLst>
                  <a:outerShdw blurRad="38100" dist="38100" dir="2700000" algn="tl">
                    <a:srgbClr val="C0C0C0"/>
                  </a:outerShdw>
                </a:effectLst>
              </a:defRPr>
            </a:lvl1pPr>
          </a:lstStyle>
          <a:p>
            <a:r>
              <a:rPr lang="tr-TR"/>
              <a:t>Asıl alt başlık stilini düzenlemek için tıklatın</a:t>
            </a:r>
          </a:p>
        </p:txBody>
      </p:sp>
      <p:sp>
        <p:nvSpPr>
          <p:cNvPr id="27653" name="Rectangle 5"/>
          <p:cNvSpPr>
            <a:spLocks noGrp="1" noChangeArrowheads="1"/>
          </p:cNvSpPr>
          <p:nvPr>
            <p:ph type="dt" sz="half" idx="2"/>
          </p:nvPr>
        </p:nvSpPr>
        <p:spPr>
          <a:xfrm>
            <a:off x="685800" y="6248400"/>
            <a:ext cx="1905000" cy="457200"/>
          </a:xfrm>
        </p:spPr>
        <p:txBody>
          <a:bodyPr/>
          <a:lstStyle>
            <a:lvl1pPr>
              <a:defRPr/>
            </a:lvl1pPr>
          </a:lstStyle>
          <a:p>
            <a:endParaRPr lang="tr-TR"/>
          </a:p>
        </p:txBody>
      </p:sp>
      <p:sp>
        <p:nvSpPr>
          <p:cNvPr id="27654" name="Rectangle 6"/>
          <p:cNvSpPr>
            <a:spLocks noGrp="1" noChangeArrowheads="1"/>
          </p:cNvSpPr>
          <p:nvPr>
            <p:ph type="ftr" sz="quarter" idx="3"/>
          </p:nvPr>
        </p:nvSpPr>
        <p:spPr>
          <a:xfrm>
            <a:off x="3124200" y="6248400"/>
            <a:ext cx="2895600" cy="457200"/>
          </a:xfrm>
        </p:spPr>
        <p:txBody>
          <a:bodyPr/>
          <a:lstStyle>
            <a:lvl1pPr>
              <a:defRPr/>
            </a:lvl1pPr>
          </a:lstStyle>
          <a:p>
            <a:endParaRPr lang="tr-TR"/>
          </a:p>
        </p:txBody>
      </p:sp>
      <p:sp>
        <p:nvSpPr>
          <p:cNvPr id="27655" name="Rectangle 7"/>
          <p:cNvSpPr>
            <a:spLocks noGrp="1" noChangeArrowheads="1"/>
          </p:cNvSpPr>
          <p:nvPr>
            <p:ph type="sldNum" sz="quarter" idx="4"/>
          </p:nvPr>
        </p:nvSpPr>
        <p:spPr>
          <a:xfrm>
            <a:off x="6553200" y="6248400"/>
            <a:ext cx="1905000" cy="457200"/>
          </a:xfrm>
        </p:spPr>
        <p:txBody>
          <a:bodyPr/>
          <a:lstStyle>
            <a:lvl1pPr>
              <a:defRPr/>
            </a:lvl1pPr>
          </a:lstStyle>
          <a:p>
            <a:fld id="{555CC5FF-A306-4E33-AD19-A59711E2F04B}" type="slidenum">
              <a:rPr lang="tr-TR"/>
              <a:pPr/>
              <a:t>‹#›</a:t>
            </a:fld>
            <a:endParaRPr lang="tr-TR"/>
          </a:p>
        </p:txBody>
      </p:sp>
      <p:grpSp>
        <p:nvGrpSpPr>
          <p:cNvPr id="27656" name="Group 8"/>
          <p:cNvGrpSpPr>
            <a:grpSpLocks/>
          </p:cNvGrpSpPr>
          <p:nvPr/>
        </p:nvGrpSpPr>
        <p:grpSpPr bwMode="auto">
          <a:xfrm>
            <a:off x="195263" y="234950"/>
            <a:ext cx="3787775" cy="1778000"/>
            <a:chOff x="123" y="148"/>
            <a:chExt cx="2386" cy="1120"/>
          </a:xfrm>
        </p:grpSpPr>
        <p:sp>
          <p:nvSpPr>
            <p:cNvPr id="27657" name="Freeform 9"/>
            <p:cNvSpPr>
              <a:spLocks/>
            </p:cNvSpPr>
            <p:nvPr userDrawn="1"/>
          </p:nvSpPr>
          <p:spPr bwMode="auto">
            <a:xfrm>
              <a:off x="177" y="177"/>
              <a:ext cx="2250" cy="1017"/>
            </a:xfrm>
            <a:custGeom>
              <a:avLst/>
              <a:gdLst/>
              <a:ahLst/>
              <a:cxnLst>
                <a:cxn ang="0">
                  <a:pos x="794" y="395"/>
                </a:cxn>
                <a:cxn ang="0">
                  <a:pos x="710" y="318"/>
                </a:cxn>
                <a:cxn ang="0">
                  <a:pos x="556" y="210"/>
                </a:cxn>
                <a:cxn ang="0">
                  <a:pos x="71" y="0"/>
                </a:cxn>
                <a:cxn ang="0">
                  <a:pos x="23" y="20"/>
                </a:cxn>
                <a:cxn ang="0">
                  <a:pos x="0" y="83"/>
                </a:cxn>
                <a:cxn ang="0">
                  <a:pos x="28" y="155"/>
                </a:cxn>
                <a:cxn ang="0">
                  <a:pos x="570" y="409"/>
                </a:cxn>
                <a:cxn ang="0">
                  <a:pos x="689" y="393"/>
                </a:cxn>
                <a:cxn ang="0">
                  <a:pos x="785" y="414"/>
                </a:cxn>
                <a:cxn ang="0">
                  <a:pos x="794" y="395"/>
                </a:cxn>
                <a:cxn ang="0">
                  <a:pos x="794" y="395"/>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round/>
              <a:headEnd/>
              <a:tailEnd/>
            </a:ln>
          </p:spPr>
          <p:txBody>
            <a:bodyPr/>
            <a:lstStyle/>
            <a:p>
              <a:endParaRPr lang="tr-TR"/>
            </a:p>
          </p:txBody>
        </p:sp>
        <p:sp>
          <p:nvSpPr>
            <p:cNvPr id="27658" name="Freeform 10"/>
            <p:cNvSpPr>
              <a:spLocks/>
            </p:cNvSpPr>
            <p:nvPr userDrawn="1"/>
          </p:nvSpPr>
          <p:spPr bwMode="auto">
            <a:xfrm>
              <a:off x="166" y="261"/>
              <a:ext cx="2244" cy="1007"/>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w="9525">
              <a:noFill/>
              <a:round/>
              <a:headEnd/>
              <a:tailEnd/>
            </a:ln>
          </p:spPr>
          <p:txBody>
            <a:bodyPr/>
            <a:lstStyle/>
            <a:p>
              <a:endParaRPr lang="tr-TR"/>
            </a:p>
          </p:txBody>
        </p:sp>
        <p:sp>
          <p:nvSpPr>
            <p:cNvPr id="27659" name="Freeform 11"/>
            <p:cNvSpPr>
              <a:spLocks/>
            </p:cNvSpPr>
            <p:nvPr userDrawn="1"/>
          </p:nvSpPr>
          <p:spPr bwMode="auto">
            <a:xfrm>
              <a:off x="474" y="344"/>
              <a:ext cx="1488" cy="919"/>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headEnd/>
              <a:tailEnd/>
            </a:ln>
          </p:spPr>
          <p:txBody>
            <a:bodyPr/>
            <a:lstStyle/>
            <a:p>
              <a:endParaRPr lang="tr-TR"/>
            </a:p>
          </p:txBody>
        </p:sp>
        <p:grpSp>
          <p:nvGrpSpPr>
            <p:cNvPr id="27660" name="Group 12"/>
            <p:cNvGrpSpPr>
              <a:grpSpLocks/>
            </p:cNvGrpSpPr>
            <p:nvPr userDrawn="1"/>
          </p:nvGrpSpPr>
          <p:grpSpPr bwMode="auto">
            <a:xfrm>
              <a:off x="123" y="148"/>
              <a:ext cx="2386" cy="1081"/>
              <a:chOff x="123" y="148"/>
              <a:chExt cx="2386" cy="1081"/>
            </a:xfrm>
          </p:grpSpPr>
          <p:sp>
            <p:nvSpPr>
              <p:cNvPr id="27661" name="Freeform 13"/>
              <p:cNvSpPr>
                <a:spLocks/>
              </p:cNvSpPr>
              <p:nvPr userDrawn="1"/>
            </p:nvSpPr>
            <p:spPr bwMode="auto">
              <a:xfrm>
                <a:off x="2005" y="934"/>
                <a:ext cx="212" cy="214"/>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headEnd/>
                <a:tailEnd/>
              </a:ln>
            </p:spPr>
            <p:txBody>
              <a:bodyPr/>
              <a:lstStyle/>
              <a:p>
                <a:endParaRPr lang="tr-TR"/>
              </a:p>
            </p:txBody>
          </p:sp>
          <p:sp>
            <p:nvSpPr>
              <p:cNvPr id="27662" name="Freeform 14"/>
              <p:cNvSpPr>
                <a:spLocks/>
              </p:cNvSpPr>
              <p:nvPr userDrawn="1"/>
            </p:nvSpPr>
            <p:spPr bwMode="auto">
              <a:xfrm>
                <a:off x="123" y="148"/>
                <a:ext cx="2386" cy="1081"/>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headEnd/>
                <a:tailEnd/>
              </a:ln>
            </p:spPr>
            <p:txBody>
              <a:bodyPr/>
              <a:lstStyle/>
              <a:p>
                <a:endParaRPr lang="tr-TR"/>
              </a:p>
            </p:txBody>
          </p:sp>
          <p:sp>
            <p:nvSpPr>
              <p:cNvPr id="27663" name="Freeform 15"/>
              <p:cNvSpPr>
                <a:spLocks/>
              </p:cNvSpPr>
              <p:nvPr userDrawn="1"/>
            </p:nvSpPr>
            <p:spPr bwMode="auto">
              <a:xfrm>
                <a:off x="324" y="158"/>
                <a:ext cx="1686" cy="614"/>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headEnd/>
                <a:tailEnd/>
              </a:ln>
            </p:spPr>
            <p:txBody>
              <a:bodyPr/>
              <a:lstStyle/>
              <a:p>
                <a:endParaRPr lang="tr-TR"/>
              </a:p>
            </p:txBody>
          </p:sp>
          <p:sp>
            <p:nvSpPr>
              <p:cNvPr id="27664" name="Freeform 16"/>
              <p:cNvSpPr>
                <a:spLocks/>
              </p:cNvSpPr>
              <p:nvPr userDrawn="1"/>
            </p:nvSpPr>
            <p:spPr bwMode="auto">
              <a:xfrm>
                <a:off x="409" y="251"/>
                <a:ext cx="227" cy="410"/>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headEnd/>
                <a:tailEnd/>
              </a:ln>
            </p:spPr>
            <p:txBody>
              <a:bodyPr/>
              <a:lstStyle/>
              <a:p>
                <a:endParaRPr lang="tr-TR"/>
              </a:p>
            </p:txBody>
          </p:sp>
          <p:sp>
            <p:nvSpPr>
              <p:cNvPr id="27665" name="Freeform 17"/>
              <p:cNvSpPr>
                <a:spLocks/>
              </p:cNvSpPr>
              <p:nvPr userDrawn="1"/>
            </p:nvSpPr>
            <p:spPr bwMode="auto">
              <a:xfrm>
                <a:off x="846" y="536"/>
                <a:ext cx="691" cy="364"/>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headEnd/>
                <a:tailEnd/>
              </a:ln>
            </p:spPr>
            <p:txBody>
              <a:bodyPr/>
              <a:lstStyle/>
              <a:p>
                <a:endParaRPr lang="tr-TR"/>
              </a:p>
            </p:txBody>
          </p:sp>
        </p:grpSp>
      </p:grpSp>
      <p:grpSp>
        <p:nvGrpSpPr>
          <p:cNvPr id="27666" name="Group 18"/>
          <p:cNvGrpSpPr>
            <a:grpSpLocks/>
          </p:cNvGrpSpPr>
          <p:nvPr/>
        </p:nvGrpSpPr>
        <p:grpSpPr bwMode="auto">
          <a:xfrm>
            <a:off x="7915275" y="4368800"/>
            <a:ext cx="742950" cy="1058863"/>
            <a:chOff x="4986" y="2752"/>
            <a:chExt cx="468" cy="667"/>
          </a:xfrm>
        </p:grpSpPr>
        <p:sp>
          <p:nvSpPr>
            <p:cNvPr id="27667" name="Freeform 19"/>
            <p:cNvSpPr>
              <a:spLocks/>
            </p:cNvSpPr>
            <p:nvPr userDrawn="1"/>
          </p:nvSpPr>
          <p:spPr bwMode="auto">
            <a:xfrm rot="7320404">
              <a:off x="4909" y="2936"/>
              <a:ext cx="629" cy="293"/>
            </a:xfrm>
            <a:custGeom>
              <a:avLst/>
              <a:gdLst/>
              <a:ahLst/>
              <a:cxnLst>
                <a:cxn ang="0">
                  <a:pos x="794" y="395"/>
                </a:cxn>
                <a:cxn ang="0">
                  <a:pos x="710" y="318"/>
                </a:cxn>
                <a:cxn ang="0">
                  <a:pos x="556" y="210"/>
                </a:cxn>
                <a:cxn ang="0">
                  <a:pos x="71" y="0"/>
                </a:cxn>
                <a:cxn ang="0">
                  <a:pos x="23" y="20"/>
                </a:cxn>
                <a:cxn ang="0">
                  <a:pos x="0" y="83"/>
                </a:cxn>
                <a:cxn ang="0">
                  <a:pos x="28" y="155"/>
                </a:cxn>
                <a:cxn ang="0">
                  <a:pos x="570" y="409"/>
                </a:cxn>
                <a:cxn ang="0">
                  <a:pos x="689" y="393"/>
                </a:cxn>
                <a:cxn ang="0">
                  <a:pos x="785" y="414"/>
                </a:cxn>
                <a:cxn ang="0">
                  <a:pos x="794" y="395"/>
                </a:cxn>
                <a:cxn ang="0">
                  <a:pos x="794" y="395"/>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round/>
              <a:headEnd/>
              <a:tailEnd/>
            </a:ln>
          </p:spPr>
          <p:txBody>
            <a:bodyPr/>
            <a:lstStyle/>
            <a:p>
              <a:endParaRPr lang="tr-TR"/>
            </a:p>
          </p:txBody>
        </p:sp>
        <p:sp>
          <p:nvSpPr>
            <p:cNvPr id="27668" name="Freeform 20"/>
            <p:cNvSpPr>
              <a:spLocks/>
            </p:cNvSpPr>
            <p:nvPr userDrawn="1"/>
          </p:nvSpPr>
          <p:spPr bwMode="auto">
            <a:xfrm rot="7320404">
              <a:off x="4893" y="2923"/>
              <a:ext cx="627" cy="290"/>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folHlink"/>
            </a:solidFill>
            <a:ln w="9525">
              <a:noFill/>
              <a:round/>
              <a:headEnd/>
              <a:tailEnd/>
            </a:ln>
          </p:spPr>
          <p:txBody>
            <a:bodyPr/>
            <a:lstStyle/>
            <a:p>
              <a:endParaRPr lang="tr-TR"/>
            </a:p>
          </p:txBody>
        </p:sp>
        <p:sp>
          <p:nvSpPr>
            <p:cNvPr id="27669" name="Freeform 21"/>
            <p:cNvSpPr>
              <a:spLocks/>
            </p:cNvSpPr>
            <p:nvPr userDrawn="1"/>
          </p:nvSpPr>
          <p:spPr bwMode="auto">
            <a:xfrm rot="7320404">
              <a:off x="5000" y="2912"/>
              <a:ext cx="416" cy="265"/>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headEnd/>
              <a:tailEnd/>
            </a:ln>
          </p:spPr>
          <p:txBody>
            <a:bodyPr/>
            <a:lstStyle/>
            <a:p>
              <a:endParaRPr lang="tr-TR"/>
            </a:p>
          </p:txBody>
        </p:sp>
        <p:grpSp>
          <p:nvGrpSpPr>
            <p:cNvPr id="27670" name="Group 22"/>
            <p:cNvGrpSpPr>
              <a:grpSpLocks/>
            </p:cNvGrpSpPr>
            <p:nvPr userDrawn="1"/>
          </p:nvGrpSpPr>
          <p:grpSpPr bwMode="auto">
            <a:xfrm>
              <a:off x="4986" y="2752"/>
              <a:ext cx="468" cy="667"/>
              <a:chOff x="4986" y="2752"/>
              <a:chExt cx="468" cy="667"/>
            </a:xfrm>
          </p:grpSpPr>
          <p:sp>
            <p:nvSpPr>
              <p:cNvPr id="27671" name="Freeform 23"/>
              <p:cNvSpPr>
                <a:spLocks/>
              </p:cNvSpPr>
              <p:nvPr userDrawn="1"/>
            </p:nvSpPr>
            <p:spPr bwMode="auto">
              <a:xfrm rot="7320404">
                <a:off x="4987" y="3190"/>
                <a:ext cx="59" cy="61"/>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headEnd/>
                <a:tailEnd/>
              </a:ln>
            </p:spPr>
            <p:txBody>
              <a:bodyPr/>
              <a:lstStyle/>
              <a:p>
                <a:endParaRPr lang="tr-TR"/>
              </a:p>
            </p:txBody>
          </p:sp>
          <p:sp>
            <p:nvSpPr>
              <p:cNvPr id="27672" name="Freeform 24"/>
              <p:cNvSpPr>
                <a:spLocks/>
              </p:cNvSpPr>
              <p:nvPr userDrawn="1"/>
            </p:nvSpPr>
            <p:spPr bwMode="auto">
              <a:xfrm rot="7320404">
                <a:off x="4887" y="2930"/>
                <a:ext cx="667" cy="311"/>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headEnd/>
                <a:tailEnd/>
              </a:ln>
            </p:spPr>
            <p:txBody>
              <a:bodyPr/>
              <a:lstStyle/>
              <a:p>
                <a:endParaRPr lang="tr-TR"/>
              </a:p>
            </p:txBody>
          </p:sp>
          <p:sp>
            <p:nvSpPr>
              <p:cNvPr id="27673" name="Freeform 25"/>
              <p:cNvSpPr>
                <a:spLocks/>
              </p:cNvSpPr>
              <p:nvPr userDrawn="1"/>
            </p:nvSpPr>
            <p:spPr bwMode="auto">
              <a:xfrm rot="7320404">
                <a:off x="5062" y="2997"/>
                <a:ext cx="472" cy="176"/>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headEnd/>
                <a:tailEnd/>
              </a:ln>
            </p:spPr>
            <p:txBody>
              <a:bodyPr/>
              <a:lstStyle/>
              <a:p>
                <a:endParaRPr lang="tr-TR"/>
              </a:p>
            </p:txBody>
          </p:sp>
          <p:sp>
            <p:nvSpPr>
              <p:cNvPr id="27674" name="Freeform 26"/>
              <p:cNvSpPr>
                <a:spLocks/>
              </p:cNvSpPr>
              <p:nvPr userDrawn="1"/>
            </p:nvSpPr>
            <p:spPr bwMode="auto">
              <a:xfrm rot="7320404">
                <a:off x="5363" y="2874"/>
                <a:ext cx="63" cy="118"/>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headEnd/>
                <a:tailEnd/>
              </a:ln>
            </p:spPr>
            <p:txBody>
              <a:bodyPr/>
              <a:lstStyle/>
              <a:p>
                <a:endParaRPr lang="tr-TR"/>
              </a:p>
            </p:txBody>
          </p:sp>
          <p:sp>
            <p:nvSpPr>
              <p:cNvPr id="27675" name="Freeform 27"/>
              <p:cNvSpPr>
                <a:spLocks/>
              </p:cNvSpPr>
              <p:nvPr userDrawn="1"/>
            </p:nvSpPr>
            <p:spPr bwMode="auto">
              <a:xfrm rot="7320404">
                <a:off x="5136" y="3000"/>
                <a:ext cx="193" cy="104"/>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headEnd/>
                <a:tailEnd/>
              </a:ln>
            </p:spPr>
            <p:txBody>
              <a:bodyPr/>
              <a:lstStyle/>
              <a:p>
                <a:endParaRPr lang="tr-TR"/>
              </a:p>
            </p:txBody>
          </p:sp>
        </p:grpSp>
      </p:grpSp>
      <p:sp>
        <p:nvSpPr>
          <p:cNvPr id="27676" name="Freeform 28"/>
          <p:cNvSpPr>
            <a:spLocks/>
          </p:cNvSpPr>
          <p:nvPr/>
        </p:nvSpPr>
        <p:spPr bwMode="auto">
          <a:xfrm>
            <a:off x="901700" y="5054600"/>
            <a:ext cx="6807200" cy="728663"/>
          </a:xfrm>
          <a:custGeom>
            <a:avLst/>
            <a:gdLst/>
            <a:ahLst/>
            <a:cxnLst>
              <a:cxn ang="0">
                <a:pos x="0" y="0"/>
              </a:cxn>
              <a:cxn ang="0">
                <a:pos x="816" y="256"/>
              </a:cxn>
              <a:cxn ang="0">
                <a:pos x="1560" y="144"/>
              </a:cxn>
              <a:cxn ang="0">
                <a:pos x="1856" y="376"/>
              </a:cxn>
              <a:cxn ang="0">
                <a:pos x="2344" y="152"/>
              </a:cxn>
              <a:cxn ang="0">
                <a:pos x="3536" y="456"/>
              </a:cxn>
              <a:cxn ang="0">
                <a:pos x="4288" y="136"/>
              </a:cxn>
            </a:cxnLst>
            <a:rect l="0" t="0" r="r" b="b"/>
            <a:pathLst>
              <a:path w="4288" h="459">
                <a:moveTo>
                  <a:pt x="0" y="0"/>
                </a:moveTo>
                <a:cubicBezTo>
                  <a:pt x="136" y="43"/>
                  <a:pt x="556" y="232"/>
                  <a:pt x="816" y="256"/>
                </a:cubicBezTo>
                <a:cubicBezTo>
                  <a:pt x="1076" y="280"/>
                  <a:pt x="1387" y="124"/>
                  <a:pt x="1560" y="144"/>
                </a:cubicBezTo>
                <a:cubicBezTo>
                  <a:pt x="1733" y="164"/>
                  <a:pt x="1725" y="375"/>
                  <a:pt x="1856" y="376"/>
                </a:cubicBezTo>
                <a:cubicBezTo>
                  <a:pt x="1987" y="377"/>
                  <a:pt x="2064" y="139"/>
                  <a:pt x="2344" y="152"/>
                </a:cubicBezTo>
                <a:cubicBezTo>
                  <a:pt x="2624" y="165"/>
                  <a:pt x="3212" y="459"/>
                  <a:pt x="3536" y="456"/>
                </a:cubicBezTo>
                <a:cubicBezTo>
                  <a:pt x="3860" y="453"/>
                  <a:pt x="4165" y="188"/>
                  <a:pt x="4288" y="136"/>
                </a:cubicBezTo>
              </a:path>
            </a:pathLst>
          </a:custGeom>
          <a:noFill/>
          <a:ln w="76200" cap="flat" cmpd="sng">
            <a:solidFill>
              <a:schemeClr val="folHlink"/>
            </a:solidFill>
            <a:prstDash val="solid"/>
            <a:round/>
            <a:headEnd/>
            <a:tailEnd/>
          </a:ln>
          <a:effectLst/>
        </p:spPr>
        <p:txBody>
          <a:bodyPr/>
          <a:lstStyle/>
          <a:p>
            <a:endParaRPr lang="tr-TR"/>
          </a:p>
        </p:txBody>
      </p:sp>
      <p:sp>
        <p:nvSpPr>
          <p:cNvPr id="27677" name="Freeform 29"/>
          <p:cNvSpPr>
            <a:spLocks/>
          </p:cNvSpPr>
          <p:nvPr/>
        </p:nvSpPr>
        <p:spPr bwMode="auto">
          <a:xfrm>
            <a:off x="4076700" y="1930400"/>
            <a:ext cx="889000" cy="381000"/>
          </a:xfrm>
          <a:custGeom>
            <a:avLst/>
            <a:gdLst/>
            <a:ahLst/>
            <a:cxnLst>
              <a:cxn ang="0">
                <a:pos x="0" y="32"/>
              </a:cxn>
              <a:cxn ang="0">
                <a:pos x="280" y="144"/>
              </a:cxn>
              <a:cxn ang="0">
                <a:pos x="448" y="16"/>
              </a:cxn>
              <a:cxn ang="0">
                <a:pos x="560" y="240"/>
              </a:cxn>
            </a:cxnLst>
            <a:rect l="0" t="0" r="r" b="b"/>
            <a:pathLst>
              <a:path w="560" h="240">
                <a:moveTo>
                  <a:pt x="0" y="32"/>
                </a:moveTo>
                <a:cubicBezTo>
                  <a:pt x="102" y="89"/>
                  <a:pt x="205" y="147"/>
                  <a:pt x="280" y="144"/>
                </a:cubicBezTo>
                <a:cubicBezTo>
                  <a:pt x="355" y="141"/>
                  <a:pt x="401" y="0"/>
                  <a:pt x="448" y="16"/>
                </a:cubicBezTo>
                <a:cubicBezTo>
                  <a:pt x="495" y="32"/>
                  <a:pt x="541" y="201"/>
                  <a:pt x="560" y="240"/>
                </a:cubicBezTo>
              </a:path>
            </a:pathLst>
          </a:custGeom>
          <a:noFill/>
          <a:ln w="114300" cmpd="sng">
            <a:solidFill>
              <a:schemeClr val="tx2"/>
            </a:solidFill>
            <a:round/>
            <a:headEnd/>
            <a:tailEnd/>
          </a:ln>
          <a:effectLst/>
        </p:spPr>
        <p:txBody>
          <a:bodyPr/>
          <a:lstStyle/>
          <a:p>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4CEB9354-8C24-4DB2-928A-D93A5BC540C8}" type="slidenum">
              <a:rPr lang="tr-TR"/>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457950" y="152400"/>
            <a:ext cx="1924050" cy="5334000"/>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685800" y="152400"/>
            <a:ext cx="5619750" cy="533400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258DACE1-0C50-48DF-9605-10B840AC21AE}" type="slidenum">
              <a:rPr lang="tr-TR"/>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C3225A07-4C24-4298-A3E7-EB1D09848502}" type="slidenum">
              <a:rPr lang="tr-TR"/>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A7CEF186-3C13-465D-9CF7-45A5885B6E7F}" type="slidenum">
              <a:rPr lang="tr-TR"/>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685800" y="1828800"/>
            <a:ext cx="37719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10100" y="1828800"/>
            <a:ext cx="37719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lvl1pPr>
              <a:defRPr/>
            </a:lvl1pPr>
          </a:lstStyle>
          <a:p>
            <a:endParaRPr lang="tr-TR"/>
          </a:p>
        </p:txBody>
      </p:sp>
      <p:sp>
        <p:nvSpPr>
          <p:cNvPr id="6" name="5 Altbilgi Yer Tutucusu"/>
          <p:cNvSpPr>
            <a:spLocks noGrp="1"/>
          </p:cNvSpPr>
          <p:nvPr>
            <p:ph type="ftr" sz="quarter" idx="11"/>
          </p:nvPr>
        </p:nvSpPr>
        <p:spPr/>
        <p:txBody>
          <a:bodyPr/>
          <a:lstStyle>
            <a:lvl1pPr>
              <a:defRPr/>
            </a:lvl1pPr>
          </a:lstStyle>
          <a:p>
            <a:endParaRPr lang="tr-TR"/>
          </a:p>
        </p:txBody>
      </p:sp>
      <p:sp>
        <p:nvSpPr>
          <p:cNvPr id="7" name="6 Slayt Numarası Yer Tutucusu"/>
          <p:cNvSpPr>
            <a:spLocks noGrp="1"/>
          </p:cNvSpPr>
          <p:nvPr>
            <p:ph type="sldNum" sz="quarter" idx="12"/>
          </p:nvPr>
        </p:nvSpPr>
        <p:spPr/>
        <p:txBody>
          <a:bodyPr/>
          <a:lstStyle>
            <a:lvl1pPr>
              <a:defRPr/>
            </a:lvl1pPr>
          </a:lstStyle>
          <a:p>
            <a:fld id="{B8C09349-9D68-4FC6-8FEC-B1D2E56732C7}" type="slidenum">
              <a:rPr lang="tr-TR"/>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lvl1pPr>
              <a:defRPr/>
            </a:lvl1pPr>
          </a:lstStyle>
          <a:p>
            <a:endParaRPr lang="tr-TR"/>
          </a:p>
        </p:txBody>
      </p:sp>
      <p:sp>
        <p:nvSpPr>
          <p:cNvPr id="8" name="7 Altbilgi Yer Tutucusu"/>
          <p:cNvSpPr>
            <a:spLocks noGrp="1"/>
          </p:cNvSpPr>
          <p:nvPr>
            <p:ph type="ftr" sz="quarter" idx="11"/>
          </p:nvPr>
        </p:nvSpPr>
        <p:spPr/>
        <p:txBody>
          <a:bodyPr/>
          <a:lstStyle>
            <a:lvl1pPr>
              <a:defRPr/>
            </a:lvl1pPr>
          </a:lstStyle>
          <a:p>
            <a:endParaRPr lang="tr-TR"/>
          </a:p>
        </p:txBody>
      </p:sp>
      <p:sp>
        <p:nvSpPr>
          <p:cNvPr id="9" name="8 Slayt Numarası Yer Tutucusu"/>
          <p:cNvSpPr>
            <a:spLocks noGrp="1"/>
          </p:cNvSpPr>
          <p:nvPr>
            <p:ph type="sldNum" sz="quarter" idx="12"/>
          </p:nvPr>
        </p:nvSpPr>
        <p:spPr/>
        <p:txBody>
          <a:bodyPr/>
          <a:lstStyle>
            <a:lvl1pPr>
              <a:defRPr/>
            </a:lvl1pPr>
          </a:lstStyle>
          <a:p>
            <a:fld id="{E5D68040-AD4A-4966-802A-74B8F2DFE07B}" type="slidenum">
              <a:rPr lang="tr-TR"/>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lvl1pPr>
              <a:defRPr/>
            </a:lvl1pPr>
          </a:lstStyle>
          <a:p>
            <a:endParaRPr lang="tr-TR"/>
          </a:p>
        </p:txBody>
      </p:sp>
      <p:sp>
        <p:nvSpPr>
          <p:cNvPr id="4" name="3 Altbilgi Yer Tutucusu"/>
          <p:cNvSpPr>
            <a:spLocks noGrp="1"/>
          </p:cNvSpPr>
          <p:nvPr>
            <p:ph type="ftr" sz="quarter" idx="11"/>
          </p:nvPr>
        </p:nvSpPr>
        <p:spPr/>
        <p:txBody>
          <a:bodyPr/>
          <a:lstStyle>
            <a:lvl1pPr>
              <a:defRPr/>
            </a:lvl1pPr>
          </a:lstStyle>
          <a:p>
            <a:endParaRPr lang="tr-TR"/>
          </a:p>
        </p:txBody>
      </p:sp>
      <p:sp>
        <p:nvSpPr>
          <p:cNvPr id="5" name="4 Slayt Numarası Yer Tutucusu"/>
          <p:cNvSpPr>
            <a:spLocks noGrp="1"/>
          </p:cNvSpPr>
          <p:nvPr>
            <p:ph type="sldNum" sz="quarter" idx="12"/>
          </p:nvPr>
        </p:nvSpPr>
        <p:spPr/>
        <p:txBody>
          <a:bodyPr/>
          <a:lstStyle>
            <a:lvl1pPr>
              <a:defRPr/>
            </a:lvl1pPr>
          </a:lstStyle>
          <a:p>
            <a:fld id="{0CF9AC35-100C-4CD1-99F8-219563A10510}" type="slidenum">
              <a:rPr lang="tr-TR"/>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lvl1pPr>
              <a:defRPr/>
            </a:lvl1pPr>
          </a:lstStyle>
          <a:p>
            <a:endParaRPr lang="tr-TR"/>
          </a:p>
        </p:txBody>
      </p:sp>
      <p:sp>
        <p:nvSpPr>
          <p:cNvPr id="3" name="2 Altbilgi Yer Tutucusu"/>
          <p:cNvSpPr>
            <a:spLocks noGrp="1"/>
          </p:cNvSpPr>
          <p:nvPr>
            <p:ph type="ftr" sz="quarter" idx="11"/>
          </p:nvPr>
        </p:nvSpPr>
        <p:spPr/>
        <p:txBody>
          <a:bodyPr/>
          <a:lstStyle>
            <a:lvl1pPr>
              <a:defRPr/>
            </a:lvl1pPr>
          </a:lstStyle>
          <a:p>
            <a:endParaRPr lang="tr-TR"/>
          </a:p>
        </p:txBody>
      </p:sp>
      <p:sp>
        <p:nvSpPr>
          <p:cNvPr id="4" name="3 Slayt Numarası Yer Tutucusu"/>
          <p:cNvSpPr>
            <a:spLocks noGrp="1"/>
          </p:cNvSpPr>
          <p:nvPr>
            <p:ph type="sldNum" sz="quarter" idx="12"/>
          </p:nvPr>
        </p:nvSpPr>
        <p:spPr/>
        <p:txBody>
          <a:bodyPr/>
          <a:lstStyle>
            <a:lvl1pPr>
              <a:defRPr/>
            </a:lvl1pPr>
          </a:lstStyle>
          <a:p>
            <a:fld id="{B8CDFFD3-4B6E-433C-9686-F7C8DB1182BE}" type="slidenum">
              <a:rPr lang="tr-TR"/>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lvl1pPr>
              <a:defRPr/>
            </a:lvl1pPr>
          </a:lstStyle>
          <a:p>
            <a:endParaRPr lang="tr-TR"/>
          </a:p>
        </p:txBody>
      </p:sp>
      <p:sp>
        <p:nvSpPr>
          <p:cNvPr id="6" name="5 Altbilgi Yer Tutucusu"/>
          <p:cNvSpPr>
            <a:spLocks noGrp="1"/>
          </p:cNvSpPr>
          <p:nvPr>
            <p:ph type="ftr" sz="quarter" idx="11"/>
          </p:nvPr>
        </p:nvSpPr>
        <p:spPr/>
        <p:txBody>
          <a:bodyPr/>
          <a:lstStyle>
            <a:lvl1pPr>
              <a:defRPr/>
            </a:lvl1pPr>
          </a:lstStyle>
          <a:p>
            <a:endParaRPr lang="tr-TR"/>
          </a:p>
        </p:txBody>
      </p:sp>
      <p:sp>
        <p:nvSpPr>
          <p:cNvPr id="7" name="6 Slayt Numarası Yer Tutucusu"/>
          <p:cNvSpPr>
            <a:spLocks noGrp="1"/>
          </p:cNvSpPr>
          <p:nvPr>
            <p:ph type="sldNum" sz="quarter" idx="12"/>
          </p:nvPr>
        </p:nvSpPr>
        <p:spPr/>
        <p:txBody>
          <a:bodyPr/>
          <a:lstStyle>
            <a:lvl1pPr>
              <a:defRPr/>
            </a:lvl1pPr>
          </a:lstStyle>
          <a:p>
            <a:fld id="{F1964AF3-DE14-42C8-B37D-61762CAD7B2B}" type="slidenum">
              <a:rPr lang="tr-TR"/>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lvl1pPr>
              <a:defRPr/>
            </a:lvl1pPr>
          </a:lstStyle>
          <a:p>
            <a:endParaRPr lang="tr-TR"/>
          </a:p>
        </p:txBody>
      </p:sp>
      <p:sp>
        <p:nvSpPr>
          <p:cNvPr id="6" name="5 Altbilgi Yer Tutucusu"/>
          <p:cNvSpPr>
            <a:spLocks noGrp="1"/>
          </p:cNvSpPr>
          <p:nvPr>
            <p:ph type="ftr" sz="quarter" idx="11"/>
          </p:nvPr>
        </p:nvSpPr>
        <p:spPr/>
        <p:txBody>
          <a:bodyPr/>
          <a:lstStyle>
            <a:lvl1pPr>
              <a:defRPr/>
            </a:lvl1pPr>
          </a:lstStyle>
          <a:p>
            <a:endParaRPr lang="tr-TR"/>
          </a:p>
        </p:txBody>
      </p:sp>
      <p:sp>
        <p:nvSpPr>
          <p:cNvPr id="7" name="6 Slayt Numarası Yer Tutucusu"/>
          <p:cNvSpPr>
            <a:spLocks noGrp="1"/>
          </p:cNvSpPr>
          <p:nvPr>
            <p:ph type="sldNum" sz="quarter" idx="12"/>
          </p:nvPr>
        </p:nvSpPr>
        <p:spPr/>
        <p:txBody>
          <a:bodyPr/>
          <a:lstStyle>
            <a:lvl1pPr>
              <a:defRPr/>
            </a:lvl1pPr>
          </a:lstStyle>
          <a:p>
            <a:fld id="{38E3C7E6-5EDB-423B-9CD3-B1964D3A772A}" type="slidenum">
              <a:rPr lang="tr-TR"/>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Freeform 2"/>
          <p:cNvSpPr>
            <a:spLocks/>
          </p:cNvSpPr>
          <p:nvPr/>
        </p:nvSpPr>
        <p:spPr bwMode="auto">
          <a:xfrm rot="-3172564">
            <a:off x="7777957" y="-15081"/>
            <a:ext cx="1162050" cy="2084387"/>
          </a:xfrm>
          <a:custGeom>
            <a:avLst/>
            <a:gdLst/>
            <a:ahLst/>
            <a:cxnLst>
              <a:cxn ang="0">
                <a:pos x="2903" y="433"/>
              </a:cxn>
              <a:cxn ang="0">
                <a:pos x="2565" y="80"/>
              </a:cxn>
              <a:cxn ang="0">
                <a:pos x="2241" y="0"/>
              </a:cxn>
              <a:cxn ang="0">
                <a:pos x="110" y="2811"/>
              </a:cxn>
              <a:cxn ang="0">
                <a:pos x="110" y="3228"/>
              </a:cxn>
              <a:cxn ang="0">
                <a:pos x="0" y="3631"/>
              </a:cxn>
              <a:cxn ang="0">
                <a:pos x="72" y="3686"/>
              </a:cxn>
              <a:cxn ang="0">
                <a:pos x="441" y="3355"/>
              </a:cxn>
              <a:cxn ang="0">
                <a:pos x="740" y="3228"/>
              </a:cxn>
              <a:cxn ang="0">
                <a:pos x="2903" y="433"/>
              </a:cxn>
              <a:cxn ang="0">
                <a:pos x="2903" y="433"/>
              </a:cxn>
            </a:cxnLst>
            <a:rect l="0" t="0" r="r" b="b"/>
            <a:pathLst>
              <a:path w="2903" h="3686">
                <a:moveTo>
                  <a:pt x="2903" y="433"/>
                </a:moveTo>
                <a:lnTo>
                  <a:pt x="2565" y="80"/>
                </a:lnTo>
                <a:lnTo>
                  <a:pt x="2241" y="0"/>
                </a:lnTo>
                <a:lnTo>
                  <a:pt x="110" y="2811"/>
                </a:lnTo>
                <a:lnTo>
                  <a:pt x="110" y="3228"/>
                </a:lnTo>
                <a:lnTo>
                  <a:pt x="0" y="3631"/>
                </a:lnTo>
                <a:lnTo>
                  <a:pt x="72" y="3686"/>
                </a:lnTo>
                <a:lnTo>
                  <a:pt x="441" y="3355"/>
                </a:lnTo>
                <a:lnTo>
                  <a:pt x="740" y="3228"/>
                </a:lnTo>
                <a:lnTo>
                  <a:pt x="2903" y="433"/>
                </a:lnTo>
                <a:lnTo>
                  <a:pt x="2903" y="433"/>
                </a:lnTo>
                <a:close/>
              </a:path>
            </a:pathLst>
          </a:custGeom>
          <a:solidFill>
            <a:srgbClr val="FFFFFF"/>
          </a:solidFill>
          <a:ln w="9525">
            <a:noFill/>
            <a:round/>
            <a:headEnd/>
            <a:tailEnd/>
          </a:ln>
        </p:spPr>
        <p:txBody>
          <a:bodyPr/>
          <a:lstStyle/>
          <a:p>
            <a:endParaRPr lang="tr-TR"/>
          </a:p>
        </p:txBody>
      </p:sp>
      <p:sp>
        <p:nvSpPr>
          <p:cNvPr id="26627" name="Rectangle 3"/>
          <p:cNvSpPr>
            <a:spLocks noGrp="1" noChangeArrowheads="1"/>
          </p:cNvSpPr>
          <p:nvPr>
            <p:ph type="title"/>
          </p:nvPr>
        </p:nvSpPr>
        <p:spPr bwMode="auto">
          <a:xfrm>
            <a:off x="685800" y="152400"/>
            <a:ext cx="6870700" cy="1600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tr-TR" smtClean="0"/>
              <a:t>Asıl başlık stili için tıklatın</a:t>
            </a:r>
          </a:p>
        </p:txBody>
      </p:sp>
      <p:sp>
        <p:nvSpPr>
          <p:cNvPr id="26628" name="Rectangle 4"/>
          <p:cNvSpPr>
            <a:spLocks noGrp="1" noChangeArrowheads="1"/>
          </p:cNvSpPr>
          <p:nvPr>
            <p:ph type="body" idx="1"/>
          </p:nvPr>
        </p:nvSpPr>
        <p:spPr bwMode="auto">
          <a:xfrm>
            <a:off x="685800" y="1828800"/>
            <a:ext cx="7696200" cy="3657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26629" name="Rectangle 5"/>
          <p:cNvSpPr>
            <a:spLocks noGrp="1" noChangeArrowheads="1"/>
          </p:cNvSpPr>
          <p:nvPr>
            <p:ph type="dt" sz="half" idx="2"/>
          </p:nvPr>
        </p:nvSpPr>
        <p:spPr bwMode="auto">
          <a:xfrm>
            <a:off x="13716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a:latin typeface="+mn-lt"/>
              </a:defRPr>
            </a:lvl1pPr>
          </a:lstStyle>
          <a:p>
            <a:endParaRPr lang="tr-TR"/>
          </a:p>
        </p:txBody>
      </p:sp>
      <p:sp>
        <p:nvSpPr>
          <p:cNvPr id="26630" name="Rectangle 6"/>
          <p:cNvSpPr>
            <a:spLocks noGrp="1" noChangeArrowheads="1"/>
          </p:cNvSpPr>
          <p:nvPr>
            <p:ph type="ftr" sz="quarter" idx="3"/>
          </p:nvPr>
        </p:nvSpPr>
        <p:spPr bwMode="auto">
          <a:xfrm>
            <a:off x="35560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400">
                <a:latin typeface="+mn-lt"/>
              </a:defRPr>
            </a:lvl1pPr>
          </a:lstStyle>
          <a:p>
            <a:endParaRPr lang="tr-TR"/>
          </a:p>
        </p:txBody>
      </p:sp>
      <p:sp>
        <p:nvSpPr>
          <p:cNvPr id="26631" name="Rectangle 7"/>
          <p:cNvSpPr>
            <a:spLocks noGrp="1" noChangeArrowheads="1"/>
          </p:cNvSpPr>
          <p:nvPr>
            <p:ph type="sldNum" sz="quarter" idx="4"/>
          </p:nvPr>
        </p:nvSpPr>
        <p:spPr bwMode="auto">
          <a:xfrm>
            <a:off x="67183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latin typeface="+mn-lt"/>
              </a:defRPr>
            </a:lvl1pPr>
          </a:lstStyle>
          <a:p>
            <a:fld id="{8A5E7318-A333-4445-8C47-B8EDF6F4EA5A}" type="slidenum">
              <a:rPr lang="tr-TR"/>
              <a:pPr/>
              <a:t>‹#›</a:t>
            </a:fld>
            <a:endParaRPr lang="tr-TR"/>
          </a:p>
        </p:txBody>
      </p:sp>
      <p:sp>
        <p:nvSpPr>
          <p:cNvPr id="26632" name="Freeform 8"/>
          <p:cNvSpPr>
            <a:spLocks/>
          </p:cNvSpPr>
          <p:nvPr/>
        </p:nvSpPr>
        <p:spPr bwMode="auto">
          <a:xfrm rot="-3172564">
            <a:off x="7865269" y="24607"/>
            <a:ext cx="1165225" cy="2097087"/>
          </a:xfrm>
          <a:custGeom>
            <a:avLst/>
            <a:gdLst/>
            <a:ahLst/>
            <a:cxnLst>
              <a:cxn ang="0">
                <a:pos x="2293" y="0"/>
              </a:cxn>
              <a:cxn ang="0">
                <a:pos x="130" y="2835"/>
              </a:cxn>
              <a:cxn ang="0">
                <a:pos x="131" y="3201"/>
              </a:cxn>
              <a:cxn ang="0">
                <a:pos x="0" y="3633"/>
              </a:cxn>
              <a:cxn ang="0">
                <a:pos x="50" y="3703"/>
              </a:cxn>
              <a:cxn ang="0">
                <a:pos x="422" y="3352"/>
              </a:cxn>
              <a:cxn ang="0">
                <a:pos x="763" y="3220"/>
              </a:cxn>
              <a:cxn ang="0">
                <a:pos x="2911" y="428"/>
              </a:cxn>
              <a:cxn ang="0">
                <a:pos x="2589" y="96"/>
              </a:cxn>
              <a:cxn ang="0">
                <a:pos x="2293" y="0"/>
              </a:cxn>
              <a:cxn ang="0">
                <a:pos x="2293" y="0"/>
              </a:cxn>
            </a:cxnLst>
            <a:rect l="0" t="0" r="r" b="b"/>
            <a:pathLst>
              <a:path w="2911" h="3703">
                <a:moveTo>
                  <a:pt x="2293" y="0"/>
                </a:moveTo>
                <a:lnTo>
                  <a:pt x="130" y="2835"/>
                </a:lnTo>
                <a:lnTo>
                  <a:pt x="131" y="3201"/>
                </a:lnTo>
                <a:lnTo>
                  <a:pt x="0" y="3633"/>
                </a:lnTo>
                <a:lnTo>
                  <a:pt x="50" y="3703"/>
                </a:lnTo>
                <a:lnTo>
                  <a:pt x="422" y="3352"/>
                </a:lnTo>
                <a:lnTo>
                  <a:pt x="763" y="3220"/>
                </a:lnTo>
                <a:lnTo>
                  <a:pt x="2911" y="428"/>
                </a:lnTo>
                <a:lnTo>
                  <a:pt x="2589" y="96"/>
                </a:lnTo>
                <a:lnTo>
                  <a:pt x="2293" y="0"/>
                </a:lnTo>
                <a:lnTo>
                  <a:pt x="2293" y="0"/>
                </a:lnTo>
                <a:close/>
              </a:path>
            </a:pathLst>
          </a:custGeom>
          <a:solidFill>
            <a:schemeClr val="folHlink"/>
          </a:solidFill>
          <a:ln w="9525">
            <a:noFill/>
            <a:round/>
            <a:headEnd/>
            <a:tailEnd/>
          </a:ln>
        </p:spPr>
        <p:txBody>
          <a:bodyPr/>
          <a:lstStyle/>
          <a:p>
            <a:endParaRPr lang="tr-TR"/>
          </a:p>
        </p:txBody>
      </p:sp>
      <p:sp>
        <p:nvSpPr>
          <p:cNvPr id="26633" name="Freeform 9"/>
          <p:cNvSpPr>
            <a:spLocks/>
          </p:cNvSpPr>
          <p:nvPr/>
        </p:nvSpPr>
        <p:spPr bwMode="auto">
          <a:xfrm rot="-3172564">
            <a:off x="7831138" y="192088"/>
            <a:ext cx="1025525" cy="1571625"/>
          </a:xfrm>
          <a:custGeom>
            <a:avLst/>
            <a:gdLst/>
            <a:ahLst/>
            <a:cxnLst>
              <a:cxn ang="0">
                <a:pos x="0" y="2485"/>
              </a:cxn>
              <a:cxn ang="0">
                <a:pos x="432" y="2553"/>
              </a:cxn>
              <a:cxn ang="0">
                <a:pos x="736" y="2777"/>
              </a:cxn>
              <a:cxn ang="0">
                <a:pos x="2561" y="399"/>
              </a:cxn>
              <a:cxn ang="0">
                <a:pos x="2118" y="82"/>
              </a:cxn>
              <a:cxn ang="0">
                <a:pos x="1898" y="0"/>
              </a:cxn>
              <a:cxn ang="0">
                <a:pos x="0" y="2485"/>
              </a:cxn>
              <a:cxn ang="0">
                <a:pos x="0" y="2485"/>
              </a:cxn>
            </a:cxnLst>
            <a:rect l="0" t="0" r="r" b="b"/>
            <a:pathLst>
              <a:path w="2561" h="2777">
                <a:moveTo>
                  <a:pt x="0" y="2485"/>
                </a:moveTo>
                <a:lnTo>
                  <a:pt x="432" y="2553"/>
                </a:lnTo>
                <a:lnTo>
                  <a:pt x="736" y="2777"/>
                </a:lnTo>
                <a:lnTo>
                  <a:pt x="2561" y="399"/>
                </a:lnTo>
                <a:lnTo>
                  <a:pt x="2118" y="82"/>
                </a:lnTo>
                <a:lnTo>
                  <a:pt x="1898" y="0"/>
                </a:lnTo>
                <a:lnTo>
                  <a:pt x="0" y="2485"/>
                </a:lnTo>
                <a:lnTo>
                  <a:pt x="0" y="2485"/>
                </a:lnTo>
                <a:close/>
              </a:path>
            </a:pathLst>
          </a:custGeom>
          <a:solidFill>
            <a:schemeClr val="bg2"/>
          </a:solidFill>
          <a:ln w="9525">
            <a:noFill/>
            <a:round/>
            <a:headEnd/>
            <a:tailEnd/>
          </a:ln>
        </p:spPr>
        <p:txBody>
          <a:bodyPr/>
          <a:lstStyle/>
          <a:p>
            <a:endParaRPr lang="tr-TR"/>
          </a:p>
        </p:txBody>
      </p:sp>
      <p:grpSp>
        <p:nvGrpSpPr>
          <p:cNvPr id="26634" name="Group 10"/>
          <p:cNvGrpSpPr>
            <a:grpSpLocks/>
          </p:cNvGrpSpPr>
          <p:nvPr/>
        </p:nvGrpSpPr>
        <p:grpSpPr bwMode="auto">
          <a:xfrm>
            <a:off x="7938" y="5540375"/>
            <a:ext cx="1784350" cy="1246188"/>
            <a:chOff x="5" y="3490"/>
            <a:chExt cx="1124" cy="785"/>
          </a:xfrm>
        </p:grpSpPr>
        <p:sp>
          <p:nvSpPr>
            <p:cNvPr id="26635" name="Freeform 11"/>
            <p:cNvSpPr>
              <a:spLocks/>
            </p:cNvSpPr>
            <p:nvPr userDrawn="1"/>
          </p:nvSpPr>
          <p:spPr bwMode="auto">
            <a:xfrm>
              <a:off x="24" y="3505"/>
              <a:ext cx="1089" cy="649"/>
            </a:xfrm>
            <a:custGeom>
              <a:avLst/>
              <a:gdLst/>
              <a:ahLst/>
              <a:cxnLst>
                <a:cxn ang="0">
                  <a:pos x="1587" y="1260"/>
                </a:cxn>
                <a:cxn ang="0">
                  <a:pos x="1420" y="1106"/>
                </a:cxn>
                <a:cxn ang="0">
                  <a:pos x="1331" y="477"/>
                </a:cxn>
                <a:cxn ang="0">
                  <a:pos x="2139" y="330"/>
                </a:cxn>
                <a:cxn ang="0">
                  <a:pos x="2177" y="203"/>
                </a:cxn>
                <a:cxn ang="0">
                  <a:pos x="2099" y="100"/>
                </a:cxn>
                <a:cxn ang="0">
                  <a:pos x="1276" y="211"/>
                </a:cxn>
                <a:cxn ang="0">
                  <a:pos x="1219" y="32"/>
                </a:cxn>
                <a:cxn ang="0">
                  <a:pos x="1085" y="0"/>
                </a:cxn>
                <a:cxn ang="0">
                  <a:pos x="958" y="28"/>
                </a:cxn>
                <a:cxn ang="0">
                  <a:pos x="888" y="106"/>
                </a:cxn>
                <a:cxn ang="0">
                  <a:pos x="937" y="285"/>
                </a:cxn>
                <a:cxn ang="0">
                  <a:pos x="660" y="441"/>
                </a:cxn>
                <a:cxn ang="0">
                  <a:pos x="983" y="473"/>
                </a:cxn>
                <a:cxn ang="0">
                  <a:pos x="1112" y="889"/>
                </a:cxn>
                <a:cxn ang="0">
                  <a:pos x="141" y="469"/>
                </a:cxn>
                <a:cxn ang="0">
                  <a:pos x="46" y="509"/>
                </a:cxn>
                <a:cxn ang="0">
                  <a:pos x="0" y="636"/>
                </a:cxn>
                <a:cxn ang="0">
                  <a:pos x="55" y="779"/>
                </a:cxn>
                <a:cxn ang="0">
                  <a:pos x="1139" y="1288"/>
                </a:cxn>
                <a:cxn ang="0">
                  <a:pos x="1378" y="1256"/>
                </a:cxn>
                <a:cxn ang="0">
                  <a:pos x="1570" y="1298"/>
                </a:cxn>
                <a:cxn ang="0">
                  <a:pos x="1587" y="1260"/>
                </a:cxn>
                <a:cxn ang="0">
                  <a:pos x="1587" y="1260"/>
                </a:cxn>
              </a:cxnLst>
              <a:rect l="0" t="0" r="r" b="b"/>
              <a:pathLst>
                <a:path w="2177" h="1298">
                  <a:moveTo>
                    <a:pt x="1587" y="1260"/>
                  </a:moveTo>
                  <a:lnTo>
                    <a:pt x="1420" y="1106"/>
                  </a:lnTo>
                  <a:lnTo>
                    <a:pt x="1331" y="477"/>
                  </a:lnTo>
                  <a:lnTo>
                    <a:pt x="2139" y="330"/>
                  </a:lnTo>
                  <a:lnTo>
                    <a:pt x="2177" y="203"/>
                  </a:lnTo>
                  <a:lnTo>
                    <a:pt x="2099" y="100"/>
                  </a:lnTo>
                  <a:lnTo>
                    <a:pt x="1276" y="211"/>
                  </a:lnTo>
                  <a:lnTo>
                    <a:pt x="1219" y="32"/>
                  </a:lnTo>
                  <a:lnTo>
                    <a:pt x="1085" y="0"/>
                  </a:lnTo>
                  <a:lnTo>
                    <a:pt x="958" y="28"/>
                  </a:lnTo>
                  <a:lnTo>
                    <a:pt x="888" y="106"/>
                  </a:lnTo>
                  <a:lnTo>
                    <a:pt x="937" y="285"/>
                  </a:lnTo>
                  <a:lnTo>
                    <a:pt x="660" y="441"/>
                  </a:lnTo>
                  <a:lnTo>
                    <a:pt x="983" y="473"/>
                  </a:lnTo>
                  <a:lnTo>
                    <a:pt x="1112" y="889"/>
                  </a:lnTo>
                  <a:lnTo>
                    <a:pt x="141" y="469"/>
                  </a:lnTo>
                  <a:lnTo>
                    <a:pt x="46" y="509"/>
                  </a:lnTo>
                  <a:lnTo>
                    <a:pt x="0" y="636"/>
                  </a:lnTo>
                  <a:lnTo>
                    <a:pt x="55" y="779"/>
                  </a:lnTo>
                  <a:lnTo>
                    <a:pt x="1139" y="1288"/>
                  </a:lnTo>
                  <a:lnTo>
                    <a:pt x="1378" y="1256"/>
                  </a:lnTo>
                  <a:lnTo>
                    <a:pt x="1570" y="1298"/>
                  </a:lnTo>
                  <a:lnTo>
                    <a:pt x="1587" y="1260"/>
                  </a:lnTo>
                  <a:lnTo>
                    <a:pt x="1587" y="1260"/>
                  </a:lnTo>
                  <a:close/>
                </a:path>
              </a:pathLst>
            </a:custGeom>
            <a:solidFill>
              <a:srgbClr val="F8F8F8"/>
            </a:solidFill>
            <a:ln w="9525">
              <a:noFill/>
              <a:round/>
              <a:headEnd/>
              <a:tailEnd/>
            </a:ln>
          </p:spPr>
          <p:txBody>
            <a:bodyPr/>
            <a:lstStyle/>
            <a:p>
              <a:endParaRPr lang="tr-TR"/>
            </a:p>
          </p:txBody>
        </p:sp>
        <p:sp>
          <p:nvSpPr>
            <p:cNvPr id="26636" name="Freeform 12"/>
            <p:cNvSpPr>
              <a:spLocks/>
            </p:cNvSpPr>
            <p:nvPr userDrawn="1"/>
          </p:nvSpPr>
          <p:spPr bwMode="auto">
            <a:xfrm>
              <a:off x="1022" y="3582"/>
              <a:ext cx="71" cy="129"/>
            </a:xfrm>
            <a:custGeom>
              <a:avLst/>
              <a:gdLst/>
              <a:ahLst/>
              <a:cxnLst>
                <a:cxn ang="0">
                  <a:pos x="0" y="7"/>
                </a:cxn>
                <a:cxn ang="0">
                  <a:pos x="120" y="0"/>
                </a:cxn>
                <a:cxn ang="0">
                  <a:pos x="143" y="233"/>
                </a:cxn>
                <a:cxn ang="0">
                  <a:pos x="8" y="258"/>
                </a:cxn>
                <a:cxn ang="0">
                  <a:pos x="0" y="7"/>
                </a:cxn>
                <a:cxn ang="0">
                  <a:pos x="0" y="7"/>
                </a:cxn>
              </a:cxnLst>
              <a:rect l="0" t="0" r="r" b="b"/>
              <a:pathLst>
                <a:path w="143" h="258">
                  <a:moveTo>
                    <a:pt x="0" y="7"/>
                  </a:moveTo>
                  <a:lnTo>
                    <a:pt x="120" y="0"/>
                  </a:lnTo>
                  <a:lnTo>
                    <a:pt x="143" y="233"/>
                  </a:lnTo>
                  <a:lnTo>
                    <a:pt x="8" y="258"/>
                  </a:lnTo>
                  <a:lnTo>
                    <a:pt x="0" y="7"/>
                  </a:lnTo>
                  <a:lnTo>
                    <a:pt x="0" y="7"/>
                  </a:lnTo>
                  <a:close/>
                </a:path>
              </a:pathLst>
            </a:custGeom>
            <a:solidFill>
              <a:schemeClr val="accent1"/>
            </a:solidFill>
            <a:ln w="9525">
              <a:noFill/>
              <a:round/>
              <a:headEnd/>
              <a:tailEnd/>
            </a:ln>
          </p:spPr>
          <p:txBody>
            <a:bodyPr/>
            <a:lstStyle/>
            <a:p>
              <a:endParaRPr lang="tr-TR"/>
            </a:p>
          </p:txBody>
        </p:sp>
        <p:sp>
          <p:nvSpPr>
            <p:cNvPr id="26637" name="Freeform 13"/>
            <p:cNvSpPr>
              <a:spLocks/>
            </p:cNvSpPr>
            <p:nvPr userDrawn="1"/>
          </p:nvSpPr>
          <p:spPr bwMode="auto">
            <a:xfrm>
              <a:off x="20" y="3774"/>
              <a:ext cx="792" cy="410"/>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w="9525">
              <a:noFill/>
              <a:round/>
              <a:headEnd/>
              <a:tailEnd/>
            </a:ln>
          </p:spPr>
          <p:txBody>
            <a:bodyPr/>
            <a:lstStyle/>
            <a:p>
              <a:endParaRPr lang="tr-TR"/>
            </a:p>
          </p:txBody>
        </p:sp>
        <p:sp>
          <p:nvSpPr>
            <p:cNvPr id="26638" name="Freeform 14"/>
            <p:cNvSpPr>
              <a:spLocks/>
            </p:cNvSpPr>
            <p:nvPr userDrawn="1"/>
          </p:nvSpPr>
          <p:spPr bwMode="auto">
            <a:xfrm>
              <a:off x="129" y="3808"/>
              <a:ext cx="525" cy="374"/>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headEnd/>
              <a:tailEnd/>
            </a:ln>
          </p:spPr>
          <p:txBody>
            <a:bodyPr/>
            <a:lstStyle/>
            <a:p>
              <a:endParaRPr lang="tr-TR"/>
            </a:p>
          </p:txBody>
        </p:sp>
        <p:sp>
          <p:nvSpPr>
            <p:cNvPr id="26639" name="Freeform 15"/>
            <p:cNvSpPr>
              <a:spLocks/>
            </p:cNvSpPr>
            <p:nvPr userDrawn="1"/>
          </p:nvSpPr>
          <p:spPr bwMode="auto">
            <a:xfrm>
              <a:off x="485" y="3532"/>
              <a:ext cx="135" cy="121"/>
            </a:xfrm>
            <a:custGeom>
              <a:avLst/>
              <a:gdLst/>
              <a:ahLst/>
              <a:cxnLst>
                <a:cxn ang="0">
                  <a:pos x="0" y="28"/>
                </a:cxn>
                <a:cxn ang="0">
                  <a:pos x="160" y="0"/>
                </a:cxn>
                <a:cxn ang="0">
                  <a:pos x="251" y="36"/>
                </a:cxn>
                <a:cxn ang="0">
                  <a:pos x="272" y="139"/>
                </a:cxn>
                <a:cxn ang="0">
                  <a:pos x="164" y="146"/>
                </a:cxn>
                <a:cxn ang="0">
                  <a:pos x="32" y="241"/>
                </a:cxn>
                <a:cxn ang="0">
                  <a:pos x="0" y="28"/>
                </a:cxn>
                <a:cxn ang="0">
                  <a:pos x="0" y="28"/>
                </a:cxn>
              </a:cxnLst>
              <a:rect l="0" t="0" r="r" b="b"/>
              <a:pathLst>
                <a:path w="272" h="241">
                  <a:moveTo>
                    <a:pt x="0" y="28"/>
                  </a:moveTo>
                  <a:lnTo>
                    <a:pt x="160" y="0"/>
                  </a:lnTo>
                  <a:lnTo>
                    <a:pt x="251" y="36"/>
                  </a:lnTo>
                  <a:lnTo>
                    <a:pt x="272" y="139"/>
                  </a:lnTo>
                  <a:lnTo>
                    <a:pt x="164" y="146"/>
                  </a:lnTo>
                  <a:lnTo>
                    <a:pt x="32" y="241"/>
                  </a:lnTo>
                  <a:lnTo>
                    <a:pt x="0" y="28"/>
                  </a:lnTo>
                  <a:lnTo>
                    <a:pt x="0" y="28"/>
                  </a:lnTo>
                  <a:close/>
                </a:path>
              </a:pathLst>
            </a:custGeom>
            <a:solidFill>
              <a:schemeClr val="hlink"/>
            </a:solidFill>
            <a:ln w="9525">
              <a:noFill/>
              <a:round/>
              <a:headEnd/>
              <a:tailEnd/>
            </a:ln>
          </p:spPr>
          <p:txBody>
            <a:bodyPr/>
            <a:lstStyle/>
            <a:p>
              <a:endParaRPr lang="tr-TR"/>
            </a:p>
          </p:txBody>
        </p:sp>
        <p:sp>
          <p:nvSpPr>
            <p:cNvPr id="26640" name="Freeform 16"/>
            <p:cNvSpPr>
              <a:spLocks/>
            </p:cNvSpPr>
            <p:nvPr userDrawn="1"/>
          </p:nvSpPr>
          <p:spPr bwMode="auto">
            <a:xfrm>
              <a:off x="641" y="4163"/>
              <a:ext cx="76" cy="112"/>
            </a:xfrm>
            <a:custGeom>
              <a:avLst/>
              <a:gdLst/>
              <a:ahLst/>
              <a:cxnLst>
                <a:cxn ang="0">
                  <a:pos x="152" y="4"/>
                </a:cxn>
                <a:cxn ang="0">
                  <a:pos x="152" y="224"/>
                </a:cxn>
                <a:cxn ang="0">
                  <a:pos x="0" y="8"/>
                </a:cxn>
                <a:cxn ang="0">
                  <a:pos x="72" y="0"/>
                </a:cxn>
                <a:cxn ang="0">
                  <a:pos x="152" y="4"/>
                </a:cxn>
                <a:cxn ang="0">
                  <a:pos x="152" y="4"/>
                </a:cxn>
              </a:cxnLst>
              <a:rect l="0" t="0" r="r" b="b"/>
              <a:pathLst>
                <a:path w="152" h="224">
                  <a:moveTo>
                    <a:pt x="152" y="4"/>
                  </a:moveTo>
                  <a:lnTo>
                    <a:pt x="152" y="224"/>
                  </a:lnTo>
                  <a:lnTo>
                    <a:pt x="0" y="8"/>
                  </a:lnTo>
                  <a:lnTo>
                    <a:pt x="72" y="0"/>
                  </a:lnTo>
                  <a:lnTo>
                    <a:pt x="152" y="4"/>
                  </a:lnTo>
                  <a:lnTo>
                    <a:pt x="152" y="4"/>
                  </a:lnTo>
                  <a:close/>
                </a:path>
              </a:pathLst>
            </a:custGeom>
            <a:solidFill>
              <a:schemeClr val="hlink"/>
            </a:solidFill>
            <a:ln w="9525">
              <a:noFill/>
              <a:round/>
              <a:headEnd/>
              <a:tailEnd/>
            </a:ln>
          </p:spPr>
          <p:txBody>
            <a:bodyPr/>
            <a:lstStyle/>
            <a:p>
              <a:endParaRPr lang="tr-TR"/>
            </a:p>
          </p:txBody>
        </p:sp>
        <p:sp>
          <p:nvSpPr>
            <p:cNvPr id="26641" name="Freeform 17"/>
            <p:cNvSpPr>
              <a:spLocks/>
            </p:cNvSpPr>
            <p:nvPr userDrawn="1"/>
          </p:nvSpPr>
          <p:spPr bwMode="auto">
            <a:xfrm>
              <a:off x="504" y="3607"/>
              <a:ext cx="193" cy="383"/>
            </a:xfrm>
            <a:custGeom>
              <a:avLst/>
              <a:gdLst/>
              <a:ahLst/>
              <a:cxnLst>
                <a:cxn ang="0">
                  <a:pos x="0" y="80"/>
                </a:cxn>
                <a:cxn ang="0">
                  <a:pos x="87" y="0"/>
                </a:cxn>
                <a:cxn ang="0">
                  <a:pos x="232" y="6"/>
                </a:cxn>
                <a:cxn ang="0">
                  <a:pos x="386" y="764"/>
                </a:cxn>
                <a:cxn ang="0">
                  <a:pos x="279" y="720"/>
                </a:cxn>
                <a:cxn ang="0">
                  <a:pos x="152" y="677"/>
                </a:cxn>
                <a:cxn ang="0">
                  <a:pos x="0" y="80"/>
                </a:cxn>
                <a:cxn ang="0">
                  <a:pos x="0" y="80"/>
                </a:cxn>
              </a:cxnLst>
              <a:rect l="0" t="0" r="r" b="b"/>
              <a:pathLst>
                <a:path w="386" h="764">
                  <a:moveTo>
                    <a:pt x="0" y="80"/>
                  </a:moveTo>
                  <a:lnTo>
                    <a:pt x="87" y="0"/>
                  </a:lnTo>
                  <a:lnTo>
                    <a:pt x="232" y="6"/>
                  </a:lnTo>
                  <a:lnTo>
                    <a:pt x="386" y="764"/>
                  </a:lnTo>
                  <a:lnTo>
                    <a:pt x="279" y="720"/>
                  </a:lnTo>
                  <a:lnTo>
                    <a:pt x="152" y="677"/>
                  </a:lnTo>
                  <a:lnTo>
                    <a:pt x="0" y="80"/>
                  </a:lnTo>
                  <a:lnTo>
                    <a:pt x="0" y="80"/>
                  </a:lnTo>
                  <a:close/>
                </a:path>
              </a:pathLst>
            </a:custGeom>
            <a:solidFill>
              <a:schemeClr val="bg2"/>
            </a:solidFill>
            <a:ln w="9525">
              <a:noFill/>
              <a:round/>
              <a:headEnd/>
              <a:tailEnd/>
            </a:ln>
          </p:spPr>
          <p:txBody>
            <a:bodyPr/>
            <a:lstStyle/>
            <a:p>
              <a:endParaRPr lang="tr-TR"/>
            </a:p>
          </p:txBody>
        </p:sp>
        <p:sp>
          <p:nvSpPr>
            <p:cNvPr id="26642" name="Freeform 18"/>
            <p:cNvSpPr>
              <a:spLocks/>
            </p:cNvSpPr>
            <p:nvPr userDrawn="1"/>
          </p:nvSpPr>
          <p:spPr bwMode="auto">
            <a:xfrm>
              <a:off x="668" y="3590"/>
              <a:ext cx="364" cy="174"/>
            </a:xfrm>
            <a:custGeom>
              <a:avLst/>
              <a:gdLst/>
              <a:ahLst/>
              <a:cxnLst>
                <a:cxn ang="0">
                  <a:pos x="692" y="0"/>
                </a:cxn>
                <a:cxn ang="0">
                  <a:pos x="0" y="106"/>
                </a:cxn>
                <a:cxn ang="0">
                  <a:pos x="28" y="348"/>
                </a:cxn>
                <a:cxn ang="0">
                  <a:pos x="715" y="237"/>
                </a:cxn>
                <a:cxn ang="0">
                  <a:pos x="728" y="43"/>
                </a:cxn>
                <a:cxn ang="0">
                  <a:pos x="692" y="0"/>
                </a:cxn>
                <a:cxn ang="0">
                  <a:pos x="692" y="0"/>
                </a:cxn>
              </a:cxnLst>
              <a:rect l="0" t="0" r="r" b="b"/>
              <a:pathLst>
                <a:path w="728" h="348">
                  <a:moveTo>
                    <a:pt x="692" y="0"/>
                  </a:moveTo>
                  <a:lnTo>
                    <a:pt x="0" y="106"/>
                  </a:lnTo>
                  <a:lnTo>
                    <a:pt x="28" y="348"/>
                  </a:lnTo>
                  <a:lnTo>
                    <a:pt x="715" y="237"/>
                  </a:lnTo>
                  <a:lnTo>
                    <a:pt x="728" y="43"/>
                  </a:lnTo>
                  <a:lnTo>
                    <a:pt x="692" y="0"/>
                  </a:lnTo>
                  <a:lnTo>
                    <a:pt x="692" y="0"/>
                  </a:lnTo>
                  <a:close/>
                </a:path>
              </a:pathLst>
            </a:custGeom>
            <a:solidFill>
              <a:schemeClr val="bg2"/>
            </a:solidFill>
            <a:ln w="9525">
              <a:noFill/>
              <a:round/>
              <a:headEnd/>
              <a:tailEnd/>
            </a:ln>
          </p:spPr>
          <p:txBody>
            <a:bodyPr/>
            <a:lstStyle/>
            <a:p>
              <a:endParaRPr lang="tr-TR"/>
            </a:p>
          </p:txBody>
        </p:sp>
        <p:sp>
          <p:nvSpPr>
            <p:cNvPr id="26643" name="Freeform 19"/>
            <p:cNvSpPr>
              <a:spLocks/>
            </p:cNvSpPr>
            <p:nvPr userDrawn="1"/>
          </p:nvSpPr>
          <p:spPr bwMode="auto">
            <a:xfrm>
              <a:off x="347" y="3693"/>
              <a:ext cx="156" cy="67"/>
            </a:xfrm>
            <a:custGeom>
              <a:avLst/>
              <a:gdLst/>
              <a:ahLst/>
              <a:cxnLst>
                <a:cxn ang="0">
                  <a:pos x="272" y="0"/>
                </a:cxn>
                <a:cxn ang="0">
                  <a:pos x="0" y="78"/>
                </a:cxn>
                <a:cxn ang="0">
                  <a:pos x="312" y="135"/>
                </a:cxn>
                <a:cxn ang="0">
                  <a:pos x="272" y="0"/>
                </a:cxn>
                <a:cxn ang="0">
                  <a:pos x="272" y="0"/>
                </a:cxn>
              </a:cxnLst>
              <a:rect l="0" t="0" r="r" b="b"/>
              <a:pathLst>
                <a:path w="312" h="135">
                  <a:moveTo>
                    <a:pt x="272" y="0"/>
                  </a:moveTo>
                  <a:lnTo>
                    <a:pt x="0" y="78"/>
                  </a:lnTo>
                  <a:lnTo>
                    <a:pt x="312" y="135"/>
                  </a:lnTo>
                  <a:lnTo>
                    <a:pt x="272" y="0"/>
                  </a:lnTo>
                  <a:lnTo>
                    <a:pt x="272" y="0"/>
                  </a:lnTo>
                  <a:close/>
                </a:path>
              </a:pathLst>
            </a:custGeom>
            <a:solidFill>
              <a:schemeClr val="accent1"/>
            </a:solidFill>
            <a:ln w="9525">
              <a:noFill/>
              <a:round/>
              <a:headEnd/>
              <a:tailEnd/>
            </a:ln>
          </p:spPr>
          <p:txBody>
            <a:bodyPr/>
            <a:lstStyle/>
            <a:p>
              <a:endParaRPr lang="tr-TR"/>
            </a:p>
          </p:txBody>
        </p:sp>
        <p:grpSp>
          <p:nvGrpSpPr>
            <p:cNvPr id="26644" name="Group 20"/>
            <p:cNvGrpSpPr>
              <a:grpSpLocks/>
            </p:cNvGrpSpPr>
            <p:nvPr userDrawn="1"/>
          </p:nvGrpSpPr>
          <p:grpSpPr bwMode="auto">
            <a:xfrm>
              <a:off x="5" y="3490"/>
              <a:ext cx="1124" cy="780"/>
              <a:chOff x="5" y="3490"/>
              <a:chExt cx="1124" cy="780"/>
            </a:xfrm>
          </p:grpSpPr>
          <p:grpSp>
            <p:nvGrpSpPr>
              <p:cNvPr id="26645" name="Group 21"/>
              <p:cNvGrpSpPr>
                <a:grpSpLocks/>
              </p:cNvGrpSpPr>
              <p:nvPr userDrawn="1"/>
            </p:nvGrpSpPr>
            <p:grpSpPr bwMode="auto">
              <a:xfrm>
                <a:off x="499" y="3562"/>
                <a:ext cx="548" cy="708"/>
                <a:chOff x="499" y="3562"/>
                <a:chExt cx="548" cy="708"/>
              </a:xfrm>
            </p:grpSpPr>
            <p:sp>
              <p:nvSpPr>
                <p:cNvPr id="26646" name="Freeform 22"/>
                <p:cNvSpPr>
                  <a:spLocks/>
                </p:cNvSpPr>
                <p:nvPr userDrawn="1"/>
              </p:nvSpPr>
              <p:spPr bwMode="auto">
                <a:xfrm>
                  <a:off x="499" y="3587"/>
                  <a:ext cx="157" cy="87"/>
                </a:xfrm>
                <a:custGeom>
                  <a:avLst/>
                  <a:gdLst/>
                  <a:ahLst/>
                  <a:cxnLst>
                    <a:cxn ang="0">
                      <a:pos x="0" y="107"/>
                    </a:cxn>
                    <a:cxn ang="0">
                      <a:pos x="114" y="10"/>
                    </a:cxn>
                    <a:cxn ang="0">
                      <a:pos x="213" y="0"/>
                    </a:cxn>
                    <a:cxn ang="0">
                      <a:pos x="292" y="27"/>
                    </a:cxn>
                    <a:cxn ang="0">
                      <a:pos x="313" y="91"/>
                    </a:cxn>
                    <a:cxn ang="0">
                      <a:pos x="167" y="67"/>
                    </a:cxn>
                    <a:cxn ang="0">
                      <a:pos x="74" y="101"/>
                    </a:cxn>
                    <a:cxn ang="0">
                      <a:pos x="13" y="175"/>
                    </a:cxn>
                    <a:cxn ang="0">
                      <a:pos x="0" y="107"/>
                    </a:cxn>
                    <a:cxn ang="0">
                      <a:pos x="0" y="107"/>
                    </a:cxn>
                  </a:cxnLst>
                  <a:rect l="0" t="0" r="r" b="b"/>
                  <a:pathLst>
                    <a:path w="313" h="175">
                      <a:moveTo>
                        <a:pt x="0" y="107"/>
                      </a:moveTo>
                      <a:lnTo>
                        <a:pt x="114" y="10"/>
                      </a:lnTo>
                      <a:lnTo>
                        <a:pt x="213" y="0"/>
                      </a:lnTo>
                      <a:lnTo>
                        <a:pt x="292" y="27"/>
                      </a:lnTo>
                      <a:lnTo>
                        <a:pt x="313" y="91"/>
                      </a:lnTo>
                      <a:lnTo>
                        <a:pt x="167" y="67"/>
                      </a:lnTo>
                      <a:lnTo>
                        <a:pt x="74" y="101"/>
                      </a:lnTo>
                      <a:lnTo>
                        <a:pt x="13" y="175"/>
                      </a:lnTo>
                      <a:lnTo>
                        <a:pt x="0" y="107"/>
                      </a:lnTo>
                      <a:lnTo>
                        <a:pt x="0" y="107"/>
                      </a:lnTo>
                      <a:close/>
                    </a:path>
                  </a:pathLst>
                </a:custGeom>
                <a:solidFill>
                  <a:schemeClr val="accent2"/>
                </a:solidFill>
                <a:ln w="9525">
                  <a:noFill/>
                  <a:round/>
                  <a:headEnd/>
                  <a:tailEnd/>
                </a:ln>
              </p:spPr>
              <p:txBody>
                <a:bodyPr/>
                <a:lstStyle/>
                <a:p>
                  <a:endParaRPr lang="tr-TR"/>
                </a:p>
              </p:txBody>
            </p:sp>
            <p:sp>
              <p:nvSpPr>
                <p:cNvPr id="26647" name="Freeform 23"/>
                <p:cNvSpPr>
                  <a:spLocks/>
                </p:cNvSpPr>
                <p:nvPr userDrawn="1"/>
              </p:nvSpPr>
              <p:spPr bwMode="auto">
                <a:xfrm>
                  <a:off x="636" y="4137"/>
                  <a:ext cx="115" cy="133"/>
                </a:xfrm>
                <a:custGeom>
                  <a:avLst/>
                  <a:gdLst/>
                  <a:ahLst/>
                  <a:cxnLst>
                    <a:cxn ang="0">
                      <a:pos x="0" y="40"/>
                    </a:cxn>
                    <a:cxn ang="0">
                      <a:pos x="160" y="266"/>
                    </a:cxn>
                    <a:cxn ang="0">
                      <a:pos x="230" y="251"/>
                    </a:cxn>
                    <a:cxn ang="0">
                      <a:pos x="223" y="17"/>
                    </a:cxn>
                    <a:cxn ang="0">
                      <a:pos x="166" y="0"/>
                    </a:cxn>
                    <a:cxn ang="0">
                      <a:pos x="179" y="197"/>
                    </a:cxn>
                    <a:cxn ang="0">
                      <a:pos x="71" y="4"/>
                    </a:cxn>
                    <a:cxn ang="0">
                      <a:pos x="0" y="40"/>
                    </a:cxn>
                    <a:cxn ang="0">
                      <a:pos x="0" y="40"/>
                    </a:cxn>
                  </a:cxnLst>
                  <a:rect l="0" t="0" r="r" b="b"/>
                  <a:pathLst>
                    <a:path w="230" h="266">
                      <a:moveTo>
                        <a:pt x="0" y="40"/>
                      </a:moveTo>
                      <a:lnTo>
                        <a:pt x="160" y="266"/>
                      </a:lnTo>
                      <a:lnTo>
                        <a:pt x="230" y="251"/>
                      </a:lnTo>
                      <a:lnTo>
                        <a:pt x="223" y="17"/>
                      </a:lnTo>
                      <a:lnTo>
                        <a:pt x="166" y="0"/>
                      </a:lnTo>
                      <a:lnTo>
                        <a:pt x="179" y="197"/>
                      </a:lnTo>
                      <a:lnTo>
                        <a:pt x="71" y="4"/>
                      </a:lnTo>
                      <a:lnTo>
                        <a:pt x="0" y="40"/>
                      </a:lnTo>
                      <a:lnTo>
                        <a:pt x="0" y="40"/>
                      </a:lnTo>
                      <a:close/>
                    </a:path>
                  </a:pathLst>
                </a:custGeom>
                <a:solidFill>
                  <a:schemeClr val="accent2"/>
                </a:solidFill>
                <a:ln w="9525">
                  <a:noFill/>
                  <a:round/>
                  <a:headEnd/>
                  <a:tailEnd/>
                </a:ln>
              </p:spPr>
              <p:txBody>
                <a:bodyPr/>
                <a:lstStyle/>
                <a:p>
                  <a:endParaRPr lang="tr-TR"/>
                </a:p>
              </p:txBody>
            </p:sp>
            <p:sp>
              <p:nvSpPr>
                <p:cNvPr id="26648" name="Freeform 24"/>
                <p:cNvSpPr>
                  <a:spLocks/>
                </p:cNvSpPr>
                <p:nvPr userDrawn="1"/>
              </p:nvSpPr>
              <p:spPr bwMode="auto">
                <a:xfrm>
                  <a:off x="1004" y="3562"/>
                  <a:ext cx="43" cy="117"/>
                </a:xfrm>
                <a:custGeom>
                  <a:avLst/>
                  <a:gdLst/>
                  <a:ahLst/>
                  <a:cxnLst>
                    <a:cxn ang="0">
                      <a:pos x="0" y="19"/>
                    </a:cxn>
                    <a:cxn ang="0">
                      <a:pos x="36" y="93"/>
                    </a:cxn>
                    <a:cxn ang="0">
                      <a:pos x="44" y="154"/>
                    </a:cxn>
                    <a:cxn ang="0">
                      <a:pos x="27" y="234"/>
                    </a:cxn>
                    <a:cxn ang="0">
                      <a:pos x="80" y="220"/>
                    </a:cxn>
                    <a:cxn ang="0">
                      <a:pos x="87" y="116"/>
                    </a:cxn>
                    <a:cxn ang="0">
                      <a:pos x="46" y="0"/>
                    </a:cxn>
                    <a:cxn ang="0">
                      <a:pos x="0" y="19"/>
                    </a:cxn>
                    <a:cxn ang="0">
                      <a:pos x="0" y="19"/>
                    </a:cxn>
                  </a:cxnLst>
                  <a:rect l="0" t="0" r="r" b="b"/>
                  <a:pathLst>
                    <a:path w="87" h="234">
                      <a:moveTo>
                        <a:pt x="0" y="19"/>
                      </a:moveTo>
                      <a:lnTo>
                        <a:pt x="36" y="93"/>
                      </a:lnTo>
                      <a:lnTo>
                        <a:pt x="44" y="154"/>
                      </a:lnTo>
                      <a:lnTo>
                        <a:pt x="27" y="234"/>
                      </a:lnTo>
                      <a:lnTo>
                        <a:pt x="80" y="220"/>
                      </a:lnTo>
                      <a:lnTo>
                        <a:pt x="87" y="116"/>
                      </a:lnTo>
                      <a:lnTo>
                        <a:pt x="46" y="0"/>
                      </a:lnTo>
                      <a:lnTo>
                        <a:pt x="0" y="19"/>
                      </a:lnTo>
                      <a:lnTo>
                        <a:pt x="0" y="19"/>
                      </a:lnTo>
                      <a:close/>
                    </a:path>
                  </a:pathLst>
                </a:custGeom>
                <a:solidFill>
                  <a:schemeClr val="accent2"/>
                </a:solidFill>
                <a:ln w="9525">
                  <a:noFill/>
                  <a:round/>
                  <a:headEnd/>
                  <a:tailEnd/>
                </a:ln>
              </p:spPr>
              <p:txBody>
                <a:bodyPr/>
                <a:lstStyle/>
                <a:p>
                  <a:endParaRPr lang="tr-TR"/>
                </a:p>
              </p:txBody>
            </p:sp>
          </p:grpSp>
          <p:sp>
            <p:nvSpPr>
              <p:cNvPr id="26649" name="Freeform 25"/>
              <p:cNvSpPr>
                <a:spLocks/>
              </p:cNvSpPr>
              <p:nvPr userDrawn="1"/>
            </p:nvSpPr>
            <p:spPr bwMode="auto">
              <a:xfrm>
                <a:off x="76" y="3732"/>
                <a:ext cx="595" cy="250"/>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headEnd/>
                <a:tailEnd/>
              </a:ln>
            </p:spPr>
            <p:txBody>
              <a:bodyPr/>
              <a:lstStyle/>
              <a:p>
                <a:endParaRPr lang="tr-TR"/>
              </a:p>
            </p:txBody>
          </p:sp>
          <p:sp>
            <p:nvSpPr>
              <p:cNvPr id="26650" name="Freeform 26"/>
              <p:cNvSpPr>
                <a:spLocks/>
              </p:cNvSpPr>
              <p:nvPr userDrawn="1"/>
            </p:nvSpPr>
            <p:spPr bwMode="auto">
              <a:xfrm>
                <a:off x="260" y="3886"/>
                <a:ext cx="244" cy="148"/>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headEnd/>
                <a:tailEnd/>
              </a:ln>
            </p:spPr>
            <p:txBody>
              <a:bodyPr/>
              <a:lstStyle/>
              <a:p>
                <a:endParaRPr lang="tr-TR"/>
              </a:p>
            </p:txBody>
          </p:sp>
          <p:sp>
            <p:nvSpPr>
              <p:cNvPr id="26651" name="Freeform 27"/>
              <p:cNvSpPr>
                <a:spLocks/>
              </p:cNvSpPr>
              <p:nvPr userDrawn="1"/>
            </p:nvSpPr>
            <p:spPr bwMode="auto">
              <a:xfrm>
                <a:off x="565" y="3680"/>
                <a:ext cx="107" cy="238"/>
              </a:xfrm>
              <a:custGeom>
                <a:avLst/>
                <a:gdLst/>
                <a:ahLst/>
                <a:cxnLst>
                  <a:cxn ang="0">
                    <a:pos x="24" y="0"/>
                  </a:cxn>
                  <a:cxn ang="0">
                    <a:pos x="91" y="25"/>
                  </a:cxn>
                  <a:cxn ang="0">
                    <a:pos x="80" y="192"/>
                  </a:cxn>
                  <a:cxn ang="0">
                    <a:pos x="106" y="327"/>
                  </a:cxn>
                  <a:cxn ang="0">
                    <a:pos x="213" y="451"/>
                  </a:cxn>
                  <a:cxn ang="0">
                    <a:pos x="97" y="478"/>
                  </a:cxn>
                  <a:cxn ang="0">
                    <a:pos x="30" y="344"/>
                  </a:cxn>
                  <a:cxn ang="0">
                    <a:pos x="0" y="57"/>
                  </a:cxn>
                  <a:cxn ang="0">
                    <a:pos x="24" y="0"/>
                  </a:cxn>
                  <a:cxn ang="0">
                    <a:pos x="24" y="0"/>
                  </a:cxn>
                </a:cxnLst>
                <a:rect l="0" t="0" r="r" b="b"/>
                <a:pathLst>
                  <a:path w="213" h="478">
                    <a:moveTo>
                      <a:pt x="24" y="0"/>
                    </a:moveTo>
                    <a:lnTo>
                      <a:pt x="91" y="25"/>
                    </a:lnTo>
                    <a:lnTo>
                      <a:pt x="80" y="192"/>
                    </a:lnTo>
                    <a:lnTo>
                      <a:pt x="106" y="327"/>
                    </a:lnTo>
                    <a:lnTo>
                      <a:pt x="213" y="451"/>
                    </a:lnTo>
                    <a:lnTo>
                      <a:pt x="97" y="478"/>
                    </a:lnTo>
                    <a:lnTo>
                      <a:pt x="30" y="344"/>
                    </a:lnTo>
                    <a:lnTo>
                      <a:pt x="0" y="57"/>
                    </a:lnTo>
                    <a:lnTo>
                      <a:pt x="24" y="0"/>
                    </a:lnTo>
                    <a:lnTo>
                      <a:pt x="24" y="0"/>
                    </a:lnTo>
                    <a:close/>
                  </a:path>
                </a:pathLst>
              </a:custGeom>
              <a:solidFill>
                <a:schemeClr val="accent2"/>
              </a:solidFill>
              <a:ln w="9525">
                <a:noFill/>
                <a:round/>
                <a:headEnd/>
                <a:tailEnd/>
              </a:ln>
            </p:spPr>
            <p:txBody>
              <a:bodyPr/>
              <a:lstStyle/>
              <a:p>
                <a:endParaRPr lang="tr-TR"/>
              </a:p>
            </p:txBody>
          </p:sp>
          <p:grpSp>
            <p:nvGrpSpPr>
              <p:cNvPr id="26652" name="Group 28"/>
              <p:cNvGrpSpPr>
                <a:grpSpLocks/>
              </p:cNvGrpSpPr>
              <p:nvPr userDrawn="1"/>
            </p:nvGrpSpPr>
            <p:grpSpPr bwMode="auto">
              <a:xfrm>
                <a:off x="5" y="3490"/>
                <a:ext cx="1124" cy="678"/>
                <a:chOff x="5" y="3490"/>
                <a:chExt cx="1124" cy="678"/>
              </a:xfrm>
            </p:grpSpPr>
            <p:sp>
              <p:nvSpPr>
                <p:cNvPr id="26653" name="Freeform 29"/>
                <p:cNvSpPr>
                  <a:spLocks/>
                </p:cNvSpPr>
                <p:nvPr userDrawn="1"/>
              </p:nvSpPr>
              <p:spPr bwMode="auto">
                <a:xfrm>
                  <a:off x="669" y="4048"/>
                  <a:ext cx="75" cy="87"/>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headEnd/>
                  <a:tailEnd/>
                </a:ln>
              </p:spPr>
              <p:txBody>
                <a:bodyPr/>
                <a:lstStyle/>
                <a:p>
                  <a:endParaRPr lang="tr-TR"/>
                </a:p>
              </p:txBody>
            </p:sp>
            <p:sp>
              <p:nvSpPr>
                <p:cNvPr id="26654" name="Freeform 30"/>
                <p:cNvSpPr>
                  <a:spLocks/>
                </p:cNvSpPr>
                <p:nvPr userDrawn="1"/>
              </p:nvSpPr>
              <p:spPr bwMode="auto">
                <a:xfrm>
                  <a:off x="5" y="3728"/>
                  <a:ext cx="842" cy="440"/>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headEnd/>
                  <a:tailEnd/>
                </a:ln>
              </p:spPr>
              <p:txBody>
                <a:bodyPr/>
                <a:lstStyle/>
                <a:p>
                  <a:endParaRPr lang="tr-TR"/>
                </a:p>
              </p:txBody>
            </p:sp>
            <p:sp>
              <p:nvSpPr>
                <p:cNvPr id="26655" name="Freeform 31"/>
                <p:cNvSpPr>
                  <a:spLocks/>
                </p:cNvSpPr>
                <p:nvPr userDrawn="1"/>
              </p:nvSpPr>
              <p:spPr bwMode="auto">
                <a:xfrm>
                  <a:off x="106" y="3770"/>
                  <a:ext cx="80" cy="167"/>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headEnd/>
                  <a:tailEnd/>
                </a:ln>
              </p:spPr>
              <p:txBody>
                <a:bodyPr/>
                <a:lstStyle/>
                <a:p>
                  <a:endParaRPr lang="tr-TR"/>
                </a:p>
              </p:txBody>
            </p:sp>
            <p:sp>
              <p:nvSpPr>
                <p:cNvPr id="26656" name="Freeform 32"/>
                <p:cNvSpPr>
                  <a:spLocks/>
                </p:cNvSpPr>
                <p:nvPr userDrawn="1"/>
              </p:nvSpPr>
              <p:spPr bwMode="auto">
                <a:xfrm>
                  <a:off x="449" y="3490"/>
                  <a:ext cx="322" cy="594"/>
                </a:xfrm>
                <a:custGeom>
                  <a:avLst/>
                  <a:gdLst/>
                  <a:ahLst/>
                  <a:cxnLst>
                    <a:cxn ang="0">
                      <a:pos x="218" y="896"/>
                    </a:cxn>
                    <a:cxn ang="0">
                      <a:pos x="0" y="124"/>
                    </a:cxn>
                    <a:cxn ang="0">
                      <a:pos x="81" y="38"/>
                    </a:cxn>
                    <a:cxn ang="0">
                      <a:pos x="258" y="0"/>
                    </a:cxn>
                    <a:cxn ang="0">
                      <a:pos x="399" y="57"/>
                    </a:cxn>
                    <a:cxn ang="0">
                      <a:pos x="642" y="1188"/>
                    </a:cxn>
                    <a:cxn ang="0">
                      <a:pos x="555" y="1091"/>
                    </a:cxn>
                    <a:cxn ang="0">
                      <a:pos x="355" y="97"/>
                    </a:cxn>
                    <a:cxn ang="0">
                      <a:pos x="226" y="61"/>
                    </a:cxn>
                    <a:cxn ang="0">
                      <a:pos x="119" y="74"/>
                    </a:cxn>
                    <a:cxn ang="0">
                      <a:pos x="76" y="141"/>
                    </a:cxn>
                    <a:cxn ang="0">
                      <a:pos x="306" y="924"/>
                    </a:cxn>
                    <a:cxn ang="0">
                      <a:pos x="218" y="896"/>
                    </a:cxn>
                    <a:cxn ang="0">
                      <a:pos x="218" y="896"/>
                    </a:cxn>
                  </a:cxnLst>
                  <a:rect l="0" t="0" r="r" b="b"/>
                  <a:pathLst>
                    <a:path w="642" h="1188">
                      <a:moveTo>
                        <a:pt x="218" y="896"/>
                      </a:moveTo>
                      <a:lnTo>
                        <a:pt x="0" y="124"/>
                      </a:lnTo>
                      <a:lnTo>
                        <a:pt x="81" y="38"/>
                      </a:lnTo>
                      <a:lnTo>
                        <a:pt x="258" y="0"/>
                      </a:lnTo>
                      <a:lnTo>
                        <a:pt x="399" y="57"/>
                      </a:lnTo>
                      <a:lnTo>
                        <a:pt x="642" y="1188"/>
                      </a:lnTo>
                      <a:lnTo>
                        <a:pt x="555" y="1091"/>
                      </a:lnTo>
                      <a:lnTo>
                        <a:pt x="355" y="97"/>
                      </a:lnTo>
                      <a:lnTo>
                        <a:pt x="226" y="61"/>
                      </a:lnTo>
                      <a:lnTo>
                        <a:pt x="119" y="74"/>
                      </a:lnTo>
                      <a:lnTo>
                        <a:pt x="76" y="141"/>
                      </a:lnTo>
                      <a:lnTo>
                        <a:pt x="306" y="924"/>
                      </a:lnTo>
                      <a:lnTo>
                        <a:pt x="218" y="896"/>
                      </a:lnTo>
                      <a:lnTo>
                        <a:pt x="218" y="896"/>
                      </a:lnTo>
                      <a:close/>
                    </a:path>
                  </a:pathLst>
                </a:custGeom>
                <a:solidFill>
                  <a:schemeClr val="accent2"/>
                </a:solidFill>
                <a:ln w="9525">
                  <a:noFill/>
                  <a:round/>
                  <a:headEnd/>
                  <a:tailEnd/>
                </a:ln>
              </p:spPr>
              <p:txBody>
                <a:bodyPr/>
                <a:lstStyle/>
                <a:p>
                  <a:endParaRPr lang="tr-TR"/>
                </a:p>
              </p:txBody>
            </p:sp>
            <p:sp>
              <p:nvSpPr>
                <p:cNvPr id="26657" name="Freeform 33"/>
                <p:cNvSpPr>
                  <a:spLocks/>
                </p:cNvSpPr>
                <p:nvPr userDrawn="1"/>
              </p:nvSpPr>
              <p:spPr bwMode="auto">
                <a:xfrm>
                  <a:off x="578" y="3650"/>
                  <a:ext cx="96" cy="252"/>
                </a:xfrm>
                <a:custGeom>
                  <a:avLst/>
                  <a:gdLst/>
                  <a:ahLst/>
                  <a:cxnLst>
                    <a:cxn ang="0">
                      <a:pos x="0" y="27"/>
                    </a:cxn>
                    <a:cxn ang="0">
                      <a:pos x="76" y="194"/>
                    </a:cxn>
                    <a:cxn ang="0">
                      <a:pos x="113" y="318"/>
                    </a:cxn>
                    <a:cxn ang="0">
                      <a:pos x="116" y="504"/>
                    </a:cxn>
                    <a:cxn ang="0">
                      <a:pos x="192" y="504"/>
                    </a:cxn>
                    <a:cxn ang="0">
                      <a:pos x="187" y="360"/>
                    </a:cxn>
                    <a:cxn ang="0">
                      <a:pos x="162" y="208"/>
                    </a:cxn>
                    <a:cxn ang="0">
                      <a:pos x="99" y="59"/>
                    </a:cxn>
                    <a:cxn ang="0">
                      <a:pos x="63" y="0"/>
                    </a:cxn>
                    <a:cxn ang="0">
                      <a:pos x="0" y="27"/>
                    </a:cxn>
                    <a:cxn ang="0">
                      <a:pos x="0" y="27"/>
                    </a:cxn>
                  </a:cxnLst>
                  <a:rect l="0" t="0" r="r" b="b"/>
                  <a:pathLst>
                    <a:path w="192" h="504">
                      <a:moveTo>
                        <a:pt x="0" y="27"/>
                      </a:moveTo>
                      <a:lnTo>
                        <a:pt x="76" y="194"/>
                      </a:lnTo>
                      <a:lnTo>
                        <a:pt x="113" y="318"/>
                      </a:lnTo>
                      <a:lnTo>
                        <a:pt x="116" y="504"/>
                      </a:lnTo>
                      <a:lnTo>
                        <a:pt x="192" y="504"/>
                      </a:lnTo>
                      <a:lnTo>
                        <a:pt x="187" y="360"/>
                      </a:lnTo>
                      <a:lnTo>
                        <a:pt x="162" y="208"/>
                      </a:lnTo>
                      <a:lnTo>
                        <a:pt x="99" y="59"/>
                      </a:lnTo>
                      <a:lnTo>
                        <a:pt x="63" y="0"/>
                      </a:lnTo>
                      <a:lnTo>
                        <a:pt x="0" y="27"/>
                      </a:lnTo>
                      <a:lnTo>
                        <a:pt x="0" y="27"/>
                      </a:lnTo>
                      <a:close/>
                    </a:path>
                  </a:pathLst>
                </a:custGeom>
                <a:solidFill>
                  <a:schemeClr val="accent2"/>
                </a:solidFill>
                <a:ln w="9525">
                  <a:noFill/>
                  <a:round/>
                  <a:headEnd/>
                  <a:tailEnd/>
                </a:ln>
              </p:spPr>
              <p:txBody>
                <a:bodyPr/>
                <a:lstStyle/>
                <a:p>
                  <a:endParaRPr lang="tr-TR"/>
                </a:p>
              </p:txBody>
            </p:sp>
            <p:sp>
              <p:nvSpPr>
                <p:cNvPr id="26658" name="Freeform 34"/>
                <p:cNvSpPr>
                  <a:spLocks/>
                </p:cNvSpPr>
                <p:nvPr userDrawn="1"/>
              </p:nvSpPr>
              <p:spPr bwMode="auto">
                <a:xfrm>
                  <a:off x="328" y="3630"/>
                  <a:ext cx="195" cy="135"/>
                </a:xfrm>
                <a:custGeom>
                  <a:avLst/>
                  <a:gdLst/>
                  <a:ahLst/>
                  <a:cxnLst>
                    <a:cxn ang="0">
                      <a:pos x="297" y="0"/>
                    </a:cxn>
                    <a:cxn ang="0">
                      <a:pos x="257" y="17"/>
                    </a:cxn>
                    <a:cxn ang="0">
                      <a:pos x="253" y="66"/>
                    </a:cxn>
                    <a:cxn ang="0">
                      <a:pos x="0" y="169"/>
                    </a:cxn>
                    <a:cxn ang="0">
                      <a:pos x="0" y="222"/>
                    </a:cxn>
                    <a:cxn ang="0">
                      <a:pos x="284" y="226"/>
                    </a:cxn>
                    <a:cxn ang="0">
                      <a:pos x="320" y="269"/>
                    </a:cxn>
                    <a:cxn ang="0">
                      <a:pos x="390" y="266"/>
                    </a:cxn>
                    <a:cxn ang="0">
                      <a:pos x="383" y="190"/>
                    </a:cxn>
                    <a:cxn ang="0">
                      <a:pos x="116" y="176"/>
                    </a:cxn>
                    <a:cxn ang="0">
                      <a:pos x="333" y="89"/>
                    </a:cxn>
                    <a:cxn ang="0">
                      <a:pos x="297" y="0"/>
                    </a:cxn>
                    <a:cxn ang="0">
                      <a:pos x="297" y="0"/>
                    </a:cxn>
                  </a:cxnLst>
                  <a:rect l="0" t="0" r="r" b="b"/>
                  <a:pathLst>
                    <a:path w="390" h="269">
                      <a:moveTo>
                        <a:pt x="297" y="0"/>
                      </a:moveTo>
                      <a:lnTo>
                        <a:pt x="257" y="17"/>
                      </a:lnTo>
                      <a:lnTo>
                        <a:pt x="253" y="66"/>
                      </a:lnTo>
                      <a:lnTo>
                        <a:pt x="0" y="169"/>
                      </a:lnTo>
                      <a:lnTo>
                        <a:pt x="0" y="222"/>
                      </a:lnTo>
                      <a:lnTo>
                        <a:pt x="284" y="226"/>
                      </a:lnTo>
                      <a:lnTo>
                        <a:pt x="320" y="269"/>
                      </a:lnTo>
                      <a:lnTo>
                        <a:pt x="390" y="266"/>
                      </a:lnTo>
                      <a:lnTo>
                        <a:pt x="383" y="190"/>
                      </a:lnTo>
                      <a:lnTo>
                        <a:pt x="116" y="176"/>
                      </a:lnTo>
                      <a:lnTo>
                        <a:pt x="333" y="89"/>
                      </a:lnTo>
                      <a:lnTo>
                        <a:pt x="297" y="0"/>
                      </a:lnTo>
                      <a:lnTo>
                        <a:pt x="297" y="0"/>
                      </a:lnTo>
                      <a:close/>
                    </a:path>
                  </a:pathLst>
                </a:custGeom>
                <a:solidFill>
                  <a:schemeClr val="accent2"/>
                </a:solidFill>
                <a:ln w="9525">
                  <a:noFill/>
                  <a:round/>
                  <a:headEnd/>
                  <a:tailEnd/>
                </a:ln>
              </p:spPr>
              <p:txBody>
                <a:bodyPr/>
                <a:lstStyle/>
                <a:p>
                  <a:endParaRPr lang="tr-TR"/>
                </a:p>
              </p:txBody>
            </p:sp>
            <p:sp>
              <p:nvSpPr>
                <p:cNvPr id="26659" name="Freeform 35"/>
                <p:cNvSpPr>
                  <a:spLocks/>
                </p:cNvSpPr>
                <p:nvPr userDrawn="1"/>
              </p:nvSpPr>
              <p:spPr bwMode="auto">
                <a:xfrm>
                  <a:off x="658" y="3538"/>
                  <a:ext cx="471" cy="212"/>
                </a:xfrm>
                <a:custGeom>
                  <a:avLst/>
                  <a:gdLst/>
                  <a:ahLst/>
                  <a:cxnLst>
                    <a:cxn ang="0">
                      <a:pos x="0" y="131"/>
                    </a:cxn>
                    <a:cxn ang="0">
                      <a:pos x="863" y="0"/>
                    </a:cxn>
                    <a:cxn ang="0">
                      <a:pos x="926" y="78"/>
                    </a:cxn>
                    <a:cxn ang="0">
                      <a:pos x="941" y="181"/>
                    </a:cxn>
                    <a:cxn ang="0">
                      <a:pos x="903" y="282"/>
                    </a:cxn>
                    <a:cxn ang="0">
                      <a:pos x="57" y="424"/>
                    </a:cxn>
                    <a:cxn ang="0">
                      <a:pos x="53" y="384"/>
                    </a:cxn>
                    <a:cxn ang="0">
                      <a:pos x="863" y="242"/>
                    </a:cxn>
                    <a:cxn ang="0">
                      <a:pos x="893" y="145"/>
                    </a:cxn>
                    <a:cxn ang="0">
                      <a:pos x="840" y="57"/>
                    </a:cxn>
                    <a:cxn ang="0">
                      <a:pos x="0" y="185"/>
                    </a:cxn>
                    <a:cxn ang="0">
                      <a:pos x="0" y="131"/>
                    </a:cxn>
                    <a:cxn ang="0">
                      <a:pos x="0" y="131"/>
                    </a:cxn>
                  </a:cxnLst>
                  <a:rect l="0" t="0" r="r" b="b"/>
                  <a:pathLst>
                    <a:path w="941" h="424">
                      <a:moveTo>
                        <a:pt x="0" y="131"/>
                      </a:moveTo>
                      <a:lnTo>
                        <a:pt x="863" y="0"/>
                      </a:lnTo>
                      <a:lnTo>
                        <a:pt x="926" y="78"/>
                      </a:lnTo>
                      <a:lnTo>
                        <a:pt x="941" y="181"/>
                      </a:lnTo>
                      <a:lnTo>
                        <a:pt x="903" y="282"/>
                      </a:lnTo>
                      <a:lnTo>
                        <a:pt x="57" y="424"/>
                      </a:lnTo>
                      <a:lnTo>
                        <a:pt x="53" y="384"/>
                      </a:lnTo>
                      <a:lnTo>
                        <a:pt x="863" y="242"/>
                      </a:lnTo>
                      <a:lnTo>
                        <a:pt x="893" y="145"/>
                      </a:lnTo>
                      <a:lnTo>
                        <a:pt x="840" y="57"/>
                      </a:lnTo>
                      <a:lnTo>
                        <a:pt x="0" y="185"/>
                      </a:lnTo>
                      <a:lnTo>
                        <a:pt x="0" y="131"/>
                      </a:lnTo>
                      <a:lnTo>
                        <a:pt x="0" y="131"/>
                      </a:lnTo>
                      <a:close/>
                    </a:path>
                  </a:pathLst>
                </a:custGeom>
                <a:solidFill>
                  <a:schemeClr val="accent2"/>
                </a:solidFill>
                <a:ln w="9525">
                  <a:noFill/>
                  <a:round/>
                  <a:headEnd/>
                  <a:tailEnd/>
                </a:ln>
              </p:spPr>
              <p:txBody>
                <a:bodyPr/>
                <a:lstStyle/>
                <a:p>
                  <a:endParaRPr lang="tr-TR"/>
                </a:p>
              </p:txBody>
            </p:sp>
            <p:sp>
              <p:nvSpPr>
                <p:cNvPr id="26660" name="Freeform 36"/>
                <p:cNvSpPr>
                  <a:spLocks/>
                </p:cNvSpPr>
                <p:nvPr userDrawn="1"/>
              </p:nvSpPr>
              <p:spPr bwMode="auto">
                <a:xfrm>
                  <a:off x="717" y="3606"/>
                  <a:ext cx="245" cy="86"/>
                </a:xfrm>
                <a:custGeom>
                  <a:avLst/>
                  <a:gdLst/>
                  <a:ahLst/>
                  <a:cxnLst>
                    <a:cxn ang="0">
                      <a:pos x="0" y="126"/>
                    </a:cxn>
                    <a:cxn ang="0">
                      <a:pos x="66" y="173"/>
                    </a:cxn>
                    <a:cxn ang="0">
                      <a:pos x="222" y="166"/>
                    </a:cxn>
                    <a:cxn ang="0">
                      <a:pos x="418" y="116"/>
                    </a:cxn>
                    <a:cxn ang="0">
                      <a:pos x="488" y="42"/>
                    </a:cxn>
                    <a:cxn ang="0">
                      <a:pos x="443" y="2"/>
                    </a:cxn>
                    <a:cxn ang="0">
                      <a:pos x="253" y="0"/>
                    </a:cxn>
                    <a:cxn ang="0">
                      <a:pos x="110" y="12"/>
                    </a:cxn>
                    <a:cxn ang="0">
                      <a:pos x="15" y="76"/>
                    </a:cxn>
                    <a:cxn ang="0">
                      <a:pos x="112" y="95"/>
                    </a:cxn>
                    <a:cxn ang="0">
                      <a:pos x="275" y="53"/>
                    </a:cxn>
                    <a:cxn ang="0">
                      <a:pos x="416" y="53"/>
                    </a:cxn>
                    <a:cxn ang="0">
                      <a:pos x="268" y="110"/>
                    </a:cxn>
                    <a:cxn ang="0">
                      <a:pos x="142" y="126"/>
                    </a:cxn>
                    <a:cxn ang="0">
                      <a:pos x="0" y="126"/>
                    </a:cxn>
                    <a:cxn ang="0">
                      <a:pos x="0" y="126"/>
                    </a:cxn>
                  </a:cxnLst>
                  <a:rect l="0" t="0" r="r" b="b"/>
                  <a:pathLst>
                    <a:path w="488" h="173">
                      <a:moveTo>
                        <a:pt x="0" y="126"/>
                      </a:moveTo>
                      <a:lnTo>
                        <a:pt x="66" y="173"/>
                      </a:lnTo>
                      <a:lnTo>
                        <a:pt x="222" y="166"/>
                      </a:lnTo>
                      <a:lnTo>
                        <a:pt x="418" y="116"/>
                      </a:lnTo>
                      <a:lnTo>
                        <a:pt x="488" y="42"/>
                      </a:lnTo>
                      <a:lnTo>
                        <a:pt x="443" y="2"/>
                      </a:lnTo>
                      <a:lnTo>
                        <a:pt x="253" y="0"/>
                      </a:lnTo>
                      <a:lnTo>
                        <a:pt x="110" y="12"/>
                      </a:lnTo>
                      <a:lnTo>
                        <a:pt x="15" y="76"/>
                      </a:lnTo>
                      <a:lnTo>
                        <a:pt x="112" y="95"/>
                      </a:lnTo>
                      <a:lnTo>
                        <a:pt x="275" y="53"/>
                      </a:lnTo>
                      <a:lnTo>
                        <a:pt x="416" y="53"/>
                      </a:lnTo>
                      <a:lnTo>
                        <a:pt x="268" y="110"/>
                      </a:lnTo>
                      <a:lnTo>
                        <a:pt x="142" y="126"/>
                      </a:lnTo>
                      <a:lnTo>
                        <a:pt x="0" y="126"/>
                      </a:lnTo>
                      <a:lnTo>
                        <a:pt x="0" y="126"/>
                      </a:lnTo>
                      <a:close/>
                    </a:path>
                  </a:pathLst>
                </a:custGeom>
                <a:solidFill>
                  <a:schemeClr val="accent2"/>
                </a:solidFill>
                <a:ln w="9525">
                  <a:noFill/>
                  <a:round/>
                  <a:headEnd/>
                  <a:tailEnd/>
                </a:ln>
              </p:spPr>
              <p:txBody>
                <a:bodyPr/>
                <a:lstStyle/>
                <a:p>
                  <a:endParaRPr lang="tr-TR"/>
                </a:p>
              </p:txBody>
            </p:sp>
          </p:grpSp>
        </p:grpSp>
      </p:grpSp>
      <p:grpSp>
        <p:nvGrpSpPr>
          <p:cNvPr id="26661" name="Group 37"/>
          <p:cNvGrpSpPr>
            <a:grpSpLocks/>
          </p:cNvGrpSpPr>
          <p:nvPr/>
        </p:nvGrpSpPr>
        <p:grpSpPr bwMode="auto">
          <a:xfrm>
            <a:off x="8680450" y="2116138"/>
            <a:ext cx="385763" cy="4308475"/>
            <a:chOff x="5468" y="1333"/>
            <a:chExt cx="243" cy="2714"/>
          </a:xfrm>
        </p:grpSpPr>
        <p:sp>
          <p:nvSpPr>
            <p:cNvPr id="26662" name="Freeform 38"/>
            <p:cNvSpPr>
              <a:spLocks/>
            </p:cNvSpPr>
            <p:nvPr userDrawn="1"/>
          </p:nvSpPr>
          <p:spPr bwMode="auto">
            <a:xfrm flipH="1">
              <a:off x="5468" y="2620"/>
              <a:ext cx="205" cy="1427"/>
            </a:xfrm>
            <a:custGeom>
              <a:avLst/>
              <a:gdLst/>
              <a:ahLst/>
              <a:cxnLst>
                <a:cxn ang="0">
                  <a:pos x="692" y="3156"/>
                </a:cxn>
                <a:cxn ang="0">
                  <a:pos x="380" y="2945"/>
                </a:cxn>
                <a:cxn ang="0">
                  <a:pos x="319" y="2783"/>
                </a:cxn>
                <a:cxn ang="0">
                  <a:pos x="371" y="2542"/>
                </a:cxn>
                <a:cxn ang="0">
                  <a:pos x="591" y="2251"/>
                </a:cxn>
                <a:cxn ang="0">
                  <a:pos x="641" y="2070"/>
                </a:cxn>
                <a:cxn ang="0">
                  <a:pos x="591" y="1948"/>
                </a:cxn>
                <a:cxn ang="0">
                  <a:pos x="401" y="1859"/>
                </a:cxn>
                <a:cxn ang="0">
                  <a:pos x="361" y="1747"/>
                </a:cxn>
                <a:cxn ang="0">
                  <a:pos x="430" y="1587"/>
                </a:cxn>
                <a:cxn ang="0">
                  <a:pos x="741" y="1156"/>
                </a:cxn>
                <a:cxn ang="0">
                  <a:pos x="772" y="945"/>
                </a:cxn>
                <a:cxn ang="0">
                  <a:pos x="692" y="713"/>
                </a:cxn>
                <a:cxn ang="0">
                  <a:pos x="430" y="603"/>
                </a:cxn>
                <a:cxn ang="0">
                  <a:pos x="200" y="422"/>
                </a:cxn>
                <a:cxn ang="0">
                  <a:pos x="0" y="0"/>
                </a:cxn>
                <a:cxn ang="0">
                  <a:pos x="29" y="382"/>
                </a:cxn>
                <a:cxn ang="0">
                  <a:pos x="179" y="612"/>
                </a:cxn>
                <a:cxn ang="0">
                  <a:pos x="380" y="753"/>
                </a:cxn>
                <a:cxn ang="0">
                  <a:pos x="601" y="833"/>
                </a:cxn>
                <a:cxn ang="0">
                  <a:pos x="612" y="1044"/>
                </a:cxn>
                <a:cxn ang="0">
                  <a:pos x="500" y="1266"/>
                </a:cxn>
                <a:cxn ang="0">
                  <a:pos x="240" y="1658"/>
                </a:cxn>
                <a:cxn ang="0">
                  <a:pos x="230" y="1909"/>
                </a:cxn>
                <a:cxn ang="0">
                  <a:pos x="471" y="2049"/>
                </a:cxn>
                <a:cxn ang="0">
                  <a:pos x="460" y="2180"/>
                </a:cxn>
                <a:cxn ang="0">
                  <a:pos x="249" y="2452"/>
                </a:cxn>
                <a:cxn ang="0">
                  <a:pos x="160" y="2713"/>
                </a:cxn>
                <a:cxn ang="0">
                  <a:pos x="240" y="2994"/>
                </a:cxn>
                <a:cxn ang="0">
                  <a:pos x="430" y="3144"/>
                </a:cxn>
                <a:cxn ang="0">
                  <a:pos x="671" y="3266"/>
                </a:cxn>
                <a:cxn ang="0">
                  <a:pos x="692" y="3156"/>
                </a:cxn>
                <a:cxn ang="0">
                  <a:pos x="692" y="3156"/>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w="9525">
              <a:noFill/>
              <a:round/>
              <a:headEnd/>
              <a:tailEnd/>
            </a:ln>
          </p:spPr>
          <p:txBody>
            <a:bodyPr/>
            <a:lstStyle/>
            <a:p>
              <a:endParaRPr lang="tr-TR"/>
            </a:p>
          </p:txBody>
        </p:sp>
        <p:sp>
          <p:nvSpPr>
            <p:cNvPr id="26663" name="Freeform 39"/>
            <p:cNvSpPr>
              <a:spLocks/>
            </p:cNvSpPr>
            <p:nvPr userDrawn="1"/>
          </p:nvSpPr>
          <p:spPr bwMode="auto">
            <a:xfrm flipH="1">
              <a:off x="5506" y="1333"/>
              <a:ext cx="205" cy="1633"/>
            </a:xfrm>
            <a:custGeom>
              <a:avLst/>
              <a:gdLst/>
              <a:ahLst/>
              <a:cxnLst>
                <a:cxn ang="0">
                  <a:pos x="692" y="3156"/>
                </a:cxn>
                <a:cxn ang="0">
                  <a:pos x="380" y="2945"/>
                </a:cxn>
                <a:cxn ang="0">
                  <a:pos x="319" y="2783"/>
                </a:cxn>
                <a:cxn ang="0">
                  <a:pos x="371" y="2542"/>
                </a:cxn>
                <a:cxn ang="0">
                  <a:pos x="591" y="2251"/>
                </a:cxn>
                <a:cxn ang="0">
                  <a:pos x="641" y="2070"/>
                </a:cxn>
                <a:cxn ang="0">
                  <a:pos x="591" y="1948"/>
                </a:cxn>
                <a:cxn ang="0">
                  <a:pos x="401" y="1859"/>
                </a:cxn>
                <a:cxn ang="0">
                  <a:pos x="361" y="1747"/>
                </a:cxn>
                <a:cxn ang="0">
                  <a:pos x="430" y="1587"/>
                </a:cxn>
                <a:cxn ang="0">
                  <a:pos x="741" y="1156"/>
                </a:cxn>
                <a:cxn ang="0">
                  <a:pos x="772" y="945"/>
                </a:cxn>
                <a:cxn ang="0">
                  <a:pos x="692" y="713"/>
                </a:cxn>
                <a:cxn ang="0">
                  <a:pos x="430" y="603"/>
                </a:cxn>
                <a:cxn ang="0">
                  <a:pos x="200" y="422"/>
                </a:cxn>
                <a:cxn ang="0">
                  <a:pos x="0" y="0"/>
                </a:cxn>
                <a:cxn ang="0">
                  <a:pos x="29" y="382"/>
                </a:cxn>
                <a:cxn ang="0">
                  <a:pos x="179" y="612"/>
                </a:cxn>
                <a:cxn ang="0">
                  <a:pos x="380" y="753"/>
                </a:cxn>
                <a:cxn ang="0">
                  <a:pos x="601" y="833"/>
                </a:cxn>
                <a:cxn ang="0">
                  <a:pos x="612" y="1044"/>
                </a:cxn>
                <a:cxn ang="0">
                  <a:pos x="500" y="1266"/>
                </a:cxn>
                <a:cxn ang="0">
                  <a:pos x="240" y="1658"/>
                </a:cxn>
                <a:cxn ang="0">
                  <a:pos x="230" y="1909"/>
                </a:cxn>
                <a:cxn ang="0">
                  <a:pos x="471" y="2049"/>
                </a:cxn>
                <a:cxn ang="0">
                  <a:pos x="460" y="2180"/>
                </a:cxn>
                <a:cxn ang="0">
                  <a:pos x="249" y="2452"/>
                </a:cxn>
                <a:cxn ang="0">
                  <a:pos x="160" y="2713"/>
                </a:cxn>
                <a:cxn ang="0">
                  <a:pos x="240" y="2994"/>
                </a:cxn>
                <a:cxn ang="0">
                  <a:pos x="430" y="3144"/>
                </a:cxn>
                <a:cxn ang="0">
                  <a:pos x="671" y="3266"/>
                </a:cxn>
                <a:cxn ang="0">
                  <a:pos x="692" y="3156"/>
                </a:cxn>
                <a:cxn ang="0">
                  <a:pos x="692" y="3156"/>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w="9525">
              <a:noFill/>
              <a:round/>
              <a:headEnd/>
              <a:tailEnd/>
            </a:ln>
          </p:spPr>
          <p:txBody>
            <a:bodyPr/>
            <a:lstStyle/>
            <a:p>
              <a:endParaRPr lang="tr-TR"/>
            </a:p>
          </p:txBody>
        </p:sp>
      </p:grpSp>
      <p:grpSp>
        <p:nvGrpSpPr>
          <p:cNvPr id="26664" name="Group 40"/>
          <p:cNvGrpSpPr>
            <a:grpSpLocks/>
          </p:cNvGrpSpPr>
          <p:nvPr/>
        </p:nvGrpSpPr>
        <p:grpSpPr bwMode="auto">
          <a:xfrm>
            <a:off x="7318375" y="90488"/>
            <a:ext cx="2133600" cy="1911350"/>
            <a:chOff x="4610" y="57"/>
            <a:chExt cx="1344" cy="1204"/>
          </a:xfrm>
        </p:grpSpPr>
        <p:grpSp>
          <p:nvGrpSpPr>
            <p:cNvPr id="26665" name="Group 41"/>
            <p:cNvGrpSpPr>
              <a:grpSpLocks/>
            </p:cNvGrpSpPr>
            <p:nvPr userDrawn="1"/>
          </p:nvGrpSpPr>
          <p:grpSpPr bwMode="auto">
            <a:xfrm>
              <a:off x="4610" y="57"/>
              <a:ext cx="1344" cy="1204"/>
              <a:chOff x="4610" y="57"/>
              <a:chExt cx="1344" cy="1204"/>
            </a:xfrm>
          </p:grpSpPr>
          <p:sp>
            <p:nvSpPr>
              <p:cNvPr id="26666" name="Freeform 42"/>
              <p:cNvSpPr>
                <a:spLocks/>
              </p:cNvSpPr>
              <p:nvPr userDrawn="1"/>
            </p:nvSpPr>
            <p:spPr bwMode="auto">
              <a:xfrm rot="-3172564">
                <a:off x="5430" y="1086"/>
                <a:ext cx="62" cy="288"/>
              </a:xfrm>
              <a:custGeom>
                <a:avLst/>
                <a:gdLst/>
                <a:ahLst/>
                <a:cxnLst>
                  <a:cxn ang="0">
                    <a:pos x="123" y="9"/>
                  </a:cxn>
                  <a:cxn ang="0">
                    <a:pos x="131" y="342"/>
                  </a:cxn>
                  <a:cxn ang="0">
                    <a:pos x="0" y="806"/>
                  </a:cxn>
                  <a:cxn ang="0">
                    <a:pos x="79" y="789"/>
                  </a:cxn>
                  <a:cxn ang="0">
                    <a:pos x="218" y="376"/>
                  </a:cxn>
                  <a:cxn ang="0">
                    <a:pos x="245" y="0"/>
                  </a:cxn>
                  <a:cxn ang="0">
                    <a:pos x="123" y="9"/>
                  </a:cxn>
                  <a:cxn ang="0">
                    <a:pos x="123" y="9"/>
                  </a:cxn>
                </a:cxnLst>
                <a:rect l="0" t="0" r="r" b="b"/>
                <a:pathLst>
                  <a:path w="245" h="806">
                    <a:moveTo>
                      <a:pt x="123" y="9"/>
                    </a:moveTo>
                    <a:lnTo>
                      <a:pt x="131" y="342"/>
                    </a:lnTo>
                    <a:lnTo>
                      <a:pt x="0" y="806"/>
                    </a:lnTo>
                    <a:lnTo>
                      <a:pt x="79" y="789"/>
                    </a:lnTo>
                    <a:lnTo>
                      <a:pt x="218" y="376"/>
                    </a:lnTo>
                    <a:lnTo>
                      <a:pt x="245" y="0"/>
                    </a:lnTo>
                    <a:lnTo>
                      <a:pt x="123" y="9"/>
                    </a:lnTo>
                    <a:lnTo>
                      <a:pt x="123" y="9"/>
                    </a:lnTo>
                    <a:close/>
                  </a:path>
                </a:pathLst>
              </a:custGeom>
              <a:solidFill>
                <a:schemeClr val="accent2"/>
              </a:solidFill>
              <a:ln w="9525">
                <a:noFill/>
                <a:round/>
                <a:headEnd/>
                <a:tailEnd/>
              </a:ln>
            </p:spPr>
            <p:txBody>
              <a:bodyPr/>
              <a:lstStyle/>
              <a:p>
                <a:endParaRPr lang="tr-TR"/>
              </a:p>
            </p:txBody>
          </p:sp>
          <p:grpSp>
            <p:nvGrpSpPr>
              <p:cNvPr id="26667" name="Group 43"/>
              <p:cNvGrpSpPr>
                <a:grpSpLocks/>
              </p:cNvGrpSpPr>
              <p:nvPr userDrawn="1"/>
            </p:nvGrpSpPr>
            <p:grpSpPr bwMode="auto">
              <a:xfrm>
                <a:off x="4610" y="57"/>
                <a:ext cx="1344" cy="985"/>
                <a:chOff x="4610" y="57"/>
                <a:chExt cx="1344" cy="985"/>
              </a:xfrm>
            </p:grpSpPr>
            <p:sp>
              <p:nvSpPr>
                <p:cNvPr id="26668" name="Freeform 44"/>
                <p:cNvSpPr>
                  <a:spLocks/>
                </p:cNvSpPr>
                <p:nvPr userDrawn="1"/>
              </p:nvSpPr>
              <p:spPr bwMode="auto">
                <a:xfrm rot="-3172564">
                  <a:off x="4966" y="71"/>
                  <a:ext cx="153" cy="125"/>
                </a:xfrm>
                <a:custGeom>
                  <a:avLst/>
                  <a:gdLst/>
                  <a:ahLst/>
                  <a:cxnLst>
                    <a:cxn ang="0">
                      <a:pos x="0" y="0"/>
                    </a:cxn>
                    <a:cxn ang="0">
                      <a:pos x="298" y="184"/>
                    </a:cxn>
                    <a:cxn ang="0">
                      <a:pos x="500" y="349"/>
                    </a:cxn>
                    <a:cxn ang="0">
                      <a:pos x="604" y="140"/>
                    </a:cxn>
                    <a:cxn ang="0">
                      <a:pos x="359" y="9"/>
                    </a:cxn>
                    <a:cxn ang="0">
                      <a:pos x="464" y="184"/>
                    </a:cxn>
                    <a:cxn ang="0">
                      <a:pos x="131" y="17"/>
                    </a:cxn>
                    <a:cxn ang="0">
                      <a:pos x="0" y="0"/>
                    </a:cxn>
                    <a:cxn ang="0">
                      <a:pos x="0" y="0"/>
                    </a:cxn>
                  </a:cxnLst>
                  <a:rect l="0" t="0" r="r" b="b"/>
                  <a:pathLst>
                    <a:path w="604" h="349">
                      <a:moveTo>
                        <a:pt x="0" y="0"/>
                      </a:moveTo>
                      <a:lnTo>
                        <a:pt x="298" y="184"/>
                      </a:lnTo>
                      <a:lnTo>
                        <a:pt x="500" y="349"/>
                      </a:lnTo>
                      <a:lnTo>
                        <a:pt x="604" y="140"/>
                      </a:lnTo>
                      <a:lnTo>
                        <a:pt x="359" y="9"/>
                      </a:lnTo>
                      <a:lnTo>
                        <a:pt x="464" y="184"/>
                      </a:lnTo>
                      <a:lnTo>
                        <a:pt x="131" y="17"/>
                      </a:lnTo>
                      <a:lnTo>
                        <a:pt x="0" y="0"/>
                      </a:lnTo>
                      <a:lnTo>
                        <a:pt x="0" y="0"/>
                      </a:lnTo>
                      <a:close/>
                    </a:path>
                  </a:pathLst>
                </a:custGeom>
                <a:solidFill>
                  <a:schemeClr val="accent2"/>
                </a:solidFill>
                <a:ln w="9525">
                  <a:noFill/>
                  <a:round/>
                  <a:headEnd/>
                  <a:tailEnd/>
                </a:ln>
              </p:spPr>
              <p:txBody>
                <a:bodyPr/>
                <a:lstStyle/>
                <a:p>
                  <a:endParaRPr lang="tr-TR"/>
                </a:p>
              </p:txBody>
            </p:sp>
            <p:sp>
              <p:nvSpPr>
                <p:cNvPr id="26669" name="Freeform 45"/>
                <p:cNvSpPr>
                  <a:spLocks/>
                </p:cNvSpPr>
                <p:nvPr userDrawn="1"/>
              </p:nvSpPr>
              <p:spPr bwMode="auto">
                <a:xfrm rot="-3172564">
                  <a:off x="5048" y="332"/>
                  <a:ext cx="269" cy="438"/>
                </a:xfrm>
                <a:custGeom>
                  <a:avLst/>
                  <a:gdLst/>
                  <a:ahLst/>
                  <a:cxnLst>
                    <a:cxn ang="0">
                      <a:pos x="741" y="129"/>
                    </a:cxn>
                    <a:cxn ang="0">
                      <a:pos x="485" y="352"/>
                    </a:cxn>
                    <a:cxn ang="0">
                      <a:pos x="163" y="762"/>
                    </a:cxn>
                    <a:cxn ang="0">
                      <a:pos x="0" y="1101"/>
                    </a:cxn>
                    <a:cxn ang="0">
                      <a:pos x="59" y="1230"/>
                    </a:cxn>
                    <a:cxn ang="0">
                      <a:pos x="262" y="1201"/>
                    </a:cxn>
                    <a:cxn ang="0">
                      <a:pos x="578" y="914"/>
                    </a:cxn>
                    <a:cxn ang="0">
                      <a:pos x="876" y="534"/>
                    </a:cxn>
                    <a:cxn ang="0">
                      <a:pos x="1034" y="270"/>
                    </a:cxn>
                    <a:cxn ang="0">
                      <a:pos x="1064" y="84"/>
                    </a:cxn>
                    <a:cxn ang="0">
                      <a:pos x="977" y="0"/>
                    </a:cxn>
                    <a:cxn ang="0">
                      <a:pos x="836" y="65"/>
                    </a:cxn>
                    <a:cxn ang="0">
                      <a:pos x="969" y="107"/>
                    </a:cxn>
                    <a:cxn ang="0">
                      <a:pos x="876" y="352"/>
                    </a:cxn>
                    <a:cxn ang="0">
                      <a:pos x="690" y="656"/>
                    </a:cxn>
                    <a:cxn ang="0">
                      <a:pos x="350" y="1008"/>
                    </a:cxn>
                    <a:cxn ang="0">
                      <a:pos x="116" y="1114"/>
                    </a:cxn>
                    <a:cxn ang="0">
                      <a:pos x="135" y="943"/>
                    </a:cxn>
                    <a:cxn ang="0">
                      <a:pos x="437" y="504"/>
                    </a:cxn>
                    <a:cxn ang="0">
                      <a:pos x="831" y="118"/>
                    </a:cxn>
                    <a:cxn ang="0">
                      <a:pos x="741" y="129"/>
                    </a:cxn>
                    <a:cxn ang="0">
                      <a:pos x="741" y="129"/>
                    </a:cxn>
                  </a:cxnLst>
                  <a:rect l="0" t="0" r="r" b="b"/>
                  <a:pathLst>
                    <a:path w="1064" h="1230">
                      <a:moveTo>
                        <a:pt x="741" y="129"/>
                      </a:moveTo>
                      <a:lnTo>
                        <a:pt x="485" y="352"/>
                      </a:lnTo>
                      <a:lnTo>
                        <a:pt x="163" y="762"/>
                      </a:lnTo>
                      <a:lnTo>
                        <a:pt x="0" y="1101"/>
                      </a:lnTo>
                      <a:lnTo>
                        <a:pt x="59" y="1230"/>
                      </a:lnTo>
                      <a:lnTo>
                        <a:pt x="262" y="1201"/>
                      </a:lnTo>
                      <a:lnTo>
                        <a:pt x="578" y="914"/>
                      </a:lnTo>
                      <a:lnTo>
                        <a:pt x="876" y="534"/>
                      </a:lnTo>
                      <a:lnTo>
                        <a:pt x="1034" y="270"/>
                      </a:lnTo>
                      <a:lnTo>
                        <a:pt x="1064" y="84"/>
                      </a:lnTo>
                      <a:lnTo>
                        <a:pt x="977" y="0"/>
                      </a:lnTo>
                      <a:lnTo>
                        <a:pt x="836" y="65"/>
                      </a:lnTo>
                      <a:lnTo>
                        <a:pt x="969" y="107"/>
                      </a:lnTo>
                      <a:lnTo>
                        <a:pt x="876" y="352"/>
                      </a:lnTo>
                      <a:lnTo>
                        <a:pt x="690" y="656"/>
                      </a:lnTo>
                      <a:lnTo>
                        <a:pt x="350" y="1008"/>
                      </a:lnTo>
                      <a:lnTo>
                        <a:pt x="116" y="1114"/>
                      </a:lnTo>
                      <a:lnTo>
                        <a:pt x="135" y="943"/>
                      </a:lnTo>
                      <a:lnTo>
                        <a:pt x="437" y="504"/>
                      </a:lnTo>
                      <a:lnTo>
                        <a:pt x="831" y="118"/>
                      </a:lnTo>
                      <a:lnTo>
                        <a:pt x="741" y="129"/>
                      </a:lnTo>
                      <a:lnTo>
                        <a:pt x="741" y="129"/>
                      </a:lnTo>
                      <a:close/>
                    </a:path>
                  </a:pathLst>
                </a:custGeom>
                <a:solidFill>
                  <a:schemeClr val="accent2"/>
                </a:solidFill>
                <a:ln w="9525">
                  <a:noFill/>
                  <a:round/>
                  <a:headEnd/>
                  <a:tailEnd/>
                </a:ln>
              </p:spPr>
              <p:txBody>
                <a:bodyPr/>
                <a:lstStyle/>
                <a:p>
                  <a:endParaRPr lang="tr-TR"/>
                </a:p>
              </p:txBody>
            </p:sp>
            <p:sp>
              <p:nvSpPr>
                <p:cNvPr id="26670" name="Freeform 46"/>
                <p:cNvSpPr>
                  <a:spLocks/>
                </p:cNvSpPr>
                <p:nvPr userDrawn="1"/>
              </p:nvSpPr>
              <p:spPr bwMode="auto">
                <a:xfrm rot="-3172564">
                  <a:off x="4858" y="182"/>
                  <a:ext cx="505" cy="898"/>
                </a:xfrm>
                <a:custGeom>
                  <a:avLst/>
                  <a:gdLst/>
                  <a:ahLst/>
                  <a:cxnLst>
                    <a:cxn ang="0">
                      <a:pos x="1941" y="0"/>
                    </a:cxn>
                    <a:cxn ang="0">
                      <a:pos x="0" y="2521"/>
                    </a:cxn>
                    <a:cxn ang="0">
                      <a:pos x="192" y="2450"/>
                    </a:cxn>
                    <a:cxn ang="0">
                      <a:pos x="2002" y="61"/>
                    </a:cxn>
                    <a:cxn ang="0">
                      <a:pos x="1941" y="0"/>
                    </a:cxn>
                    <a:cxn ang="0">
                      <a:pos x="1941" y="0"/>
                    </a:cxn>
                  </a:cxnLst>
                  <a:rect l="0" t="0" r="r" b="b"/>
                  <a:pathLst>
                    <a:path w="2002" h="2521">
                      <a:moveTo>
                        <a:pt x="1941" y="0"/>
                      </a:moveTo>
                      <a:lnTo>
                        <a:pt x="0" y="2521"/>
                      </a:lnTo>
                      <a:lnTo>
                        <a:pt x="192" y="2450"/>
                      </a:lnTo>
                      <a:lnTo>
                        <a:pt x="2002" y="61"/>
                      </a:lnTo>
                      <a:lnTo>
                        <a:pt x="1941" y="0"/>
                      </a:lnTo>
                      <a:lnTo>
                        <a:pt x="1941" y="0"/>
                      </a:lnTo>
                      <a:close/>
                    </a:path>
                  </a:pathLst>
                </a:custGeom>
                <a:solidFill>
                  <a:schemeClr val="accent2"/>
                </a:solidFill>
                <a:ln w="9525">
                  <a:noFill/>
                  <a:round/>
                  <a:headEnd/>
                  <a:tailEnd/>
                </a:ln>
              </p:spPr>
              <p:txBody>
                <a:bodyPr/>
                <a:lstStyle/>
                <a:p>
                  <a:endParaRPr lang="tr-TR"/>
                </a:p>
              </p:txBody>
            </p:sp>
            <p:sp>
              <p:nvSpPr>
                <p:cNvPr id="26671" name="Freeform 47"/>
                <p:cNvSpPr>
                  <a:spLocks/>
                </p:cNvSpPr>
                <p:nvPr userDrawn="1"/>
              </p:nvSpPr>
              <p:spPr bwMode="auto">
                <a:xfrm rot="-3172564">
                  <a:off x="4903" y="-19"/>
                  <a:ext cx="758" cy="1344"/>
                </a:xfrm>
                <a:custGeom>
                  <a:avLst/>
                  <a:gdLst/>
                  <a:ahLst/>
                  <a:cxnLst>
                    <a:cxn ang="0">
                      <a:pos x="95" y="2844"/>
                    </a:cxn>
                    <a:cxn ang="0">
                      <a:pos x="394" y="2834"/>
                    </a:cxn>
                    <a:cxn ang="0">
                      <a:pos x="821" y="3009"/>
                    </a:cxn>
                    <a:cxn ang="0">
                      <a:pos x="681" y="2817"/>
                    </a:cxn>
                    <a:cxn ang="0">
                      <a:pos x="367" y="2703"/>
                    </a:cxn>
                    <a:cxn ang="0">
                      <a:pos x="637" y="2720"/>
                    </a:cxn>
                    <a:cxn ang="0">
                      <a:pos x="979" y="2870"/>
                    </a:cxn>
                    <a:cxn ang="0">
                      <a:pos x="2859" y="420"/>
                    </a:cxn>
                    <a:cxn ang="0">
                      <a:pos x="2578" y="148"/>
                    </a:cxn>
                    <a:cxn ang="0">
                      <a:pos x="2308" y="0"/>
                    </a:cxn>
                    <a:cxn ang="0">
                      <a:pos x="2692" y="78"/>
                    </a:cxn>
                    <a:cxn ang="0">
                      <a:pos x="3007" y="428"/>
                    </a:cxn>
                    <a:cxn ang="0">
                      <a:pos x="831" y="3273"/>
                    </a:cxn>
                    <a:cxn ang="0">
                      <a:pos x="481" y="3412"/>
                    </a:cxn>
                    <a:cxn ang="0">
                      <a:pos x="105" y="3771"/>
                    </a:cxn>
                    <a:cxn ang="0">
                      <a:pos x="0" y="3667"/>
                    </a:cxn>
                    <a:cxn ang="0">
                      <a:pos x="131" y="3631"/>
                    </a:cxn>
                    <a:cxn ang="0">
                      <a:pos x="376" y="3385"/>
                    </a:cxn>
                    <a:cxn ang="0">
                      <a:pos x="165" y="3273"/>
                    </a:cxn>
                    <a:cxn ang="0">
                      <a:pos x="165" y="3176"/>
                    </a:cxn>
                    <a:cxn ang="0">
                      <a:pos x="411" y="3298"/>
                    </a:cxn>
                    <a:cxn ang="0">
                      <a:pos x="411" y="3186"/>
                    </a:cxn>
                    <a:cxn ang="0">
                      <a:pos x="603" y="3220"/>
                    </a:cxn>
                    <a:cxn ang="0">
                      <a:pos x="428" y="3079"/>
                    </a:cxn>
                    <a:cxn ang="0">
                      <a:pos x="629" y="3062"/>
                    </a:cxn>
                    <a:cxn ang="0">
                      <a:pos x="95" y="2844"/>
                    </a:cxn>
                    <a:cxn ang="0">
                      <a:pos x="95" y="2844"/>
                    </a:cxn>
                  </a:cxnLst>
                  <a:rect l="0" t="0" r="r" b="b"/>
                  <a:pathLst>
                    <a:path w="3007" h="3771">
                      <a:moveTo>
                        <a:pt x="95" y="2844"/>
                      </a:moveTo>
                      <a:lnTo>
                        <a:pt x="394" y="2834"/>
                      </a:lnTo>
                      <a:lnTo>
                        <a:pt x="821" y="3009"/>
                      </a:lnTo>
                      <a:lnTo>
                        <a:pt x="681" y="2817"/>
                      </a:lnTo>
                      <a:lnTo>
                        <a:pt x="367" y="2703"/>
                      </a:lnTo>
                      <a:lnTo>
                        <a:pt x="637" y="2720"/>
                      </a:lnTo>
                      <a:lnTo>
                        <a:pt x="979" y="2870"/>
                      </a:lnTo>
                      <a:lnTo>
                        <a:pt x="2859" y="420"/>
                      </a:lnTo>
                      <a:lnTo>
                        <a:pt x="2578" y="148"/>
                      </a:lnTo>
                      <a:lnTo>
                        <a:pt x="2308" y="0"/>
                      </a:lnTo>
                      <a:lnTo>
                        <a:pt x="2692" y="78"/>
                      </a:lnTo>
                      <a:lnTo>
                        <a:pt x="3007" y="428"/>
                      </a:lnTo>
                      <a:lnTo>
                        <a:pt x="831" y="3273"/>
                      </a:lnTo>
                      <a:lnTo>
                        <a:pt x="481" y="3412"/>
                      </a:lnTo>
                      <a:lnTo>
                        <a:pt x="105" y="3771"/>
                      </a:lnTo>
                      <a:lnTo>
                        <a:pt x="0" y="3667"/>
                      </a:lnTo>
                      <a:lnTo>
                        <a:pt x="131" y="3631"/>
                      </a:lnTo>
                      <a:lnTo>
                        <a:pt x="376" y="3385"/>
                      </a:lnTo>
                      <a:lnTo>
                        <a:pt x="165" y="3273"/>
                      </a:lnTo>
                      <a:lnTo>
                        <a:pt x="165" y="3176"/>
                      </a:lnTo>
                      <a:lnTo>
                        <a:pt x="411" y="3298"/>
                      </a:lnTo>
                      <a:lnTo>
                        <a:pt x="411" y="3186"/>
                      </a:lnTo>
                      <a:lnTo>
                        <a:pt x="603" y="3220"/>
                      </a:lnTo>
                      <a:lnTo>
                        <a:pt x="428" y="3079"/>
                      </a:lnTo>
                      <a:lnTo>
                        <a:pt x="629" y="3062"/>
                      </a:lnTo>
                      <a:lnTo>
                        <a:pt x="95" y="2844"/>
                      </a:lnTo>
                      <a:lnTo>
                        <a:pt x="95" y="2844"/>
                      </a:lnTo>
                      <a:close/>
                    </a:path>
                  </a:pathLst>
                </a:custGeom>
                <a:solidFill>
                  <a:schemeClr val="accent2"/>
                </a:solidFill>
                <a:ln w="9525">
                  <a:noFill/>
                  <a:round/>
                  <a:headEnd/>
                  <a:tailEnd/>
                </a:ln>
              </p:spPr>
              <p:txBody>
                <a:bodyPr/>
                <a:lstStyle/>
                <a:p>
                  <a:endParaRPr lang="tr-TR"/>
                </a:p>
              </p:txBody>
            </p:sp>
            <p:sp>
              <p:nvSpPr>
                <p:cNvPr id="26672" name="Freeform 48"/>
                <p:cNvSpPr>
                  <a:spLocks/>
                </p:cNvSpPr>
                <p:nvPr userDrawn="1"/>
              </p:nvSpPr>
              <p:spPr bwMode="auto">
                <a:xfrm rot="-3172564">
                  <a:off x="5297" y="897"/>
                  <a:ext cx="169" cy="122"/>
                </a:xfrm>
                <a:custGeom>
                  <a:avLst/>
                  <a:gdLst/>
                  <a:ahLst/>
                  <a:cxnLst>
                    <a:cxn ang="0">
                      <a:pos x="0" y="80"/>
                    </a:cxn>
                    <a:cxn ang="0">
                      <a:pos x="255" y="106"/>
                    </a:cxn>
                    <a:cxn ang="0">
                      <a:pos x="639" y="342"/>
                    </a:cxn>
                    <a:cxn ang="0">
                      <a:pos x="673" y="289"/>
                    </a:cxn>
                    <a:cxn ang="0">
                      <a:pos x="447" y="114"/>
                    </a:cxn>
                    <a:cxn ang="0">
                      <a:pos x="26" y="0"/>
                    </a:cxn>
                    <a:cxn ang="0">
                      <a:pos x="0" y="80"/>
                    </a:cxn>
                    <a:cxn ang="0">
                      <a:pos x="0" y="80"/>
                    </a:cxn>
                  </a:cxnLst>
                  <a:rect l="0" t="0" r="r" b="b"/>
                  <a:pathLst>
                    <a:path w="673" h="342">
                      <a:moveTo>
                        <a:pt x="0" y="80"/>
                      </a:moveTo>
                      <a:lnTo>
                        <a:pt x="255" y="106"/>
                      </a:lnTo>
                      <a:lnTo>
                        <a:pt x="639" y="342"/>
                      </a:lnTo>
                      <a:lnTo>
                        <a:pt x="673" y="289"/>
                      </a:lnTo>
                      <a:lnTo>
                        <a:pt x="447" y="114"/>
                      </a:lnTo>
                      <a:lnTo>
                        <a:pt x="26" y="0"/>
                      </a:lnTo>
                      <a:lnTo>
                        <a:pt x="0" y="80"/>
                      </a:lnTo>
                      <a:lnTo>
                        <a:pt x="0" y="80"/>
                      </a:lnTo>
                      <a:close/>
                    </a:path>
                  </a:pathLst>
                </a:custGeom>
                <a:solidFill>
                  <a:schemeClr val="accent2"/>
                </a:solidFill>
                <a:ln w="9525">
                  <a:noFill/>
                  <a:round/>
                  <a:headEnd/>
                  <a:tailEnd/>
                </a:ln>
              </p:spPr>
              <p:txBody>
                <a:bodyPr/>
                <a:lstStyle/>
                <a:p>
                  <a:endParaRPr lang="tr-TR"/>
                </a:p>
              </p:txBody>
            </p:sp>
            <p:sp>
              <p:nvSpPr>
                <p:cNvPr id="26673" name="Freeform 49"/>
                <p:cNvSpPr>
                  <a:spLocks/>
                </p:cNvSpPr>
                <p:nvPr userDrawn="1"/>
              </p:nvSpPr>
              <p:spPr bwMode="auto">
                <a:xfrm rot="-3172564">
                  <a:off x="5253" y="806"/>
                  <a:ext cx="181" cy="144"/>
                </a:xfrm>
                <a:custGeom>
                  <a:avLst/>
                  <a:gdLst/>
                  <a:ahLst/>
                  <a:cxnLst>
                    <a:cxn ang="0">
                      <a:pos x="0" y="78"/>
                    </a:cxn>
                    <a:cxn ang="0">
                      <a:pos x="340" y="148"/>
                    </a:cxn>
                    <a:cxn ang="0">
                      <a:pos x="638" y="403"/>
                    </a:cxn>
                    <a:cxn ang="0">
                      <a:pos x="716" y="296"/>
                    </a:cxn>
                    <a:cxn ang="0">
                      <a:pos x="420" y="114"/>
                    </a:cxn>
                    <a:cxn ang="0">
                      <a:pos x="70" y="0"/>
                    </a:cxn>
                    <a:cxn ang="0">
                      <a:pos x="0" y="78"/>
                    </a:cxn>
                    <a:cxn ang="0">
                      <a:pos x="0" y="78"/>
                    </a:cxn>
                  </a:cxnLst>
                  <a:rect l="0" t="0" r="r" b="b"/>
                  <a:pathLst>
                    <a:path w="716" h="403">
                      <a:moveTo>
                        <a:pt x="0" y="78"/>
                      </a:moveTo>
                      <a:lnTo>
                        <a:pt x="340" y="148"/>
                      </a:lnTo>
                      <a:lnTo>
                        <a:pt x="638" y="403"/>
                      </a:lnTo>
                      <a:lnTo>
                        <a:pt x="716" y="296"/>
                      </a:lnTo>
                      <a:lnTo>
                        <a:pt x="420" y="114"/>
                      </a:lnTo>
                      <a:lnTo>
                        <a:pt x="70" y="0"/>
                      </a:lnTo>
                      <a:lnTo>
                        <a:pt x="0" y="78"/>
                      </a:lnTo>
                      <a:lnTo>
                        <a:pt x="0" y="78"/>
                      </a:lnTo>
                      <a:close/>
                    </a:path>
                  </a:pathLst>
                </a:custGeom>
                <a:solidFill>
                  <a:schemeClr val="accent2"/>
                </a:solidFill>
                <a:ln w="9525">
                  <a:noFill/>
                  <a:round/>
                  <a:headEnd/>
                  <a:tailEnd/>
                </a:ln>
              </p:spPr>
              <p:txBody>
                <a:bodyPr/>
                <a:lstStyle/>
                <a:p>
                  <a:endParaRPr lang="tr-TR"/>
                </a:p>
              </p:txBody>
            </p:sp>
            <p:sp>
              <p:nvSpPr>
                <p:cNvPr id="26674" name="Freeform 50"/>
                <p:cNvSpPr>
                  <a:spLocks/>
                </p:cNvSpPr>
                <p:nvPr userDrawn="1"/>
              </p:nvSpPr>
              <p:spPr bwMode="auto">
                <a:xfrm rot="-3172564">
                  <a:off x="4985" y="210"/>
                  <a:ext cx="181" cy="147"/>
                </a:xfrm>
                <a:custGeom>
                  <a:avLst/>
                  <a:gdLst/>
                  <a:ahLst/>
                  <a:cxnLst>
                    <a:cxn ang="0">
                      <a:pos x="0" y="78"/>
                    </a:cxn>
                    <a:cxn ang="0">
                      <a:pos x="316" y="139"/>
                    </a:cxn>
                    <a:cxn ang="0">
                      <a:pos x="649" y="411"/>
                    </a:cxn>
                    <a:cxn ang="0">
                      <a:pos x="717" y="314"/>
                    </a:cxn>
                    <a:cxn ang="0">
                      <a:pos x="394" y="87"/>
                    </a:cxn>
                    <a:cxn ang="0">
                      <a:pos x="54" y="0"/>
                    </a:cxn>
                    <a:cxn ang="0">
                      <a:pos x="0" y="78"/>
                    </a:cxn>
                    <a:cxn ang="0">
                      <a:pos x="0" y="78"/>
                    </a:cxn>
                  </a:cxnLst>
                  <a:rect l="0" t="0" r="r" b="b"/>
                  <a:pathLst>
                    <a:path w="717" h="411">
                      <a:moveTo>
                        <a:pt x="0" y="78"/>
                      </a:moveTo>
                      <a:lnTo>
                        <a:pt x="316" y="139"/>
                      </a:lnTo>
                      <a:lnTo>
                        <a:pt x="649" y="411"/>
                      </a:lnTo>
                      <a:lnTo>
                        <a:pt x="717" y="314"/>
                      </a:lnTo>
                      <a:lnTo>
                        <a:pt x="394" y="87"/>
                      </a:lnTo>
                      <a:lnTo>
                        <a:pt x="54" y="0"/>
                      </a:lnTo>
                      <a:lnTo>
                        <a:pt x="0" y="78"/>
                      </a:lnTo>
                      <a:lnTo>
                        <a:pt x="0" y="78"/>
                      </a:lnTo>
                      <a:close/>
                    </a:path>
                  </a:pathLst>
                </a:custGeom>
                <a:solidFill>
                  <a:schemeClr val="accent2"/>
                </a:solidFill>
                <a:ln w="9525">
                  <a:noFill/>
                  <a:round/>
                  <a:headEnd/>
                  <a:tailEnd/>
                </a:ln>
              </p:spPr>
              <p:txBody>
                <a:bodyPr/>
                <a:lstStyle/>
                <a:p>
                  <a:endParaRPr lang="tr-TR"/>
                </a:p>
              </p:txBody>
            </p:sp>
            <p:sp>
              <p:nvSpPr>
                <p:cNvPr id="26675" name="Freeform 51"/>
                <p:cNvSpPr>
                  <a:spLocks/>
                </p:cNvSpPr>
                <p:nvPr userDrawn="1"/>
              </p:nvSpPr>
              <p:spPr bwMode="auto">
                <a:xfrm rot="-3172564">
                  <a:off x="4948" y="142"/>
                  <a:ext cx="179" cy="138"/>
                </a:xfrm>
                <a:custGeom>
                  <a:avLst/>
                  <a:gdLst/>
                  <a:ahLst/>
                  <a:cxnLst>
                    <a:cxn ang="0">
                      <a:pos x="0" y="88"/>
                    </a:cxn>
                    <a:cxn ang="0">
                      <a:pos x="272" y="131"/>
                    </a:cxn>
                    <a:cxn ang="0">
                      <a:pos x="665" y="386"/>
                    </a:cxn>
                    <a:cxn ang="0">
                      <a:pos x="709" y="308"/>
                    </a:cxn>
                    <a:cxn ang="0">
                      <a:pos x="306" y="53"/>
                    </a:cxn>
                    <a:cxn ang="0">
                      <a:pos x="43" y="0"/>
                    </a:cxn>
                    <a:cxn ang="0">
                      <a:pos x="0" y="88"/>
                    </a:cxn>
                    <a:cxn ang="0">
                      <a:pos x="0" y="88"/>
                    </a:cxn>
                  </a:cxnLst>
                  <a:rect l="0" t="0" r="r" b="b"/>
                  <a:pathLst>
                    <a:path w="709" h="386">
                      <a:moveTo>
                        <a:pt x="0" y="88"/>
                      </a:moveTo>
                      <a:lnTo>
                        <a:pt x="272" y="131"/>
                      </a:lnTo>
                      <a:lnTo>
                        <a:pt x="665" y="386"/>
                      </a:lnTo>
                      <a:lnTo>
                        <a:pt x="709" y="308"/>
                      </a:lnTo>
                      <a:lnTo>
                        <a:pt x="306" y="53"/>
                      </a:lnTo>
                      <a:lnTo>
                        <a:pt x="43" y="0"/>
                      </a:lnTo>
                      <a:lnTo>
                        <a:pt x="0" y="88"/>
                      </a:lnTo>
                      <a:lnTo>
                        <a:pt x="0" y="88"/>
                      </a:lnTo>
                      <a:close/>
                    </a:path>
                  </a:pathLst>
                </a:custGeom>
                <a:solidFill>
                  <a:schemeClr val="accent2"/>
                </a:solidFill>
                <a:ln w="9525">
                  <a:noFill/>
                  <a:round/>
                  <a:headEnd/>
                  <a:tailEnd/>
                </a:ln>
              </p:spPr>
              <p:txBody>
                <a:bodyPr/>
                <a:lstStyle/>
                <a:p>
                  <a:endParaRPr lang="tr-TR"/>
                </a:p>
              </p:txBody>
            </p:sp>
          </p:grpSp>
        </p:grpSp>
        <p:sp>
          <p:nvSpPr>
            <p:cNvPr id="26676" name="Line 52"/>
            <p:cNvSpPr>
              <a:spLocks noChangeShapeType="1"/>
            </p:cNvSpPr>
            <p:nvPr userDrawn="1"/>
          </p:nvSpPr>
          <p:spPr bwMode="auto">
            <a:xfrm>
              <a:off x="4870" y="84"/>
              <a:ext cx="42" cy="96"/>
            </a:xfrm>
            <a:prstGeom prst="line">
              <a:avLst/>
            </a:prstGeom>
            <a:noFill/>
            <a:ln w="38100">
              <a:solidFill>
                <a:schemeClr val="accent2"/>
              </a:solidFill>
              <a:round/>
              <a:headEnd/>
              <a:tailEnd/>
            </a:ln>
            <a:effectLst/>
          </p:spPr>
          <p:txBody>
            <a:bodyPr/>
            <a:lstStyle/>
            <a:p>
              <a:endParaRPr lang="tr-TR"/>
            </a:p>
          </p:txBody>
        </p:sp>
      </p:grpSp>
    </p:spTree>
  </p:cSld>
  <p:clrMap bg1="lt1" tx1="dk1" bg2="lt2" tx2="dk2" accent1="accent1" accent2="accent2" accent3="accent3" accent4="accent4" accent5="accent5" accent6="accent6" hlink="hlink" folHlink="folHlink"/>
  <p:sldLayoutIdLst>
    <p:sldLayoutId id="2147483650"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xStyles>
    <p:titleStyle>
      <a:lvl1pPr algn="ctr" rtl="0" fontAlgn="base">
        <a:spcBef>
          <a:spcPct val="0"/>
        </a:spcBef>
        <a:spcAft>
          <a:spcPct val="0"/>
        </a:spcAft>
        <a:defRPr sz="4400">
          <a:solidFill>
            <a:schemeClr val="tx1"/>
          </a:solidFill>
          <a:latin typeface="+mj-lt"/>
          <a:ea typeface="+mj-ea"/>
          <a:cs typeface="+mj-cs"/>
        </a:defRPr>
      </a:lvl1pPr>
      <a:lvl2pPr algn="ctr" rtl="0" fontAlgn="base">
        <a:spcBef>
          <a:spcPct val="0"/>
        </a:spcBef>
        <a:spcAft>
          <a:spcPct val="0"/>
        </a:spcAft>
        <a:defRPr sz="4400">
          <a:solidFill>
            <a:schemeClr val="tx1"/>
          </a:solidFill>
          <a:latin typeface="Comic Sans MS" pitchFamily="66" charset="0"/>
        </a:defRPr>
      </a:lvl2pPr>
      <a:lvl3pPr algn="ctr" rtl="0" fontAlgn="base">
        <a:spcBef>
          <a:spcPct val="0"/>
        </a:spcBef>
        <a:spcAft>
          <a:spcPct val="0"/>
        </a:spcAft>
        <a:defRPr sz="4400">
          <a:solidFill>
            <a:schemeClr val="tx1"/>
          </a:solidFill>
          <a:latin typeface="Comic Sans MS" pitchFamily="66" charset="0"/>
        </a:defRPr>
      </a:lvl3pPr>
      <a:lvl4pPr algn="ctr" rtl="0" fontAlgn="base">
        <a:spcBef>
          <a:spcPct val="0"/>
        </a:spcBef>
        <a:spcAft>
          <a:spcPct val="0"/>
        </a:spcAft>
        <a:defRPr sz="4400">
          <a:solidFill>
            <a:schemeClr val="tx1"/>
          </a:solidFill>
          <a:latin typeface="Comic Sans MS" pitchFamily="66" charset="0"/>
        </a:defRPr>
      </a:lvl4pPr>
      <a:lvl5pPr algn="ctr" rtl="0" fontAlgn="base">
        <a:spcBef>
          <a:spcPct val="0"/>
        </a:spcBef>
        <a:spcAft>
          <a:spcPct val="0"/>
        </a:spcAft>
        <a:defRPr sz="4400">
          <a:solidFill>
            <a:schemeClr val="tx1"/>
          </a:solidFill>
          <a:latin typeface="Comic Sans MS" pitchFamily="66" charset="0"/>
        </a:defRPr>
      </a:lvl5pPr>
      <a:lvl6pPr marL="457200" algn="ctr" rtl="0" fontAlgn="base">
        <a:spcBef>
          <a:spcPct val="0"/>
        </a:spcBef>
        <a:spcAft>
          <a:spcPct val="0"/>
        </a:spcAft>
        <a:defRPr sz="4400">
          <a:solidFill>
            <a:schemeClr val="tx1"/>
          </a:solidFill>
          <a:latin typeface="Comic Sans MS" pitchFamily="66" charset="0"/>
        </a:defRPr>
      </a:lvl6pPr>
      <a:lvl7pPr marL="914400" algn="ctr" rtl="0" fontAlgn="base">
        <a:spcBef>
          <a:spcPct val="0"/>
        </a:spcBef>
        <a:spcAft>
          <a:spcPct val="0"/>
        </a:spcAft>
        <a:defRPr sz="4400">
          <a:solidFill>
            <a:schemeClr val="tx1"/>
          </a:solidFill>
          <a:latin typeface="Comic Sans MS" pitchFamily="66" charset="0"/>
        </a:defRPr>
      </a:lvl7pPr>
      <a:lvl8pPr marL="1371600" algn="ctr" rtl="0" fontAlgn="base">
        <a:spcBef>
          <a:spcPct val="0"/>
        </a:spcBef>
        <a:spcAft>
          <a:spcPct val="0"/>
        </a:spcAft>
        <a:defRPr sz="4400">
          <a:solidFill>
            <a:schemeClr val="tx1"/>
          </a:solidFill>
          <a:latin typeface="Comic Sans MS" pitchFamily="66" charset="0"/>
        </a:defRPr>
      </a:lvl8pPr>
      <a:lvl9pPr marL="1828800" algn="ctr" rtl="0" fontAlgn="base">
        <a:spcBef>
          <a:spcPct val="0"/>
        </a:spcBef>
        <a:spcAft>
          <a:spcPct val="0"/>
        </a:spcAft>
        <a:defRPr sz="4400">
          <a:solidFill>
            <a:schemeClr val="tx1"/>
          </a:solidFill>
          <a:latin typeface="Comic Sans MS" pitchFamily="66"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1403350" y="2133600"/>
            <a:ext cx="6400800" cy="2273300"/>
          </a:xfrm>
        </p:spPr>
        <p:txBody>
          <a:bodyPr/>
          <a:lstStyle/>
          <a:p>
            <a:r>
              <a:rPr lang="tr-TR" sz="4000" dirty="0">
                <a:solidFill>
                  <a:schemeClr val="tx1"/>
                </a:solidFill>
              </a:rPr>
              <a:t>YAŞAYAN DEMOKRASİ ÜNİTE DEĞERLENDİRME SORULARI</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000"/>
                                        <p:tgtEl>
                                          <p:spTgt spid="2050"/>
                                        </p:tgtEl>
                                      </p:cBhvr>
                                    </p:animEffect>
                                    <p:anim calcmode="lin" valueType="num">
                                      <p:cBhvr>
                                        <p:cTn id="8" dur="1000" fill="hold"/>
                                        <p:tgtEl>
                                          <p:spTgt spid="2050"/>
                                        </p:tgtEl>
                                        <p:attrNameLst>
                                          <p:attrName>ppt_x</p:attrName>
                                        </p:attrNameLst>
                                      </p:cBhvr>
                                      <p:tavLst>
                                        <p:tav tm="0">
                                          <p:val>
                                            <p:strVal val="#ppt_x"/>
                                          </p:val>
                                        </p:tav>
                                        <p:tav tm="100000">
                                          <p:val>
                                            <p:strVal val="#ppt_x"/>
                                          </p:val>
                                        </p:tav>
                                      </p:tavLst>
                                    </p:anim>
                                    <p:anim calcmode="lin" valueType="num">
                                      <p:cBhvr>
                                        <p:cTn id="9" dur="898" decel="100000" fill="hold"/>
                                        <p:tgtEl>
                                          <p:spTgt spid="2050"/>
                                        </p:tgtEl>
                                        <p:attrNameLst>
                                          <p:attrName>ppt_y</p:attrName>
                                        </p:attrNameLst>
                                      </p:cBhvr>
                                      <p:tavLst>
                                        <p:tav tm="0">
                                          <p:val>
                                            <p:strVal val="#ppt_y+1"/>
                                          </p:val>
                                        </p:tav>
                                        <p:tav tm="100000">
                                          <p:val>
                                            <p:strVal val="#ppt_y-.03"/>
                                          </p:val>
                                        </p:tav>
                                      </p:tavLst>
                                    </p:anim>
                                    <p:anim calcmode="lin" valueType="num">
                                      <p:cBhvr>
                                        <p:cTn id="10" dur="100" accel="100000" fill="hold">
                                          <p:stCondLst>
                                            <p:cond delay="898"/>
                                          </p:stCondLst>
                                        </p:cTn>
                                        <p:tgtEl>
                                          <p:spTgt spid="205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body" idx="1"/>
          </p:nvPr>
        </p:nvSpPr>
        <p:spPr/>
        <p:txBody>
          <a:bodyPr/>
          <a:lstStyle/>
          <a:p>
            <a:pPr>
              <a:buFontTx/>
              <a:buNone/>
            </a:pPr>
            <a:r>
              <a:rPr lang="tr-TR"/>
              <a:t>  ( D)  4)Çevremizde yaşanan olumsuz olaylara tepkimizi demokratik yollarla göstermeliyiz.</a:t>
            </a:r>
          </a:p>
          <a:p>
            <a:pPr>
              <a:buFontTx/>
              <a:buNone/>
            </a:pPr>
            <a:r>
              <a:rPr lang="tr-TR"/>
              <a:t>   ………………………………………………………………………………………………………………………………………………………………………………………………………………</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1" name="Rectangle 3"/>
          <p:cNvSpPr>
            <a:spLocks noGrp="1" noChangeArrowheads="1"/>
          </p:cNvSpPr>
          <p:nvPr>
            <p:ph type="body" idx="1"/>
          </p:nvPr>
        </p:nvSpPr>
        <p:spPr/>
        <p:txBody>
          <a:bodyPr/>
          <a:lstStyle/>
          <a:p>
            <a:pPr>
              <a:buFontTx/>
              <a:buNone/>
            </a:pPr>
            <a:r>
              <a:rPr lang="tr-TR"/>
              <a:t>   (   )  5)Sınıf başkanlığı seçimleri, çoğunluğun katılımı ile yapılır.</a:t>
            </a:r>
          </a:p>
          <a:p>
            <a:pPr>
              <a:buFontTx/>
              <a:buNone/>
            </a:pPr>
            <a:r>
              <a:rPr lang="tr-TR"/>
              <a:t>   ………………………………………………………………………………………………………………………………………………………………………………………………………………</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body" idx="1"/>
          </p:nvPr>
        </p:nvSpPr>
        <p:spPr/>
        <p:txBody>
          <a:bodyPr/>
          <a:lstStyle/>
          <a:p>
            <a:pPr>
              <a:buFontTx/>
              <a:buNone/>
            </a:pPr>
            <a:r>
              <a:rPr lang="tr-TR"/>
              <a:t>   ( D)  5)Sınıf başkanlığı seçimleri, çoğunluğun katılımı ile yapılır.</a:t>
            </a:r>
          </a:p>
          <a:p>
            <a:pPr>
              <a:buFontTx/>
              <a:buNone/>
            </a:pPr>
            <a:r>
              <a:rPr lang="tr-TR"/>
              <a:t>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03" name="Rectangle 3"/>
          <p:cNvSpPr>
            <a:spLocks noGrp="1" noChangeArrowheads="1"/>
          </p:cNvSpPr>
          <p:nvPr>
            <p:ph type="body" idx="1"/>
          </p:nvPr>
        </p:nvSpPr>
        <p:spPr>
          <a:xfrm>
            <a:off x="1835150" y="2565400"/>
            <a:ext cx="5757863" cy="1455738"/>
          </a:xfrm>
        </p:spPr>
        <p:txBody>
          <a:bodyPr/>
          <a:lstStyle/>
          <a:p>
            <a:pPr>
              <a:buFontTx/>
              <a:buNone/>
            </a:pPr>
            <a:r>
              <a:rPr lang="tr-TR"/>
              <a:t>      Aşağıdaki soruların cevaplarını işaretleyiniz.</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8307" name="Rectangle 3"/>
          <p:cNvSpPr>
            <a:spLocks noGrp="1" noChangeArrowheads="1"/>
          </p:cNvSpPr>
          <p:nvPr>
            <p:ph type="body" idx="1"/>
          </p:nvPr>
        </p:nvSpPr>
        <p:spPr>
          <a:xfrm>
            <a:off x="684213" y="1916113"/>
            <a:ext cx="7696200" cy="3657600"/>
          </a:xfrm>
        </p:spPr>
        <p:txBody>
          <a:bodyPr/>
          <a:lstStyle/>
          <a:p>
            <a:pPr>
              <a:lnSpc>
                <a:spcPct val="80000"/>
              </a:lnSpc>
              <a:buFontTx/>
              <a:buNone/>
            </a:pPr>
            <a:r>
              <a:rPr lang="tr-TR" sz="2400"/>
              <a:t>1)İlk Türk devletlerinde hükümdara devleti yönetme yetkisinin Tanrı tarafında verildiğine inanılırdı.</a:t>
            </a:r>
          </a:p>
          <a:p>
            <a:pPr>
              <a:lnSpc>
                <a:spcPct val="80000"/>
              </a:lnSpc>
              <a:buFontTx/>
              <a:buNone/>
            </a:pPr>
            <a:endParaRPr lang="tr-TR" sz="2400"/>
          </a:p>
          <a:p>
            <a:pPr>
              <a:lnSpc>
                <a:spcPct val="80000"/>
              </a:lnSpc>
              <a:buFontTx/>
              <a:buNone/>
            </a:pPr>
            <a:r>
              <a:rPr lang="tr-TR" sz="2400" b="1"/>
              <a:t>Bu durumu, aşağıdakilerden hangisi daha çok destekler?</a:t>
            </a:r>
          </a:p>
          <a:p>
            <a:pPr>
              <a:lnSpc>
                <a:spcPct val="80000"/>
              </a:lnSpc>
              <a:buFontTx/>
              <a:buNone/>
            </a:pPr>
            <a:endParaRPr lang="tr-TR" sz="2400" b="1"/>
          </a:p>
          <a:p>
            <a:pPr>
              <a:lnSpc>
                <a:spcPct val="80000"/>
              </a:lnSpc>
              <a:buFontTx/>
              <a:buNone/>
            </a:pPr>
            <a:r>
              <a:rPr lang="tr-TR" sz="2400"/>
              <a:t>A)Hükümdarın çok fazla toprak fethetmesi</a:t>
            </a:r>
          </a:p>
          <a:p>
            <a:pPr>
              <a:lnSpc>
                <a:spcPct val="80000"/>
              </a:lnSpc>
              <a:buFontTx/>
              <a:buNone/>
            </a:pPr>
            <a:r>
              <a:rPr lang="tr-TR" sz="2400"/>
              <a:t>B)Hükümdar eşlerinin de yönetime katılması</a:t>
            </a:r>
          </a:p>
          <a:p>
            <a:pPr>
              <a:lnSpc>
                <a:spcPct val="80000"/>
              </a:lnSpc>
              <a:buFontTx/>
              <a:buNone/>
            </a:pPr>
            <a:r>
              <a:rPr lang="tr-TR" sz="2400"/>
              <a:t>C)Ülkede insanların mutlu ve huzurlu yaşaması</a:t>
            </a:r>
          </a:p>
          <a:p>
            <a:pPr>
              <a:lnSpc>
                <a:spcPct val="80000"/>
              </a:lnSpc>
              <a:buFontTx/>
              <a:buNone/>
            </a:pPr>
            <a:r>
              <a:rPr lang="tr-TR" sz="2400"/>
              <a:t>D)Yönetimde tek karar verenin hükümdar olması</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3"/>
          <p:cNvSpPr>
            <a:spLocks noGrp="1" noChangeArrowheads="1"/>
          </p:cNvSpPr>
          <p:nvPr>
            <p:ph type="body" idx="1"/>
          </p:nvPr>
        </p:nvSpPr>
        <p:spPr>
          <a:xfrm>
            <a:off x="684213" y="1916113"/>
            <a:ext cx="7696200" cy="3657600"/>
          </a:xfrm>
        </p:spPr>
        <p:txBody>
          <a:bodyPr/>
          <a:lstStyle/>
          <a:p>
            <a:pPr>
              <a:lnSpc>
                <a:spcPct val="80000"/>
              </a:lnSpc>
              <a:buFontTx/>
              <a:buNone/>
            </a:pPr>
            <a:r>
              <a:rPr lang="tr-TR" sz="2400"/>
              <a:t>1)İlk Türk devletlerinde hükümdara devleti yönetme yetkisinin Tanrı tarafında verildiğine inanılırdı.</a:t>
            </a:r>
          </a:p>
          <a:p>
            <a:pPr>
              <a:lnSpc>
                <a:spcPct val="80000"/>
              </a:lnSpc>
              <a:buFontTx/>
              <a:buNone/>
            </a:pPr>
            <a:endParaRPr lang="tr-TR" sz="2400"/>
          </a:p>
          <a:p>
            <a:pPr>
              <a:lnSpc>
                <a:spcPct val="80000"/>
              </a:lnSpc>
              <a:buFontTx/>
              <a:buNone/>
            </a:pPr>
            <a:r>
              <a:rPr lang="tr-TR" sz="2400" b="1"/>
              <a:t>Bu durumu, aşağıdakilerden hangisi daha çok destekler?</a:t>
            </a:r>
          </a:p>
          <a:p>
            <a:pPr>
              <a:lnSpc>
                <a:spcPct val="80000"/>
              </a:lnSpc>
              <a:buFontTx/>
              <a:buNone/>
            </a:pPr>
            <a:endParaRPr lang="tr-TR" sz="2400" b="1"/>
          </a:p>
          <a:p>
            <a:pPr>
              <a:lnSpc>
                <a:spcPct val="80000"/>
              </a:lnSpc>
              <a:buFontTx/>
              <a:buNone/>
            </a:pPr>
            <a:r>
              <a:rPr lang="tr-TR" sz="2400"/>
              <a:t>A)Hükümdarın çok fazla toprak fethetmesi</a:t>
            </a:r>
          </a:p>
          <a:p>
            <a:pPr>
              <a:lnSpc>
                <a:spcPct val="80000"/>
              </a:lnSpc>
              <a:buFontTx/>
              <a:buNone/>
            </a:pPr>
            <a:r>
              <a:rPr lang="tr-TR" sz="2400"/>
              <a:t>B)Hükümdar eşlerinin de yönetime katılması</a:t>
            </a:r>
          </a:p>
          <a:p>
            <a:pPr>
              <a:lnSpc>
                <a:spcPct val="80000"/>
              </a:lnSpc>
              <a:buFontTx/>
              <a:buNone/>
            </a:pPr>
            <a:r>
              <a:rPr lang="tr-TR" sz="2400"/>
              <a:t>C)Ülkede insanların mutlu ve huzurlu yaşaması</a:t>
            </a:r>
          </a:p>
          <a:p>
            <a:pPr>
              <a:lnSpc>
                <a:spcPct val="80000"/>
              </a:lnSpc>
              <a:buFontTx/>
              <a:buNone/>
            </a:pPr>
            <a:r>
              <a:rPr lang="tr-TR" sz="2400"/>
              <a:t>D)Yönetimde tek karar verenin hükümdar olması</a:t>
            </a:r>
          </a:p>
        </p:txBody>
      </p:sp>
      <p:sp>
        <p:nvSpPr>
          <p:cNvPr id="51204" name="Oval 4"/>
          <p:cNvSpPr>
            <a:spLocks noChangeArrowheads="1"/>
          </p:cNvSpPr>
          <p:nvPr/>
        </p:nvSpPr>
        <p:spPr bwMode="auto">
          <a:xfrm>
            <a:off x="684213" y="5084763"/>
            <a:ext cx="358775" cy="288925"/>
          </a:xfrm>
          <a:prstGeom prst="ellipse">
            <a:avLst/>
          </a:prstGeom>
          <a:solidFill>
            <a:schemeClr val="accent1"/>
          </a:solidFill>
          <a:ln w="9525">
            <a:solidFill>
              <a:schemeClr val="tx1"/>
            </a:solidFill>
            <a:round/>
            <a:headEnd/>
            <a:tailEnd/>
          </a:ln>
          <a:effectLst/>
        </p:spPr>
        <p:txBody>
          <a:bodyPr wrap="none" anchor="ctr"/>
          <a:lstStyle/>
          <a:p>
            <a:endParaRPr lang="tr-T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3" name="Rectangle 3"/>
          <p:cNvSpPr>
            <a:spLocks noGrp="1" noChangeArrowheads="1"/>
          </p:cNvSpPr>
          <p:nvPr>
            <p:ph type="body" idx="1"/>
          </p:nvPr>
        </p:nvSpPr>
        <p:spPr>
          <a:xfrm>
            <a:off x="684213" y="620713"/>
            <a:ext cx="7696200" cy="3657600"/>
          </a:xfrm>
        </p:spPr>
        <p:txBody>
          <a:bodyPr/>
          <a:lstStyle/>
          <a:p>
            <a:pPr>
              <a:lnSpc>
                <a:spcPct val="80000"/>
              </a:lnSpc>
              <a:buFontTx/>
              <a:buNone/>
            </a:pPr>
            <a:r>
              <a:rPr lang="tr-TR" sz="2200"/>
              <a:t>2)TBMM açıldığında Mustafa Kemal’in meclise verdiği önergede,</a:t>
            </a:r>
          </a:p>
          <a:p>
            <a:pPr>
              <a:lnSpc>
                <a:spcPct val="80000"/>
              </a:lnSpc>
            </a:pPr>
            <a:r>
              <a:rPr lang="tr-TR" sz="2200"/>
              <a:t>Hükümet kurmak zorunludur.</a:t>
            </a:r>
          </a:p>
          <a:p>
            <a:pPr>
              <a:lnSpc>
                <a:spcPct val="80000"/>
              </a:lnSpc>
            </a:pPr>
            <a:r>
              <a:rPr lang="tr-TR" sz="2200"/>
              <a:t>TBMM’nin üstünde güç yoktur.</a:t>
            </a:r>
          </a:p>
          <a:p>
            <a:pPr>
              <a:lnSpc>
                <a:spcPct val="80000"/>
              </a:lnSpc>
            </a:pPr>
            <a:r>
              <a:rPr lang="tr-TR" sz="2200"/>
              <a:t>TBMM, yasama ve yürütme yetkilerini kendinde toplamıştır.</a:t>
            </a:r>
          </a:p>
          <a:p>
            <a:pPr>
              <a:lnSpc>
                <a:spcPct val="80000"/>
              </a:lnSpc>
              <a:buFontTx/>
              <a:buNone/>
            </a:pPr>
            <a:r>
              <a:rPr lang="tr-TR" sz="2200"/>
              <a:t>ifadeleri yer almaktadır</a:t>
            </a:r>
          </a:p>
          <a:p>
            <a:pPr>
              <a:lnSpc>
                <a:spcPct val="80000"/>
              </a:lnSpc>
              <a:buFontTx/>
              <a:buNone/>
            </a:pPr>
            <a:endParaRPr lang="tr-TR" sz="2200"/>
          </a:p>
          <a:p>
            <a:pPr>
              <a:lnSpc>
                <a:spcPct val="80000"/>
              </a:lnSpc>
              <a:buFontTx/>
              <a:buNone/>
            </a:pPr>
            <a:r>
              <a:rPr lang="tr-TR" sz="2400" b="1"/>
              <a:t>Bu önerge, aşağıdakilerden hangisinin gerçekleştirileceğine işaret etmektedir?</a:t>
            </a:r>
          </a:p>
          <a:p>
            <a:pPr>
              <a:lnSpc>
                <a:spcPct val="80000"/>
              </a:lnSpc>
              <a:buFontTx/>
              <a:buNone/>
            </a:pPr>
            <a:endParaRPr lang="tr-TR" sz="2200" b="1"/>
          </a:p>
          <a:p>
            <a:pPr>
              <a:lnSpc>
                <a:spcPct val="80000"/>
              </a:lnSpc>
              <a:buFontTx/>
              <a:buNone/>
            </a:pPr>
            <a:r>
              <a:rPr lang="tr-TR" sz="2200"/>
              <a:t>A)Türk Medeni Kanunu’nu kabul etme</a:t>
            </a:r>
          </a:p>
          <a:p>
            <a:pPr>
              <a:lnSpc>
                <a:spcPct val="80000"/>
              </a:lnSpc>
              <a:buFontTx/>
              <a:buNone/>
            </a:pPr>
            <a:r>
              <a:rPr lang="tr-TR" sz="2200"/>
              <a:t>B)Saltanatı kaldırma</a:t>
            </a:r>
          </a:p>
          <a:p>
            <a:pPr>
              <a:lnSpc>
                <a:spcPct val="80000"/>
              </a:lnSpc>
              <a:buFontTx/>
              <a:buNone/>
            </a:pPr>
            <a:r>
              <a:rPr lang="tr-TR" sz="2200"/>
              <a:t>C)Tevhid-i Tedrisat Kanunu’nu kabul etme</a:t>
            </a:r>
          </a:p>
          <a:p>
            <a:pPr>
              <a:lnSpc>
                <a:spcPct val="80000"/>
              </a:lnSpc>
              <a:buFontTx/>
              <a:buNone/>
            </a:pPr>
            <a:r>
              <a:rPr lang="tr-TR" sz="2200"/>
              <a:t>D)Halifeliği kaldırma </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body" idx="1"/>
          </p:nvPr>
        </p:nvSpPr>
        <p:spPr>
          <a:xfrm>
            <a:off x="684213" y="620713"/>
            <a:ext cx="7696200" cy="3657600"/>
          </a:xfrm>
        </p:spPr>
        <p:txBody>
          <a:bodyPr/>
          <a:lstStyle/>
          <a:p>
            <a:pPr>
              <a:lnSpc>
                <a:spcPct val="80000"/>
              </a:lnSpc>
              <a:buFontTx/>
              <a:buNone/>
            </a:pPr>
            <a:r>
              <a:rPr lang="tr-TR" sz="2200"/>
              <a:t>2)TBMM açıldığında Mustafa Kemal’in meclise verdiği önergede,</a:t>
            </a:r>
          </a:p>
          <a:p>
            <a:pPr>
              <a:lnSpc>
                <a:spcPct val="80000"/>
              </a:lnSpc>
            </a:pPr>
            <a:r>
              <a:rPr lang="tr-TR" sz="2200"/>
              <a:t>Hükümet kurmak zorunludur.</a:t>
            </a:r>
          </a:p>
          <a:p>
            <a:pPr>
              <a:lnSpc>
                <a:spcPct val="80000"/>
              </a:lnSpc>
            </a:pPr>
            <a:r>
              <a:rPr lang="tr-TR" sz="2200"/>
              <a:t>TBMM’nin üstünde güç yoktur.</a:t>
            </a:r>
          </a:p>
          <a:p>
            <a:pPr>
              <a:lnSpc>
                <a:spcPct val="80000"/>
              </a:lnSpc>
            </a:pPr>
            <a:r>
              <a:rPr lang="tr-TR" sz="2200"/>
              <a:t>TBMM, yasama ve yürütme yetkilerini kendinde toplamıştır.</a:t>
            </a:r>
          </a:p>
          <a:p>
            <a:pPr>
              <a:lnSpc>
                <a:spcPct val="80000"/>
              </a:lnSpc>
              <a:buFontTx/>
              <a:buNone/>
            </a:pPr>
            <a:r>
              <a:rPr lang="tr-TR" sz="2200"/>
              <a:t>ifadeleri yer almaktadır.</a:t>
            </a:r>
          </a:p>
          <a:p>
            <a:pPr>
              <a:lnSpc>
                <a:spcPct val="80000"/>
              </a:lnSpc>
              <a:buFontTx/>
              <a:buNone/>
            </a:pPr>
            <a:endParaRPr lang="tr-TR" sz="2400" b="1"/>
          </a:p>
          <a:p>
            <a:pPr>
              <a:lnSpc>
                <a:spcPct val="80000"/>
              </a:lnSpc>
              <a:buFontTx/>
              <a:buNone/>
            </a:pPr>
            <a:r>
              <a:rPr lang="tr-TR" sz="2400" b="1"/>
              <a:t>Bu önerge, aşağıdakilerden hangisinin gerçekleştirileceğine işaret etmektedir?</a:t>
            </a:r>
          </a:p>
          <a:p>
            <a:pPr>
              <a:lnSpc>
                <a:spcPct val="80000"/>
              </a:lnSpc>
              <a:buFontTx/>
              <a:buNone/>
            </a:pPr>
            <a:endParaRPr lang="tr-TR" sz="2400" b="1"/>
          </a:p>
          <a:p>
            <a:pPr>
              <a:lnSpc>
                <a:spcPct val="80000"/>
              </a:lnSpc>
              <a:buFontTx/>
              <a:buNone/>
            </a:pPr>
            <a:r>
              <a:rPr lang="tr-TR" sz="2200"/>
              <a:t>A)Türk Medeni Kanunu’nu kabul etme</a:t>
            </a:r>
          </a:p>
          <a:p>
            <a:pPr>
              <a:lnSpc>
                <a:spcPct val="80000"/>
              </a:lnSpc>
              <a:buFontTx/>
              <a:buNone/>
            </a:pPr>
            <a:r>
              <a:rPr lang="tr-TR" sz="2200"/>
              <a:t>B)Saltanatı kaldırma</a:t>
            </a:r>
          </a:p>
          <a:p>
            <a:pPr>
              <a:lnSpc>
                <a:spcPct val="80000"/>
              </a:lnSpc>
              <a:buFontTx/>
              <a:buNone/>
            </a:pPr>
            <a:r>
              <a:rPr lang="tr-TR" sz="2200"/>
              <a:t>C)Tevhid-i Tedrisat Kanunu’nu kabul etme</a:t>
            </a:r>
          </a:p>
          <a:p>
            <a:pPr>
              <a:lnSpc>
                <a:spcPct val="80000"/>
              </a:lnSpc>
              <a:buFontTx/>
              <a:buNone/>
            </a:pPr>
            <a:r>
              <a:rPr lang="tr-TR" sz="2200"/>
              <a:t>D)Halifeliği kaldırma </a:t>
            </a:r>
          </a:p>
        </p:txBody>
      </p:sp>
      <p:sp>
        <p:nvSpPr>
          <p:cNvPr id="48131" name="Oval 3"/>
          <p:cNvSpPr>
            <a:spLocks noChangeArrowheads="1"/>
          </p:cNvSpPr>
          <p:nvPr/>
        </p:nvSpPr>
        <p:spPr bwMode="auto">
          <a:xfrm>
            <a:off x="755650" y="4508500"/>
            <a:ext cx="360363" cy="360363"/>
          </a:xfrm>
          <a:prstGeom prst="ellipse">
            <a:avLst/>
          </a:prstGeom>
          <a:solidFill>
            <a:schemeClr val="accent1"/>
          </a:solidFill>
          <a:ln w="9525">
            <a:solidFill>
              <a:schemeClr val="tx1"/>
            </a:solidFill>
            <a:round/>
            <a:headEnd/>
            <a:tailEnd/>
          </a:ln>
          <a:effectLst/>
        </p:spPr>
        <p:txBody>
          <a:bodyPr wrap="none" anchor="ctr"/>
          <a:lstStyle/>
          <a:p>
            <a:endParaRPr lang="tr-T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5" name="Rectangle 3"/>
          <p:cNvSpPr>
            <a:spLocks noGrp="1" noChangeArrowheads="1"/>
          </p:cNvSpPr>
          <p:nvPr>
            <p:ph type="body" idx="1"/>
          </p:nvPr>
        </p:nvSpPr>
        <p:spPr>
          <a:xfrm>
            <a:off x="755650" y="1268413"/>
            <a:ext cx="7696200" cy="4392612"/>
          </a:xfrm>
        </p:spPr>
        <p:txBody>
          <a:bodyPr/>
          <a:lstStyle/>
          <a:p>
            <a:pPr>
              <a:lnSpc>
                <a:spcPct val="80000"/>
              </a:lnSpc>
              <a:buFontTx/>
              <a:buNone/>
            </a:pPr>
            <a:r>
              <a:rPr lang="tr-TR" sz="2200"/>
              <a:t>3)Demokratik devletlerde, otoritenin kaynağı millet egemenliğidir.Devlet otoritesi, gücünü milletten alır, millet yararına çalışır.Milletin varlığını ve geleceğini güvence altına alır.</a:t>
            </a:r>
          </a:p>
          <a:p>
            <a:pPr>
              <a:lnSpc>
                <a:spcPct val="80000"/>
              </a:lnSpc>
              <a:buFontTx/>
              <a:buNone/>
            </a:pPr>
            <a:endParaRPr lang="tr-TR" sz="2200"/>
          </a:p>
          <a:p>
            <a:pPr>
              <a:lnSpc>
                <a:spcPct val="80000"/>
              </a:lnSpc>
              <a:buFontTx/>
              <a:buNone/>
            </a:pPr>
            <a:r>
              <a:rPr lang="tr-TR" sz="2400" b="1"/>
              <a:t>Buna göre, aşağıdakilerden hangisi, devlet otoritesinin ulusal egemenliğe dayanmasından </a:t>
            </a:r>
            <a:r>
              <a:rPr lang="tr-TR" sz="2400" b="1" u="sng"/>
              <a:t>kaynaklanmaz?</a:t>
            </a:r>
          </a:p>
          <a:p>
            <a:pPr>
              <a:lnSpc>
                <a:spcPct val="80000"/>
              </a:lnSpc>
              <a:buFontTx/>
              <a:buNone/>
            </a:pPr>
            <a:endParaRPr lang="tr-TR" sz="2200"/>
          </a:p>
          <a:p>
            <a:pPr>
              <a:lnSpc>
                <a:spcPct val="80000"/>
              </a:lnSpc>
              <a:buFontTx/>
              <a:buNone/>
            </a:pPr>
            <a:r>
              <a:rPr lang="tr-TR" sz="2200"/>
              <a:t>A)Milletin, yönetimde söz sahibi olması </a:t>
            </a:r>
          </a:p>
          <a:p>
            <a:pPr>
              <a:lnSpc>
                <a:spcPct val="80000"/>
              </a:lnSpc>
              <a:buFontTx/>
              <a:buNone/>
            </a:pPr>
            <a:r>
              <a:rPr lang="tr-TR" sz="2200"/>
              <a:t>B)Yöneticilerin, sınırsız özgürlüğe sahip olması</a:t>
            </a:r>
          </a:p>
          <a:p>
            <a:pPr>
              <a:lnSpc>
                <a:spcPct val="80000"/>
              </a:lnSpc>
              <a:buFontTx/>
              <a:buNone/>
            </a:pPr>
            <a:r>
              <a:rPr lang="tr-TR" sz="2200"/>
              <a:t>C)Yöneticilerin, milletin çıkarlarını ön planda tutması </a:t>
            </a:r>
          </a:p>
          <a:p>
            <a:pPr>
              <a:lnSpc>
                <a:spcPct val="80000"/>
              </a:lnSpc>
              <a:buFontTx/>
              <a:buNone/>
            </a:pPr>
            <a:r>
              <a:rPr lang="tr-TR" sz="2200"/>
              <a:t>D)Bireylerin, hak ve özgürlüklerini kullanmalarına fırsat              tanınması </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body" idx="1"/>
          </p:nvPr>
        </p:nvSpPr>
        <p:spPr>
          <a:xfrm>
            <a:off x="755650" y="1268413"/>
            <a:ext cx="7696200" cy="4392612"/>
          </a:xfrm>
        </p:spPr>
        <p:txBody>
          <a:bodyPr/>
          <a:lstStyle/>
          <a:p>
            <a:pPr>
              <a:lnSpc>
                <a:spcPct val="80000"/>
              </a:lnSpc>
              <a:buFontTx/>
              <a:buNone/>
            </a:pPr>
            <a:r>
              <a:rPr lang="tr-TR" sz="2200"/>
              <a:t>3)Demokratik devletlerde, otoritenin kaynağı millet egemenliğidir.Devlet otoritesi, gücünü milletten alır, millet yararına çalışır.Milletin varlığını ve geleceğini güvence altına alır.</a:t>
            </a:r>
          </a:p>
          <a:p>
            <a:pPr>
              <a:lnSpc>
                <a:spcPct val="80000"/>
              </a:lnSpc>
              <a:buFontTx/>
              <a:buNone/>
            </a:pPr>
            <a:endParaRPr lang="tr-TR" sz="2200"/>
          </a:p>
          <a:p>
            <a:pPr>
              <a:lnSpc>
                <a:spcPct val="80000"/>
              </a:lnSpc>
              <a:buFontTx/>
              <a:buNone/>
            </a:pPr>
            <a:r>
              <a:rPr lang="tr-TR" sz="2400" b="1"/>
              <a:t>Buna göre, aşağıdakilerden hangisi, devlet otoritesinin ulusal egemenliğe dayanmasından </a:t>
            </a:r>
            <a:r>
              <a:rPr lang="tr-TR" sz="2400" b="1" u="sng"/>
              <a:t>kaynaklanmaz?</a:t>
            </a:r>
          </a:p>
          <a:p>
            <a:pPr>
              <a:lnSpc>
                <a:spcPct val="80000"/>
              </a:lnSpc>
              <a:buFontTx/>
              <a:buNone/>
            </a:pPr>
            <a:endParaRPr lang="tr-TR" sz="2200"/>
          </a:p>
          <a:p>
            <a:pPr>
              <a:lnSpc>
                <a:spcPct val="80000"/>
              </a:lnSpc>
              <a:buFontTx/>
              <a:buNone/>
            </a:pPr>
            <a:r>
              <a:rPr lang="tr-TR" sz="2200"/>
              <a:t>A)Milletin, yönetimde söz sahibi olması </a:t>
            </a:r>
          </a:p>
          <a:p>
            <a:pPr>
              <a:lnSpc>
                <a:spcPct val="80000"/>
              </a:lnSpc>
              <a:buFontTx/>
              <a:buNone/>
            </a:pPr>
            <a:r>
              <a:rPr lang="tr-TR" sz="2200"/>
              <a:t>B)Yöneticilerin, sınırsız özgürlüğe sahip olması</a:t>
            </a:r>
          </a:p>
          <a:p>
            <a:pPr>
              <a:lnSpc>
                <a:spcPct val="80000"/>
              </a:lnSpc>
              <a:buFontTx/>
              <a:buNone/>
            </a:pPr>
            <a:r>
              <a:rPr lang="tr-TR" sz="2200"/>
              <a:t>C)Yöneticilerin, milletin çıkarlarını ön planda tutması </a:t>
            </a:r>
          </a:p>
          <a:p>
            <a:pPr>
              <a:lnSpc>
                <a:spcPct val="80000"/>
              </a:lnSpc>
              <a:buFontTx/>
              <a:buNone/>
            </a:pPr>
            <a:r>
              <a:rPr lang="tr-TR" sz="2200"/>
              <a:t>D)Bireylerin, hak ve özgürlüklerini kullanmalarına fırsat              tanınması </a:t>
            </a:r>
          </a:p>
        </p:txBody>
      </p:sp>
      <p:sp>
        <p:nvSpPr>
          <p:cNvPr id="52227" name="Oval 3"/>
          <p:cNvSpPr>
            <a:spLocks noChangeArrowheads="1"/>
          </p:cNvSpPr>
          <p:nvPr/>
        </p:nvSpPr>
        <p:spPr bwMode="auto">
          <a:xfrm>
            <a:off x="755650" y="4292600"/>
            <a:ext cx="360363" cy="431800"/>
          </a:xfrm>
          <a:prstGeom prst="ellipse">
            <a:avLst/>
          </a:prstGeom>
          <a:solidFill>
            <a:schemeClr val="accent1"/>
          </a:solidFill>
          <a:ln w="9525">
            <a:solidFill>
              <a:schemeClr val="tx1"/>
            </a:solidFill>
            <a:round/>
            <a:headEnd/>
            <a:tailEnd/>
          </a:ln>
          <a:effectLst/>
        </p:spPr>
        <p:txBody>
          <a:bodyPr wrap="none" anchor="ctr"/>
          <a:lstStyle/>
          <a:p>
            <a:endParaRPr lang="tr-T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971550" y="2205038"/>
            <a:ext cx="6870700" cy="1600200"/>
          </a:xfrm>
        </p:spPr>
        <p:txBody>
          <a:bodyPr/>
          <a:lstStyle/>
          <a:p>
            <a:r>
              <a:rPr lang="tr-TR" sz="2500"/>
              <a:t>Aşağıdaki cümlelerden doğru olanların başına “D”, yanlış olanın başına “Y” yazınız.Yanlış olan cümlelerin doğrularını cümlelerin altındaki boşluklara yazınız.</a:t>
            </a: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2770"/>
                                        </p:tgtEl>
                                        <p:attrNameLst>
                                          <p:attrName>style.visibility</p:attrName>
                                        </p:attrNameLst>
                                      </p:cBhvr>
                                      <p:to>
                                        <p:strVal val="visible"/>
                                      </p:to>
                                    </p:set>
                                    <p:animEffect transition="in" filter="fade">
                                      <p:cBhvr>
                                        <p:cTn id="7" dur="2000"/>
                                        <p:tgtEl>
                                          <p:spTgt spid="327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7" name="Rectangle 3"/>
          <p:cNvSpPr>
            <a:spLocks noGrp="1" noChangeArrowheads="1"/>
          </p:cNvSpPr>
          <p:nvPr>
            <p:ph type="body" idx="1"/>
          </p:nvPr>
        </p:nvSpPr>
        <p:spPr>
          <a:xfrm>
            <a:off x="685800" y="1628775"/>
            <a:ext cx="7696200" cy="4032250"/>
          </a:xfrm>
        </p:spPr>
        <p:txBody>
          <a:bodyPr/>
          <a:lstStyle/>
          <a:p>
            <a:pPr>
              <a:lnSpc>
                <a:spcPct val="80000"/>
              </a:lnSpc>
              <a:buFontTx/>
              <a:buNone/>
            </a:pPr>
            <a:r>
              <a:rPr lang="tr-TR" sz="2200"/>
              <a:t>4)Türkiye Cumhuriyeti Anayasa’sına göre, hiçbir devlet organı, makam, kurum veya kişi, mahkemelere emir veremez, kararlarına müdahale edemez.</a:t>
            </a:r>
          </a:p>
          <a:p>
            <a:pPr>
              <a:lnSpc>
                <a:spcPct val="80000"/>
              </a:lnSpc>
              <a:buFontTx/>
              <a:buNone/>
            </a:pPr>
            <a:endParaRPr lang="tr-TR" sz="2200"/>
          </a:p>
          <a:p>
            <a:pPr>
              <a:lnSpc>
                <a:spcPct val="80000"/>
              </a:lnSpc>
              <a:buFontTx/>
              <a:buNone/>
            </a:pPr>
            <a:r>
              <a:rPr lang="tr-TR" sz="2400" b="1"/>
              <a:t>Anayasanın bu ilkesiyle, aşağıdakilerden hangisi vurgulanmak istenmiştir? </a:t>
            </a:r>
          </a:p>
          <a:p>
            <a:pPr>
              <a:lnSpc>
                <a:spcPct val="80000"/>
              </a:lnSpc>
              <a:buFontTx/>
              <a:buNone/>
            </a:pPr>
            <a:endParaRPr lang="tr-TR" sz="2400" b="1"/>
          </a:p>
          <a:p>
            <a:pPr>
              <a:lnSpc>
                <a:spcPct val="80000"/>
              </a:lnSpc>
              <a:buFontTx/>
              <a:buNone/>
            </a:pPr>
            <a:r>
              <a:rPr lang="tr-TR" sz="2200"/>
              <a:t>A)Millet egemenliği </a:t>
            </a:r>
          </a:p>
          <a:p>
            <a:pPr>
              <a:lnSpc>
                <a:spcPct val="80000"/>
              </a:lnSpc>
              <a:buFontTx/>
              <a:buNone/>
            </a:pPr>
            <a:r>
              <a:rPr lang="tr-TR" sz="2200"/>
              <a:t>B)Yürütme yetkisi</a:t>
            </a:r>
          </a:p>
          <a:p>
            <a:pPr>
              <a:lnSpc>
                <a:spcPct val="80000"/>
              </a:lnSpc>
              <a:buFontTx/>
              <a:buNone/>
            </a:pPr>
            <a:r>
              <a:rPr lang="tr-TR" sz="2200"/>
              <a:t>C)Yargı bağımsızlığı</a:t>
            </a:r>
          </a:p>
          <a:p>
            <a:pPr>
              <a:lnSpc>
                <a:spcPct val="80000"/>
              </a:lnSpc>
              <a:buFontTx/>
              <a:buNone/>
            </a:pPr>
            <a:r>
              <a:rPr lang="tr-TR" sz="2200"/>
              <a:t>D)Yasama dokunulmazlığı</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body" idx="1"/>
          </p:nvPr>
        </p:nvSpPr>
        <p:spPr>
          <a:xfrm>
            <a:off x="685800" y="1628775"/>
            <a:ext cx="7696200" cy="4032250"/>
          </a:xfrm>
        </p:spPr>
        <p:txBody>
          <a:bodyPr/>
          <a:lstStyle/>
          <a:p>
            <a:pPr>
              <a:lnSpc>
                <a:spcPct val="80000"/>
              </a:lnSpc>
              <a:buFontTx/>
              <a:buNone/>
            </a:pPr>
            <a:r>
              <a:rPr lang="tr-TR" sz="2200"/>
              <a:t>4)Türkiye Cumhuriyeti Anayasa’sına göre, hiçbir devlet organı, makam, kurum veya kişi, mahkemelere emir veremez, kararlarına müdahale edemez.</a:t>
            </a:r>
          </a:p>
          <a:p>
            <a:pPr>
              <a:lnSpc>
                <a:spcPct val="80000"/>
              </a:lnSpc>
              <a:buFontTx/>
              <a:buNone/>
            </a:pPr>
            <a:endParaRPr lang="tr-TR" sz="2200"/>
          </a:p>
          <a:p>
            <a:pPr>
              <a:lnSpc>
                <a:spcPct val="80000"/>
              </a:lnSpc>
              <a:buFontTx/>
              <a:buNone/>
            </a:pPr>
            <a:r>
              <a:rPr lang="tr-TR" sz="2400" b="1"/>
              <a:t>Anayasanın bu ilkesiyle, aşağıdakilerden hangisi vurgulanmak istenmiştir?</a:t>
            </a:r>
          </a:p>
          <a:p>
            <a:pPr>
              <a:lnSpc>
                <a:spcPct val="80000"/>
              </a:lnSpc>
              <a:buFontTx/>
              <a:buNone/>
            </a:pPr>
            <a:endParaRPr lang="tr-TR" sz="2400" b="1"/>
          </a:p>
          <a:p>
            <a:pPr>
              <a:lnSpc>
                <a:spcPct val="80000"/>
              </a:lnSpc>
              <a:buFontTx/>
              <a:buNone/>
            </a:pPr>
            <a:r>
              <a:rPr lang="tr-TR" sz="2200"/>
              <a:t>A)Millet egemenliği </a:t>
            </a:r>
          </a:p>
          <a:p>
            <a:pPr>
              <a:lnSpc>
                <a:spcPct val="80000"/>
              </a:lnSpc>
              <a:buFontTx/>
              <a:buNone/>
            </a:pPr>
            <a:r>
              <a:rPr lang="tr-TR" sz="2200"/>
              <a:t>B)Yürütme yetkisi</a:t>
            </a:r>
          </a:p>
          <a:p>
            <a:pPr>
              <a:lnSpc>
                <a:spcPct val="80000"/>
              </a:lnSpc>
              <a:buFontTx/>
              <a:buNone/>
            </a:pPr>
            <a:r>
              <a:rPr lang="tr-TR" sz="2200"/>
              <a:t>C)Yargı bağımsızlığı</a:t>
            </a:r>
          </a:p>
          <a:p>
            <a:pPr>
              <a:lnSpc>
                <a:spcPct val="80000"/>
              </a:lnSpc>
              <a:buFontTx/>
              <a:buNone/>
            </a:pPr>
            <a:r>
              <a:rPr lang="tr-TR" sz="2200"/>
              <a:t>D)Yasama dokunulmazlığı</a:t>
            </a:r>
          </a:p>
        </p:txBody>
      </p:sp>
      <p:sp>
        <p:nvSpPr>
          <p:cNvPr id="49155" name="Oval 3"/>
          <p:cNvSpPr>
            <a:spLocks noChangeArrowheads="1"/>
          </p:cNvSpPr>
          <p:nvPr/>
        </p:nvSpPr>
        <p:spPr bwMode="auto">
          <a:xfrm>
            <a:off x="684213" y="4508500"/>
            <a:ext cx="358775" cy="360363"/>
          </a:xfrm>
          <a:prstGeom prst="ellipse">
            <a:avLst/>
          </a:prstGeom>
          <a:solidFill>
            <a:schemeClr val="accent1"/>
          </a:solidFill>
          <a:ln w="9525">
            <a:solidFill>
              <a:schemeClr val="tx1"/>
            </a:solidFill>
            <a:round/>
            <a:headEnd/>
            <a:tailEnd/>
          </a:ln>
          <a:effectLst/>
        </p:spPr>
        <p:txBody>
          <a:bodyPr wrap="none" anchor="ctr"/>
          <a:lstStyle/>
          <a:p>
            <a:endParaRPr lang="tr-T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5" name="Rectangle 3"/>
          <p:cNvSpPr>
            <a:spLocks noGrp="1" noChangeArrowheads="1"/>
          </p:cNvSpPr>
          <p:nvPr>
            <p:ph type="body" idx="1"/>
          </p:nvPr>
        </p:nvSpPr>
        <p:spPr>
          <a:xfrm>
            <a:off x="755650" y="1125538"/>
            <a:ext cx="7696200" cy="4608512"/>
          </a:xfrm>
        </p:spPr>
        <p:txBody>
          <a:bodyPr/>
          <a:lstStyle/>
          <a:p>
            <a:pPr>
              <a:lnSpc>
                <a:spcPct val="80000"/>
              </a:lnSpc>
              <a:buFontTx/>
              <a:buNone/>
            </a:pPr>
            <a:r>
              <a:rPr lang="tr-TR" sz="2200"/>
              <a:t>5)Bir toplumda yaşayan bireyler;</a:t>
            </a:r>
          </a:p>
          <a:p>
            <a:pPr>
              <a:lnSpc>
                <a:spcPct val="80000"/>
              </a:lnSpc>
            </a:pPr>
            <a:r>
              <a:rPr lang="tr-TR" sz="2200"/>
              <a:t>Demokratik yönetimin gereği olan eşitlik ve özgürlük gibi değerleri benimsiyor, </a:t>
            </a:r>
          </a:p>
          <a:p>
            <a:pPr>
              <a:lnSpc>
                <a:spcPct val="80000"/>
              </a:lnSpc>
            </a:pPr>
            <a:r>
              <a:rPr lang="tr-TR" sz="2200"/>
              <a:t>Haklarının ve sorumluluklarının bilinci içinde, yasalara titizlikle uyuyor ve her türlü ayrımcılığa karşı çıkıyor.İnsanlara saygılı ve hoşgörülü davranıyorlar.</a:t>
            </a:r>
          </a:p>
          <a:p>
            <a:pPr>
              <a:lnSpc>
                <a:spcPct val="80000"/>
              </a:lnSpc>
              <a:buFontTx/>
              <a:buNone/>
            </a:pPr>
            <a:endParaRPr lang="tr-TR" sz="2200"/>
          </a:p>
          <a:p>
            <a:pPr>
              <a:lnSpc>
                <a:spcPct val="80000"/>
              </a:lnSpc>
              <a:buFontTx/>
              <a:buNone/>
            </a:pPr>
            <a:r>
              <a:rPr lang="tr-TR" sz="2400" b="1"/>
              <a:t>Bu durum aşağıdakilerden öncelikle hangisinin bir sonucudur?</a:t>
            </a:r>
          </a:p>
          <a:p>
            <a:pPr>
              <a:lnSpc>
                <a:spcPct val="80000"/>
              </a:lnSpc>
              <a:buFontTx/>
              <a:buNone/>
            </a:pPr>
            <a:endParaRPr lang="tr-TR" sz="2400" b="1"/>
          </a:p>
          <a:p>
            <a:pPr>
              <a:lnSpc>
                <a:spcPct val="80000"/>
              </a:lnSpc>
              <a:buFontTx/>
              <a:buNone/>
            </a:pPr>
            <a:r>
              <a:rPr lang="tr-TR" sz="2200"/>
              <a:t>A)Bilimsel ve teknolojik ilerlemenin </a:t>
            </a:r>
          </a:p>
          <a:p>
            <a:pPr>
              <a:lnSpc>
                <a:spcPct val="80000"/>
              </a:lnSpc>
              <a:buFontTx/>
              <a:buNone/>
            </a:pPr>
            <a:r>
              <a:rPr lang="tr-TR" sz="2200"/>
              <a:t>B)Toplumsal dayanışmanın </a:t>
            </a:r>
          </a:p>
          <a:p>
            <a:pPr>
              <a:lnSpc>
                <a:spcPct val="80000"/>
              </a:lnSpc>
              <a:buFontTx/>
              <a:buNone/>
            </a:pPr>
            <a:r>
              <a:rPr lang="tr-TR" sz="2200"/>
              <a:t>C)Vatandaşlık bilincine sahip olmanın </a:t>
            </a:r>
          </a:p>
          <a:p>
            <a:pPr>
              <a:lnSpc>
                <a:spcPct val="80000"/>
              </a:lnSpc>
              <a:buFontTx/>
              <a:buNone/>
            </a:pPr>
            <a:r>
              <a:rPr lang="tr-TR" sz="2200"/>
              <a:t>D)Ekonomik ve sosyal gelişmenin</a:t>
            </a:r>
          </a:p>
          <a:p>
            <a:pPr>
              <a:lnSpc>
                <a:spcPct val="80000"/>
              </a:lnSpc>
              <a:buFontTx/>
              <a:buNone/>
            </a:pPr>
            <a:endParaRPr lang="tr-TR" sz="2200"/>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body" idx="1"/>
          </p:nvPr>
        </p:nvSpPr>
        <p:spPr>
          <a:xfrm>
            <a:off x="755650" y="1125538"/>
            <a:ext cx="7696200" cy="4608512"/>
          </a:xfrm>
        </p:spPr>
        <p:txBody>
          <a:bodyPr/>
          <a:lstStyle/>
          <a:p>
            <a:pPr>
              <a:lnSpc>
                <a:spcPct val="80000"/>
              </a:lnSpc>
              <a:buFontTx/>
              <a:buNone/>
            </a:pPr>
            <a:r>
              <a:rPr lang="tr-TR" sz="2200"/>
              <a:t>5)Bir toplumda yaşayan bireyler;</a:t>
            </a:r>
          </a:p>
          <a:p>
            <a:pPr>
              <a:lnSpc>
                <a:spcPct val="80000"/>
              </a:lnSpc>
            </a:pPr>
            <a:r>
              <a:rPr lang="tr-TR" sz="2200"/>
              <a:t>Demokratik yönetimin gereği olan eşitlik ve özgürlük gibi değerleri benimsiyor, </a:t>
            </a:r>
          </a:p>
          <a:p>
            <a:pPr>
              <a:lnSpc>
                <a:spcPct val="80000"/>
              </a:lnSpc>
            </a:pPr>
            <a:r>
              <a:rPr lang="tr-TR" sz="2200"/>
              <a:t>Haklarının ve sorumluluklarının bilinci içinde, yasalara titizlikle uyuyor ve her türlü ayrımcılığa karşı çıkıyor.İnsanlara saygılı ve hoşgörülü davranıyorlar.</a:t>
            </a:r>
          </a:p>
          <a:p>
            <a:pPr>
              <a:lnSpc>
                <a:spcPct val="80000"/>
              </a:lnSpc>
              <a:buFontTx/>
              <a:buNone/>
            </a:pPr>
            <a:endParaRPr lang="tr-TR" sz="2200"/>
          </a:p>
          <a:p>
            <a:pPr>
              <a:lnSpc>
                <a:spcPct val="80000"/>
              </a:lnSpc>
              <a:buFontTx/>
              <a:buNone/>
            </a:pPr>
            <a:r>
              <a:rPr lang="tr-TR" sz="2400" b="1"/>
              <a:t>Bu durum aşağıdakilerden öncelikle hangisinin bir sonucudur?</a:t>
            </a:r>
          </a:p>
          <a:p>
            <a:pPr>
              <a:lnSpc>
                <a:spcPct val="80000"/>
              </a:lnSpc>
              <a:buFontTx/>
              <a:buNone/>
            </a:pPr>
            <a:endParaRPr lang="tr-TR" sz="2400" b="1"/>
          </a:p>
          <a:p>
            <a:pPr>
              <a:lnSpc>
                <a:spcPct val="80000"/>
              </a:lnSpc>
              <a:buFontTx/>
              <a:buNone/>
            </a:pPr>
            <a:r>
              <a:rPr lang="tr-TR" sz="2200"/>
              <a:t>A)Bilimsel ve teknolojik ilerlemenin </a:t>
            </a:r>
          </a:p>
          <a:p>
            <a:pPr>
              <a:lnSpc>
                <a:spcPct val="80000"/>
              </a:lnSpc>
              <a:buFontTx/>
              <a:buNone/>
            </a:pPr>
            <a:r>
              <a:rPr lang="tr-TR" sz="2200"/>
              <a:t>B)Toplumsal dayanışmanın </a:t>
            </a:r>
          </a:p>
          <a:p>
            <a:pPr>
              <a:lnSpc>
                <a:spcPct val="80000"/>
              </a:lnSpc>
              <a:buFontTx/>
              <a:buNone/>
            </a:pPr>
            <a:r>
              <a:rPr lang="tr-TR" sz="2200"/>
              <a:t>C)Vatandaşlık bilincine sahip olmanın </a:t>
            </a:r>
          </a:p>
          <a:p>
            <a:pPr>
              <a:lnSpc>
                <a:spcPct val="80000"/>
              </a:lnSpc>
              <a:buFontTx/>
              <a:buNone/>
            </a:pPr>
            <a:r>
              <a:rPr lang="tr-TR" sz="2200"/>
              <a:t>D)Ekonomik ve sosyal gelişmenin</a:t>
            </a:r>
          </a:p>
          <a:p>
            <a:pPr>
              <a:lnSpc>
                <a:spcPct val="80000"/>
              </a:lnSpc>
              <a:buFontTx/>
              <a:buNone/>
            </a:pPr>
            <a:endParaRPr lang="tr-TR" sz="2200"/>
          </a:p>
        </p:txBody>
      </p:sp>
      <p:sp>
        <p:nvSpPr>
          <p:cNvPr id="50179" name="Oval 3"/>
          <p:cNvSpPr>
            <a:spLocks noChangeArrowheads="1"/>
          </p:cNvSpPr>
          <p:nvPr/>
        </p:nvSpPr>
        <p:spPr bwMode="auto">
          <a:xfrm>
            <a:off x="755650" y="4941888"/>
            <a:ext cx="360363" cy="358775"/>
          </a:xfrm>
          <a:prstGeom prst="ellipse">
            <a:avLst/>
          </a:prstGeom>
          <a:solidFill>
            <a:schemeClr val="accent1"/>
          </a:solidFill>
          <a:ln w="9525">
            <a:solidFill>
              <a:schemeClr val="tx1"/>
            </a:solidFill>
            <a:round/>
            <a:headEnd/>
            <a:tailEnd/>
          </a:ln>
          <a:effectLst/>
        </p:spPr>
        <p:txBody>
          <a:bodyPr wrap="none" anchor="ctr"/>
          <a:lstStyle/>
          <a:p>
            <a:endParaRPr lang="tr-T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3" name="Rectangle 3"/>
          <p:cNvSpPr>
            <a:spLocks noGrp="1" noChangeArrowheads="1"/>
          </p:cNvSpPr>
          <p:nvPr>
            <p:ph type="body" idx="1"/>
          </p:nvPr>
        </p:nvSpPr>
        <p:spPr/>
        <p:txBody>
          <a:bodyPr/>
          <a:lstStyle/>
          <a:p>
            <a:pPr>
              <a:lnSpc>
                <a:spcPct val="80000"/>
              </a:lnSpc>
              <a:buFontTx/>
              <a:buNone/>
            </a:pPr>
            <a:r>
              <a:rPr lang="tr-TR" sz="2400"/>
              <a:t>6)Demokratik bir yönetim biçiminde;insanın doğuştan sahip olduğu kabul edilen temel hak ve özgürlüklerinin, devlet tarafından güvence altına alınıp korunabilmesi öncelikle aşağıdakilerden hangisiyle mümkündür?</a:t>
            </a:r>
          </a:p>
          <a:p>
            <a:pPr>
              <a:lnSpc>
                <a:spcPct val="80000"/>
              </a:lnSpc>
              <a:buFontTx/>
              <a:buNone/>
            </a:pPr>
            <a:endParaRPr lang="tr-TR" sz="2400"/>
          </a:p>
          <a:p>
            <a:pPr>
              <a:lnSpc>
                <a:spcPct val="80000"/>
              </a:lnSpc>
              <a:buFontTx/>
              <a:buNone/>
            </a:pPr>
            <a:r>
              <a:rPr lang="tr-TR" sz="2400"/>
              <a:t>A)Sivil toplum örgütleriyle</a:t>
            </a:r>
          </a:p>
          <a:p>
            <a:pPr>
              <a:lnSpc>
                <a:spcPct val="80000"/>
              </a:lnSpc>
              <a:buFontTx/>
              <a:buNone/>
            </a:pPr>
            <a:r>
              <a:rPr lang="tr-TR" sz="2400"/>
              <a:t>B)Sosyal güvenlik kuruluşlarıyla</a:t>
            </a:r>
          </a:p>
          <a:p>
            <a:pPr>
              <a:lnSpc>
                <a:spcPct val="80000"/>
              </a:lnSpc>
              <a:buFontTx/>
              <a:buNone/>
            </a:pPr>
            <a:r>
              <a:rPr lang="tr-TR" sz="2400"/>
              <a:t>C)Yasalarla </a:t>
            </a:r>
          </a:p>
          <a:p>
            <a:pPr>
              <a:lnSpc>
                <a:spcPct val="80000"/>
              </a:lnSpc>
              <a:buFontTx/>
              <a:buNone/>
            </a:pPr>
            <a:r>
              <a:rPr lang="tr-TR" sz="2400"/>
              <a:t>D)Emniyet güçleriyle</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3"/>
          <p:cNvSpPr>
            <a:spLocks noGrp="1" noChangeArrowheads="1"/>
          </p:cNvSpPr>
          <p:nvPr>
            <p:ph type="body" idx="1"/>
          </p:nvPr>
        </p:nvSpPr>
        <p:spPr/>
        <p:txBody>
          <a:bodyPr/>
          <a:lstStyle/>
          <a:p>
            <a:pPr>
              <a:lnSpc>
                <a:spcPct val="80000"/>
              </a:lnSpc>
              <a:buFontTx/>
              <a:buNone/>
            </a:pPr>
            <a:r>
              <a:rPr lang="tr-TR" sz="2400"/>
              <a:t>6)Demokratik bir yönetim biçiminde;insanın doğuştan sahip olduğu kabul edilen temel hak ve özgürlüklerinin, devlet tarafından güvence altına alınıp korunabilmesi öncelikle aşağıdakilerden hangisiyle mümkündür?</a:t>
            </a:r>
          </a:p>
          <a:p>
            <a:pPr>
              <a:lnSpc>
                <a:spcPct val="80000"/>
              </a:lnSpc>
              <a:buFontTx/>
              <a:buNone/>
            </a:pPr>
            <a:endParaRPr lang="tr-TR" sz="2400"/>
          </a:p>
          <a:p>
            <a:pPr>
              <a:lnSpc>
                <a:spcPct val="80000"/>
              </a:lnSpc>
              <a:buFontTx/>
              <a:buNone/>
            </a:pPr>
            <a:r>
              <a:rPr lang="tr-TR" sz="2400"/>
              <a:t>A)Sivil toplum örgütleriyle</a:t>
            </a:r>
          </a:p>
          <a:p>
            <a:pPr>
              <a:lnSpc>
                <a:spcPct val="80000"/>
              </a:lnSpc>
              <a:buFontTx/>
              <a:buNone/>
            </a:pPr>
            <a:r>
              <a:rPr lang="tr-TR" sz="2400"/>
              <a:t>B)Sosyal güvenlik kuruluşlarıyla</a:t>
            </a:r>
          </a:p>
          <a:p>
            <a:pPr>
              <a:lnSpc>
                <a:spcPct val="80000"/>
              </a:lnSpc>
              <a:buFontTx/>
              <a:buNone/>
            </a:pPr>
            <a:r>
              <a:rPr lang="tr-TR" sz="2400"/>
              <a:t>C)Yasalarla </a:t>
            </a:r>
          </a:p>
          <a:p>
            <a:pPr>
              <a:lnSpc>
                <a:spcPct val="80000"/>
              </a:lnSpc>
              <a:buFontTx/>
              <a:buNone/>
            </a:pPr>
            <a:r>
              <a:rPr lang="tr-TR" sz="2400"/>
              <a:t>D)Emniyet güçleriyle</a:t>
            </a:r>
          </a:p>
          <a:p>
            <a:pPr>
              <a:lnSpc>
                <a:spcPct val="80000"/>
              </a:lnSpc>
              <a:buFontTx/>
              <a:buNone/>
            </a:pPr>
            <a:endParaRPr lang="tr-TR" sz="2400"/>
          </a:p>
        </p:txBody>
      </p:sp>
      <p:sp>
        <p:nvSpPr>
          <p:cNvPr id="21508" name="Oval 4"/>
          <p:cNvSpPr>
            <a:spLocks noChangeArrowheads="1"/>
          </p:cNvSpPr>
          <p:nvPr/>
        </p:nvSpPr>
        <p:spPr bwMode="auto">
          <a:xfrm>
            <a:off x="684213" y="4437063"/>
            <a:ext cx="358775" cy="360362"/>
          </a:xfrm>
          <a:prstGeom prst="ellipse">
            <a:avLst/>
          </a:prstGeom>
          <a:solidFill>
            <a:schemeClr val="accent1"/>
          </a:solidFill>
          <a:ln w="9525">
            <a:solidFill>
              <a:schemeClr val="tx1"/>
            </a:solidFill>
            <a:round/>
            <a:headEnd/>
            <a:tailEnd/>
          </a:ln>
          <a:effectLst/>
        </p:spPr>
        <p:txBody>
          <a:bodyPr wrap="none" anchor="ctr"/>
          <a:lstStyle/>
          <a:p>
            <a:endParaRPr lang="tr-T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531" name="Rectangle 3"/>
          <p:cNvSpPr>
            <a:spLocks noGrp="1" noChangeArrowheads="1"/>
          </p:cNvSpPr>
          <p:nvPr>
            <p:ph type="body" idx="1"/>
          </p:nvPr>
        </p:nvSpPr>
        <p:spPr/>
        <p:txBody>
          <a:bodyPr/>
          <a:lstStyle/>
          <a:p>
            <a:pPr>
              <a:lnSpc>
                <a:spcPct val="80000"/>
              </a:lnSpc>
              <a:buFontTx/>
              <a:buNone/>
            </a:pPr>
            <a:r>
              <a:rPr lang="tr-TR" sz="2400"/>
              <a:t>7) “Ulusal oy ve isteğine dayanan her işin sonucunda, ulus için iyilik ve mutluluk olacağı kesindir.”</a:t>
            </a:r>
          </a:p>
          <a:p>
            <a:pPr>
              <a:lnSpc>
                <a:spcPct val="80000"/>
              </a:lnSpc>
              <a:buFontTx/>
              <a:buNone/>
            </a:pPr>
            <a:endParaRPr lang="tr-TR" sz="2400"/>
          </a:p>
          <a:p>
            <a:pPr>
              <a:lnSpc>
                <a:spcPct val="80000"/>
              </a:lnSpc>
              <a:buFontTx/>
              <a:buNone/>
            </a:pPr>
            <a:r>
              <a:rPr lang="tr-TR" sz="2400" b="1"/>
              <a:t>Atatürk bu sözüyle, aşağıdakilerden hangisinin önemini vurgulamak istemiştir?</a:t>
            </a:r>
          </a:p>
          <a:p>
            <a:pPr>
              <a:lnSpc>
                <a:spcPct val="80000"/>
              </a:lnSpc>
              <a:buFontTx/>
              <a:buNone/>
            </a:pPr>
            <a:endParaRPr lang="tr-TR" sz="2400"/>
          </a:p>
          <a:p>
            <a:pPr>
              <a:lnSpc>
                <a:spcPct val="80000"/>
              </a:lnSpc>
              <a:buFontTx/>
              <a:buNone/>
            </a:pPr>
            <a:r>
              <a:rPr lang="tr-TR" sz="2400"/>
              <a:t>A)Kültürel gelişmenin</a:t>
            </a:r>
          </a:p>
          <a:p>
            <a:pPr>
              <a:lnSpc>
                <a:spcPct val="80000"/>
              </a:lnSpc>
              <a:buFontTx/>
              <a:buNone/>
            </a:pPr>
            <a:r>
              <a:rPr lang="tr-TR" sz="2400"/>
              <a:t>B)Halk egemenliğinin</a:t>
            </a:r>
          </a:p>
          <a:p>
            <a:pPr>
              <a:lnSpc>
                <a:spcPct val="80000"/>
              </a:lnSpc>
              <a:buFontTx/>
              <a:buNone/>
            </a:pPr>
            <a:r>
              <a:rPr lang="tr-TR" sz="2400"/>
              <a:t>C)Ülke savunmasının</a:t>
            </a:r>
          </a:p>
          <a:p>
            <a:pPr>
              <a:lnSpc>
                <a:spcPct val="80000"/>
              </a:lnSpc>
              <a:buFontTx/>
              <a:buNone/>
            </a:pPr>
            <a:r>
              <a:rPr lang="tr-TR" sz="2400"/>
              <a:t>D)İlerlemenin ve kalkınmanın</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3"/>
          <p:cNvSpPr>
            <a:spLocks noGrp="1" noChangeArrowheads="1"/>
          </p:cNvSpPr>
          <p:nvPr>
            <p:ph type="body" idx="1"/>
          </p:nvPr>
        </p:nvSpPr>
        <p:spPr/>
        <p:txBody>
          <a:bodyPr/>
          <a:lstStyle/>
          <a:p>
            <a:pPr>
              <a:lnSpc>
                <a:spcPct val="80000"/>
              </a:lnSpc>
              <a:buFontTx/>
              <a:buNone/>
            </a:pPr>
            <a:r>
              <a:rPr lang="tr-TR" sz="2400"/>
              <a:t>7) “Ulusal oy ve isteğine dayanan her işin sonucunda, ulus için iyilik ve mutluluk olacağı kesindir.”</a:t>
            </a:r>
          </a:p>
          <a:p>
            <a:pPr>
              <a:lnSpc>
                <a:spcPct val="80000"/>
              </a:lnSpc>
              <a:buFontTx/>
              <a:buNone/>
            </a:pPr>
            <a:endParaRPr lang="tr-TR" sz="2400"/>
          </a:p>
          <a:p>
            <a:pPr>
              <a:lnSpc>
                <a:spcPct val="80000"/>
              </a:lnSpc>
              <a:buFontTx/>
              <a:buNone/>
            </a:pPr>
            <a:r>
              <a:rPr lang="tr-TR" sz="2400" b="1"/>
              <a:t>Atatürk bu sözüyle, aşağıdakilerden hangisinin önemini vurgulamak istemiştir?</a:t>
            </a:r>
          </a:p>
          <a:p>
            <a:pPr>
              <a:lnSpc>
                <a:spcPct val="80000"/>
              </a:lnSpc>
              <a:buFontTx/>
              <a:buNone/>
            </a:pPr>
            <a:endParaRPr lang="tr-TR" sz="2400" b="1"/>
          </a:p>
          <a:p>
            <a:pPr>
              <a:lnSpc>
                <a:spcPct val="80000"/>
              </a:lnSpc>
              <a:buFontTx/>
              <a:buNone/>
            </a:pPr>
            <a:r>
              <a:rPr lang="tr-TR" sz="2400"/>
              <a:t>A)Kültürel gelişmenin</a:t>
            </a:r>
          </a:p>
          <a:p>
            <a:pPr>
              <a:lnSpc>
                <a:spcPct val="80000"/>
              </a:lnSpc>
              <a:buFontTx/>
              <a:buNone/>
            </a:pPr>
            <a:r>
              <a:rPr lang="tr-TR" sz="2400"/>
              <a:t>B)Halk egemenliğinin</a:t>
            </a:r>
          </a:p>
          <a:p>
            <a:pPr>
              <a:lnSpc>
                <a:spcPct val="80000"/>
              </a:lnSpc>
              <a:buFontTx/>
              <a:buNone/>
            </a:pPr>
            <a:r>
              <a:rPr lang="tr-TR" sz="2400"/>
              <a:t>C)Ülke savunmasının</a:t>
            </a:r>
          </a:p>
          <a:p>
            <a:pPr>
              <a:lnSpc>
                <a:spcPct val="80000"/>
              </a:lnSpc>
              <a:buFontTx/>
              <a:buNone/>
            </a:pPr>
            <a:r>
              <a:rPr lang="tr-TR" sz="2400"/>
              <a:t>D)İlerlemenin ve kalkınmanın</a:t>
            </a:r>
          </a:p>
          <a:p>
            <a:pPr>
              <a:lnSpc>
                <a:spcPct val="80000"/>
              </a:lnSpc>
            </a:pPr>
            <a:endParaRPr lang="tr-TR" sz="2400"/>
          </a:p>
        </p:txBody>
      </p:sp>
      <p:sp>
        <p:nvSpPr>
          <p:cNvPr id="23556" name="Oval 4"/>
          <p:cNvSpPr>
            <a:spLocks noChangeArrowheads="1"/>
          </p:cNvSpPr>
          <p:nvPr/>
        </p:nvSpPr>
        <p:spPr bwMode="auto">
          <a:xfrm>
            <a:off x="684213" y="4221163"/>
            <a:ext cx="358775" cy="360362"/>
          </a:xfrm>
          <a:prstGeom prst="ellipse">
            <a:avLst/>
          </a:prstGeom>
          <a:solidFill>
            <a:schemeClr val="accent1"/>
          </a:solidFill>
          <a:ln w="9525">
            <a:solidFill>
              <a:schemeClr val="tx1"/>
            </a:solidFill>
            <a:round/>
            <a:headEnd/>
            <a:tailEnd/>
          </a:ln>
          <a:effectLst/>
        </p:spPr>
        <p:txBody>
          <a:bodyPr wrap="none" anchor="ctr"/>
          <a:lstStyle/>
          <a:p>
            <a:endParaRPr lang="tr-T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79" name="Rectangle 3"/>
          <p:cNvSpPr>
            <a:spLocks noGrp="1" noChangeArrowheads="1"/>
          </p:cNvSpPr>
          <p:nvPr>
            <p:ph type="body" idx="1"/>
          </p:nvPr>
        </p:nvSpPr>
        <p:spPr/>
        <p:txBody>
          <a:bodyPr/>
          <a:lstStyle/>
          <a:p>
            <a:pPr>
              <a:lnSpc>
                <a:spcPct val="80000"/>
              </a:lnSpc>
              <a:buFontTx/>
              <a:buNone/>
            </a:pPr>
            <a:r>
              <a:rPr lang="tr-TR" sz="2000"/>
              <a:t>8)Yasalar toplumun huzuru içindir.Toplumsal yaşamın düzenlenmesi ve devam etmesi yasaların işlemesine bağlıdır.Yasaların çiğnenmesi durumunda, toplumda karışıklık ve huzursuzluk meydana gelir.</a:t>
            </a:r>
          </a:p>
          <a:p>
            <a:pPr>
              <a:lnSpc>
                <a:spcPct val="80000"/>
              </a:lnSpc>
              <a:buFontTx/>
              <a:buNone/>
            </a:pPr>
            <a:endParaRPr lang="tr-TR" sz="2000"/>
          </a:p>
          <a:p>
            <a:pPr>
              <a:lnSpc>
                <a:spcPct val="80000"/>
              </a:lnSpc>
              <a:buFontTx/>
              <a:buNone/>
            </a:pPr>
            <a:r>
              <a:rPr lang="tr-TR" sz="2000" b="1"/>
              <a:t>Parçaya göre, aşağıdaki yargılardan hangisine ulaşılamaz?</a:t>
            </a:r>
          </a:p>
          <a:p>
            <a:pPr>
              <a:lnSpc>
                <a:spcPct val="80000"/>
              </a:lnSpc>
              <a:buFontTx/>
              <a:buNone/>
            </a:pPr>
            <a:endParaRPr lang="tr-TR" sz="2000" b="1"/>
          </a:p>
          <a:p>
            <a:pPr>
              <a:lnSpc>
                <a:spcPct val="80000"/>
              </a:lnSpc>
              <a:buFontTx/>
              <a:buNone/>
            </a:pPr>
            <a:r>
              <a:rPr lang="tr-TR" sz="2000"/>
              <a:t>A)Toplumsal mutluluk, yasalara uymakla sağlanır.</a:t>
            </a:r>
          </a:p>
          <a:p>
            <a:pPr>
              <a:lnSpc>
                <a:spcPct val="80000"/>
              </a:lnSpc>
              <a:buFontTx/>
              <a:buNone/>
            </a:pPr>
            <a:r>
              <a:rPr lang="tr-TR" sz="2000"/>
              <a:t>B)Yaslar, insan davranışlarına biçim verir.</a:t>
            </a:r>
          </a:p>
          <a:p>
            <a:pPr>
              <a:lnSpc>
                <a:spcPct val="80000"/>
              </a:lnSpc>
              <a:buFontTx/>
              <a:buNone/>
            </a:pPr>
            <a:r>
              <a:rPr lang="tr-TR" sz="2000"/>
              <a:t>C)Toplumların sürekliliği yasların uygulanmasına bağlıdır.</a:t>
            </a:r>
          </a:p>
          <a:p>
            <a:pPr>
              <a:lnSpc>
                <a:spcPct val="80000"/>
              </a:lnSpc>
              <a:buFontTx/>
              <a:buNone/>
            </a:pPr>
            <a:r>
              <a:rPr lang="tr-TR" sz="2000"/>
              <a:t>D)İnsan ilişkilerinin düzenlenmesinde yasların rolü yoktur. </a:t>
            </a: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body" idx="1"/>
          </p:nvPr>
        </p:nvSpPr>
        <p:spPr/>
        <p:txBody>
          <a:bodyPr/>
          <a:lstStyle/>
          <a:p>
            <a:pPr>
              <a:lnSpc>
                <a:spcPct val="80000"/>
              </a:lnSpc>
              <a:buFontTx/>
              <a:buNone/>
            </a:pPr>
            <a:r>
              <a:rPr lang="tr-TR" sz="2000"/>
              <a:t>8)Yasalar toplumun huzuru içindir.Toplumsal yaşamın düzenlenmesi ve devam etmesi yasaların işlemesine bağlıdır.Yasaların çiğnenmesi durumunda, toplumda karışıklık ve huzursuzluk meydana gelir.</a:t>
            </a:r>
          </a:p>
          <a:p>
            <a:pPr>
              <a:lnSpc>
                <a:spcPct val="80000"/>
              </a:lnSpc>
              <a:buFontTx/>
              <a:buNone/>
            </a:pPr>
            <a:endParaRPr lang="tr-TR" sz="2000"/>
          </a:p>
          <a:p>
            <a:pPr>
              <a:lnSpc>
                <a:spcPct val="80000"/>
              </a:lnSpc>
              <a:buFontTx/>
              <a:buNone/>
            </a:pPr>
            <a:r>
              <a:rPr lang="tr-TR" sz="2000" b="1"/>
              <a:t>Parçaya göre, aşağıdaki yargılardan hangisine ulaşılamaz?</a:t>
            </a:r>
          </a:p>
          <a:p>
            <a:pPr>
              <a:lnSpc>
                <a:spcPct val="80000"/>
              </a:lnSpc>
              <a:buFontTx/>
              <a:buNone/>
            </a:pPr>
            <a:endParaRPr lang="tr-TR" sz="2000" b="1"/>
          </a:p>
          <a:p>
            <a:pPr>
              <a:lnSpc>
                <a:spcPct val="80000"/>
              </a:lnSpc>
              <a:buFontTx/>
              <a:buNone/>
            </a:pPr>
            <a:r>
              <a:rPr lang="tr-TR" sz="2000"/>
              <a:t>A)Toplumsal mutluluk, yasalara uymakla sağlanır.</a:t>
            </a:r>
          </a:p>
          <a:p>
            <a:pPr>
              <a:lnSpc>
                <a:spcPct val="80000"/>
              </a:lnSpc>
              <a:buFontTx/>
              <a:buNone/>
            </a:pPr>
            <a:r>
              <a:rPr lang="tr-TR" sz="2000"/>
              <a:t>B)Yaslar, insan davranışlarına biçim verir.</a:t>
            </a:r>
          </a:p>
          <a:p>
            <a:pPr>
              <a:lnSpc>
                <a:spcPct val="80000"/>
              </a:lnSpc>
              <a:buFontTx/>
              <a:buNone/>
            </a:pPr>
            <a:r>
              <a:rPr lang="tr-TR" sz="2000"/>
              <a:t>C)Toplumların sürekliliği yasların uygulanmasına bağlıdır.</a:t>
            </a:r>
          </a:p>
          <a:p>
            <a:pPr>
              <a:lnSpc>
                <a:spcPct val="80000"/>
              </a:lnSpc>
              <a:buFontTx/>
              <a:buNone/>
            </a:pPr>
            <a:r>
              <a:rPr lang="tr-TR" sz="2000"/>
              <a:t>D)İnsan ilişkilerinin düzenlenmesinde yasların rolü yoktur. </a:t>
            </a:r>
          </a:p>
        </p:txBody>
      </p:sp>
      <p:sp>
        <p:nvSpPr>
          <p:cNvPr id="47107" name="Oval 3"/>
          <p:cNvSpPr>
            <a:spLocks noChangeArrowheads="1"/>
          </p:cNvSpPr>
          <p:nvPr/>
        </p:nvSpPr>
        <p:spPr bwMode="auto">
          <a:xfrm>
            <a:off x="755650" y="4652963"/>
            <a:ext cx="287338" cy="360362"/>
          </a:xfrm>
          <a:prstGeom prst="ellipse">
            <a:avLst/>
          </a:prstGeom>
          <a:solidFill>
            <a:schemeClr val="accent1"/>
          </a:solidFill>
          <a:ln w="9525">
            <a:solidFill>
              <a:schemeClr val="tx1"/>
            </a:solidFill>
            <a:round/>
            <a:headEnd/>
            <a:tailEnd/>
          </a:ln>
          <a:effectLst/>
        </p:spPr>
        <p:txBody>
          <a:bodyPr wrap="none" anchor="ctr"/>
          <a:lstStyle/>
          <a:p>
            <a:endParaRPr lang="tr-T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699" name="Rectangle 3"/>
          <p:cNvSpPr>
            <a:spLocks noGrp="1" noChangeArrowheads="1"/>
          </p:cNvSpPr>
          <p:nvPr>
            <p:ph type="body" idx="1"/>
          </p:nvPr>
        </p:nvSpPr>
        <p:spPr>
          <a:xfrm>
            <a:off x="684213" y="1773238"/>
            <a:ext cx="7696200" cy="3657600"/>
          </a:xfrm>
        </p:spPr>
        <p:txBody>
          <a:bodyPr/>
          <a:lstStyle/>
          <a:p>
            <a:pPr>
              <a:buFontTx/>
              <a:buNone/>
            </a:pPr>
            <a:r>
              <a:rPr lang="tr-TR" sz="2800"/>
              <a:t>   (   )  1)İlk Türk devletlerinde siyasi, askeri, ve ekonomik kararların alındığı meclise “kut” denir.</a:t>
            </a:r>
          </a:p>
          <a:p>
            <a:pPr>
              <a:buFontTx/>
              <a:buNone/>
            </a:pPr>
            <a:r>
              <a:rPr lang="tr-TR" sz="2800"/>
              <a:t> ………………………………………………………………………………………………………………………………………………………………………………………………………………………………………</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900113" y="1989138"/>
            <a:ext cx="6870700" cy="1600200"/>
          </a:xfrm>
        </p:spPr>
        <p:txBody>
          <a:bodyPr/>
          <a:lstStyle/>
          <a:p>
            <a:r>
              <a:rPr lang="tr-TR"/>
              <a:t>TEST SORULARI</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53250"/>
                                        </p:tgtEl>
                                        <p:attrNameLst>
                                          <p:attrName>style.visibility</p:attrName>
                                        </p:attrNameLst>
                                      </p:cBhvr>
                                      <p:to>
                                        <p:strVal val="visible"/>
                                      </p:to>
                                    </p:set>
                                    <p:animEffect transition="in" filter="fade">
                                      <p:cBhvr>
                                        <p:cTn id="7" dur="1000"/>
                                        <p:tgtEl>
                                          <p:spTgt spid="53250"/>
                                        </p:tgtEl>
                                      </p:cBhvr>
                                    </p:animEffect>
                                    <p:anim calcmode="lin" valueType="num">
                                      <p:cBhvr>
                                        <p:cTn id="8" dur="1000" fill="hold"/>
                                        <p:tgtEl>
                                          <p:spTgt spid="53250"/>
                                        </p:tgtEl>
                                        <p:attrNameLst>
                                          <p:attrName>ppt_x</p:attrName>
                                        </p:attrNameLst>
                                      </p:cBhvr>
                                      <p:tavLst>
                                        <p:tav tm="0">
                                          <p:val>
                                            <p:strVal val="#ppt_x"/>
                                          </p:val>
                                        </p:tav>
                                        <p:tav tm="100000">
                                          <p:val>
                                            <p:strVal val="#ppt_x"/>
                                          </p:val>
                                        </p:tav>
                                      </p:tavLst>
                                    </p:anim>
                                    <p:anim calcmode="lin" valueType="num">
                                      <p:cBhvr>
                                        <p:cTn id="9" dur="898" decel="100000" fill="hold"/>
                                        <p:tgtEl>
                                          <p:spTgt spid="53250"/>
                                        </p:tgtEl>
                                        <p:attrNameLst>
                                          <p:attrName>ppt_y</p:attrName>
                                        </p:attrNameLst>
                                      </p:cBhvr>
                                      <p:tavLst>
                                        <p:tav tm="0">
                                          <p:val>
                                            <p:strVal val="#ppt_y+1"/>
                                          </p:val>
                                        </p:tav>
                                        <p:tav tm="100000">
                                          <p:val>
                                            <p:strVal val="#ppt_y-.03"/>
                                          </p:val>
                                        </p:tav>
                                      </p:tavLst>
                                    </p:anim>
                                    <p:anim calcmode="lin" valueType="num">
                                      <p:cBhvr>
                                        <p:cTn id="10" dur="100" accel="100000" fill="hold">
                                          <p:stCondLst>
                                            <p:cond delay="898"/>
                                          </p:stCondLst>
                                        </p:cTn>
                                        <p:tgtEl>
                                          <p:spTgt spid="5325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3"/>
          <p:cNvSpPr>
            <a:spLocks noGrp="1" noChangeArrowheads="1"/>
          </p:cNvSpPr>
          <p:nvPr>
            <p:ph type="body" idx="1"/>
          </p:nvPr>
        </p:nvSpPr>
        <p:spPr>
          <a:xfrm>
            <a:off x="684213" y="1484313"/>
            <a:ext cx="7696200" cy="4032250"/>
          </a:xfrm>
        </p:spPr>
        <p:txBody>
          <a:bodyPr/>
          <a:lstStyle/>
          <a:p>
            <a:pPr>
              <a:lnSpc>
                <a:spcPct val="80000"/>
              </a:lnSpc>
              <a:buFontTx/>
              <a:buNone/>
            </a:pPr>
            <a:r>
              <a:rPr lang="tr-TR" sz="2400" b="1"/>
              <a:t>1)İlk Türk devletlerinde egemenlik anlayışı ve ülke yönetimi ile ilgili aşağıdaki verilen bilgilerden hangisi yanlıştır?</a:t>
            </a:r>
          </a:p>
          <a:p>
            <a:pPr>
              <a:lnSpc>
                <a:spcPct val="80000"/>
              </a:lnSpc>
              <a:buFontTx/>
              <a:buNone/>
            </a:pPr>
            <a:endParaRPr lang="tr-TR" sz="2400" b="1"/>
          </a:p>
          <a:p>
            <a:pPr>
              <a:lnSpc>
                <a:spcPct val="80000"/>
              </a:lnSpc>
              <a:buFontTx/>
              <a:buNone/>
            </a:pPr>
            <a:r>
              <a:rPr lang="tr-TR" sz="2400"/>
              <a:t>a)Hükümdarlara, egemenlik hakkının Tanrı tarafından verildiğine inanılırdı.</a:t>
            </a:r>
          </a:p>
          <a:p>
            <a:pPr>
              <a:lnSpc>
                <a:spcPct val="80000"/>
              </a:lnSpc>
              <a:buFontTx/>
              <a:buNone/>
            </a:pPr>
            <a:r>
              <a:rPr lang="tr-TR" sz="2400"/>
              <a:t>b)Ülke hükümdar ve ailesinin ortak malı sayılırdı.</a:t>
            </a:r>
          </a:p>
          <a:p>
            <a:pPr>
              <a:lnSpc>
                <a:spcPct val="80000"/>
              </a:lnSpc>
              <a:buFontTx/>
              <a:buNone/>
            </a:pPr>
            <a:r>
              <a:rPr lang="tr-TR" sz="2400"/>
              <a:t>c)Hükümdarlara yönetim işlerinde, halkın seçtiği temsilcilerden oluşan kurultay yardımcı olmuştur.</a:t>
            </a:r>
          </a:p>
          <a:p>
            <a:pPr>
              <a:lnSpc>
                <a:spcPct val="80000"/>
              </a:lnSpc>
              <a:buFontTx/>
              <a:buNone/>
            </a:pPr>
            <a:r>
              <a:rPr lang="tr-TR" sz="2400"/>
              <a:t>d)Ülke hükümdar ailesi arasında paylaşılarak yönetilmiştir.</a:t>
            </a:r>
          </a:p>
          <a:p>
            <a:pPr>
              <a:lnSpc>
                <a:spcPct val="80000"/>
              </a:lnSpc>
            </a:pPr>
            <a:endParaRPr lang="tr-TR" sz="2400"/>
          </a:p>
        </p:txBody>
      </p:sp>
    </p:spTree>
  </p:cSld>
  <p:clrMapOvr>
    <a:masterClrMapping/>
  </p:clrMapOvr>
  <p:transition>
    <p:wheel/>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body" idx="1"/>
          </p:nvPr>
        </p:nvSpPr>
        <p:spPr>
          <a:xfrm>
            <a:off x="684213" y="1484313"/>
            <a:ext cx="7696200" cy="4032250"/>
          </a:xfrm>
        </p:spPr>
        <p:txBody>
          <a:bodyPr/>
          <a:lstStyle/>
          <a:p>
            <a:pPr>
              <a:lnSpc>
                <a:spcPct val="80000"/>
              </a:lnSpc>
              <a:buFontTx/>
              <a:buNone/>
            </a:pPr>
            <a:r>
              <a:rPr lang="tr-TR" sz="2400" b="1"/>
              <a:t>1)İlk Türk devletlerinde egemenlik anlayışı ve ülke yönetimi ile ilgili aşağıdaki verilen bilgilerden hangisi yanlıştır?</a:t>
            </a:r>
          </a:p>
          <a:p>
            <a:pPr>
              <a:lnSpc>
                <a:spcPct val="80000"/>
              </a:lnSpc>
              <a:buFontTx/>
              <a:buNone/>
            </a:pPr>
            <a:endParaRPr lang="tr-TR" sz="2400" b="1"/>
          </a:p>
          <a:p>
            <a:pPr>
              <a:lnSpc>
                <a:spcPct val="80000"/>
              </a:lnSpc>
              <a:buFontTx/>
              <a:buNone/>
            </a:pPr>
            <a:r>
              <a:rPr lang="tr-TR" sz="2400"/>
              <a:t>a)Hükümdarlara, egemenlik hakkının Tanrı tarafından verildiğine inanılırdı.</a:t>
            </a:r>
          </a:p>
          <a:p>
            <a:pPr>
              <a:lnSpc>
                <a:spcPct val="80000"/>
              </a:lnSpc>
              <a:buFontTx/>
              <a:buNone/>
            </a:pPr>
            <a:r>
              <a:rPr lang="tr-TR" sz="2400"/>
              <a:t>b)Ülke hükümdar ve ailesinin ortak malı sayılırdı.</a:t>
            </a:r>
          </a:p>
          <a:p>
            <a:pPr>
              <a:lnSpc>
                <a:spcPct val="80000"/>
              </a:lnSpc>
              <a:buFontTx/>
              <a:buNone/>
            </a:pPr>
            <a:r>
              <a:rPr lang="tr-TR" sz="2400"/>
              <a:t>c)Hükümdarlara yönetim işlerinde, halkın seçtiği temsilcilerden oluşan kurultay yardımcı olmuştur.</a:t>
            </a:r>
          </a:p>
          <a:p>
            <a:pPr>
              <a:lnSpc>
                <a:spcPct val="80000"/>
              </a:lnSpc>
              <a:buFontTx/>
              <a:buNone/>
            </a:pPr>
            <a:r>
              <a:rPr lang="tr-TR" sz="2400"/>
              <a:t>d)Ülke hükümdar ailesi arasında paylaşılarak yönetilmiştir.</a:t>
            </a:r>
          </a:p>
          <a:p>
            <a:pPr>
              <a:lnSpc>
                <a:spcPct val="80000"/>
              </a:lnSpc>
            </a:pPr>
            <a:endParaRPr lang="tr-TR" sz="2400"/>
          </a:p>
        </p:txBody>
      </p:sp>
      <p:sp>
        <p:nvSpPr>
          <p:cNvPr id="55300" name="Oval 4"/>
          <p:cNvSpPr>
            <a:spLocks noChangeArrowheads="1"/>
          </p:cNvSpPr>
          <p:nvPr/>
        </p:nvSpPr>
        <p:spPr bwMode="auto">
          <a:xfrm>
            <a:off x="755650" y="3860800"/>
            <a:ext cx="287338" cy="288925"/>
          </a:xfrm>
          <a:prstGeom prst="ellipse">
            <a:avLst/>
          </a:prstGeom>
          <a:solidFill>
            <a:schemeClr val="accent1"/>
          </a:solidFill>
          <a:ln w="9525">
            <a:solidFill>
              <a:schemeClr val="tx1"/>
            </a:solidFill>
            <a:round/>
            <a:headEnd/>
            <a:tailEnd/>
          </a:ln>
          <a:effectLst/>
        </p:spPr>
        <p:txBody>
          <a:bodyPr wrap="none" anchor="ctr"/>
          <a:lstStyle/>
          <a:p>
            <a:endParaRPr lang="tr-T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3"/>
          <p:cNvSpPr>
            <a:spLocks noGrp="1" noChangeArrowheads="1"/>
          </p:cNvSpPr>
          <p:nvPr>
            <p:ph type="body" idx="1"/>
          </p:nvPr>
        </p:nvSpPr>
        <p:spPr>
          <a:xfrm>
            <a:off x="468313" y="1196975"/>
            <a:ext cx="8137525" cy="4032250"/>
          </a:xfrm>
        </p:spPr>
        <p:txBody>
          <a:bodyPr/>
          <a:lstStyle/>
          <a:p>
            <a:pPr>
              <a:lnSpc>
                <a:spcPct val="80000"/>
              </a:lnSpc>
              <a:buFontTx/>
              <a:buNone/>
            </a:pPr>
            <a:r>
              <a:rPr lang="tr-TR" sz="2400" b="1"/>
              <a:t>2)Tanzimat Fermanında yer alan,</a:t>
            </a:r>
          </a:p>
          <a:p>
            <a:pPr>
              <a:lnSpc>
                <a:spcPct val="80000"/>
              </a:lnSpc>
              <a:buFontTx/>
              <a:buNone/>
            </a:pPr>
            <a:endParaRPr lang="tr-TR" sz="2400" b="1"/>
          </a:p>
          <a:p>
            <a:pPr>
              <a:lnSpc>
                <a:spcPct val="80000"/>
              </a:lnSpc>
              <a:buFontTx/>
              <a:buNone/>
            </a:pPr>
            <a:r>
              <a:rPr lang="tr-TR" sz="2400"/>
              <a:t>I.Bütün vatandaşların can ve mal güvenliği devlet tarafından sağlanacaktır.</a:t>
            </a:r>
          </a:p>
          <a:p>
            <a:pPr>
              <a:lnSpc>
                <a:spcPct val="80000"/>
              </a:lnSpc>
              <a:buFontTx/>
              <a:buNone/>
            </a:pPr>
            <a:r>
              <a:rPr lang="tr-TR" sz="2400"/>
              <a:t>II.Hiç kimse yargılanmadan cezalandırılmayacaktır.,</a:t>
            </a:r>
          </a:p>
          <a:p>
            <a:pPr>
              <a:lnSpc>
                <a:spcPct val="80000"/>
              </a:lnSpc>
              <a:buFontTx/>
              <a:buNone/>
            </a:pPr>
            <a:r>
              <a:rPr lang="tr-TR" sz="2400"/>
              <a:t>III.Askerlik vatan görevi olacaktır.</a:t>
            </a:r>
          </a:p>
          <a:p>
            <a:pPr>
              <a:lnSpc>
                <a:spcPct val="80000"/>
              </a:lnSpc>
              <a:buFontTx/>
              <a:buNone/>
            </a:pPr>
            <a:endParaRPr lang="tr-TR" sz="2400"/>
          </a:p>
          <a:p>
            <a:pPr>
              <a:lnSpc>
                <a:spcPct val="80000"/>
              </a:lnSpc>
              <a:buFontTx/>
              <a:buNone/>
            </a:pPr>
            <a:r>
              <a:rPr lang="tr-TR" sz="2400" b="1"/>
              <a:t>Kararlarından hangisi ya da hangileri demokrasi anlayışı ile bağdaşlaşmaktadır?</a:t>
            </a:r>
          </a:p>
          <a:p>
            <a:pPr>
              <a:lnSpc>
                <a:spcPct val="80000"/>
              </a:lnSpc>
              <a:buFontTx/>
              <a:buNone/>
            </a:pPr>
            <a:endParaRPr lang="tr-TR" sz="2400" b="1"/>
          </a:p>
          <a:p>
            <a:pPr>
              <a:lnSpc>
                <a:spcPct val="80000"/>
              </a:lnSpc>
              <a:buFontTx/>
              <a:buNone/>
            </a:pPr>
            <a:r>
              <a:rPr lang="tr-TR" sz="2400"/>
              <a:t>a)Yalnız I        b)I ve II        c)I ve III        d)II ve III</a:t>
            </a:r>
          </a:p>
        </p:txBody>
      </p:sp>
    </p:spTree>
  </p:cSld>
  <p:clrMapOvr>
    <a:masterClrMapping/>
  </p:clrMapOvr>
  <p:transition>
    <p:wheel spokes="3"/>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body" idx="1"/>
          </p:nvPr>
        </p:nvSpPr>
        <p:spPr>
          <a:xfrm>
            <a:off x="468313" y="1196975"/>
            <a:ext cx="8137525" cy="4032250"/>
          </a:xfrm>
        </p:spPr>
        <p:txBody>
          <a:bodyPr/>
          <a:lstStyle/>
          <a:p>
            <a:pPr>
              <a:lnSpc>
                <a:spcPct val="80000"/>
              </a:lnSpc>
              <a:buFontTx/>
              <a:buNone/>
            </a:pPr>
            <a:r>
              <a:rPr lang="tr-TR" sz="2400" b="1"/>
              <a:t>2)Tanzimat Fermanında yer alan,</a:t>
            </a:r>
          </a:p>
          <a:p>
            <a:pPr>
              <a:lnSpc>
                <a:spcPct val="80000"/>
              </a:lnSpc>
              <a:buFontTx/>
              <a:buNone/>
            </a:pPr>
            <a:endParaRPr lang="tr-TR" sz="2400" b="1"/>
          </a:p>
          <a:p>
            <a:pPr>
              <a:lnSpc>
                <a:spcPct val="80000"/>
              </a:lnSpc>
              <a:buFontTx/>
              <a:buNone/>
            </a:pPr>
            <a:r>
              <a:rPr lang="tr-TR" sz="2400"/>
              <a:t>I.Bütün vatandaşların can ve mal güvenliği devlet tarafından sağlanacaktır.</a:t>
            </a:r>
          </a:p>
          <a:p>
            <a:pPr>
              <a:lnSpc>
                <a:spcPct val="80000"/>
              </a:lnSpc>
              <a:buFontTx/>
              <a:buNone/>
            </a:pPr>
            <a:r>
              <a:rPr lang="tr-TR" sz="2400"/>
              <a:t>II.Hiç kimse yargılanmadan cezalandırılmayacaktır.,</a:t>
            </a:r>
          </a:p>
          <a:p>
            <a:pPr>
              <a:lnSpc>
                <a:spcPct val="80000"/>
              </a:lnSpc>
              <a:buFontTx/>
              <a:buNone/>
            </a:pPr>
            <a:r>
              <a:rPr lang="tr-TR" sz="2400"/>
              <a:t>III.Askerlik vatan görevi olacaktır.</a:t>
            </a:r>
          </a:p>
          <a:p>
            <a:pPr>
              <a:lnSpc>
                <a:spcPct val="80000"/>
              </a:lnSpc>
              <a:buFontTx/>
              <a:buNone/>
            </a:pPr>
            <a:endParaRPr lang="tr-TR" sz="2400"/>
          </a:p>
          <a:p>
            <a:pPr>
              <a:lnSpc>
                <a:spcPct val="80000"/>
              </a:lnSpc>
              <a:buFontTx/>
              <a:buNone/>
            </a:pPr>
            <a:r>
              <a:rPr lang="tr-TR" sz="2400" b="1"/>
              <a:t>Kararlarından hangisi ya da hangileri demokrasi anlayışı ile bağdaşlaşmaktadır?</a:t>
            </a:r>
          </a:p>
          <a:p>
            <a:pPr>
              <a:lnSpc>
                <a:spcPct val="80000"/>
              </a:lnSpc>
              <a:buFontTx/>
              <a:buNone/>
            </a:pPr>
            <a:endParaRPr lang="tr-TR" sz="2400" b="1"/>
          </a:p>
          <a:p>
            <a:pPr>
              <a:lnSpc>
                <a:spcPct val="80000"/>
              </a:lnSpc>
              <a:buFontTx/>
              <a:buNone/>
            </a:pPr>
            <a:r>
              <a:rPr lang="tr-TR" sz="2400"/>
              <a:t>a)Yalnız I        b)I ve II        c)I ve III        d)II ve III</a:t>
            </a:r>
          </a:p>
        </p:txBody>
      </p:sp>
      <p:sp>
        <p:nvSpPr>
          <p:cNvPr id="57347" name="Oval 3"/>
          <p:cNvSpPr>
            <a:spLocks noChangeArrowheads="1"/>
          </p:cNvSpPr>
          <p:nvPr/>
        </p:nvSpPr>
        <p:spPr bwMode="auto">
          <a:xfrm>
            <a:off x="2555875" y="4724400"/>
            <a:ext cx="360363" cy="360363"/>
          </a:xfrm>
          <a:prstGeom prst="ellipse">
            <a:avLst/>
          </a:prstGeom>
          <a:solidFill>
            <a:schemeClr val="accent1"/>
          </a:solidFill>
          <a:ln w="9525">
            <a:solidFill>
              <a:schemeClr val="tx1"/>
            </a:solidFill>
            <a:round/>
            <a:headEnd/>
            <a:tailEnd/>
          </a:ln>
          <a:effectLst/>
        </p:spPr>
        <p:txBody>
          <a:bodyPr wrap="none" anchor="ctr"/>
          <a:lstStyle/>
          <a:p>
            <a:endParaRPr lang="tr-T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3"/>
          <p:cNvSpPr>
            <a:spLocks noGrp="1" noChangeArrowheads="1"/>
          </p:cNvSpPr>
          <p:nvPr>
            <p:ph type="body" idx="1"/>
          </p:nvPr>
        </p:nvSpPr>
        <p:spPr>
          <a:xfrm>
            <a:off x="468313" y="476250"/>
            <a:ext cx="7696200" cy="4608513"/>
          </a:xfrm>
        </p:spPr>
        <p:txBody>
          <a:bodyPr/>
          <a:lstStyle/>
          <a:p>
            <a:pPr>
              <a:lnSpc>
                <a:spcPct val="80000"/>
              </a:lnSpc>
              <a:buFontTx/>
              <a:buNone/>
            </a:pPr>
            <a:r>
              <a:rPr lang="tr-TR" sz="2400" b="1"/>
              <a:t>3)İlk Türk devletlerinde,</a:t>
            </a:r>
          </a:p>
          <a:p>
            <a:pPr>
              <a:lnSpc>
                <a:spcPct val="80000"/>
              </a:lnSpc>
            </a:pPr>
            <a:endParaRPr lang="tr-TR" sz="2400" b="1"/>
          </a:p>
          <a:p>
            <a:pPr>
              <a:lnSpc>
                <a:spcPct val="80000"/>
              </a:lnSpc>
            </a:pPr>
            <a:r>
              <a:rPr lang="tr-TR" sz="2400"/>
              <a:t>Hükümdarlara, egemenlik hakkının Tanrı tarafından verildiğine inanılması</a:t>
            </a:r>
          </a:p>
          <a:p>
            <a:pPr>
              <a:lnSpc>
                <a:spcPct val="80000"/>
              </a:lnSpc>
            </a:pPr>
            <a:r>
              <a:rPr lang="tr-TR" sz="2400"/>
              <a:t>Ülkenin hükümdar ve ailesinin ortak malı sayılması</a:t>
            </a:r>
          </a:p>
          <a:p>
            <a:pPr>
              <a:lnSpc>
                <a:spcPct val="80000"/>
              </a:lnSpc>
            </a:pPr>
            <a:r>
              <a:rPr lang="tr-TR" sz="2400"/>
              <a:t>Hükümdarların emirlerinin kanun sayılması</a:t>
            </a:r>
          </a:p>
          <a:p>
            <a:pPr>
              <a:lnSpc>
                <a:spcPct val="80000"/>
              </a:lnSpc>
              <a:buFontTx/>
              <a:buNone/>
            </a:pPr>
            <a:endParaRPr lang="tr-TR" sz="2400"/>
          </a:p>
          <a:p>
            <a:pPr>
              <a:lnSpc>
                <a:spcPct val="80000"/>
              </a:lnSpc>
              <a:buFontTx/>
              <a:buNone/>
            </a:pPr>
            <a:r>
              <a:rPr lang="tr-TR" sz="2400" b="1"/>
              <a:t>Durumları aşağıdakilerden hangisini kolaylaştırmıştır?</a:t>
            </a:r>
          </a:p>
          <a:p>
            <a:pPr>
              <a:lnSpc>
                <a:spcPct val="80000"/>
              </a:lnSpc>
              <a:buFontTx/>
              <a:buNone/>
            </a:pPr>
            <a:endParaRPr lang="tr-TR" sz="2400" b="1"/>
          </a:p>
          <a:p>
            <a:pPr>
              <a:lnSpc>
                <a:spcPct val="80000"/>
              </a:lnSpc>
              <a:buFontTx/>
              <a:buNone/>
            </a:pPr>
            <a:r>
              <a:rPr lang="tr-TR" sz="2400"/>
              <a:t>a)Göçebe yaşam tarzını</a:t>
            </a:r>
          </a:p>
          <a:p>
            <a:pPr>
              <a:lnSpc>
                <a:spcPct val="80000"/>
              </a:lnSpc>
              <a:buFontTx/>
              <a:buNone/>
            </a:pPr>
            <a:r>
              <a:rPr lang="tr-TR" sz="2400"/>
              <a:t>b)Demokrasi yönetiminin kurulmasını</a:t>
            </a:r>
          </a:p>
          <a:p>
            <a:pPr>
              <a:lnSpc>
                <a:spcPct val="80000"/>
              </a:lnSpc>
              <a:buFontTx/>
              <a:buNone/>
            </a:pPr>
            <a:r>
              <a:rPr lang="tr-TR" sz="2400"/>
              <a:t>c)Tarım ve ticaretin gelişmesini</a:t>
            </a:r>
          </a:p>
          <a:p>
            <a:pPr>
              <a:lnSpc>
                <a:spcPct val="80000"/>
              </a:lnSpc>
              <a:buFontTx/>
              <a:buNone/>
            </a:pPr>
            <a:r>
              <a:rPr lang="tr-TR" sz="2400"/>
              <a:t>d)Merkezi otoritenin güçlü tutulması</a:t>
            </a:r>
          </a:p>
        </p:txBody>
      </p:sp>
    </p:spTree>
  </p:cSld>
  <p:clrMapOvr>
    <a:masterClrMapping/>
  </p:clrMapOvr>
  <p:transition>
    <p:wheel spokes="2"/>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body" idx="1"/>
          </p:nvPr>
        </p:nvSpPr>
        <p:spPr>
          <a:xfrm>
            <a:off x="468313" y="476250"/>
            <a:ext cx="7696200" cy="4608513"/>
          </a:xfrm>
        </p:spPr>
        <p:txBody>
          <a:bodyPr/>
          <a:lstStyle/>
          <a:p>
            <a:pPr>
              <a:lnSpc>
                <a:spcPct val="80000"/>
              </a:lnSpc>
              <a:buFontTx/>
              <a:buNone/>
            </a:pPr>
            <a:r>
              <a:rPr lang="tr-TR" sz="2400" b="1"/>
              <a:t>3)İlk Türk devletlerinde,</a:t>
            </a:r>
          </a:p>
          <a:p>
            <a:pPr>
              <a:lnSpc>
                <a:spcPct val="80000"/>
              </a:lnSpc>
            </a:pPr>
            <a:endParaRPr lang="tr-TR" sz="2400" b="1"/>
          </a:p>
          <a:p>
            <a:pPr>
              <a:lnSpc>
                <a:spcPct val="80000"/>
              </a:lnSpc>
            </a:pPr>
            <a:r>
              <a:rPr lang="tr-TR" sz="2400"/>
              <a:t>Hükümdarlara, egemenlik hakkının Tanrı tarafından verildiğine inanılması</a:t>
            </a:r>
          </a:p>
          <a:p>
            <a:pPr>
              <a:lnSpc>
                <a:spcPct val="80000"/>
              </a:lnSpc>
            </a:pPr>
            <a:r>
              <a:rPr lang="tr-TR" sz="2400"/>
              <a:t>Ülkenin hükümdar ve ailesinin ortak malı sayılması</a:t>
            </a:r>
          </a:p>
          <a:p>
            <a:pPr>
              <a:lnSpc>
                <a:spcPct val="80000"/>
              </a:lnSpc>
            </a:pPr>
            <a:r>
              <a:rPr lang="tr-TR" sz="2400"/>
              <a:t>Hükümdarların emirlerinin kanun sayılması</a:t>
            </a:r>
          </a:p>
          <a:p>
            <a:pPr>
              <a:lnSpc>
                <a:spcPct val="80000"/>
              </a:lnSpc>
              <a:buFontTx/>
              <a:buNone/>
            </a:pPr>
            <a:endParaRPr lang="tr-TR" sz="2400"/>
          </a:p>
          <a:p>
            <a:pPr>
              <a:lnSpc>
                <a:spcPct val="80000"/>
              </a:lnSpc>
              <a:buFontTx/>
              <a:buNone/>
            </a:pPr>
            <a:r>
              <a:rPr lang="tr-TR" sz="2400" b="1"/>
              <a:t>Durumları aşağıdakilerden hangisini kolaylaştırmıştır?</a:t>
            </a:r>
          </a:p>
          <a:p>
            <a:pPr>
              <a:lnSpc>
                <a:spcPct val="80000"/>
              </a:lnSpc>
              <a:buFontTx/>
              <a:buNone/>
            </a:pPr>
            <a:endParaRPr lang="tr-TR" sz="2400" b="1"/>
          </a:p>
          <a:p>
            <a:pPr>
              <a:lnSpc>
                <a:spcPct val="80000"/>
              </a:lnSpc>
              <a:buFontTx/>
              <a:buNone/>
            </a:pPr>
            <a:r>
              <a:rPr lang="tr-TR" sz="2400"/>
              <a:t>a)Göçebe yaşam tarzını</a:t>
            </a:r>
          </a:p>
          <a:p>
            <a:pPr>
              <a:lnSpc>
                <a:spcPct val="80000"/>
              </a:lnSpc>
              <a:buFontTx/>
              <a:buNone/>
            </a:pPr>
            <a:r>
              <a:rPr lang="tr-TR" sz="2400"/>
              <a:t>b)Demokrasi yönetiminin kurulmasını</a:t>
            </a:r>
          </a:p>
          <a:p>
            <a:pPr>
              <a:lnSpc>
                <a:spcPct val="80000"/>
              </a:lnSpc>
              <a:buFontTx/>
              <a:buNone/>
            </a:pPr>
            <a:r>
              <a:rPr lang="tr-TR" sz="2400"/>
              <a:t>c)Tarım ve ticaretin gelişmesini</a:t>
            </a:r>
          </a:p>
          <a:p>
            <a:pPr>
              <a:lnSpc>
                <a:spcPct val="80000"/>
              </a:lnSpc>
              <a:buFontTx/>
              <a:buNone/>
            </a:pPr>
            <a:r>
              <a:rPr lang="tr-TR" sz="2400"/>
              <a:t>d)Merkezi otoritenin güçlü tutulması</a:t>
            </a:r>
          </a:p>
        </p:txBody>
      </p:sp>
      <p:sp>
        <p:nvSpPr>
          <p:cNvPr id="59395" name="Oval 3"/>
          <p:cNvSpPr>
            <a:spLocks noChangeArrowheads="1"/>
          </p:cNvSpPr>
          <p:nvPr/>
        </p:nvSpPr>
        <p:spPr bwMode="auto">
          <a:xfrm>
            <a:off x="395288" y="5084763"/>
            <a:ext cx="431800" cy="360362"/>
          </a:xfrm>
          <a:prstGeom prst="ellipse">
            <a:avLst/>
          </a:prstGeom>
          <a:solidFill>
            <a:schemeClr val="accent1"/>
          </a:solidFill>
          <a:ln w="9525">
            <a:solidFill>
              <a:schemeClr val="tx1"/>
            </a:solidFill>
            <a:round/>
            <a:headEnd/>
            <a:tailEnd/>
          </a:ln>
          <a:effectLst/>
        </p:spPr>
        <p:txBody>
          <a:bodyPr wrap="none" anchor="ctr"/>
          <a:lstStyle/>
          <a:p>
            <a:endParaRPr lang="tr-T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Rectangle 3"/>
          <p:cNvSpPr>
            <a:spLocks noGrp="1" noChangeArrowheads="1"/>
          </p:cNvSpPr>
          <p:nvPr>
            <p:ph type="body" idx="1"/>
          </p:nvPr>
        </p:nvSpPr>
        <p:spPr>
          <a:xfrm>
            <a:off x="611188" y="1052513"/>
            <a:ext cx="7696200" cy="4032250"/>
          </a:xfrm>
        </p:spPr>
        <p:txBody>
          <a:bodyPr/>
          <a:lstStyle/>
          <a:p>
            <a:pPr>
              <a:lnSpc>
                <a:spcPct val="80000"/>
              </a:lnSpc>
              <a:buFontTx/>
              <a:buNone/>
            </a:pPr>
            <a:r>
              <a:rPr lang="tr-TR" sz="2400"/>
              <a:t>4)Türk devletlerinde egemenliği elinde tutan kişiler soylarının Oğuz Kağan’dan geldiğini ispatlamaya yönelik şecereler hazırlatmıştır.</a:t>
            </a:r>
          </a:p>
          <a:p>
            <a:pPr>
              <a:lnSpc>
                <a:spcPct val="80000"/>
              </a:lnSpc>
              <a:buFontTx/>
              <a:buNone/>
            </a:pPr>
            <a:endParaRPr lang="tr-TR" sz="2400"/>
          </a:p>
          <a:p>
            <a:pPr>
              <a:lnSpc>
                <a:spcPct val="80000"/>
              </a:lnSpc>
              <a:buFontTx/>
              <a:buNone/>
            </a:pPr>
            <a:r>
              <a:rPr lang="tr-TR" sz="2400" b="1"/>
              <a:t>Bu durum Türk devletlerinde aşağıdakilerden hangisini göstermektedir?</a:t>
            </a:r>
          </a:p>
          <a:p>
            <a:pPr>
              <a:lnSpc>
                <a:spcPct val="80000"/>
              </a:lnSpc>
              <a:buFontTx/>
              <a:buNone/>
            </a:pPr>
            <a:endParaRPr lang="tr-TR" sz="2400" b="1"/>
          </a:p>
          <a:p>
            <a:pPr>
              <a:lnSpc>
                <a:spcPct val="80000"/>
              </a:lnSpc>
              <a:buFontTx/>
              <a:buNone/>
            </a:pPr>
            <a:r>
              <a:rPr lang="tr-TR" sz="2400"/>
              <a:t>a)Egemenlik hakkının belli bir aileye ait olduğunun</a:t>
            </a:r>
          </a:p>
          <a:p>
            <a:pPr>
              <a:lnSpc>
                <a:spcPct val="80000"/>
              </a:lnSpc>
              <a:buFontTx/>
              <a:buNone/>
            </a:pPr>
            <a:r>
              <a:rPr lang="tr-TR" sz="2400"/>
              <a:t>b)Oğuz Kağan’ın ilk Türk hükümdarı olduğunu</a:t>
            </a:r>
          </a:p>
          <a:p>
            <a:pPr>
              <a:lnSpc>
                <a:spcPct val="80000"/>
              </a:lnSpc>
              <a:buFontTx/>
              <a:buNone/>
            </a:pPr>
            <a:r>
              <a:rPr lang="tr-TR" sz="2400"/>
              <a:t>c)Oğuz Kağan’ın en başarılı Türk hükümdarı olduğunu</a:t>
            </a:r>
          </a:p>
          <a:p>
            <a:pPr>
              <a:lnSpc>
                <a:spcPct val="80000"/>
              </a:lnSpc>
              <a:buFontTx/>
              <a:buNone/>
            </a:pPr>
            <a:r>
              <a:rPr lang="tr-TR" sz="2400"/>
              <a:t>d)Oğuz Kağan’ın dini lider olarak kabul edildiğini</a:t>
            </a:r>
          </a:p>
        </p:txBody>
      </p:sp>
    </p:spTree>
  </p:cSld>
  <p:clrMapOvr>
    <a:masterClrMapping/>
  </p:clrMapOvr>
  <p:transition>
    <p:wheel spokes="1"/>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body" idx="1"/>
          </p:nvPr>
        </p:nvSpPr>
        <p:spPr>
          <a:xfrm>
            <a:off x="611188" y="1052513"/>
            <a:ext cx="7696200" cy="4032250"/>
          </a:xfrm>
        </p:spPr>
        <p:txBody>
          <a:bodyPr/>
          <a:lstStyle/>
          <a:p>
            <a:pPr>
              <a:lnSpc>
                <a:spcPct val="80000"/>
              </a:lnSpc>
              <a:buFontTx/>
              <a:buNone/>
            </a:pPr>
            <a:r>
              <a:rPr lang="tr-TR" sz="2400"/>
              <a:t>4)Türk devletlerinde egemenliği elinde tutan kişiler soylarının Oğuz Kağan’dan geldiğini ispatlamaya yönelik şecereler hazırlatmıştır.</a:t>
            </a:r>
          </a:p>
          <a:p>
            <a:pPr>
              <a:lnSpc>
                <a:spcPct val="80000"/>
              </a:lnSpc>
              <a:buFontTx/>
              <a:buNone/>
            </a:pPr>
            <a:endParaRPr lang="tr-TR" sz="2400"/>
          </a:p>
          <a:p>
            <a:pPr>
              <a:lnSpc>
                <a:spcPct val="80000"/>
              </a:lnSpc>
              <a:buFontTx/>
              <a:buNone/>
            </a:pPr>
            <a:r>
              <a:rPr lang="tr-TR" sz="2400" b="1"/>
              <a:t>Bu durum Türk devletlerinde aşağıdakilerden hangisini göstermektedir?</a:t>
            </a:r>
          </a:p>
          <a:p>
            <a:pPr>
              <a:lnSpc>
                <a:spcPct val="80000"/>
              </a:lnSpc>
              <a:buFontTx/>
              <a:buNone/>
            </a:pPr>
            <a:endParaRPr lang="tr-TR" sz="2400" b="1"/>
          </a:p>
          <a:p>
            <a:pPr>
              <a:lnSpc>
                <a:spcPct val="80000"/>
              </a:lnSpc>
              <a:buFontTx/>
              <a:buNone/>
            </a:pPr>
            <a:r>
              <a:rPr lang="tr-TR" sz="2400"/>
              <a:t>a)Egemenlik hakkının belli bir aileye ait olduğunun</a:t>
            </a:r>
          </a:p>
          <a:p>
            <a:pPr>
              <a:lnSpc>
                <a:spcPct val="80000"/>
              </a:lnSpc>
              <a:buFontTx/>
              <a:buNone/>
            </a:pPr>
            <a:r>
              <a:rPr lang="tr-TR" sz="2400"/>
              <a:t>b)Oğuz Kağan’ın ilk Türk hükümdarı olduğunu</a:t>
            </a:r>
          </a:p>
          <a:p>
            <a:pPr>
              <a:lnSpc>
                <a:spcPct val="80000"/>
              </a:lnSpc>
              <a:buFontTx/>
              <a:buNone/>
            </a:pPr>
            <a:r>
              <a:rPr lang="tr-TR" sz="2400"/>
              <a:t>c)Oğuz Kağan’ın en başarılı Türk hükümdarı olduğunu</a:t>
            </a:r>
          </a:p>
          <a:p>
            <a:pPr>
              <a:lnSpc>
                <a:spcPct val="80000"/>
              </a:lnSpc>
              <a:buFontTx/>
              <a:buNone/>
            </a:pPr>
            <a:r>
              <a:rPr lang="tr-TR" sz="2400"/>
              <a:t>d)Oğuz Kağan’ın dini lider olarak kabul edildiğini</a:t>
            </a:r>
          </a:p>
        </p:txBody>
      </p:sp>
      <p:sp>
        <p:nvSpPr>
          <p:cNvPr id="61443" name="Oval 3"/>
          <p:cNvSpPr>
            <a:spLocks noChangeArrowheads="1"/>
          </p:cNvSpPr>
          <p:nvPr/>
        </p:nvSpPr>
        <p:spPr bwMode="auto">
          <a:xfrm>
            <a:off x="611188" y="3429000"/>
            <a:ext cx="288925" cy="287338"/>
          </a:xfrm>
          <a:prstGeom prst="ellipse">
            <a:avLst/>
          </a:prstGeom>
          <a:solidFill>
            <a:schemeClr val="accent1"/>
          </a:solidFill>
          <a:ln w="9525">
            <a:solidFill>
              <a:schemeClr val="tx1"/>
            </a:solidFill>
            <a:round/>
            <a:headEnd/>
            <a:tailEnd/>
          </a:ln>
          <a:effectLst/>
        </p:spPr>
        <p:txBody>
          <a:bodyPr wrap="none" anchor="ctr"/>
          <a:lstStyle/>
          <a:p>
            <a:endParaRPr lang="tr-T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3"/>
          <p:cNvSpPr>
            <a:spLocks noGrp="1" noChangeArrowheads="1"/>
          </p:cNvSpPr>
          <p:nvPr>
            <p:ph type="body" idx="1"/>
          </p:nvPr>
        </p:nvSpPr>
        <p:spPr>
          <a:xfrm>
            <a:off x="684213" y="1341438"/>
            <a:ext cx="7696200" cy="3657600"/>
          </a:xfrm>
        </p:spPr>
        <p:txBody>
          <a:bodyPr/>
          <a:lstStyle/>
          <a:p>
            <a:pPr>
              <a:lnSpc>
                <a:spcPct val="80000"/>
              </a:lnSpc>
              <a:buFontTx/>
              <a:buNone/>
            </a:pPr>
            <a:r>
              <a:rPr lang="tr-TR" sz="2800" b="1"/>
              <a:t>5)İlk Türk devletlerinde yönetim işlerinde hükümdara yardımcı olan kurultay üyeleri arasında aşağıdakilerden hangisi yer almaz?</a:t>
            </a:r>
          </a:p>
          <a:p>
            <a:pPr>
              <a:lnSpc>
                <a:spcPct val="80000"/>
              </a:lnSpc>
              <a:buFontTx/>
              <a:buNone/>
            </a:pPr>
            <a:endParaRPr lang="tr-TR" sz="2800" b="1"/>
          </a:p>
          <a:p>
            <a:pPr>
              <a:lnSpc>
                <a:spcPct val="80000"/>
              </a:lnSpc>
              <a:buFontTx/>
              <a:buNone/>
            </a:pPr>
            <a:r>
              <a:rPr lang="tr-TR" sz="2800"/>
              <a:t>a)Boy beyleri</a:t>
            </a:r>
          </a:p>
          <a:p>
            <a:pPr>
              <a:lnSpc>
                <a:spcPct val="80000"/>
              </a:lnSpc>
              <a:buFontTx/>
              <a:buNone/>
            </a:pPr>
            <a:r>
              <a:rPr lang="tr-TR" sz="2800"/>
              <a:t>b)Hükümdarın eşi</a:t>
            </a:r>
          </a:p>
          <a:p>
            <a:pPr>
              <a:lnSpc>
                <a:spcPct val="80000"/>
              </a:lnSpc>
              <a:buFontTx/>
              <a:buNone/>
            </a:pPr>
            <a:r>
              <a:rPr lang="tr-TR" sz="2800"/>
              <a:t>c)Din adamları</a:t>
            </a:r>
          </a:p>
          <a:p>
            <a:pPr>
              <a:lnSpc>
                <a:spcPct val="80000"/>
              </a:lnSpc>
              <a:buFontTx/>
              <a:buNone/>
            </a:pPr>
            <a:r>
              <a:rPr lang="tr-TR" sz="2800"/>
              <a:t>d)İleri gelen devlet adamları</a:t>
            </a:r>
          </a:p>
        </p:txBody>
      </p:sp>
    </p:spTree>
  </p:cSld>
  <p:clrMapOvr>
    <a:masterClrMapping/>
  </p:clrMapOvr>
  <p:transition>
    <p:wheel spokes="8"/>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body" idx="1"/>
          </p:nvPr>
        </p:nvSpPr>
        <p:spPr>
          <a:xfrm>
            <a:off x="684213" y="1773238"/>
            <a:ext cx="7696200" cy="3657600"/>
          </a:xfrm>
        </p:spPr>
        <p:txBody>
          <a:bodyPr/>
          <a:lstStyle/>
          <a:p>
            <a:pPr>
              <a:buFontTx/>
              <a:buNone/>
            </a:pPr>
            <a:r>
              <a:rPr lang="tr-TR" sz="2800"/>
              <a:t>   ( Y)  1)İlk Türk devletlerinde siyasi, askeri, ve ekonomik kararların alındığı meclise “kut” denir.</a:t>
            </a:r>
          </a:p>
          <a:p>
            <a:pPr>
              <a:buFontTx/>
              <a:buNone/>
            </a:pPr>
            <a:r>
              <a:rPr lang="tr-TR" sz="2800"/>
              <a:t> ………………………………………………………………………………………………………………………………………………………………………………………………………………………………………</a:t>
            </a:r>
          </a:p>
        </p:txBody>
      </p:sp>
    </p:spTree>
  </p:cSld>
  <p:clrMapOvr>
    <a:masterClrMapping/>
  </p:clrMapOvr>
  <p:transition>
    <p:blinds dir="vert"/>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body" idx="1"/>
          </p:nvPr>
        </p:nvSpPr>
        <p:spPr>
          <a:xfrm>
            <a:off x="684213" y="1341438"/>
            <a:ext cx="7696200" cy="3657600"/>
          </a:xfrm>
        </p:spPr>
        <p:txBody>
          <a:bodyPr/>
          <a:lstStyle/>
          <a:p>
            <a:pPr>
              <a:lnSpc>
                <a:spcPct val="80000"/>
              </a:lnSpc>
              <a:buFontTx/>
              <a:buNone/>
            </a:pPr>
            <a:r>
              <a:rPr lang="tr-TR" sz="2800" b="1"/>
              <a:t>5)İlk Türk devletlerinde yönetim işlerinde hükümdara yardımcı olan kurultay üyeleri arasında aşağıdakilerden hangisi yer almaz?</a:t>
            </a:r>
          </a:p>
          <a:p>
            <a:pPr>
              <a:lnSpc>
                <a:spcPct val="80000"/>
              </a:lnSpc>
              <a:buFontTx/>
              <a:buNone/>
            </a:pPr>
            <a:endParaRPr lang="tr-TR" sz="2800" b="1"/>
          </a:p>
          <a:p>
            <a:pPr>
              <a:lnSpc>
                <a:spcPct val="80000"/>
              </a:lnSpc>
              <a:buFontTx/>
              <a:buNone/>
            </a:pPr>
            <a:r>
              <a:rPr lang="tr-TR" sz="2800"/>
              <a:t>a)Boy beyleri</a:t>
            </a:r>
          </a:p>
          <a:p>
            <a:pPr>
              <a:lnSpc>
                <a:spcPct val="80000"/>
              </a:lnSpc>
              <a:buFontTx/>
              <a:buNone/>
            </a:pPr>
            <a:r>
              <a:rPr lang="tr-TR" sz="2800"/>
              <a:t>b)Hükümdarın eşi</a:t>
            </a:r>
          </a:p>
          <a:p>
            <a:pPr>
              <a:lnSpc>
                <a:spcPct val="80000"/>
              </a:lnSpc>
              <a:buFontTx/>
              <a:buNone/>
            </a:pPr>
            <a:r>
              <a:rPr lang="tr-TR" sz="2800"/>
              <a:t>c)Din adamları</a:t>
            </a:r>
          </a:p>
          <a:p>
            <a:pPr>
              <a:lnSpc>
                <a:spcPct val="80000"/>
              </a:lnSpc>
              <a:buFontTx/>
              <a:buNone/>
            </a:pPr>
            <a:r>
              <a:rPr lang="tr-TR" sz="2800"/>
              <a:t>d)İleri gelen devlet adamları</a:t>
            </a:r>
          </a:p>
        </p:txBody>
      </p:sp>
      <p:sp>
        <p:nvSpPr>
          <p:cNvPr id="63491" name="Oval 3"/>
          <p:cNvSpPr>
            <a:spLocks noChangeArrowheads="1"/>
          </p:cNvSpPr>
          <p:nvPr/>
        </p:nvSpPr>
        <p:spPr bwMode="auto">
          <a:xfrm>
            <a:off x="684213" y="4076700"/>
            <a:ext cx="358775" cy="431800"/>
          </a:xfrm>
          <a:prstGeom prst="ellipse">
            <a:avLst/>
          </a:prstGeom>
          <a:solidFill>
            <a:schemeClr val="accent1"/>
          </a:solidFill>
          <a:ln w="9525">
            <a:solidFill>
              <a:schemeClr val="tx1"/>
            </a:solidFill>
            <a:round/>
            <a:headEnd/>
            <a:tailEnd/>
          </a:ln>
          <a:effectLst/>
        </p:spPr>
        <p:txBody>
          <a:bodyPr wrap="none" anchor="ctr"/>
          <a:lstStyle/>
          <a:p>
            <a:endParaRPr lang="tr-T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3"/>
          <p:cNvSpPr>
            <a:spLocks noGrp="1" noChangeArrowheads="1"/>
          </p:cNvSpPr>
          <p:nvPr>
            <p:ph type="body" idx="1"/>
          </p:nvPr>
        </p:nvSpPr>
        <p:spPr>
          <a:xfrm>
            <a:off x="684213" y="1412875"/>
            <a:ext cx="7696200" cy="3657600"/>
          </a:xfrm>
        </p:spPr>
        <p:txBody>
          <a:bodyPr/>
          <a:lstStyle/>
          <a:p>
            <a:pPr>
              <a:lnSpc>
                <a:spcPct val="90000"/>
              </a:lnSpc>
              <a:buFontTx/>
              <a:buNone/>
            </a:pPr>
            <a:r>
              <a:rPr lang="tr-TR" sz="2800"/>
              <a:t> </a:t>
            </a:r>
            <a:r>
              <a:rPr lang="tr-TR" sz="2800" b="1"/>
              <a:t>6)Aşağıdakilerden hangisi Osmanlı Devletinin ilk anayasası olarak kabul edilir?</a:t>
            </a:r>
          </a:p>
          <a:p>
            <a:pPr>
              <a:lnSpc>
                <a:spcPct val="90000"/>
              </a:lnSpc>
              <a:buFontTx/>
              <a:buNone/>
            </a:pPr>
            <a:endParaRPr lang="tr-TR" sz="2800" b="1"/>
          </a:p>
          <a:p>
            <a:pPr>
              <a:lnSpc>
                <a:spcPct val="90000"/>
              </a:lnSpc>
              <a:buFontTx/>
              <a:buNone/>
            </a:pPr>
            <a:r>
              <a:rPr lang="tr-TR" sz="2800"/>
              <a:t>a)Tanzimat Fermanı</a:t>
            </a:r>
          </a:p>
          <a:p>
            <a:pPr>
              <a:lnSpc>
                <a:spcPct val="90000"/>
              </a:lnSpc>
              <a:buFontTx/>
              <a:buNone/>
            </a:pPr>
            <a:r>
              <a:rPr lang="tr-TR" sz="2800"/>
              <a:t>b) Kanun-u Esasi</a:t>
            </a:r>
          </a:p>
          <a:p>
            <a:pPr>
              <a:lnSpc>
                <a:spcPct val="90000"/>
              </a:lnSpc>
              <a:buFontTx/>
              <a:buNone/>
            </a:pPr>
            <a:r>
              <a:rPr lang="tr-TR" sz="2800"/>
              <a:t>c)Teşkilat-ı Esasi </a:t>
            </a:r>
          </a:p>
          <a:p>
            <a:pPr>
              <a:lnSpc>
                <a:spcPct val="90000"/>
              </a:lnSpc>
              <a:buFontTx/>
              <a:buNone/>
            </a:pPr>
            <a:r>
              <a:rPr lang="tr-TR" sz="2800"/>
              <a:t>d)1924 Anayasası</a:t>
            </a:r>
          </a:p>
        </p:txBody>
      </p:sp>
    </p:spTree>
  </p:cSld>
  <p:clrMapOvr>
    <a:masterClrMapping/>
  </p:clrMapOvr>
  <p:transition>
    <p:wheel/>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body" idx="1"/>
          </p:nvPr>
        </p:nvSpPr>
        <p:spPr>
          <a:xfrm>
            <a:off x="684213" y="1412875"/>
            <a:ext cx="7696200" cy="3657600"/>
          </a:xfrm>
        </p:spPr>
        <p:txBody>
          <a:bodyPr/>
          <a:lstStyle/>
          <a:p>
            <a:pPr>
              <a:lnSpc>
                <a:spcPct val="90000"/>
              </a:lnSpc>
              <a:buFontTx/>
              <a:buNone/>
            </a:pPr>
            <a:r>
              <a:rPr lang="tr-TR" sz="2800"/>
              <a:t> </a:t>
            </a:r>
            <a:r>
              <a:rPr lang="tr-TR" sz="2800" b="1"/>
              <a:t>6)Aşağıdakilerden hangisi Osmanlı Devletinin ilk anayasası olarak kabul edilir?</a:t>
            </a:r>
          </a:p>
          <a:p>
            <a:pPr>
              <a:lnSpc>
                <a:spcPct val="90000"/>
              </a:lnSpc>
              <a:buFontTx/>
              <a:buNone/>
            </a:pPr>
            <a:endParaRPr lang="tr-TR" sz="2800" b="1"/>
          </a:p>
          <a:p>
            <a:pPr>
              <a:lnSpc>
                <a:spcPct val="90000"/>
              </a:lnSpc>
              <a:buFontTx/>
              <a:buNone/>
            </a:pPr>
            <a:r>
              <a:rPr lang="tr-TR" sz="2800"/>
              <a:t>a)Tanzimat Fermanı</a:t>
            </a:r>
          </a:p>
          <a:p>
            <a:pPr>
              <a:lnSpc>
                <a:spcPct val="90000"/>
              </a:lnSpc>
              <a:buFontTx/>
              <a:buNone/>
            </a:pPr>
            <a:r>
              <a:rPr lang="tr-TR" sz="2800"/>
              <a:t>b) Kanun-u Esasi</a:t>
            </a:r>
          </a:p>
          <a:p>
            <a:pPr>
              <a:lnSpc>
                <a:spcPct val="90000"/>
              </a:lnSpc>
              <a:buFontTx/>
              <a:buNone/>
            </a:pPr>
            <a:r>
              <a:rPr lang="tr-TR" sz="2800"/>
              <a:t>c)Teşkilat-ı Esasi </a:t>
            </a:r>
          </a:p>
          <a:p>
            <a:pPr>
              <a:lnSpc>
                <a:spcPct val="90000"/>
              </a:lnSpc>
              <a:buFontTx/>
              <a:buNone/>
            </a:pPr>
            <a:r>
              <a:rPr lang="tr-TR" sz="2800"/>
              <a:t>d)1924 Anayasası</a:t>
            </a:r>
          </a:p>
        </p:txBody>
      </p:sp>
      <p:sp>
        <p:nvSpPr>
          <p:cNvPr id="65539" name="Oval 3"/>
          <p:cNvSpPr>
            <a:spLocks noChangeArrowheads="1"/>
          </p:cNvSpPr>
          <p:nvPr/>
        </p:nvSpPr>
        <p:spPr bwMode="auto">
          <a:xfrm>
            <a:off x="684213" y="3573463"/>
            <a:ext cx="431800" cy="503237"/>
          </a:xfrm>
          <a:prstGeom prst="ellipse">
            <a:avLst/>
          </a:prstGeom>
          <a:solidFill>
            <a:schemeClr val="accent1"/>
          </a:solidFill>
          <a:ln w="9525">
            <a:solidFill>
              <a:schemeClr val="tx1"/>
            </a:solidFill>
            <a:round/>
            <a:headEnd/>
            <a:tailEnd/>
          </a:ln>
          <a:effectLst/>
        </p:spPr>
        <p:txBody>
          <a:bodyPr wrap="none" anchor="ctr"/>
          <a:lstStyle/>
          <a:p>
            <a:endParaRPr lang="tr-T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Rectangle 3"/>
          <p:cNvSpPr>
            <a:spLocks noGrp="1" noChangeArrowheads="1"/>
          </p:cNvSpPr>
          <p:nvPr>
            <p:ph type="body" idx="1"/>
          </p:nvPr>
        </p:nvSpPr>
        <p:spPr>
          <a:xfrm>
            <a:off x="684213" y="1557338"/>
            <a:ext cx="7696200" cy="3657600"/>
          </a:xfrm>
        </p:spPr>
        <p:txBody>
          <a:bodyPr/>
          <a:lstStyle/>
          <a:p>
            <a:pPr>
              <a:lnSpc>
                <a:spcPct val="90000"/>
              </a:lnSpc>
              <a:buFontTx/>
              <a:buNone/>
            </a:pPr>
            <a:r>
              <a:rPr lang="tr-TR" b="1"/>
              <a:t>7)Aşağıdakilerden hangisi anayasanın özelliklerinden değildir?</a:t>
            </a:r>
          </a:p>
          <a:p>
            <a:pPr>
              <a:lnSpc>
                <a:spcPct val="90000"/>
              </a:lnSpc>
              <a:buFontTx/>
              <a:buNone/>
            </a:pPr>
            <a:endParaRPr lang="tr-TR" b="1"/>
          </a:p>
          <a:p>
            <a:pPr>
              <a:lnSpc>
                <a:spcPct val="90000"/>
              </a:lnSpc>
              <a:buFontTx/>
              <a:buNone/>
            </a:pPr>
            <a:r>
              <a:rPr lang="tr-TR"/>
              <a:t>a)Kısa ve özdür.</a:t>
            </a:r>
          </a:p>
          <a:p>
            <a:pPr>
              <a:lnSpc>
                <a:spcPct val="90000"/>
              </a:lnSpc>
              <a:buFontTx/>
              <a:buNone/>
            </a:pPr>
            <a:r>
              <a:rPr lang="tr-TR"/>
              <a:t>b)Bütün kanunların özüdür.</a:t>
            </a:r>
          </a:p>
          <a:p>
            <a:pPr>
              <a:lnSpc>
                <a:spcPct val="90000"/>
              </a:lnSpc>
              <a:buFontTx/>
              <a:buNone/>
            </a:pPr>
            <a:r>
              <a:rPr lang="tr-TR"/>
              <a:t>c)Bütün kanunlardan üstündür.</a:t>
            </a:r>
          </a:p>
          <a:p>
            <a:pPr>
              <a:lnSpc>
                <a:spcPct val="90000"/>
              </a:lnSpc>
              <a:buFontTx/>
              <a:buNone/>
            </a:pPr>
            <a:r>
              <a:rPr lang="tr-TR"/>
              <a:t>d)Değiştirilmesi mümkün değildir.</a:t>
            </a:r>
          </a:p>
        </p:txBody>
      </p:sp>
    </p:spTree>
  </p:cSld>
  <p:clrMapOvr>
    <a:masterClrMapping/>
  </p:clrMapOvr>
  <p:transition>
    <p:wheel spokes="3"/>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body" idx="1"/>
          </p:nvPr>
        </p:nvSpPr>
        <p:spPr>
          <a:xfrm>
            <a:off x="684213" y="1557338"/>
            <a:ext cx="7696200" cy="3657600"/>
          </a:xfrm>
        </p:spPr>
        <p:txBody>
          <a:bodyPr/>
          <a:lstStyle/>
          <a:p>
            <a:pPr>
              <a:lnSpc>
                <a:spcPct val="90000"/>
              </a:lnSpc>
              <a:buFontTx/>
              <a:buNone/>
            </a:pPr>
            <a:r>
              <a:rPr lang="tr-TR" b="1"/>
              <a:t>7)Aşağıdakilerden hangisi anayasanın özelliklerinden değildir?</a:t>
            </a:r>
          </a:p>
          <a:p>
            <a:pPr>
              <a:lnSpc>
                <a:spcPct val="90000"/>
              </a:lnSpc>
              <a:buFontTx/>
              <a:buNone/>
            </a:pPr>
            <a:endParaRPr lang="tr-TR" b="1"/>
          </a:p>
          <a:p>
            <a:pPr>
              <a:lnSpc>
                <a:spcPct val="90000"/>
              </a:lnSpc>
              <a:buFontTx/>
              <a:buNone/>
            </a:pPr>
            <a:r>
              <a:rPr lang="tr-TR"/>
              <a:t>a)Kısa ve özdür.</a:t>
            </a:r>
          </a:p>
          <a:p>
            <a:pPr>
              <a:lnSpc>
                <a:spcPct val="90000"/>
              </a:lnSpc>
              <a:buFontTx/>
              <a:buNone/>
            </a:pPr>
            <a:r>
              <a:rPr lang="tr-TR"/>
              <a:t>b)Bütün kanunların özüdür.</a:t>
            </a:r>
          </a:p>
          <a:p>
            <a:pPr>
              <a:lnSpc>
                <a:spcPct val="90000"/>
              </a:lnSpc>
              <a:buFontTx/>
              <a:buNone/>
            </a:pPr>
            <a:r>
              <a:rPr lang="tr-TR"/>
              <a:t>c)Bütün kanunlardan üstündür.</a:t>
            </a:r>
          </a:p>
          <a:p>
            <a:pPr>
              <a:lnSpc>
                <a:spcPct val="90000"/>
              </a:lnSpc>
              <a:buFontTx/>
              <a:buNone/>
            </a:pPr>
            <a:r>
              <a:rPr lang="tr-TR"/>
              <a:t>d)Değiştirilmesi mümkün değildir.</a:t>
            </a:r>
          </a:p>
        </p:txBody>
      </p:sp>
      <p:sp>
        <p:nvSpPr>
          <p:cNvPr id="67587" name="Oval 3"/>
          <p:cNvSpPr>
            <a:spLocks noChangeArrowheads="1"/>
          </p:cNvSpPr>
          <p:nvPr/>
        </p:nvSpPr>
        <p:spPr bwMode="auto">
          <a:xfrm>
            <a:off x="684213" y="4724400"/>
            <a:ext cx="431800" cy="433388"/>
          </a:xfrm>
          <a:prstGeom prst="ellipse">
            <a:avLst/>
          </a:prstGeom>
          <a:solidFill>
            <a:schemeClr val="accent1"/>
          </a:solidFill>
          <a:ln w="9525">
            <a:solidFill>
              <a:schemeClr val="tx1"/>
            </a:solidFill>
            <a:round/>
            <a:headEnd/>
            <a:tailEnd/>
          </a:ln>
          <a:effectLst/>
        </p:spPr>
        <p:txBody>
          <a:bodyPr wrap="none" anchor="ctr"/>
          <a:lstStyle/>
          <a:p>
            <a:endParaRPr lang="tr-T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3"/>
          <p:cNvSpPr>
            <a:spLocks noGrp="1" noChangeArrowheads="1"/>
          </p:cNvSpPr>
          <p:nvPr>
            <p:ph type="body" idx="1"/>
          </p:nvPr>
        </p:nvSpPr>
        <p:spPr>
          <a:xfrm>
            <a:off x="684213" y="1557338"/>
            <a:ext cx="7696200" cy="3657600"/>
          </a:xfrm>
        </p:spPr>
        <p:txBody>
          <a:bodyPr/>
          <a:lstStyle/>
          <a:p>
            <a:pPr>
              <a:lnSpc>
                <a:spcPct val="90000"/>
              </a:lnSpc>
              <a:buFontTx/>
              <a:buNone/>
            </a:pPr>
            <a:r>
              <a:rPr lang="tr-TR" sz="2800" b="1"/>
              <a:t>8)Aşağıdakilerden hangisi ile millet egemenliğine dayalı yeni Türk Devletinin kurulmasını sağlamıştır?</a:t>
            </a:r>
          </a:p>
          <a:p>
            <a:pPr>
              <a:lnSpc>
                <a:spcPct val="90000"/>
              </a:lnSpc>
              <a:buFontTx/>
              <a:buNone/>
            </a:pPr>
            <a:endParaRPr lang="tr-TR" sz="2800" b="1"/>
          </a:p>
          <a:p>
            <a:pPr>
              <a:lnSpc>
                <a:spcPct val="90000"/>
              </a:lnSpc>
              <a:buFontTx/>
              <a:buNone/>
            </a:pPr>
            <a:r>
              <a:rPr lang="tr-TR" sz="2800"/>
              <a:t>a)Amasya Genelgesi’nin yayınlanması</a:t>
            </a:r>
          </a:p>
          <a:p>
            <a:pPr>
              <a:lnSpc>
                <a:spcPct val="90000"/>
              </a:lnSpc>
              <a:buFontTx/>
              <a:buNone/>
            </a:pPr>
            <a:r>
              <a:rPr lang="tr-TR" sz="2800"/>
              <a:t>b)Sivas Kongresinin toplanması</a:t>
            </a:r>
          </a:p>
          <a:p>
            <a:pPr>
              <a:lnSpc>
                <a:spcPct val="90000"/>
              </a:lnSpc>
              <a:buFontTx/>
              <a:buNone/>
            </a:pPr>
            <a:r>
              <a:rPr lang="tr-TR" sz="2800"/>
              <a:t>c)TBMM’nin açılması</a:t>
            </a:r>
          </a:p>
          <a:p>
            <a:pPr>
              <a:lnSpc>
                <a:spcPct val="90000"/>
              </a:lnSpc>
              <a:buFontTx/>
              <a:buNone/>
            </a:pPr>
            <a:r>
              <a:rPr lang="tr-TR" sz="2800"/>
              <a:t>d)Osmanlı Mebuslar Meclisinin toplanması</a:t>
            </a:r>
          </a:p>
        </p:txBody>
      </p:sp>
    </p:spTree>
  </p:cSld>
  <p:clrMapOvr>
    <a:masterClrMapping/>
  </p:clrMapOvr>
  <p:transition>
    <p:wheel spokes="2"/>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body" idx="1"/>
          </p:nvPr>
        </p:nvSpPr>
        <p:spPr>
          <a:xfrm>
            <a:off x="684213" y="1557338"/>
            <a:ext cx="7696200" cy="3657600"/>
          </a:xfrm>
        </p:spPr>
        <p:txBody>
          <a:bodyPr/>
          <a:lstStyle/>
          <a:p>
            <a:pPr>
              <a:lnSpc>
                <a:spcPct val="90000"/>
              </a:lnSpc>
              <a:buFontTx/>
              <a:buNone/>
            </a:pPr>
            <a:r>
              <a:rPr lang="tr-TR" sz="2800" b="1"/>
              <a:t>8)Aşağıdakilerden hangisi ile millet egemenliğine dayalı yeni Türk Devletinin kurulmasını sağlamıştır?</a:t>
            </a:r>
          </a:p>
          <a:p>
            <a:pPr>
              <a:lnSpc>
                <a:spcPct val="90000"/>
              </a:lnSpc>
              <a:buFontTx/>
              <a:buNone/>
            </a:pPr>
            <a:endParaRPr lang="tr-TR" sz="2800" b="1"/>
          </a:p>
          <a:p>
            <a:pPr>
              <a:lnSpc>
                <a:spcPct val="90000"/>
              </a:lnSpc>
              <a:buFontTx/>
              <a:buNone/>
            </a:pPr>
            <a:r>
              <a:rPr lang="tr-TR" sz="2800"/>
              <a:t>a)Amasya Genelgesi’nin yayınlanması</a:t>
            </a:r>
          </a:p>
          <a:p>
            <a:pPr>
              <a:lnSpc>
                <a:spcPct val="90000"/>
              </a:lnSpc>
              <a:buFontTx/>
              <a:buNone/>
            </a:pPr>
            <a:r>
              <a:rPr lang="tr-TR" sz="2800"/>
              <a:t>b)Sivas Kongresinin toplanması</a:t>
            </a:r>
          </a:p>
          <a:p>
            <a:pPr>
              <a:lnSpc>
                <a:spcPct val="90000"/>
              </a:lnSpc>
              <a:buFontTx/>
              <a:buNone/>
            </a:pPr>
            <a:r>
              <a:rPr lang="tr-TR" sz="2800"/>
              <a:t>c)TBMM’nin açılması</a:t>
            </a:r>
          </a:p>
          <a:p>
            <a:pPr>
              <a:lnSpc>
                <a:spcPct val="90000"/>
              </a:lnSpc>
              <a:buFontTx/>
              <a:buNone/>
            </a:pPr>
            <a:r>
              <a:rPr lang="tr-TR" sz="2800"/>
              <a:t>d)Osmanlı Mebuslar Meclisinin toplanması</a:t>
            </a:r>
          </a:p>
        </p:txBody>
      </p:sp>
      <p:sp>
        <p:nvSpPr>
          <p:cNvPr id="69635" name="Oval 3"/>
          <p:cNvSpPr>
            <a:spLocks noChangeArrowheads="1"/>
          </p:cNvSpPr>
          <p:nvPr/>
        </p:nvSpPr>
        <p:spPr bwMode="auto">
          <a:xfrm>
            <a:off x="611188" y="4292600"/>
            <a:ext cx="504825" cy="360363"/>
          </a:xfrm>
          <a:prstGeom prst="ellipse">
            <a:avLst/>
          </a:prstGeom>
          <a:solidFill>
            <a:schemeClr val="accent1"/>
          </a:solidFill>
          <a:ln w="9525">
            <a:solidFill>
              <a:schemeClr val="tx1"/>
            </a:solidFill>
            <a:round/>
            <a:headEnd/>
            <a:tailEnd/>
          </a:ln>
          <a:effectLst/>
        </p:spPr>
        <p:txBody>
          <a:bodyPr wrap="none" anchor="ctr"/>
          <a:lstStyle/>
          <a:p>
            <a:endParaRPr lang="tr-T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Rectangle 3"/>
          <p:cNvSpPr>
            <a:spLocks noGrp="1" noChangeArrowheads="1"/>
          </p:cNvSpPr>
          <p:nvPr>
            <p:ph type="body" idx="1"/>
          </p:nvPr>
        </p:nvSpPr>
        <p:spPr>
          <a:xfrm>
            <a:off x="684213" y="1412875"/>
            <a:ext cx="7696200" cy="3657600"/>
          </a:xfrm>
        </p:spPr>
        <p:txBody>
          <a:bodyPr/>
          <a:lstStyle/>
          <a:p>
            <a:pPr>
              <a:lnSpc>
                <a:spcPct val="90000"/>
              </a:lnSpc>
              <a:buFontTx/>
              <a:buNone/>
            </a:pPr>
            <a:r>
              <a:rPr lang="tr-TR" sz="2400" b="1"/>
              <a:t>9)Aşağıdakilerden hangisi devlet otoritesinin ulusal egemenliğine dayanmasından kaynaklanmaz?</a:t>
            </a:r>
          </a:p>
          <a:p>
            <a:pPr>
              <a:lnSpc>
                <a:spcPct val="90000"/>
              </a:lnSpc>
              <a:buFontTx/>
              <a:buNone/>
            </a:pPr>
            <a:endParaRPr lang="tr-TR" sz="2400" b="1"/>
          </a:p>
          <a:p>
            <a:pPr>
              <a:lnSpc>
                <a:spcPct val="90000"/>
              </a:lnSpc>
              <a:buFontTx/>
              <a:buNone/>
            </a:pPr>
            <a:r>
              <a:rPr lang="tr-TR" sz="2400"/>
              <a:t>a)Yöneticilerin halkın seçmesi</a:t>
            </a:r>
          </a:p>
          <a:p>
            <a:pPr>
              <a:lnSpc>
                <a:spcPct val="90000"/>
              </a:lnSpc>
              <a:buFontTx/>
              <a:buNone/>
            </a:pPr>
            <a:r>
              <a:rPr lang="tr-TR" sz="2400"/>
              <a:t>b)Anayasanın halk oylaması ile kabul edilmesi</a:t>
            </a:r>
          </a:p>
          <a:p>
            <a:pPr>
              <a:lnSpc>
                <a:spcPct val="90000"/>
              </a:lnSpc>
              <a:buFontTx/>
              <a:buNone/>
            </a:pPr>
            <a:r>
              <a:rPr lang="tr-TR" sz="2400"/>
              <a:t>c)Vatandaşların temel hak ve hürriyetlerinin yasalarca güvenceye alınması</a:t>
            </a:r>
          </a:p>
          <a:p>
            <a:pPr>
              <a:lnSpc>
                <a:spcPct val="90000"/>
              </a:lnSpc>
              <a:buFontTx/>
              <a:buNone/>
            </a:pPr>
            <a:r>
              <a:rPr lang="tr-TR" sz="2400"/>
              <a:t>d)Geleneklere bağlılığın güçlü olması</a:t>
            </a:r>
          </a:p>
          <a:p>
            <a:pPr>
              <a:lnSpc>
                <a:spcPct val="90000"/>
              </a:lnSpc>
              <a:buFontTx/>
              <a:buNone/>
            </a:pPr>
            <a:r>
              <a:rPr lang="tr-TR" sz="2400"/>
              <a:t> </a:t>
            </a:r>
          </a:p>
        </p:txBody>
      </p:sp>
    </p:spTree>
  </p:cSld>
  <p:clrMapOvr>
    <a:masterClrMapping/>
  </p:clrMapOvr>
  <p:transition>
    <p:wheel spokes="1"/>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body" idx="1"/>
          </p:nvPr>
        </p:nvSpPr>
        <p:spPr>
          <a:xfrm>
            <a:off x="684213" y="1412875"/>
            <a:ext cx="7696200" cy="3657600"/>
          </a:xfrm>
        </p:spPr>
        <p:txBody>
          <a:bodyPr/>
          <a:lstStyle/>
          <a:p>
            <a:pPr>
              <a:lnSpc>
                <a:spcPct val="90000"/>
              </a:lnSpc>
              <a:buFontTx/>
              <a:buNone/>
            </a:pPr>
            <a:r>
              <a:rPr lang="tr-TR" sz="2400" b="1"/>
              <a:t>9)Aşağıdakilerden hangisi devlet otoritesinin ulusal egemenliğine dayanmasından kaynaklanmaz?</a:t>
            </a:r>
          </a:p>
          <a:p>
            <a:pPr>
              <a:lnSpc>
                <a:spcPct val="90000"/>
              </a:lnSpc>
              <a:buFontTx/>
              <a:buNone/>
            </a:pPr>
            <a:endParaRPr lang="tr-TR" sz="2400" b="1"/>
          </a:p>
          <a:p>
            <a:pPr>
              <a:lnSpc>
                <a:spcPct val="90000"/>
              </a:lnSpc>
              <a:buFontTx/>
              <a:buNone/>
            </a:pPr>
            <a:r>
              <a:rPr lang="tr-TR" sz="2400"/>
              <a:t>a)Yöneticilerin halkın seçmesi</a:t>
            </a:r>
          </a:p>
          <a:p>
            <a:pPr>
              <a:lnSpc>
                <a:spcPct val="90000"/>
              </a:lnSpc>
              <a:buFontTx/>
              <a:buNone/>
            </a:pPr>
            <a:r>
              <a:rPr lang="tr-TR" sz="2400"/>
              <a:t>b)Anayasanın halk oylaması ile kabul edilmesi</a:t>
            </a:r>
          </a:p>
          <a:p>
            <a:pPr>
              <a:lnSpc>
                <a:spcPct val="90000"/>
              </a:lnSpc>
              <a:buFontTx/>
              <a:buNone/>
            </a:pPr>
            <a:r>
              <a:rPr lang="tr-TR" sz="2400"/>
              <a:t>c)Vatandaşların temel hak ve hürriyetlerinin yasalarca güvenceye alınması</a:t>
            </a:r>
          </a:p>
          <a:p>
            <a:pPr>
              <a:lnSpc>
                <a:spcPct val="90000"/>
              </a:lnSpc>
              <a:buFontTx/>
              <a:buNone/>
            </a:pPr>
            <a:r>
              <a:rPr lang="tr-TR" sz="2400"/>
              <a:t>d)Geleneklere bağlılığın güçlü olması</a:t>
            </a:r>
          </a:p>
          <a:p>
            <a:pPr>
              <a:lnSpc>
                <a:spcPct val="90000"/>
              </a:lnSpc>
              <a:buFontTx/>
              <a:buNone/>
            </a:pPr>
            <a:r>
              <a:rPr lang="tr-TR" sz="2400"/>
              <a:t> </a:t>
            </a:r>
          </a:p>
        </p:txBody>
      </p:sp>
      <p:sp>
        <p:nvSpPr>
          <p:cNvPr id="71683" name="Oval 3"/>
          <p:cNvSpPr>
            <a:spLocks noChangeArrowheads="1"/>
          </p:cNvSpPr>
          <p:nvPr/>
        </p:nvSpPr>
        <p:spPr bwMode="auto">
          <a:xfrm>
            <a:off x="684213" y="4076700"/>
            <a:ext cx="358775" cy="431800"/>
          </a:xfrm>
          <a:prstGeom prst="ellipse">
            <a:avLst/>
          </a:prstGeom>
          <a:solidFill>
            <a:schemeClr val="accent1"/>
          </a:solidFill>
          <a:ln w="9525">
            <a:solidFill>
              <a:schemeClr val="tx1"/>
            </a:solidFill>
            <a:round/>
            <a:headEnd/>
            <a:tailEnd/>
          </a:ln>
          <a:effectLst/>
        </p:spPr>
        <p:txBody>
          <a:bodyPr wrap="none" anchor="ctr"/>
          <a:lstStyle/>
          <a:p>
            <a:endParaRPr lang="tr-T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Rectangle 3"/>
          <p:cNvSpPr>
            <a:spLocks noGrp="1" noChangeArrowheads="1"/>
          </p:cNvSpPr>
          <p:nvPr>
            <p:ph type="body" idx="1"/>
          </p:nvPr>
        </p:nvSpPr>
        <p:spPr>
          <a:xfrm>
            <a:off x="611188" y="1052513"/>
            <a:ext cx="7696200" cy="4464050"/>
          </a:xfrm>
        </p:spPr>
        <p:txBody>
          <a:bodyPr/>
          <a:lstStyle/>
          <a:p>
            <a:pPr>
              <a:lnSpc>
                <a:spcPct val="80000"/>
              </a:lnSpc>
              <a:buFontTx/>
              <a:buNone/>
            </a:pPr>
            <a:r>
              <a:rPr lang="tr-TR" sz="2400"/>
              <a:t>10)Anayasamızın 6. maddesinde “Egemenliğin kullanılması, hiçbir surette hiçbir kişiye, zümreye veya sınıfa bırakılamaz.Hiçbir kimse veya organ kaynağını Anayasadan almayan bir devlet yetkisi kullanamaz.” denilmiştir.</a:t>
            </a:r>
          </a:p>
          <a:p>
            <a:pPr>
              <a:lnSpc>
                <a:spcPct val="80000"/>
              </a:lnSpc>
              <a:buFontTx/>
              <a:buNone/>
            </a:pPr>
            <a:endParaRPr lang="tr-TR" sz="2400"/>
          </a:p>
          <a:p>
            <a:pPr>
              <a:lnSpc>
                <a:spcPct val="80000"/>
              </a:lnSpc>
              <a:buFontTx/>
              <a:buNone/>
            </a:pPr>
            <a:r>
              <a:rPr lang="tr-TR" sz="2400" b="1"/>
              <a:t>Bu madde ile aşağıdakilerden hangisinin korunması amaçlanmıştır?</a:t>
            </a:r>
          </a:p>
          <a:p>
            <a:pPr>
              <a:lnSpc>
                <a:spcPct val="80000"/>
              </a:lnSpc>
              <a:buFontTx/>
              <a:buNone/>
            </a:pPr>
            <a:endParaRPr lang="tr-TR" sz="2400" b="1"/>
          </a:p>
          <a:p>
            <a:pPr>
              <a:lnSpc>
                <a:spcPct val="80000"/>
              </a:lnSpc>
              <a:buFontTx/>
              <a:buNone/>
            </a:pPr>
            <a:r>
              <a:rPr lang="tr-TR" sz="2400"/>
              <a:t>a)Millet egemenliğinin</a:t>
            </a:r>
          </a:p>
          <a:p>
            <a:pPr>
              <a:lnSpc>
                <a:spcPct val="80000"/>
              </a:lnSpc>
              <a:buFontTx/>
              <a:buNone/>
            </a:pPr>
            <a:r>
              <a:rPr lang="tr-TR" sz="2400"/>
              <a:t>b)Geleneklerin</a:t>
            </a:r>
          </a:p>
          <a:p>
            <a:pPr>
              <a:lnSpc>
                <a:spcPct val="80000"/>
              </a:lnSpc>
              <a:buFontTx/>
              <a:buNone/>
            </a:pPr>
            <a:r>
              <a:rPr lang="tr-TR" sz="2400"/>
              <a:t>c)Yöneticilerin çıkarlarının</a:t>
            </a:r>
          </a:p>
          <a:p>
            <a:pPr>
              <a:lnSpc>
                <a:spcPct val="80000"/>
              </a:lnSpc>
              <a:buFontTx/>
              <a:buNone/>
            </a:pPr>
            <a:r>
              <a:rPr lang="tr-TR" sz="2400"/>
              <a:t>d)Siyasi ve ekonomik gücün</a:t>
            </a:r>
          </a:p>
        </p:txBody>
      </p:sp>
    </p:spTree>
  </p:cSld>
  <p:clrMapOvr>
    <a:masterClrMapping/>
  </p:clrMapOvr>
  <p:transition>
    <p:wheel spokes="8"/>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p:txBody>
          <a:bodyPr/>
          <a:lstStyle/>
          <a:p>
            <a:pPr>
              <a:buFontTx/>
              <a:buNone/>
            </a:pPr>
            <a:r>
              <a:rPr lang="tr-TR"/>
              <a:t>   </a:t>
            </a:r>
            <a:r>
              <a:rPr lang="tr-TR" sz="2800"/>
              <a:t>(   )  2)Türkiye Cumhuriyeti Devleti’nde herkes istediği dine inanıp dilediği gibi ibadet etme hakkına sahiptir.</a:t>
            </a:r>
          </a:p>
          <a:p>
            <a:pPr>
              <a:buFontTx/>
              <a:buNone/>
            </a:pPr>
            <a:r>
              <a:rPr lang="tr-TR" sz="2800"/>
              <a:t> ….……………………………………………………………………………………………………………………………………………………………………………………………………………………………………</a:t>
            </a: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body" idx="1"/>
          </p:nvPr>
        </p:nvSpPr>
        <p:spPr>
          <a:xfrm>
            <a:off x="611188" y="1052513"/>
            <a:ext cx="7696200" cy="4464050"/>
          </a:xfrm>
        </p:spPr>
        <p:txBody>
          <a:bodyPr/>
          <a:lstStyle/>
          <a:p>
            <a:pPr>
              <a:lnSpc>
                <a:spcPct val="80000"/>
              </a:lnSpc>
              <a:buFontTx/>
              <a:buNone/>
            </a:pPr>
            <a:r>
              <a:rPr lang="tr-TR" sz="2400"/>
              <a:t>10)Anayasamızın 6. maddesinde “Egemenliğin kullanılması, hiçbir surette hiçbir kişiye, zümreye veya sınıfa bırakılamaz.Hiçbir kimse veya organ kaynağını Anayasadan almayan bir devlet yetkisi kullanamaz.” denilmiştir.</a:t>
            </a:r>
          </a:p>
          <a:p>
            <a:pPr>
              <a:lnSpc>
                <a:spcPct val="80000"/>
              </a:lnSpc>
              <a:buFontTx/>
              <a:buNone/>
            </a:pPr>
            <a:endParaRPr lang="tr-TR" sz="2400"/>
          </a:p>
          <a:p>
            <a:pPr>
              <a:lnSpc>
                <a:spcPct val="80000"/>
              </a:lnSpc>
              <a:buFontTx/>
              <a:buNone/>
            </a:pPr>
            <a:r>
              <a:rPr lang="tr-TR" sz="2400" b="1"/>
              <a:t>Bu madde ile aşağıdakilerden hangisinin korunması amaçlanmıştır?</a:t>
            </a:r>
          </a:p>
          <a:p>
            <a:pPr>
              <a:lnSpc>
                <a:spcPct val="80000"/>
              </a:lnSpc>
              <a:buFontTx/>
              <a:buNone/>
            </a:pPr>
            <a:endParaRPr lang="tr-TR" sz="2400" b="1"/>
          </a:p>
          <a:p>
            <a:pPr>
              <a:lnSpc>
                <a:spcPct val="80000"/>
              </a:lnSpc>
              <a:buFontTx/>
              <a:buNone/>
            </a:pPr>
            <a:r>
              <a:rPr lang="tr-TR" sz="2400"/>
              <a:t>a)Millet egemenliğinin</a:t>
            </a:r>
          </a:p>
          <a:p>
            <a:pPr>
              <a:lnSpc>
                <a:spcPct val="80000"/>
              </a:lnSpc>
              <a:buFontTx/>
              <a:buNone/>
            </a:pPr>
            <a:r>
              <a:rPr lang="tr-TR" sz="2400"/>
              <a:t>b)Geleneklerin</a:t>
            </a:r>
          </a:p>
          <a:p>
            <a:pPr>
              <a:lnSpc>
                <a:spcPct val="80000"/>
              </a:lnSpc>
              <a:buFontTx/>
              <a:buNone/>
            </a:pPr>
            <a:r>
              <a:rPr lang="tr-TR" sz="2400"/>
              <a:t>c)Yöneticilerin çıkarlarının</a:t>
            </a:r>
          </a:p>
          <a:p>
            <a:pPr>
              <a:lnSpc>
                <a:spcPct val="80000"/>
              </a:lnSpc>
              <a:buFontTx/>
              <a:buNone/>
            </a:pPr>
            <a:r>
              <a:rPr lang="tr-TR" sz="2400"/>
              <a:t>d)Siyasi ve ekonomik gücün</a:t>
            </a:r>
          </a:p>
        </p:txBody>
      </p:sp>
      <p:sp>
        <p:nvSpPr>
          <p:cNvPr id="73731" name="Oval 3"/>
          <p:cNvSpPr>
            <a:spLocks noChangeArrowheads="1"/>
          </p:cNvSpPr>
          <p:nvPr/>
        </p:nvSpPr>
        <p:spPr bwMode="auto">
          <a:xfrm>
            <a:off x="539750" y="4005263"/>
            <a:ext cx="431800" cy="287337"/>
          </a:xfrm>
          <a:prstGeom prst="ellipse">
            <a:avLst/>
          </a:prstGeom>
          <a:solidFill>
            <a:schemeClr val="accent1"/>
          </a:solidFill>
          <a:ln w="9525">
            <a:solidFill>
              <a:schemeClr val="tx1"/>
            </a:solidFill>
            <a:round/>
            <a:headEnd/>
            <a:tailEnd/>
          </a:ln>
          <a:effectLst/>
        </p:spPr>
        <p:txBody>
          <a:bodyPr wrap="none" anchor="ctr"/>
          <a:lstStyle/>
          <a:p>
            <a:endParaRPr lang="tr-T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3"/>
          <p:cNvSpPr>
            <a:spLocks noGrp="1" noChangeArrowheads="1"/>
          </p:cNvSpPr>
          <p:nvPr>
            <p:ph type="body" idx="1"/>
          </p:nvPr>
        </p:nvSpPr>
        <p:spPr>
          <a:xfrm>
            <a:off x="684213" y="1125538"/>
            <a:ext cx="7696200" cy="4391025"/>
          </a:xfrm>
        </p:spPr>
        <p:txBody>
          <a:bodyPr/>
          <a:lstStyle/>
          <a:p>
            <a:pPr>
              <a:lnSpc>
                <a:spcPct val="80000"/>
              </a:lnSpc>
              <a:buFontTx/>
              <a:buNone/>
            </a:pPr>
            <a:r>
              <a:rPr lang="tr-TR" sz="2400"/>
              <a:t>11)Ülkemizde;</a:t>
            </a:r>
          </a:p>
          <a:p>
            <a:pPr>
              <a:lnSpc>
                <a:spcPct val="80000"/>
              </a:lnSpc>
            </a:pPr>
            <a:r>
              <a:rPr lang="tr-TR" sz="2400"/>
              <a:t>Bütün vatandaşlar din ve inancında serbesttir.</a:t>
            </a:r>
          </a:p>
          <a:p>
            <a:pPr>
              <a:lnSpc>
                <a:spcPct val="80000"/>
              </a:lnSpc>
            </a:pPr>
            <a:r>
              <a:rPr lang="tr-TR" sz="2400"/>
              <a:t>Devlet bütün dinlere eşit mesafededir.</a:t>
            </a:r>
          </a:p>
          <a:p>
            <a:pPr>
              <a:lnSpc>
                <a:spcPct val="80000"/>
              </a:lnSpc>
            </a:pPr>
            <a:r>
              <a:rPr lang="tr-TR" sz="2400"/>
              <a:t>Hiç kimse dinsel ayrımcılığa tabi tutulamaz.</a:t>
            </a:r>
          </a:p>
          <a:p>
            <a:pPr>
              <a:lnSpc>
                <a:spcPct val="80000"/>
              </a:lnSpc>
              <a:buFontTx/>
              <a:buNone/>
            </a:pPr>
            <a:endParaRPr lang="tr-TR" sz="2400"/>
          </a:p>
          <a:p>
            <a:pPr>
              <a:lnSpc>
                <a:spcPct val="80000"/>
              </a:lnSpc>
              <a:buFontTx/>
              <a:buNone/>
            </a:pPr>
            <a:r>
              <a:rPr lang="tr-TR" sz="2400" b="1"/>
              <a:t>Bu durum devletimizin temel niteliklerinden hangisinin bir gereğidir?</a:t>
            </a:r>
          </a:p>
          <a:p>
            <a:pPr>
              <a:lnSpc>
                <a:spcPct val="80000"/>
              </a:lnSpc>
              <a:buFontTx/>
              <a:buNone/>
            </a:pPr>
            <a:endParaRPr lang="tr-TR" sz="2400" b="1"/>
          </a:p>
          <a:p>
            <a:pPr>
              <a:lnSpc>
                <a:spcPct val="80000"/>
              </a:lnSpc>
              <a:buFontTx/>
              <a:buNone/>
            </a:pPr>
            <a:r>
              <a:rPr lang="tr-TR" sz="2400"/>
              <a:t>a)Sosyal devlet olma</a:t>
            </a:r>
          </a:p>
          <a:p>
            <a:pPr>
              <a:lnSpc>
                <a:spcPct val="80000"/>
              </a:lnSpc>
              <a:buFontTx/>
              <a:buNone/>
            </a:pPr>
            <a:r>
              <a:rPr lang="tr-TR" sz="2400"/>
              <a:t>b)Laik devlet olma</a:t>
            </a:r>
          </a:p>
          <a:p>
            <a:pPr>
              <a:lnSpc>
                <a:spcPct val="80000"/>
              </a:lnSpc>
              <a:buFontTx/>
              <a:buNone/>
            </a:pPr>
            <a:r>
              <a:rPr lang="tr-TR" sz="2400"/>
              <a:t>c)Hukuk devleti olma</a:t>
            </a:r>
          </a:p>
          <a:p>
            <a:pPr>
              <a:lnSpc>
                <a:spcPct val="80000"/>
              </a:lnSpc>
              <a:buFontTx/>
              <a:buNone/>
            </a:pPr>
            <a:r>
              <a:rPr lang="tr-TR" sz="2400"/>
              <a:t>d)Atatürk milliyetçiliğine bağlı olma</a:t>
            </a:r>
          </a:p>
          <a:p>
            <a:pPr>
              <a:lnSpc>
                <a:spcPct val="80000"/>
              </a:lnSpc>
              <a:buFontTx/>
              <a:buNone/>
            </a:pPr>
            <a:endParaRPr lang="tr-TR" sz="2400"/>
          </a:p>
        </p:txBody>
      </p:sp>
    </p:spTree>
  </p:cSld>
  <p:clrMapOvr>
    <a:masterClrMapping/>
  </p:clrMapOvr>
  <p:transition>
    <p:wheel/>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body" idx="1"/>
          </p:nvPr>
        </p:nvSpPr>
        <p:spPr>
          <a:xfrm>
            <a:off x="684213" y="1125538"/>
            <a:ext cx="7696200" cy="4391025"/>
          </a:xfrm>
        </p:spPr>
        <p:txBody>
          <a:bodyPr/>
          <a:lstStyle/>
          <a:p>
            <a:pPr>
              <a:lnSpc>
                <a:spcPct val="80000"/>
              </a:lnSpc>
              <a:buFontTx/>
              <a:buNone/>
            </a:pPr>
            <a:r>
              <a:rPr lang="tr-TR" sz="2400"/>
              <a:t>11)Ülkemizde;</a:t>
            </a:r>
          </a:p>
          <a:p>
            <a:pPr>
              <a:lnSpc>
                <a:spcPct val="80000"/>
              </a:lnSpc>
            </a:pPr>
            <a:r>
              <a:rPr lang="tr-TR" sz="2400"/>
              <a:t>Bütün vatandaşlar din ve inancında serbesttir.</a:t>
            </a:r>
          </a:p>
          <a:p>
            <a:pPr>
              <a:lnSpc>
                <a:spcPct val="80000"/>
              </a:lnSpc>
            </a:pPr>
            <a:r>
              <a:rPr lang="tr-TR" sz="2400"/>
              <a:t>Devlet bütün dinlere eşit mesafededir.</a:t>
            </a:r>
          </a:p>
          <a:p>
            <a:pPr>
              <a:lnSpc>
                <a:spcPct val="80000"/>
              </a:lnSpc>
            </a:pPr>
            <a:r>
              <a:rPr lang="tr-TR" sz="2400"/>
              <a:t>Hiç kimse dinsel ayrımcılığa tabi tutulamaz.</a:t>
            </a:r>
          </a:p>
          <a:p>
            <a:pPr>
              <a:lnSpc>
                <a:spcPct val="80000"/>
              </a:lnSpc>
              <a:buFontTx/>
              <a:buNone/>
            </a:pPr>
            <a:endParaRPr lang="tr-TR" sz="2400"/>
          </a:p>
          <a:p>
            <a:pPr>
              <a:lnSpc>
                <a:spcPct val="80000"/>
              </a:lnSpc>
              <a:buFontTx/>
              <a:buNone/>
            </a:pPr>
            <a:r>
              <a:rPr lang="tr-TR" sz="2400" b="1"/>
              <a:t>Bu durum devletimizin temel niteliklerinden hangisinin bir gereğidir?</a:t>
            </a:r>
          </a:p>
          <a:p>
            <a:pPr>
              <a:lnSpc>
                <a:spcPct val="80000"/>
              </a:lnSpc>
              <a:buFontTx/>
              <a:buNone/>
            </a:pPr>
            <a:endParaRPr lang="tr-TR" sz="2400" b="1"/>
          </a:p>
          <a:p>
            <a:pPr>
              <a:lnSpc>
                <a:spcPct val="80000"/>
              </a:lnSpc>
              <a:buFontTx/>
              <a:buNone/>
            </a:pPr>
            <a:r>
              <a:rPr lang="tr-TR" sz="2400"/>
              <a:t>a)Sosyal devlet olma</a:t>
            </a:r>
          </a:p>
          <a:p>
            <a:pPr>
              <a:lnSpc>
                <a:spcPct val="80000"/>
              </a:lnSpc>
              <a:buFontTx/>
              <a:buNone/>
            </a:pPr>
            <a:r>
              <a:rPr lang="tr-TR" sz="2400"/>
              <a:t>b)Laik devlet olma</a:t>
            </a:r>
          </a:p>
          <a:p>
            <a:pPr>
              <a:lnSpc>
                <a:spcPct val="80000"/>
              </a:lnSpc>
              <a:buFontTx/>
              <a:buNone/>
            </a:pPr>
            <a:r>
              <a:rPr lang="tr-TR" sz="2400"/>
              <a:t>c)Hukuk devleti olma</a:t>
            </a:r>
          </a:p>
          <a:p>
            <a:pPr>
              <a:lnSpc>
                <a:spcPct val="80000"/>
              </a:lnSpc>
              <a:buFontTx/>
              <a:buNone/>
            </a:pPr>
            <a:r>
              <a:rPr lang="tr-TR" sz="2400"/>
              <a:t>d)Atatürk milliyetçiliğine bağlı olma</a:t>
            </a:r>
          </a:p>
          <a:p>
            <a:pPr>
              <a:lnSpc>
                <a:spcPct val="80000"/>
              </a:lnSpc>
              <a:buFontTx/>
              <a:buNone/>
            </a:pPr>
            <a:endParaRPr lang="tr-TR" sz="2400"/>
          </a:p>
        </p:txBody>
      </p:sp>
      <p:sp>
        <p:nvSpPr>
          <p:cNvPr id="75779" name="Oval 3"/>
          <p:cNvSpPr>
            <a:spLocks noChangeArrowheads="1"/>
          </p:cNvSpPr>
          <p:nvPr/>
        </p:nvSpPr>
        <p:spPr bwMode="auto">
          <a:xfrm>
            <a:off x="684213" y="4365625"/>
            <a:ext cx="358775" cy="287338"/>
          </a:xfrm>
          <a:prstGeom prst="ellipse">
            <a:avLst/>
          </a:prstGeom>
          <a:solidFill>
            <a:schemeClr val="accent1"/>
          </a:solidFill>
          <a:ln w="9525">
            <a:solidFill>
              <a:schemeClr val="tx1"/>
            </a:solidFill>
            <a:round/>
            <a:headEnd/>
            <a:tailEnd/>
          </a:ln>
          <a:effectLst/>
        </p:spPr>
        <p:txBody>
          <a:bodyPr wrap="none" anchor="ctr"/>
          <a:lstStyle/>
          <a:p>
            <a:endParaRPr lang="tr-T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3" name="Rectangle 3"/>
          <p:cNvSpPr>
            <a:spLocks noGrp="1" noChangeArrowheads="1"/>
          </p:cNvSpPr>
          <p:nvPr>
            <p:ph type="body" idx="1"/>
          </p:nvPr>
        </p:nvSpPr>
        <p:spPr>
          <a:xfrm>
            <a:off x="684213" y="1700213"/>
            <a:ext cx="7696200" cy="3657600"/>
          </a:xfrm>
        </p:spPr>
        <p:txBody>
          <a:bodyPr/>
          <a:lstStyle/>
          <a:p>
            <a:pPr>
              <a:lnSpc>
                <a:spcPct val="90000"/>
              </a:lnSpc>
              <a:buFontTx/>
              <a:buNone/>
            </a:pPr>
            <a:r>
              <a:rPr lang="tr-TR" b="1"/>
              <a:t>12)Yasa teklifi aşağıdakilerden hangisi tarafından verilir?</a:t>
            </a:r>
          </a:p>
          <a:p>
            <a:pPr>
              <a:lnSpc>
                <a:spcPct val="90000"/>
              </a:lnSpc>
              <a:buFontTx/>
              <a:buNone/>
            </a:pPr>
            <a:endParaRPr lang="tr-TR" b="1"/>
          </a:p>
          <a:p>
            <a:pPr>
              <a:lnSpc>
                <a:spcPct val="90000"/>
              </a:lnSpc>
              <a:buFontTx/>
              <a:buNone/>
            </a:pPr>
            <a:r>
              <a:rPr lang="tr-TR"/>
              <a:t>a)Cumhurbaşkanı</a:t>
            </a:r>
          </a:p>
          <a:p>
            <a:pPr>
              <a:lnSpc>
                <a:spcPct val="90000"/>
              </a:lnSpc>
              <a:buFontTx/>
              <a:buNone/>
            </a:pPr>
            <a:r>
              <a:rPr lang="tr-TR"/>
              <a:t>b)Milletvekilleri</a:t>
            </a:r>
          </a:p>
          <a:p>
            <a:pPr>
              <a:lnSpc>
                <a:spcPct val="90000"/>
              </a:lnSpc>
              <a:buFontTx/>
              <a:buNone/>
            </a:pPr>
            <a:r>
              <a:rPr lang="tr-TR"/>
              <a:t>c)Anayasa Mahkemesi</a:t>
            </a:r>
          </a:p>
          <a:p>
            <a:pPr>
              <a:lnSpc>
                <a:spcPct val="90000"/>
              </a:lnSpc>
              <a:buFontTx/>
              <a:buNone/>
            </a:pPr>
            <a:r>
              <a:rPr lang="tr-TR"/>
              <a:t>d)Siyasi parti başkanları</a:t>
            </a:r>
          </a:p>
        </p:txBody>
      </p:sp>
    </p:spTree>
  </p:cSld>
  <p:clrMapOvr>
    <a:masterClrMapping/>
  </p:clrMapOvr>
  <p:transition>
    <p:wheel spokes="3"/>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body" idx="1"/>
          </p:nvPr>
        </p:nvSpPr>
        <p:spPr>
          <a:xfrm>
            <a:off x="684213" y="1700213"/>
            <a:ext cx="7696200" cy="3657600"/>
          </a:xfrm>
        </p:spPr>
        <p:txBody>
          <a:bodyPr/>
          <a:lstStyle/>
          <a:p>
            <a:pPr>
              <a:lnSpc>
                <a:spcPct val="90000"/>
              </a:lnSpc>
              <a:buFontTx/>
              <a:buNone/>
            </a:pPr>
            <a:r>
              <a:rPr lang="tr-TR" b="1"/>
              <a:t>12)Yasa teklifi aşağıdakilerden hangisi tarafından verilir?</a:t>
            </a:r>
          </a:p>
          <a:p>
            <a:pPr>
              <a:lnSpc>
                <a:spcPct val="90000"/>
              </a:lnSpc>
              <a:buFontTx/>
              <a:buNone/>
            </a:pPr>
            <a:endParaRPr lang="tr-TR" b="1"/>
          </a:p>
          <a:p>
            <a:pPr>
              <a:lnSpc>
                <a:spcPct val="90000"/>
              </a:lnSpc>
              <a:buFontTx/>
              <a:buNone/>
            </a:pPr>
            <a:r>
              <a:rPr lang="tr-TR"/>
              <a:t>a)Cumhurbaşkanı</a:t>
            </a:r>
          </a:p>
          <a:p>
            <a:pPr>
              <a:lnSpc>
                <a:spcPct val="90000"/>
              </a:lnSpc>
              <a:buFontTx/>
              <a:buNone/>
            </a:pPr>
            <a:r>
              <a:rPr lang="tr-TR"/>
              <a:t>b)Milletvekilleri</a:t>
            </a:r>
          </a:p>
          <a:p>
            <a:pPr>
              <a:lnSpc>
                <a:spcPct val="90000"/>
              </a:lnSpc>
              <a:buFontTx/>
              <a:buNone/>
            </a:pPr>
            <a:r>
              <a:rPr lang="tr-TR"/>
              <a:t>c)Anayasa Mahkemesi</a:t>
            </a:r>
          </a:p>
          <a:p>
            <a:pPr>
              <a:lnSpc>
                <a:spcPct val="90000"/>
              </a:lnSpc>
              <a:buFontTx/>
              <a:buNone/>
            </a:pPr>
            <a:r>
              <a:rPr lang="tr-TR"/>
              <a:t>d)Siyasi parti başkanları</a:t>
            </a:r>
          </a:p>
        </p:txBody>
      </p:sp>
      <p:sp>
        <p:nvSpPr>
          <p:cNvPr id="77827" name="Oval 3"/>
          <p:cNvSpPr>
            <a:spLocks noChangeArrowheads="1"/>
          </p:cNvSpPr>
          <p:nvPr/>
        </p:nvSpPr>
        <p:spPr bwMode="auto">
          <a:xfrm>
            <a:off x="684213" y="3789363"/>
            <a:ext cx="431800" cy="503237"/>
          </a:xfrm>
          <a:prstGeom prst="ellipse">
            <a:avLst/>
          </a:prstGeom>
          <a:solidFill>
            <a:schemeClr val="accent1"/>
          </a:solidFill>
          <a:ln w="9525">
            <a:solidFill>
              <a:schemeClr val="tx1"/>
            </a:solidFill>
            <a:round/>
            <a:headEnd/>
            <a:tailEnd/>
          </a:ln>
          <a:effectLst/>
        </p:spPr>
        <p:txBody>
          <a:bodyPr wrap="none" anchor="ctr"/>
          <a:lstStyle/>
          <a:p>
            <a:endParaRPr lang="tr-T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Rectangle 3"/>
          <p:cNvSpPr>
            <a:spLocks noGrp="1" noChangeArrowheads="1"/>
          </p:cNvSpPr>
          <p:nvPr>
            <p:ph type="body" idx="1"/>
          </p:nvPr>
        </p:nvSpPr>
        <p:spPr/>
        <p:txBody>
          <a:bodyPr/>
          <a:lstStyle/>
          <a:p>
            <a:pPr>
              <a:lnSpc>
                <a:spcPct val="90000"/>
              </a:lnSpc>
              <a:buFontTx/>
              <a:buNone/>
            </a:pPr>
            <a:r>
              <a:rPr lang="tr-TR" sz="2800" b="1" dirty="0"/>
              <a:t>13)Bir kanunun yürürlüğe girmesinde son aşama aşağıdakilerden hangisidir?</a:t>
            </a:r>
          </a:p>
          <a:p>
            <a:pPr>
              <a:lnSpc>
                <a:spcPct val="90000"/>
              </a:lnSpc>
              <a:buFontTx/>
              <a:buNone/>
            </a:pPr>
            <a:endParaRPr lang="tr-TR" sz="2800" b="1" dirty="0"/>
          </a:p>
          <a:p>
            <a:pPr>
              <a:lnSpc>
                <a:spcPct val="90000"/>
              </a:lnSpc>
              <a:buFontTx/>
              <a:buNone/>
            </a:pPr>
            <a:r>
              <a:rPr lang="tr-TR" sz="2800" dirty="0"/>
              <a:t>a)Anayasa komisyonlarında görüşülerek son şeklinin verilmesi</a:t>
            </a:r>
          </a:p>
          <a:p>
            <a:pPr>
              <a:lnSpc>
                <a:spcPct val="90000"/>
              </a:lnSpc>
              <a:buFontTx/>
              <a:buNone/>
            </a:pPr>
            <a:r>
              <a:rPr lang="tr-TR" sz="2800" dirty="0"/>
              <a:t>b)TBMM’de kabul edilmesi</a:t>
            </a:r>
          </a:p>
          <a:p>
            <a:pPr>
              <a:lnSpc>
                <a:spcPct val="90000"/>
              </a:lnSpc>
              <a:buFontTx/>
              <a:buNone/>
            </a:pPr>
            <a:r>
              <a:rPr lang="tr-TR" sz="2800" dirty="0"/>
              <a:t>c)Cumhurbaşkanının onaylaması</a:t>
            </a:r>
          </a:p>
          <a:p>
            <a:pPr>
              <a:lnSpc>
                <a:spcPct val="90000"/>
              </a:lnSpc>
              <a:buFontTx/>
              <a:buNone/>
            </a:pPr>
            <a:r>
              <a:rPr lang="tr-TR" sz="2800" dirty="0"/>
              <a:t>d)Resmi Gazetede yayımlanması</a:t>
            </a:r>
          </a:p>
        </p:txBody>
      </p:sp>
    </p:spTree>
  </p:cSld>
  <p:clrMapOvr>
    <a:masterClrMapping/>
  </p:clrMapOvr>
  <p:transition>
    <p:wheel spokes="2"/>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body" idx="1"/>
          </p:nvPr>
        </p:nvSpPr>
        <p:spPr/>
        <p:txBody>
          <a:bodyPr/>
          <a:lstStyle/>
          <a:p>
            <a:pPr>
              <a:lnSpc>
                <a:spcPct val="90000"/>
              </a:lnSpc>
              <a:buFontTx/>
              <a:buNone/>
            </a:pPr>
            <a:r>
              <a:rPr lang="tr-TR" sz="2800" b="1" dirty="0"/>
              <a:t>13)Bir kanunun yürürlüğe girmesinde son aşama aşağıdakilerden hangisidir?</a:t>
            </a:r>
          </a:p>
          <a:p>
            <a:pPr>
              <a:lnSpc>
                <a:spcPct val="90000"/>
              </a:lnSpc>
              <a:buFontTx/>
              <a:buNone/>
            </a:pPr>
            <a:endParaRPr lang="tr-TR" sz="2800" b="1" dirty="0"/>
          </a:p>
          <a:p>
            <a:pPr>
              <a:lnSpc>
                <a:spcPct val="90000"/>
              </a:lnSpc>
              <a:buFontTx/>
              <a:buNone/>
            </a:pPr>
            <a:r>
              <a:rPr lang="tr-TR" sz="2800" dirty="0"/>
              <a:t>a)Anayasa komisyonlarında görüşülerek son şeklinin verilmesi</a:t>
            </a:r>
          </a:p>
          <a:p>
            <a:pPr>
              <a:lnSpc>
                <a:spcPct val="90000"/>
              </a:lnSpc>
              <a:buFontTx/>
              <a:buNone/>
            </a:pPr>
            <a:r>
              <a:rPr lang="tr-TR" sz="2800" dirty="0"/>
              <a:t>b)TBMM’de kabul edilmesi</a:t>
            </a:r>
          </a:p>
          <a:p>
            <a:pPr>
              <a:lnSpc>
                <a:spcPct val="90000"/>
              </a:lnSpc>
              <a:buFontTx/>
              <a:buNone/>
            </a:pPr>
            <a:r>
              <a:rPr lang="tr-TR" sz="2800" dirty="0"/>
              <a:t>c)Cumhurbaşkanının onaylaması</a:t>
            </a:r>
          </a:p>
          <a:p>
            <a:pPr>
              <a:lnSpc>
                <a:spcPct val="90000"/>
              </a:lnSpc>
              <a:buFontTx/>
              <a:buNone/>
            </a:pPr>
            <a:r>
              <a:rPr lang="tr-TR" sz="2800" dirty="0"/>
              <a:t>d)Resmi Gazetede yayımlanması</a:t>
            </a:r>
          </a:p>
        </p:txBody>
      </p:sp>
      <p:sp>
        <p:nvSpPr>
          <p:cNvPr id="79875" name="Oval 3"/>
          <p:cNvSpPr>
            <a:spLocks noChangeArrowheads="1"/>
          </p:cNvSpPr>
          <p:nvPr/>
        </p:nvSpPr>
        <p:spPr bwMode="auto">
          <a:xfrm>
            <a:off x="684213" y="4941888"/>
            <a:ext cx="431800" cy="503237"/>
          </a:xfrm>
          <a:prstGeom prst="ellipse">
            <a:avLst/>
          </a:prstGeom>
          <a:solidFill>
            <a:schemeClr val="accent1"/>
          </a:solidFill>
          <a:ln w="9525">
            <a:solidFill>
              <a:schemeClr val="tx1"/>
            </a:solidFill>
            <a:round/>
            <a:headEnd/>
            <a:tailEnd/>
          </a:ln>
          <a:effectLst/>
        </p:spPr>
        <p:txBody>
          <a:bodyPr wrap="none" anchor="ctr"/>
          <a:lstStyle/>
          <a:p>
            <a:endParaRPr lang="tr-T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00" name="Rectangle 4"/>
          <p:cNvSpPr>
            <a:spLocks noGrp="1" noChangeArrowheads="1"/>
          </p:cNvSpPr>
          <p:nvPr>
            <p:ph type="body" idx="1"/>
          </p:nvPr>
        </p:nvSpPr>
        <p:spPr>
          <a:xfrm>
            <a:off x="755650" y="1196975"/>
            <a:ext cx="7696200" cy="4105275"/>
          </a:xfrm>
        </p:spPr>
        <p:txBody>
          <a:bodyPr/>
          <a:lstStyle/>
          <a:p>
            <a:pPr>
              <a:lnSpc>
                <a:spcPct val="80000"/>
              </a:lnSpc>
              <a:buFontTx/>
              <a:buNone/>
            </a:pPr>
            <a:r>
              <a:rPr lang="tr-TR" sz="2400"/>
              <a:t>14)İnsanlar topluluk halinde yaşamaya başladığında güçlü olanlar güçsüz olanlara baskı yapmaya başlamış, haklarını zorla ellerinden almışlar.Bu durumu önlemek amacıyla devlet denilen siyasi örgütler kurulmuştur.</a:t>
            </a:r>
          </a:p>
          <a:p>
            <a:pPr>
              <a:lnSpc>
                <a:spcPct val="80000"/>
              </a:lnSpc>
              <a:buFontTx/>
              <a:buNone/>
            </a:pPr>
            <a:endParaRPr lang="tr-TR" sz="2400"/>
          </a:p>
          <a:p>
            <a:pPr>
              <a:lnSpc>
                <a:spcPct val="80000"/>
              </a:lnSpc>
              <a:buFontTx/>
              <a:buNone/>
            </a:pPr>
            <a:r>
              <a:rPr lang="tr-TR" sz="2400" b="1"/>
              <a:t>Buna göre aşağıdakilerden hangisi devletin temel amacı olmaz?</a:t>
            </a:r>
          </a:p>
          <a:p>
            <a:pPr>
              <a:lnSpc>
                <a:spcPct val="80000"/>
              </a:lnSpc>
              <a:buFontTx/>
              <a:buNone/>
            </a:pPr>
            <a:endParaRPr lang="tr-TR" sz="2400" b="1"/>
          </a:p>
          <a:p>
            <a:pPr>
              <a:lnSpc>
                <a:spcPct val="80000"/>
              </a:lnSpc>
              <a:buFontTx/>
              <a:buNone/>
            </a:pPr>
            <a:r>
              <a:rPr lang="tr-TR" sz="2400"/>
              <a:t>a)Güçlü olanların haklarını korumak</a:t>
            </a:r>
          </a:p>
          <a:p>
            <a:pPr>
              <a:lnSpc>
                <a:spcPct val="80000"/>
              </a:lnSpc>
              <a:buFontTx/>
              <a:buNone/>
            </a:pPr>
            <a:r>
              <a:rPr lang="tr-TR" sz="2400"/>
              <a:t>b)Toplumda düzeni sağlamak</a:t>
            </a:r>
          </a:p>
          <a:p>
            <a:pPr>
              <a:lnSpc>
                <a:spcPct val="80000"/>
              </a:lnSpc>
              <a:buFontTx/>
              <a:buNone/>
            </a:pPr>
            <a:r>
              <a:rPr lang="tr-TR" sz="2400"/>
              <a:t>c)İnsanların haklarını korumak</a:t>
            </a:r>
          </a:p>
          <a:p>
            <a:pPr>
              <a:lnSpc>
                <a:spcPct val="80000"/>
              </a:lnSpc>
              <a:buFontTx/>
              <a:buNone/>
            </a:pPr>
            <a:r>
              <a:rPr lang="tr-TR" sz="2400"/>
              <a:t>d)Güçsüz olanı güçlü olana ezdirmemek</a:t>
            </a:r>
          </a:p>
        </p:txBody>
      </p:sp>
    </p:spTree>
  </p:cSld>
  <p:clrMapOvr>
    <a:masterClrMapping/>
  </p:clrMapOvr>
  <p:transition>
    <p:wheel spokes="1"/>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body" idx="1"/>
          </p:nvPr>
        </p:nvSpPr>
        <p:spPr>
          <a:xfrm>
            <a:off x="755650" y="1196975"/>
            <a:ext cx="7696200" cy="4105275"/>
          </a:xfrm>
        </p:spPr>
        <p:txBody>
          <a:bodyPr/>
          <a:lstStyle/>
          <a:p>
            <a:pPr>
              <a:lnSpc>
                <a:spcPct val="80000"/>
              </a:lnSpc>
              <a:buFontTx/>
              <a:buNone/>
            </a:pPr>
            <a:r>
              <a:rPr lang="tr-TR" sz="2400"/>
              <a:t>14)İnsanlar topluluk halinde yaşamaya başladığında güçlü olanlar güçsüz olanlara baskı yapmaya başlamış, haklarını zorla ellerinden almışlar.Bu durumu önlemek amacıyla devlet denilen siyasi örgütler kurulmuştur.</a:t>
            </a:r>
          </a:p>
          <a:p>
            <a:pPr>
              <a:lnSpc>
                <a:spcPct val="80000"/>
              </a:lnSpc>
              <a:buFontTx/>
              <a:buNone/>
            </a:pPr>
            <a:endParaRPr lang="tr-TR" sz="2400"/>
          </a:p>
          <a:p>
            <a:pPr>
              <a:lnSpc>
                <a:spcPct val="80000"/>
              </a:lnSpc>
              <a:buFontTx/>
              <a:buNone/>
            </a:pPr>
            <a:r>
              <a:rPr lang="tr-TR" sz="2400" b="1"/>
              <a:t>Buna göre aşağıdakilerden hangisi devletin temel amacı olmaz?</a:t>
            </a:r>
          </a:p>
          <a:p>
            <a:pPr>
              <a:lnSpc>
                <a:spcPct val="80000"/>
              </a:lnSpc>
              <a:buFontTx/>
              <a:buNone/>
            </a:pPr>
            <a:endParaRPr lang="tr-TR" sz="2400" b="1"/>
          </a:p>
          <a:p>
            <a:pPr>
              <a:lnSpc>
                <a:spcPct val="80000"/>
              </a:lnSpc>
              <a:buFontTx/>
              <a:buNone/>
            </a:pPr>
            <a:r>
              <a:rPr lang="tr-TR" sz="2400"/>
              <a:t>a)Güçlü olanların haklarını korumak</a:t>
            </a:r>
          </a:p>
          <a:p>
            <a:pPr>
              <a:lnSpc>
                <a:spcPct val="80000"/>
              </a:lnSpc>
              <a:buFontTx/>
              <a:buNone/>
            </a:pPr>
            <a:r>
              <a:rPr lang="tr-TR" sz="2400"/>
              <a:t>b)Toplumda düzeni sağlamak</a:t>
            </a:r>
          </a:p>
          <a:p>
            <a:pPr>
              <a:lnSpc>
                <a:spcPct val="80000"/>
              </a:lnSpc>
              <a:buFontTx/>
              <a:buNone/>
            </a:pPr>
            <a:r>
              <a:rPr lang="tr-TR" sz="2400"/>
              <a:t>c)İnsanların haklarını korumak</a:t>
            </a:r>
          </a:p>
          <a:p>
            <a:pPr>
              <a:lnSpc>
                <a:spcPct val="80000"/>
              </a:lnSpc>
              <a:buFontTx/>
              <a:buNone/>
            </a:pPr>
            <a:r>
              <a:rPr lang="tr-TR" sz="2400"/>
              <a:t>d)Güçsüz olanı güçlü olana ezdirmemek</a:t>
            </a:r>
          </a:p>
        </p:txBody>
      </p:sp>
      <p:sp>
        <p:nvSpPr>
          <p:cNvPr id="81923" name="Oval 3"/>
          <p:cNvSpPr>
            <a:spLocks noChangeArrowheads="1"/>
          </p:cNvSpPr>
          <p:nvPr/>
        </p:nvSpPr>
        <p:spPr bwMode="auto">
          <a:xfrm>
            <a:off x="755650" y="4076700"/>
            <a:ext cx="360363" cy="431800"/>
          </a:xfrm>
          <a:prstGeom prst="ellipse">
            <a:avLst/>
          </a:prstGeom>
          <a:solidFill>
            <a:schemeClr val="accent1"/>
          </a:solidFill>
          <a:ln w="9525">
            <a:solidFill>
              <a:schemeClr val="tx1"/>
            </a:solidFill>
            <a:round/>
            <a:headEnd/>
            <a:tailEnd/>
          </a:ln>
          <a:effectLst/>
        </p:spPr>
        <p:txBody>
          <a:bodyPr wrap="none" anchor="ctr"/>
          <a:lstStyle/>
          <a:p>
            <a:endParaRPr lang="tr-T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Rectangle 3"/>
          <p:cNvSpPr>
            <a:spLocks noGrp="1" noChangeArrowheads="1"/>
          </p:cNvSpPr>
          <p:nvPr>
            <p:ph type="body" idx="1"/>
          </p:nvPr>
        </p:nvSpPr>
        <p:spPr>
          <a:xfrm>
            <a:off x="611188" y="1484313"/>
            <a:ext cx="7696200" cy="3657600"/>
          </a:xfrm>
        </p:spPr>
        <p:txBody>
          <a:bodyPr/>
          <a:lstStyle/>
          <a:p>
            <a:pPr>
              <a:lnSpc>
                <a:spcPct val="90000"/>
              </a:lnSpc>
              <a:buFontTx/>
              <a:buNone/>
            </a:pPr>
            <a:r>
              <a:rPr lang="tr-TR" sz="2400"/>
              <a:t>15)</a:t>
            </a:r>
            <a:r>
              <a:rPr lang="tr-TR" sz="2400" b="1"/>
              <a:t>Atatürk</a:t>
            </a:r>
            <a:r>
              <a:rPr lang="tr-TR" sz="2400"/>
              <a:t> “Egemenlik kayıtsız şartsız milletindir.” </a:t>
            </a:r>
            <a:r>
              <a:rPr lang="tr-TR" sz="2400" b="1"/>
              <a:t>sözü, anayasamızın 2. maddesinde yer alan devletin temel niteliklerinden hangisinin özünü oluşturmaktadır?</a:t>
            </a:r>
          </a:p>
          <a:p>
            <a:pPr>
              <a:lnSpc>
                <a:spcPct val="90000"/>
              </a:lnSpc>
              <a:buFontTx/>
              <a:buNone/>
            </a:pPr>
            <a:endParaRPr lang="tr-TR" sz="2400" b="1"/>
          </a:p>
          <a:p>
            <a:pPr>
              <a:lnSpc>
                <a:spcPct val="90000"/>
              </a:lnSpc>
              <a:buFontTx/>
              <a:buNone/>
            </a:pPr>
            <a:r>
              <a:rPr lang="tr-TR" sz="2400"/>
              <a:t>a)Laik</a:t>
            </a:r>
          </a:p>
          <a:p>
            <a:pPr>
              <a:lnSpc>
                <a:spcPct val="90000"/>
              </a:lnSpc>
              <a:buFontTx/>
              <a:buNone/>
            </a:pPr>
            <a:r>
              <a:rPr lang="tr-TR" sz="2400"/>
              <a:t>b)Sosyal</a:t>
            </a:r>
          </a:p>
          <a:p>
            <a:pPr>
              <a:lnSpc>
                <a:spcPct val="90000"/>
              </a:lnSpc>
              <a:buFontTx/>
              <a:buNone/>
            </a:pPr>
            <a:r>
              <a:rPr lang="tr-TR" sz="2400"/>
              <a:t>c)Hukuk</a:t>
            </a:r>
          </a:p>
          <a:p>
            <a:pPr>
              <a:lnSpc>
                <a:spcPct val="90000"/>
              </a:lnSpc>
              <a:buFontTx/>
              <a:buNone/>
            </a:pPr>
            <a:r>
              <a:rPr lang="tr-TR" sz="2400"/>
              <a:t>d)Demokratik</a:t>
            </a:r>
          </a:p>
          <a:p>
            <a:pPr>
              <a:lnSpc>
                <a:spcPct val="90000"/>
              </a:lnSpc>
              <a:buFontTx/>
              <a:buNone/>
            </a:pPr>
            <a:endParaRPr lang="tr-TR" sz="2400"/>
          </a:p>
        </p:txBody>
      </p:sp>
    </p:spTree>
  </p:cSld>
  <p:clrMapOvr>
    <a:masterClrMapping/>
  </p:clrMapOvr>
  <p:transition>
    <p:wheel spokes="8"/>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body" idx="1"/>
          </p:nvPr>
        </p:nvSpPr>
        <p:spPr/>
        <p:txBody>
          <a:bodyPr/>
          <a:lstStyle/>
          <a:p>
            <a:pPr>
              <a:buFontTx/>
              <a:buNone/>
            </a:pPr>
            <a:r>
              <a:rPr lang="tr-TR"/>
              <a:t>   </a:t>
            </a:r>
            <a:r>
              <a:rPr lang="tr-TR" sz="2800"/>
              <a:t>( D)  2)Türkiye Cumhuriyeti Devleti’nde herkes istediği dine inanıp dilediği gibi ibadet etme hakkına sahiptir.</a:t>
            </a:r>
          </a:p>
          <a:p>
            <a:pPr>
              <a:buFontTx/>
              <a:buNone/>
            </a:pPr>
            <a:r>
              <a:rPr lang="tr-TR" sz="2800"/>
              <a:t> ….……………………………………………………………………………………………………………………………………………………………………………………………………………………………………</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body" idx="1"/>
          </p:nvPr>
        </p:nvSpPr>
        <p:spPr>
          <a:xfrm>
            <a:off x="611188" y="1484313"/>
            <a:ext cx="7696200" cy="3657600"/>
          </a:xfrm>
        </p:spPr>
        <p:txBody>
          <a:bodyPr/>
          <a:lstStyle/>
          <a:p>
            <a:pPr>
              <a:lnSpc>
                <a:spcPct val="90000"/>
              </a:lnSpc>
              <a:buFontTx/>
              <a:buNone/>
            </a:pPr>
            <a:r>
              <a:rPr lang="tr-TR" sz="2400"/>
              <a:t>15)</a:t>
            </a:r>
            <a:r>
              <a:rPr lang="tr-TR" sz="2400" b="1"/>
              <a:t>Atatürk</a:t>
            </a:r>
            <a:r>
              <a:rPr lang="tr-TR" sz="2400"/>
              <a:t> “Egemenlik kayıtsız şartsız milletindir.” </a:t>
            </a:r>
            <a:r>
              <a:rPr lang="tr-TR" sz="2400" b="1"/>
              <a:t>sözü, anayasamızın 2. maddesinde yer alan devletin temel niteliklerinden hangisinin özünü oluşturmaktadır?</a:t>
            </a:r>
          </a:p>
          <a:p>
            <a:pPr>
              <a:lnSpc>
                <a:spcPct val="90000"/>
              </a:lnSpc>
              <a:buFontTx/>
              <a:buNone/>
            </a:pPr>
            <a:endParaRPr lang="tr-TR" sz="2400" b="1"/>
          </a:p>
          <a:p>
            <a:pPr>
              <a:lnSpc>
                <a:spcPct val="90000"/>
              </a:lnSpc>
              <a:buFontTx/>
              <a:buNone/>
            </a:pPr>
            <a:r>
              <a:rPr lang="tr-TR" sz="2400"/>
              <a:t>a)Laik</a:t>
            </a:r>
          </a:p>
          <a:p>
            <a:pPr>
              <a:lnSpc>
                <a:spcPct val="90000"/>
              </a:lnSpc>
              <a:buFontTx/>
              <a:buNone/>
            </a:pPr>
            <a:r>
              <a:rPr lang="tr-TR" sz="2400"/>
              <a:t>b)Sosyal</a:t>
            </a:r>
          </a:p>
          <a:p>
            <a:pPr>
              <a:lnSpc>
                <a:spcPct val="90000"/>
              </a:lnSpc>
              <a:buFontTx/>
              <a:buNone/>
            </a:pPr>
            <a:r>
              <a:rPr lang="tr-TR" sz="2400"/>
              <a:t>c)Hukuk</a:t>
            </a:r>
          </a:p>
          <a:p>
            <a:pPr>
              <a:lnSpc>
                <a:spcPct val="90000"/>
              </a:lnSpc>
              <a:buFontTx/>
              <a:buNone/>
            </a:pPr>
            <a:r>
              <a:rPr lang="tr-TR" sz="2400"/>
              <a:t>d)Demokratik</a:t>
            </a:r>
          </a:p>
          <a:p>
            <a:pPr>
              <a:lnSpc>
                <a:spcPct val="90000"/>
              </a:lnSpc>
              <a:buFontTx/>
              <a:buNone/>
            </a:pPr>
            <a:endParaRPr lang="tr-TR" sz="2400"/>
          </a:p>
        </p:txBody>
      </p:sp>
      <p:sp>
        <p:nvSpPr>
          <p:cNvPr id="83971" name="Oval 3"/>
          <p:cNvSpPr>
            <a:spLocks noChangeArrowheads="1"/>
          </p:cNvSpPr>
          <p:nvPr/>
        </p:nvSpPr>
        <p:spPr bwMode="auto">
          <a:xfrm>
            <a:off x="611188" y="4508500"/>
            <a:ext cx="360362" cy="360363"/>
          </a:xfrm>
          <a:prstGeom prst="ellipse">
            <a:avLst/>
          </a:prstGeom>
          <a:solidFill>
            <a:schemeClr val="accent1"/>
          </a:solidFill>
          <a:ln w="9525">
            <a:solidFill>
              <a:schemeClr val="tx1"/>
            </a:solidFill>
            <a:round/>
            <a:headEnd/>
            <a:tailEnd/>
          </a:ln>
          <a:effectLst/>
        </p:spPr>
        <p:txBody>
          <a:bodyPr wrap="none" anchor="ctr"/>
          <a:lstStyle/>
          <a:p>
            <a:endParaRPr lang="tr-T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5" name="Rectangle 3"/>
          <p:cNvSpPr>
            <a:spLocks noGrp="1" noChangeArrowheads="1"/>
          </p:cNvSpPr>
          <p:nvPr>
            <p:ph type="body" idx="1"/>
          </p:nvPr>
        </p:nvSpPr>
        <p:spPr>
          <a:xfrm>
            <a:off x="684213" y="1341438"/>
            <a:ext cx="7696200" cy="4103687"/>
          </a:xfrm>
        </p:spPr>
        <p:txBody>
          <a:bodyPr/>
          <a:lstStyle/>
          <a:p>
            <a:pPr>
              <a:lnSpc>
                <a:spcPct val="80000"/>
              </a:lnSpc>
              <a:buFontTx/>
              <a:buNone/>
            </a:pPr>
            <a:r>
              <a:rPr lang="tr-TR" sz="2400"/>
              <a:t>16)Atatürk bir konuşmasında; “Günün ihtiyaçlarına uygun kanun yapmak ve onu iyi uygulamak refah ve ilerleme vasıtalarının en mühimlerindendir.” demiştir.</a:t>
            </a:r>
          </a:p>
          <a:p>
            <a:pPr>
              <a:lnSpc>
                <a:spcPct val="80000"/>
              </a:lnSpc>
              <a:buFontTx/>
              <a:buNone/>
            </a:pPr>
            <a:endParaRPr lang="tr-TR" sz="2400"/>
          </a:p>
          <a:p>
            <a:pPr>
              <a:lnSpc>
                <a:spcPct val="80000"/>
              </a:lnSpc>
              <a:buFontTx/>
              <a:buNone/>
            </a:pPr>
            <a:r>
              <a:rPr lang="tr-TR" sz="2400" b="1"/>
              <a:t>Atatürk bu sözü ile aşağıdakilerden hangisini ifade etmek istemiş olamaz?</a:t>
            </a:r>
          </a:p>
          <a:p>
            <a:pPr>
              <a:lnSpc>
                <a:spcPct val="80000"/>
              </a:lnSpc>
              <a:buFontTx/>
              <a:buNone/>
            </a:pPr>
            <a:endParaRPr lang="tr-TR" sz="2400" b="1"/>
          </a:p>
          <a:p>
            <a:pPr>
              <a:lnSpc>
                <a:spcPct val="80000"/>
              </a:lnSpc>
              <a:buFontTx/>
              <a:buNone/>
            </a:pPr>
            <a:r>
              <a:rPr lang="tr-TR" sz="2400"/>
              <a:t>a)Gerekli durumlarda yeni yasalar yapmayı</a:t>
            </a:r>
          </a:p>
          <a:p>
            <a:pPr>
              <a:lnSpc>
                <a:spcPct val="80000"/>
              </a:lnSpc>
              <a:buFontTx/>
              <a:buNone/>
            </a:pPr>
            <a:r>
              <a:rPr lang="tr-TR" sz="2400"/>
              <a:t>b)Yasaları geleneklere dayamayı</a:t>
            </a:r>
          </a:p>
          <a:p>
            <a:pPr>
              <a:lnSpc>
                <a:spcPct val="80000"/>
              </a:lnSpc>
              <a:buFontTx/>
              <a:buNone/>
            </a:pPr>
            <a:r>
              <a:rPr lang="tr-TR" sz="2400"/>
              <a:t>c)Yasaları çağın koşullarına uygun olarak değiştirmeyi</a:t>
            </a:r>
          </a:p>
          <a:p>
            <a:pPr>
              <a:lnSpc>
                <a:spcPct val="80000"/>
              </a:lnSpc>
              <a:buFontTx/>
              <a:buNone/>
            </a:pPr>
            <a:r>
              <a:rPr lang="tr-TR" sz="2400"/>
              <a:t>d)Yasaları uygulamada kararlı olmayı</a:t>
            </a:r>
          </a:p>
        </p:txBody>
      </p:sp>
    </p:spTree>
  </p:cSld>
  <p:clrMapOvr>
    <a:masterClrMapping/>
  </p:clrMapOvr>
  <p:transition>
    <p:wheel/>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body" idx="1"/>
          </p:nvPr>
        </p:nvSpPr>
        <p:spPr>
          <a:xfrm>
            <a:off x="684213" y="1341438"/>
            <a:ext cx="7696200" cy="4103687"/>
          </a:xfrm>
        </p:spPr>
        <p:txBody>
          <a:bodyPr/>
          <a:lstStyle/>
          <a:p>
            <a:pPr>
              <a:lnSpc>
                <a:spcPct val="80000"/>
              </a:lnSpc>
              <a:buFontTx/>
              <a:buNone/>
            </a:pPr>
            <a:r>
              <a:rPr lang="tr-TR" sz="2400"/>
              <a:t>16)Atatürk bir konuşmasında; “Günün ihtiyaçlarına uygun kanun yapmak ve onu iyi uygulamak refah ve ilerleme vasıtalarının en mühimlerindendir.” demiştir.</a:t>
            </a:r>
          </a:p>
          <a:p>
            <a:pPr>
              <a:lnSpc>
                <a:spcPct val="80000"/>
              </a:lnSpc>
              <a:buFontTx/>
              <a:buNone/>
            </a:pPr>
            <a:endParaRPr lang="tr-TR" sz="2400"/>
          </a:p>
          <a:p>
            <a:pPr>
              <a:lnSpc>
                <a:spcPct val="80000"/>
              </a:lnSpc>
              <a:buFontTx/>
              <a:buNone/>
            </a:pPr>
            <a:r>
              <a:rPr lang="tr-TR" sz="2400" b="1"/>
              <a:t>Atatürk bu sözü ile aşağıdakilerden hangisini ifade etmek istemiş olamaz?</a:t>
            </a:r>
          </a:p>
          <a:p>
            <a:pPr>
              <a:lnSpc>
                <a:spcPct val="80000"/>
              </a:lnSpc>
              <a:buFontTx/>
              <a:buNone/>
            </a:pPr>
            <a:endParaRPr lang="tr-TR" sz="2400" b="1"/>
          </a:p>
          <a:p>
            <a:pPr>
              <a:lnSpc>
                <a:spcPct val="80000"/>
              </a:lnSpc>
              <a:buFontTx/>
              <a:buNone/>
            </a:pPr>
            <a:r>
              <a:rPr lang="tr-TR" sz="2400"/>
              <a:t>a)Gerekli durumlarda yeni yasalar yapmayı</a:t>
            </a:r>
          </a:p>
          <a:p>
            <a:pPr>
              <a:lnSpc>
                <a:spcPct val="80000"/>
              </a:lnSpc>
              <a:buFontTx/>
              <a:buNone/>
            </a:pPr>
            <a:r>
              <a:rPr lang="tr-TR" sz="2400"/>
              <a:t>b)Yasaları geleneklere dayamayı</a:t>
            </a:r>
          </a:p>
          <a:p>
            <a:pPr>
              <a:lnSpc>
                <a:spcPct val="80000"/>
              </a:lnSpc>
              <a:buFontTx/>
              <a:buNone/>
            </a:pPr>
            <a:r>
              <a:rPr lang="tr-TR" sz="2400"/>
              <a:t>c)Yasaları çağın koşullarına uygun olarak değiştirmeyi</a:t>
            </a:r>
          </a:p>
          <a:p>
            <a:pPr>
              <a:lnSpc>
                <a:spcPct val="80000"/>
              </a:lnSpc>
              <a:buFontTx/>
              <a:buNone/>
            </a:pPr>
            <a:r>
              <a:rPr lang="tr-TR" sz="2400"/>
              <a:t>d)Yasaları uygulamada kararlı olmayı</a:t>
            </a:r>
          </a:p>
        </p:txBody>
      </p:sp>
      <p:sp>
        <p:nvSpPr>
          <p:cNvPr id="86019" name="Oval 3"/>
          <p:cNvSpPr>
            <a:spLocks noChangeArrowheads="1"/>
          </p:cNvSpPr>
          <p:nvPr/>
        </p:nvSpPr>
        <p:spPr bwMode="auto">
          <a:xfrm>
            <a:off x="684213" y="4365625"/>
            <a:ext cx="358775" cy="358775"/>
          </a:xfrm>
          <a:prstGeom prst="ellipse">
            <a:avLst/>
          </a:prstGeom>
          <a:solidFill>
            <a:schemeClr val="accent1"/>
          </a:solidFill>
          <a:ln w="9525">
            <a:solidFill>
              <a:schemeClr val="tx1"/>
            </a:solidFill>
            <a:round/>
            <a:headEnd/>
            <a:tailEnd/>
          </a:ln>
          <a:effectLst/>
        </p:spPr>
        <p:txBody>
          <a:bodyPr wrap="none" anchor="ctr"/>
          <a:lstStyle/>
          <a:p>
            <a:endParaRPr lang="tr-T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3" name="Rectangle 3"/>
          <p:cNvSpPr>
            <a:spLocks noGrp="1" noChangeArrowheads="1"/>
          </p:cNvSpPr>
          <p:nvPr>
            <p:ph type="body" idx="1"/>
          </p:nvPr>
        </p:nvSpPr>
        <p:spPr/>
        <p:txBody>
          <a:bodyPr/>
          <a:lstStyle/>
          <a:p>
            <a:pPr>
              <a:lnSpc>
                <a:spcPct val="80000"/>
              </a:lnSpc>
              <a:buFontTx/>
              <a:buNone/>
            </a:pPr>
            <a:r>
              <a:rPr lang="tr-TR" sz="2800" b="1"/>
              <a:t>17)Anayasamızın 3.maddesinde belirtilen Cumhuriyetimizin temel niteliklerinden biri değildir?</a:t>
            </a:r>
          </a:p>
          <a:p>
            <a:pPr>
              <a:lnSpc>
                <a:spcPct val="80000"/>
              </a:lnSpc>
              <a:buFontTx/>
              <a:buNone/>
            </a:pPr>
            <a:endParaRPr lang="tr-TR" sz="2800" b="1"/>
          </a:p>
          <a:p>
            <a:pPr>
              <a:lnSpc>
                <a:spcPct val="80000"/>
              </a:lnSpc>
              <a:buFontTx/>
              <a:buNone/>
            </a:pPr>
            <a:r>
              <a:rPr lang="tr-TR" sz="2800"/>
              <a:t>a)Resmi dili Türkçe’dir.</a:t>
            </a:r>
          </a:p>
          <a:p>
            <a:pPr>
              <a:lnSpc>
                <a:spcPct val="80000"/>
              </a:lnSpc>
              <a:buFontTx/>
              <a:buNone/>
            </a:pPr>
            <a:r>
              <a:rPr lang="tr-TR" sz="2800"/>
              <a:t>b)Dini İslam’dır.</a:t>
            </a:r>
          </a:p>
          <a:p>
            <a:pPr>
              <a:lnSpc>
                <a:spcPct val="80000"/>
              </a:lnSpc>
              <a:buFontTx/>
              <a:buNone/>
            </a:pPr>
            <a:r>
              <a:rPr lang="tr-TR" sz="2800"/>
              <a:t>c)Başkenti Ankara’dır.</a:t>
            </a:r>
          </a:p>
          <a:p>
            <a:pPr>
              <a:lnSpc>
                <a:spcPct val="80000"/>
              </a:lnSpc>
              <a:buFontTx/>
              <a:buNone/>
            </a:pPr>
            <a:r>
              <a:rPr lang="tr-TR" sz="2800"/>
              <a:t>d)Türkiye Devleti, ülkesi ve milliyetiyle bölünmez bir bütündür.</a:t>
            </a:r>
          </a:p>
          <a:p>
            <a:pPr>
              <a:lnSpc>
                <a:spcPct val="80000"/>
              </a:lnSpc>
              <a:buFontTx/>
              <a:buNone/>
            </a:pPr>
            <a:endParaRPr lang="tr-TR" sz="2800"/>
          </a:p>
          <a:p>
            <a:pPr>
              <a:lnSpc>
                <a:spcPct val="80000"/>
              </a:lnSpc>
              <a:buFontTx/>
              <a:buNone/>
            </a:pPr>
            <a:endParaRPr lang="tr-TR" sz="2800"/>
          </a:p>
        </p:txBody>
      </p:sp>
    </p:spTree>
  </p:cSld>
  <p:clrMapOvr>
    <a:masterClrMapping/>
  </p:clrMapOvr>
  <p:transition>
    <p:wheel spokes="3"/>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body" idx="1"/>
          </p:nvPr>
        </p:nvSpPr>
        <p:spPr/>
        <p:txBody>
          <a:bodyPr/>
          <a:lstStyle/>
          <a:p>
            <a:pPr>
              <a:lnSpc>
                <a:spcPct val="80000"/>
              </a:lnSpc>
              <a:buFontTx/>
              <a:buNone/>
            </a:pPr>
            <a:r>
              <a:rPr lang="tr-TR" sz="2800" b="1"/>
              <a:t>17)Anayasamızın 3.maddesinde belirtilen Cumhuriyetimizin temel niteliklerinden biri değildir?</a:t>
            </a:r>
          </a:p>
          <a:p>
            <a:pPr>
              <a:lnSpc>
                <a:spcPct val="80000"/>
              </a:lnSpc>
              <a:buFontTx/>
              <a:buNone/>
            </a:pPr>
            <a:endParaRPr lang="tr-TR" sz="2800" b="1"/>
          </a:p>
          <a:p>
            <a:pPr>
              <a:lnSpc>
                <a:spcPct val="80000"/>
              </a:lnSpc>
              <a:buFontTx/>
              <a:buNone/>
            </a:pPr>
            <a:r>
              <a:rPr lang="tr-TR" sz="2800"/>
              <a:t>a)Resmi dili Türkçe’dir.</a:t>
            </a:r>
          </a:p>
          <a:p>
            <a:pPr>
              <a:lnSpc>
                <a:spcPct val="80000"/>
              </a:lnSpc>
              <a:buFontTx/>
              <a:buNone/>
            </a:pPr>
            <a:r>
              <a:rPr lang="tr-TR" sz="2800"/>
              <a:t>b)Dini İslam’dır.</a:t>
            </a:r>
          </a:p>
          <a:p>
            <a:pPr>
              <a:lnSpc>
                <a:spcPct val="80000"/>
              </a:lnSpc>
              <a:buFontTx/>
              <a:buNone/>
            </a:pPr>
            <a:r>
              <a:rPr lang="tr-TR" sz="2800"/>
              <a:t>c)Başkenti Ankara’dır.</a:t>
            </a:r>
          </a:p>
          <a:p>
            <a:pPr>
              <a:lnSpc>
                <a:spcPct val="80000"/>
              </a:lnSpc>
              <a:buFontTx/>
              <a:buNone/>
            </a:pPr>
            <a:r>
              <a:rPr lang="tr-TR" sz="2800"/>
              <a:t>d)Türkiye Devleti, ülkesi ve milliyetiyle bölünmez bir bütündür.</a:t>
            </a:r>
          </a:p>
          <a:p>
            <a:pPr>
              <a:lnSpc>
                <a:spcPct val="80000"/>
              </a:lnSpc>
              <a:buFontTx/>
              <a:buNone/>
            </a:pPr>
            <a:endParaRPr lang="tr-TR" sz="2800"/>
          </a:p>
          <a:p>
            <a:pPr>
              <a:lnSpc>
                <a:spcPct val="80000"/>
              </a:lnSpc>
              <a:buFontTx/>
              <a:buNone/>
            </a:pPr>
            <a:endParaRPr lang="tr-TR" sz="2800"/>
          </a:p>
        </p:txBody>
      </p:sp>
      <p:sp>
        <p:nvSpPr>
          <p:cNvPr id="88067" name="Oval 3"/>
          <p:cNvSpPr>
            <a:spLocks noChangeArrowheads="1"/>
          </p:cNvSpPr>
          <p:nvPr/>
        </p:nvSpPr>
        <p:spPr bwMode="auto">
          <a:xfrm>
            <a:off x="611188" y="3789363"/>
            <a:ext cx="504825" cy="431800"/>
          </a:xfrm>
          <a:prstGeom prst="ellipse">
            <a:avLst/>
          </a:prstGeom>
          <a:solidFill>
            <a:schemeClr val="accent1"/>
          </a:solidFill>
          <a:ln w="9525">
            <a:solidFill>
              <a:schemeClr val="tx1"/>
            </a:solidFill>
            <a:round/>
            <a:headEnd/>
            <a:tailEnd/>
          </a:ln>
          <a:effectLst/>
        </p:spPr>
        <p:txBody>
          <a:bodyPr wrap="none" anchor="ctr"/>
          <a:lstStyle/>
          <a:p>
            <a:endParaRPr lang="tr-T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Rectangle 3"/>
          <p:cNvSpPr>
            <a:spLocks noGrp="1" noChangeArrowheads="1"/>
          </p:cNvSpPr>
          <p:nvPr>
            <p:ph type="body" idx="1"/>
          </p:nvPr>
        </p:nvSpPr>
        <p:spPr>
          <a:xfrm>
            <a:off x="684213" y="908050"/>
            <a:ext cx="7696200" cy="4105275"/>
          </a:xfrm>
        </p:spPr>
        <p:txBody>
          <a:bodyPr/>
          <a:lstStyle/>
          <a:p>
            <a:pPr>
              <a:lnSpc>
                <a:spcPct val="80000"/>
              </a:lnSpc>
              <a:buFontTx/>
              <a:buNone/>
            </a:pPr>
            <a:r>
              <a:rPr lang="tr-TR" sz="2400"/>
              <a:t>18)Basın milletin sesidir.Bir milleti aydınlatma ve uyarmada, bir millete muhtaç olduğu fikri gıdayı vermekte, özet olarak bir milletin mutluluk hedefi olan müşterek istikamette yürümesini teminde başlı başına bir kuvvet, bir okul, bir rehberdir.</a:t>
            </a:r>
          </a:p>
          <a:p>
            <a:pPr>
              <a:lnSpc>
                <a:spcPct val="80000"/>
              </a:lnSpc>
              <a:buFontTx/>
              <a:buNone/>
            </a:pPr>
            <a:endParaRPr lang="tr-TR" sz="2400"/>
          </a:p>
          <a:p>
            <a:pPr>
              <a:lnSpc>
                <a:spcPct val="80000"/>
              </a:lnSpc>
              <a:buFontTx/>
              <a:buNone/>
            </a:pPr>
            <a:r>
              <a:rPr lang="tr-TR" sz="2400" b="1"/>
              <a:t>Atatürk bu sözü ile aşağıdakilerden hangisini  ifade etmek istemiştir?</a:t>
            </a:r>
          </a:p>
          <a:p>
            <a:pPr>
              <a:lnSpc>
                <a:spcPct val="80000"/>
              </a:lnSpc>
              <a:buFontTx/>
              <a:buNone/>
            </a:pPr>
            <a:endParaRPr lang="tr-TR" sz="2400" b="1"/>
          </a:p>
          <a:p>
            <a:pPr>
              <a:lnSpc>
                <a:spcPct val="80000"/>
              </a:lnSpc>
              <a:buFontTx/>
              <a:buNone/>
            </a:pPr>
            <a:r>
              <a:rPr lang="tr-TR" sz="2400"/>
              <a:t>a)Basın yayın okullarının açılması gerektiğini</a:t>
            </a:r>
          </a:p>
          <a:p>
            <a:pPr>
              <a:lnSpc>
                <a:spcPct val="80000"/>
              </a:lnSpc>
              <a:buFontTx/>
              <a:buNone/>
            </a:pPr>
            <a:r>
              <a:rPr lang="tr-TR" sz="2400"/>
              <a:t>b)Basın yayın organlarının yanlı yayın yapmayacağını </a:t>
            </a:r>
          </a:p>
          <a:p>
            <a:pPr>
              <a:lnSpc>
                <a:spcPct val="80000"/>
              </a:lnSpc>
              <a:buFontTx/>
              <a:buNone/>
            </a:pPr>
            <a:r>
              <a:rPr lang="tr-TR" sz="2400"/>
              <a:t>c)Toplumun aydınlatılmasında basın yayın organlarına önemli görevler düştüğünü</a:t>
            </a:r>
          </a:p>
          <a:p>
            <a:pPr>
              <a:lnSpc>
                <a:spcPct val="80000"/>
              </a:lnSpc>
              <a:buFontTx/>
              <a:buNone/>
            </a:pPr>
            <a:r>
              <a:rPr lang="tr-TR" sz="2400"/>
              <a:t>d)En önemli okulun basın yayın okulu olduğunu </a:t>
            </a:r>
          </a:p>
        </p:txBody>
      </p:sp>
    </p:spTree>
  </p:cSld>
  <p:clrMapOvr>
    <a:masterClrMapping/>
  </p:clrMapOvr>
  <p:transition>
    <p:wheel spokes="2"/>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body" idx="1"/>
          </p:nvPr>
        </p:nvSpPr>
        <p:spPr>
          <a:xfrm>
            <a:off x="684213" y="908050"/>
            <a:ext cx="7696200" cy="4105275"/>
          </a:xfrm>
        </p:spPr>
        <p:txBody>
          <a:bodyPr/>
          <a:lstStyle/>
          <a:p>
            <a:pPr>
              <a:lnSpc>
                <a:spcPct val="80000"/>
              </a:lnSpc>
              <a:buFontTx/>
              <a:buNone/>
            </a:pPr>
            <a:r>
              <a:rPr lang="tr-TR" sz="2400"/>
              <a:t>18)Basın milletin sesidir.Bir milleti aydınlatma ve uyarmada, bir millete muhtaç olduğu fikri gıdayı vermekte, özet olarak bir milletin mutluluk hedefi olan müşterek istikamette yürümesini teminde başlı başına bir kuvvet, bir okul, bir rehberdir.</a:t>
            </a:r>
          </a:p>
          <a:p>
            <a:pPr>
              <a:lnSpc>
                <a:spcPct val="80000"/>
              </a:lnSpc>
              <a:buFontTx/>
              <a:buNone/>
            </a:pPr>
            <a:endParaRPr lang="tr-TR" sz="2400"/>
          </a:p>
          <a:p>
            <a:pPr>
              <a:lnSpc>
                <a:spcPct val="80000"/>
              </a:lnSpc>
              <a:buFontTx/>
              <a:buNone/>
            </a:pPr>
            <a:r>
              <a:rPr lang="tr-TR" sz="2400" b="1"/>
              <a:t>Atatürk bu sözü ile aşağıdakilerden hangisini  ifade etmek istemiştir?</a:t>
            </a:r>
          </a:p>
          <a:p>
            <a:pPr>
              <a:lnSpc>
                <a:spcPct val="80000"/>
              </a:lnSpc>
              <a:buFontTx/>
              <a:buNone/>
            </a:pPr>
            <a:endParaRPr lang="tr-TR" sz="2400" b="1"/>
          </a:p>
          <a:p>
            <a:pPr>
              <a:lnSpc>
                <a:spcPct val="80000"/>
              </a:lnSpc>
              <a:buFontTx/>
              <a:buNone/>
            </a:pPr>
            <a:r>
              <a:rPr lang="tr-TR" sz="2400"/>
              <a:t>a)Basın yayın okullarının açılması gerektiğini</a:t>
            </a:r>
          </a:p>
          <a:p>
            <a:pPr>
              <a:lnSpc>
                <a:spcPct val="80000"/>
              </a:lnSpc>
              <a:buFontTx/>
              <a:buNone/>
            </a:pPr>
            <a:r>
              <a:rPr lang="tr-TR" sz="2400"/>
              <a:t>b)Basın yayın organlarının yanlı yayın yapmayacağını </a:t>
            </a:r>
          </a:p>
          <a:p>
            <a:pPr>
              <a:lnSpc>
                <a:spcPct val="80000"/>
              </a:lnSpc>
              <a:buFontTx/>
              <a:buNone/>
            </a:pPr>
            <a:r>
              <a:rPr lang="tr-TR" sz="2400"/>
              <a:t>c)Toplumun aydınlatılmasında basın yayın organlarına önemli görevler düştüğünü</a:t>
            </a:r>
          </a:p>
          <a:p>
            <a:pPr>
              <a:lnSpc>
                <a:spcPct val="80000"/>
              </a:lnSpc>
              <a:buFontTx/>
              <a:buNone/>
            </a:pPr>
            <a:r>
              <a:rPr lang="tr-TR" sz="2400"/>
              <a:t>d)En önemli okulun basın yayın okulu olduğunu </a:t>
            </a:r>
          </a:p>
        </p:txBody>
      </p:sp>
      <p:sp>
        <p:nvSpPr>
          <p:cNvPr id="90115" name="Oval 3"/>
          <p:cNvSpPr>
            <a:spLocks noChangeArrowheads="1"/>
          </p:cNvSpPr>
          <p:nvPr/>
        </p:nvSpPr>
        <p:spPr bwMode="auto">
          <a:xfrm>
            <a:off x="684213" y="4581525"/>
            <a:ext cx="358775" cy="360363"/>
          </a:xfrm>
          <a:prstGeom prst="ellipse">
            <a:avLst/>
          </a:prstGeom>
          <a:solidFill>
            <a:schemeClr val="accent1"/>
          </a:solidFill>
          <a:ln w="9525">
            <a:solidFill>
              <a:schemeClr val="tx1"/>
            </a:solidFill>
            <a:round/>
            <a:headEnd/>
            <a:tailEnd/>
          </a:ln>
          <a:effectLst/>
        </p:spPr>
        <p:txBody>
          <a:bodyPr wrap="none" anchor="ctr"/>
          <a:lstStyle/>
          <a:p>
            <a:endParaRPr lang="tr-T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9" name="Rectangle 3"/>
          <p:cNvSpPr>
            <a:spLocks noGrp="1" noChangeArrowheads="1"/>
          </p:cNvSpPr>
          <p:nvPr>
            <p:ph type="body" idx="1"/>
          </p:nvPr>
        </p:nvSpPr>
        <p:spPr>
          <a:xfrm>
            <a:off x="684213" y="1196975"/>
            <a:ext cx="7696200" cy="4465638"/>
          </a:xfrm>
        </p:spPr>
        <p:txBody>
          <a:bodyPr/>
          <a:lstStyle/>
          <a:p>
            <a:pPr>
              <a:lnSpc>
                <a:spcPct val="80000"/>
              </a:lnSpc>
              <a:buFontTx/>
              <a:buNone/>
            </a:pPr>
            <a:r>
              <a:rPr lang="tr-TR" sz="2400"/>
              <a:t>19)Hukukun üstünlüğünü benimsemiş ülkelerde devlet koyduğu temel yasalar aracılığı ile ülkeyi yönetmektedir.Vatandaşlardan da bu yasalara uyması beklenmektedir.</a:t>
            </a:r>
          </a:p>
          <a:p>
            <a:pPr>
              <a:lnSpc>
                <a:spcPct val="80000"/>
              </a:lnSpc>
              <a:buFontTx/>
              <a:buNone/>
            </a:pPr>
            <a:endParaRPr lang="tr-TR" sz="2400"/>
          </a:p>
          <a:p>
            <a:pPr>
              <a:lnSpc>
                <a:spcPct val="80000"/>
              </a:lnSpc>
              <a:buFontTx/>
              <a:buNone/>
            </a:pPr>
            <a:r>
              <a:rPr lang="tr-TR" sz="2400" b="1"/>
              <a:t>Vatandaşların yasalara uymaması durumunda aşağıdakilerden hangisinin yaşanması beklenemez</a:t>
            </a:r>
            <a:r>
              <a:rPr lang="tr-TR" sz="2400"/>
              <a:t>?</a:t>
            </a:r>
          </a:p>
          <a:p>
            <a:pPr>
              <a:lnSpc>
                <a:spcPct val="80000"/>
              </a:lnSpc>
              <a:buFontTx/>
              <a:buNone/>
            </a:pPr>
            <a:endParaRPr lang="tr-TR" sz="2400"/>
          </a:p>
          <a:p>
            <a:pPr>
              <a:lnSpc>
                <a:spcPct val="80000"/>
              </a:lnSpc>
              <a:buFontTx/>
              <a:buNone/>
            </a:pPr>
            <a:r>
              <a:rPr lang="tr-TR" sz="2400"/>
              <a:t>a)Devlet işlerinde aksaklıkların oluşması</a:t>
            </a:r>
          </a:p>
          <a:p>
            <a:pPr>
              <a:lnSpc>
                <a:spcPct val="80000"/>
              </a:lnSpc>
              <a:buFontTx/>
              <a:buNone/>
            </a:pPr>
            <a:r>
              <a:rPr lang="tr-TR" sz="2400"/>
              <a:t>b)Toplumsal düzenin bozulması</a:t>
            </a:r>
          </a:p>
          <a:p>
            <a:pPr>
              <a:lnSpc>
                <a:spcPct val="80000"/>
              </a:lnSpc>
              <a:buFontTx/>
              <a:buNone/>
            </a:pPr>
            <a:r>
              <a:rPr lang="tr-TR" sz="2400"/>
              <a:t>c)Ülkede iç güvenliğin sarsılması</a:t>
            </a:r>
          </a:p>
          <a:p>
            <a:pPr>
              <a:lnSpc>
                <a:spcPct val="80000"/>
              </a:lnSpc>
              <a:buFontTx/>
              <a:buNone/>
            </a:pPr>
            <a:r>
              <a:rPr lang="tr-TR" sz="2400"/>
              <a:t>d)Adaletin sağlanması</a:t>
            </a:r>
          </a:p>
        </p:txBody>
      </p:sp>
    </p:spTree>
  </p:cSld>
  <p:clrMapOvr>
    <a:masterClrMapping/>
  </p:clrMapOvr>
  <p:transition>
    <p:wheel spokes="1"/>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body" idx="1"/>
          </p:nvPr>
        </p:nvSpPr>
        <p:spPr>
          <a:xfrm>
            <a:off x="684213" y="1196975"/>
            <a:ext cx="7696200" cy="4465638"/>
          </a:xfrm>
        </p:spPr>
        <p:txBody>
          <a:bodyPr/>
          <a:lstStyle/>
          <a:p>
            <a:pPr>
              <a:lnSpc>
                <a:spcPct val="80000"/>
              </a:lnSpc>
              <a:buFontTx/>
              <a:buNone/>
            </a:pPr>
            <a:r>
              <a:rPr lang="tr-TR" sz="2400"/>
              <a:t>19)Hukukun üstünlüğünü benimsemiş ülkelerde devlet koyduğu temel yasalar aracılığı ile ülkeyi yönetmektedir.Vatandaşlardan da bu yasalara uyması beklenmektedir.</a:t>
            </a:r>
          </a:p>
          <a:p>
            <a:pPr>
              <a:lnSpc>
                <a:spcPct val="80000"/>
              </a:lnSpc>
              <a:buFontTx/>
              <a:buNone/>
            </a:pPr>
            <a:endParaRPr lang="tr-TR" sz="2400"/>
          </a:p>
          <a:p>
            <a:pPr>
              <a:lnSpc>
                <a:spcPct val="80000"/>
              </a:lnSpc>
              <a:buFontTx/>
              <a:buNone/>
            </a:pPr>
            <a:r>
              <a:rPr lang="tr-TR" sz="2400" b="1"/>
              <a:t>Vatandaşların yasalara uymaması durumunda aşağıdakilerden hangisinin yaşanması beklenemez</a:t>
            </a:r>
            <a:r>
              <a:rPr lang="tr-TR" sz="2400"/>
              <a:t>?</a:t>
            </a:r>
          </a:p>
          <a:p>
            <a:pPr>
              <a:lnSpc>
                <a:spcPct val="80000"/>
              </a:lnSpc>
              <a:buFontTx/>
              <a:buNone/>
            </a:pPr>
            <a:endParaRPr lang="tr-TR" sz="2400"/>
          </a:p>
          <a:p>
            <a:pPr>
              <a:lnSpc>
                <a:spcPct val="80000"/>
              </a:lnSpc>
              <a:buFontTx/>
              <a:buNone/>
            </a:pPr>
            <a:r>
              <a:rPr lang="tr-TR" sz="2400"/>
              <a:t>a)Devlet işlerinde aksaklıkların oluşması</a:t>
            </a:r>
          </a:p>
          <a:p>
            <a:pPr>
              <a:lnSpc>
                <a:spcPct val="80000"/>
              </a:lnSpc>
              <a:buFontTx/>
              <a:buNone/>
            </a:pPr>
            <a:r>
              <a:rPr lang="tr-TR" sz="2400"/>
              <a:t>b)Toplumsal düzenin bozulması</a:t>
            </a:r>
          </a:p>
          <a:p>
            <a:pPr>
              <a:lnSpc>
                <a:spcPct val="80000"/>
              </a:lnSpc>
              <a:buFontTx/>
              <a:buNone/>
            </a:pPr>
            <a:r>
              <a:rPr lang="tr-TR" sz="2400"/>
              <a:t>c)Ülkede iç güvenliğin sarsılması</a:t>
            </a:r>
          </a:p>
          <a:p>
            <a:pPr>
              <a:lnSpc>
                <a:spcPct val="80000"/>
              </a:lnSpc>
              <a:buFontTx/>
              <a:buNone/>
            </a:pPr>
            <a:r>
              <a:rPr lang="tr-TR" sz="2400"/>
              <a:t>d)Adaletin sağlanması</a:t>
            </a:r>
          </a:p>
        </p:txBody>
      </p:sp>
      <p:sp>
        <p:nvSpPr>
          <p:cNvPr id="92163" name="Oval 3"/>
          <p:cNvSpPr>
            <a:spLocks noChangeArrowheads="1"/>
          </p:cNvSpPr>
          <p:nvPr/>
        </p:nvSpPr>
        <p:spPr bwMode="auto">
          <a:xfrm>
            <a:off x="684213" y="5229225"/>
            <a:ext cx="358775" cy="287338"/>
          </a:xfrm>
          <a:prstGeom prst="ellipse">
            <a:avLst/>
          </a:prstGeom>
          <a:solidFill>
            <a:schemeClr val="accent1"/>
          </a:solidFill>
          <a:ln w="9525">
            <a:solidFill>
              <a:schemeClr val="tx1"/>
            </a:solidFill>
            <a:round/>
            <a:headEnd/>
            <a:tailEnd/>
          </a:ln>
          <a:effectLst/>
        </p:spPr>
        <p:txBody>
          <a:bodyPr wrap="none" anchor="ctr"/>
          <a:lstStyle/>
          <a:p>
            <a:endParaRPr lang="tr-T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7" name="Rectangle 3"/>
          <p:cNvSpPr>
            <a:spLocks noGrp="1" noChangeArrowheads="1"/>
          </p:cNvSpPr>
          <p:nvPr>
            <p:ph type="body" idx="1"/>
          </p:nvPr>
        </p:nvSpPr>
        <p:spPr>
          <a:xfrm>
            <a:off x="684213" y="1628775"/>
            <a:ext cx="7696200" cy="3657600"/>
          </a:xfrm>
        </p:spPr>
        <p:txBody>
          <a:bodyPr/>
          <a:lstStyle/>
          <a:p>
            <a:pPr>
              <a:lnSpc>
                <a:spcPct val="90000"/>
              </a:lnSpc>
              <a:buFontTx/>
              <a:buNone/>
            </a:pPr>
            <a:r>
              <a:rPr lang="tr-TR" sz="2400" b="1"/>
              <a:t>20)Bireylerin sahip olduğu haklar ve bunların özellikleri ile ilgili olarak yapılan eşleştirmelerden hangisi yanlıştır?</a:t>
            </a:r>
          </a:p>
          <a:p>
            <a:pPr>
              <a:lnSpc>
                <a:spcPct val="90000"/>
              </a:lnSpc>
              <a:buFontTx/>
              <a:buNone/>
            </a:pPr>
            <a:r>
              <a:rPr lang="tr-TR" sz="2400"/>
              <a:t>    </a:t>
            </a:r>
          </a:p>
          <a:p>
            <a:pPr>
              <a:lnSpc>
                <a:spcPct val="90000"/>
              </a:lnSpc>
              <a:buFontTx/>
              <a:buNone/>
            </a:pPr>
            <a:r>
              <a:rPr lang="tr-TR" sz="2400"/>
              <a:t>     </a:t>
            </a:r>
            <a:r>
              <a:rPr lang="tr-TR" sz="2400" u="sng"/>
              <a:t>Haklar</a:t>
            </a:r>
            <a:r>
              <a:rPr lang="tr-TR" sz="2400"/>
              <a:t>                              </a:t>
            </a:r>
            <a:r>
              <a:rPr lang="tr-TR" sz="2400" u="sng"/>
              <a:t>Özellikleri</a:t>
            </a:r>
          </a:p>
          <a:p>
            <a:pPr>
              <a:lnSpc>
                <a:spcPct val="90000"/>
              </a:lnSpc>
              <a:buFontTx/>
              <a:buNone/>
            </a:pPr>
            <a:r>
              <a:rPr lang="tr-TR" sz="2400"/>
              <a:t>a)Eğitim hakkı                   =&gt; Sosyal hak</a:t>
            </a:r>
          </a:p>
          <a:p>
            <a:pPr>
              <a:lnSpc>
                <a:spcPct val="90000"/>
              </a:lnSpc>
              <a:buFontTx/>
              <a:buNone/>
            </a:pPr>
            <a:r>
              <a:rPr lang="tr-TR" sz="2400"/>
              <a:t>b)Seçme ve seçilme hakkı =&gt;  Siyasal hak</a:t>
            </a:r>
          </a:p>
          <a:p>
            <a:pPr>
              <a:lnSpc>
                <a:spcPct val="90000"/>
              </a:lnSpc>
              <a:buFontTx/>
              <a:buNone/>
            </a:pPr>
            <a:r>
              <a:rPr lang="tr-TR" sz="2400"/>
              <a:t>c)Çalışma hakkı                 =&gt;  Ekonomik hak</a:t>
            </a:r>
          </a:p>
          <a:p>
            <a:pPr>
              <a:lnSpc>
                <a:spcPct val="90000"/>
              </a:lnSpc>
              <a:buFontTx/>
              <a:buNone/>
            </a:pPr>
            <a:r>
              <a:rPr lang="tr-TR" sz="2400"/>
              <a:t>d)Sağlık hakkı                   =&gt;  Siyasal hak</a:t>
            </a:r>
          </a:p>
          <a:p>
            <a:pPr>
              <a:lnSpc>
                <a:spcPct val="90000"/>
              </a:lnSpc>
              <a:buFontTx/>
              <a:buNone/>
            </a:pPr>
            <a:endParaRPr lang="tr-TR" sz="2400"/>
          </a:p>
        </p:txBody>
      </p:sp>
    </p:spTree>
  </p:cSld>
  <p:clrMapOvr>
    <a:masterClrMapping/>
  </p:clrMapOvr>
  <p:transition>
    <p:wheel spokes="8"/>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3" name="Rectangle 3"/>
          <p:cNvSpPr>
            <a:spLocks noGrp="1" noChangeArrowheads="1"/>
          </p:cNvSpPr>
          <p:nvPr>
            <p:ph type="body" idx="1"/>
          </p:nvPr>
        </p:nvSpPr>
        <p:spPr/>
        <p:txBody>
          <a:bodyPr/>
          <a:lstStyle/>
          <a:p>
            <a:pPr>
              <a:buFontTx/>
              <a:buNone/>
            </a:pPr>
            <a:r>
              <a:rPr lang="tr-TR"/>
              <a:t>   (   )  3)TBMM’de hazırlanan yasaları uygulama görevi mahkemelere aittir.</a:t>
            </a:r>
          </a:p>
          <a:p>
            <a:pPr>
              <a:buFontTx/>
              <a:buNone/>
            </a:pPr>
            <a:r>
              <a:rPr lang="tr-TR"/>
              <a:t> ………………………………………………………………………………………………………………………………………………………………………………………………………………</a:t>
            </a:r>
          </a:p>
          <a:p>
            <a:pPr>
              <a:buFontTx/>
              <a:buNone/>
            </a:pPr>
            <a:endParaRPr lang="tr-TR"/>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body" idx="1"/>
          </p:nvPr>
        </p:nvSpPr>
        <p:spPr>
          <a:xfrm>
            <a:off x="684213" y="1628775"/>
            <a:ext cx="7696200" cy="3657600"/>
          </a:xfrm>
        </p:spPr>
        <p:txBody>
          <a:bodyPr/>
          <a:lstStyle/>
          <a:p>
            <a:pPr>
              <a:lnSpc>
                <a:spcPct val="90000"/>
              </a:lnSpc>
              <a:buFontTx/>
              <a:buNone/>
            </a:pPr>
            <a:r>
              <a:rPr lang="tr-TR" sz="2400" b="1"/>
              <a:t>20)Bireylerin sahip olduğu haklar ve bunların özellikleri ile ilgili olarak yapılan eşleştirmelerden hangisi yanlıştır?</a:t>
            </a:r>
          </a:p>
          <a:p>
            <a:pPr>
              <a:lnSpc>
                <a:spcPct val="90000"/>
              </a:lnSpc>
              <a:buFontTx/>
              <a:buNone/>
            </a:pPr>
            <a:r>
              <a:rPr lang="tr-TR" sz="2400"/>
              <a:t>    </a:t>
            </a:r>
          </a:p>
          <a:p>
            <a:pPr>
              <a:lnSpc>
                <a:spcPct val="90000"/>
              </a:lnSpc>
              <a:buFontTx/>
              <a:buNone/>
            </a:pPr>
            <a:r>
              <a:rPr lang="tr-TR" sz="2400"/>
              <a:t>     </a:t>
            </a:r>
            <a:r>
              <a:rPr lang="tr-TR" sz="2400" u="sng"/>
              <a:t>Haklar</a:t>
            </a:r>
            <a:r>
              <a:rPr lang="tr-TR" sz="2400"/>
              <a:t>                              </a:t>
            </a:r>
            <a:r>
              <a:rPr lang="tr-TR" sz="2400" u="sng"/>
              <a:t>Özellikleri</a:t>
            </a:r>
          </a:p>
          <a:p>
            <a:pPr>
              <a:lnSpc>
                <a:spcPct val="90000"/>
              </a:lnSpc>
              <a:buFontTx/>
              <a:buNone/>
            </a:pPr>
            <a:r>
              <a:rPr lang="tr-TR" sz="2400"/>
              <a:t>a)Eğitim hakkı                   =&gt; Sosyal hak</a:t>
            </a:r>
          </a:p>
          <a:p>
            <a:pPr>
              <a:lnSpc>
                <a:spcPct val="90000"/>
              </a:lnSpc>
              <a:buFontTx/>
              <a:buNone/>
            </a:pPr>
            <a:r>
              <a:rPr lang="tr-TR" sz="2400"/>
              <a:t>b)Seçme ve seçilme hakkı =&gt;  Siyasal hak</a:t>
            </a:r>
          </a:p>
          <a:p>
            <a:pPr>
              <a:lnSpc>
                <a:spcPct val="90000"/>
              </a:lnSpc>
              <a:buFontTx/>
              <a:buNone/>
            </a:pPr>
            <a:r>
              <a:rPr lang="tr-TR" sz="2400"/>
              <a:t>c)Çalışma hakkı                 =&gt;  Ekonomik hak</a:t>
            </a:r>
          </a:p>
          <a:p>
            <a:pPr>
              <a:lnSpc>
                <a:spcPct val="90000"/>
              </a:lnSpc>
              <a:buFontTx/>
              <a:buNone/>
            </a:pPr>
            <a:r>
              <a:rPr lang="tr-TR" sz="2400"/>
              <a:t>d)Sağlık hakkı                   =&gt;  Siyasal hak</a:t>
            </a:r>
          </a:p>
          <a:p>
            <a:pPr>
              <a:lnSpc>
                <a:spcPct val="90000"/>
              </a:lnSpc>
              <a:buFontTx/>
              <a:buNone/>
            </a:pPr>
            <a:endParaRPr lang="tr-TR" sz="2400"/>
          </a:p>
        </p:txBody>
      </p:sp>
      <p:sp>
        <p:nvSpPr>
          <p:cNvPr id="94211" name="Oval 3"/>
          <p:cNvSpPr>
            <a:spLocks noChangeArrowheads="1"/>
          </p:cNvSpPr>
          <p:nvPr/>
        </p:nvSpPr>
        <p:spPr bwMode="auto">
          <a:xfrm>
            <a:off x="684213" y="4724400"/>
            <a:ext cx="358775" cy="433388"/>
          </a:xfrm>
          <a:prstGeom prst="ellipse">
            <a:avLst/>
          </a:prstGeom>
          <a:solidFill>
            <a:schemeClr val="accent1"/>
          </a:solidFill>
          <a:ln w="9525">
            <a:solidFill>
              <a:schemeClr val="tx1"/>
            </a:solidFill>
            <a:round/>
            <a:headEnd/>
            <a:tailEnd/>
          </a:ln>
          <a:effectLst/>
        </p:spPr>
        <p:txBody>
          <a:bodyPr wrap="none" anchor="ctr"/>
          <a:lstStyle/>
          <a:p>
            <a:endParaRPr lang="tr-T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body" idx="1"/>
          </p:nvPr>
        </p:nvSpPr>
        <p:spPr/>
        <p:txBody>
          <a:bodyPr/>
          <a:lstStyle/>
          <a:p>
            <a:pPr>
              <a:buFontTx/>
              <a:buNone/>
            </a:pPr>
            <a:r>
              <a:rPr lang="tr-TR"/>
              <a:t>   ( Y)  3)TBMM’de hazırlanan yasaları uygulama görevi mahkemelere aittir.</a:t>
            </a:r>
          </a:p>
          <a:p>
            <a:pPr>
              <a:buFontTx/>
              <a:buNone/>
            </a:pPr>
            <a:r>
              <a:rPr lang="tr-TR"/>
              <a:t> ………………………………………………………………………………………………………………………………………………………………………………………………………………</a:t>
            </a:r>
          </a:p>
          <a:p>
            <a:pPr>
              <a:buFontTx/>
              <a:buNone/>
            </a:pPr>
            <a:endParaRPr lang="tr-T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7" name="Rectangle 3"/>
          <p:cNvSpPr>
            <a:spLocks noGrp="1" noChangeArrowheads="1"/>
          </p:cNvSpPr>
          <p:nvPr>
            <p:ph type="body" idx="1"/>
          </p:nvPr>
        </p:nvSpPr>
        <p:spPr/>
        <p:txBody>
          <a:bodyPr/>
          <a:lstStyle/>
          <a:p>
            <a:pPr>
              <a:buFontTx/>
              <a:buNone/>
            </a:pPr>
            <a:r>
              <a:rPr lang="tr-TR"/>
              <a:t>  (   )  4)Çevremizde yaşanan olumsuz olaylara tepkimizi demokratik yollarla göstermeliyiz.</a:t>
            </a:r>
          </a:p>
          <a:p>
            <a:pPr>
              <a:buFontTx/>
              <a:buNone/>
            </a:pPr>
            <a:r>
              <a:rPr lang="tr-TR"/>
              <a:t>   ………………………………………………………………………………………………………………………………………………………………………………………………………………</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Boyalı Kalemler">
  <a:themeElements>
    <a:clrScheme name="Boyalı Kalemler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fontScheme name="Boyalı Kalemler">
      <a:majorFont>
        <a:latin typeface="Comic Sans MS"/>
        <a:ea typeface=""/>
        <a:cs typeface=""/>
      </a:majorFont>
      <a:minorFont>
        <a:latin typeface="Comic Sans MS"/>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Boyalı Kalemler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clrMap bg1="lt1" tx1="dk1" bg2="lt2" tx2="dk2" accent1="accent1" accent2="accent2" accent3="accent3" accent4="accent4" accent5="accent5" accent6="accent6" hlink="hlink" folHlink="folHlink"/>
    </a:extraClrScheme>
    <a:extraClrScheme>
      <a:clrScheme name="Boyalı Kalemler 2">
        <a:dk1>
          <a:srgbClr val="000000"/>
        </a:dk1>
        <a:lt1>
          <a:srgbClr val="FFFFFF"/>
        </a:lt1>
        <a:dk2>
          <a:srgbClr val="000000"/>
        </a:dk2>
        <a:lt2>
          <a:srgbClr val="99CCFF"/>
        </a:lt2>
        <a:accent1>
          <a:srgbClr val="CCCCFF"/>
        </a:accent1>
        <a:accent2>
          <a:srgbClr val="000066"/>
        </a:accent2>
        <a:accent3>
          <a:srgbClr val="FFFFFF"/>
        </a:accent3>
        <a:accent4>
          <a:srgbClr val="000000"/>
        </a:accent4>
        <a:accent5>
          <a:srgbClr val="E2E2FF"/>
        </a:accent5>
        <a:accent6>
          <a:srgbClr val="00005C"/>
        </a:accent6>
        <a:hlink>
          <a:srgbClr val="00B200"/>
        </a:hlink>
        <a:folHlink>
          <a:srgbClr val="CCFF33"/>
        </a:folHlink>
      </a:clrScheme>
      <a:clrMap bg1="lt1" tx1="dk1" bg2="lt2" tx2="dk2" accent1="accent1" accent2="accent2" accent3="accent3" accent4="accent4" accent5="accent5" accent6="accent6" hlink="hlink" folHlink="folHlink"/>
    </a:extraClrScheme>
    <a:extraClrScheme>
      <a:clrScheme name="Boyalı Kalemler 3">
        <a:dk1>
          <a:srgbClr val="000000"/>
        </a:dk1>
        <a:lt1>
          <a:srgbClr val="FFFFFF"/>
        </a:lt1>
        <a:dk2>
          <a:srgbClr val="000000"/>
        </a:dk2>
        <a:lt2>
          <a:srgbClr val="3399FF"/>
        </a:lt2>
        <a:accent1>
          <a:srgbClr val="CCECFF"/>
        </a:accent1>
        <a:accent2>
          <a:srgbClr val="008080"/>
        </a:accent2>
        <a:accent3>
          <a:srgbClr val="FFFFFF"/>
        </a:accent3>
        <a:accent4>
          <a:srgbClr val="000000"/>
        </a:accent4>
        <a:accent5>
          <a:srgbClr val="E2F4FF"/>
        </a:accent5>
        <a:accent6>
          <a:srgbClr val="007373"/>
        </a:accent6>
        <a:hlink>
          <a:srgbClr val="009999"/>
        </a:hlink>
        <a:folHlink>
          <a:srgbClr val="3366CC"/>
        </a:folHlink>
      </a:clrScheme>
      <a:clrMap bg1="lt1" tx1="dk1" bg2="lt2" tx2="dk2" accent1="accent1" accent2="accent2" accent3="accent3" accent4="accent4" accent5="accent5" accent6="accent6" hlink="hlink" folHlink="folHlink"/>
    </a:extraClrScheme>
    <a:extraClrScheme>
      <a:clrScheme name="Boyalı Kalemler 4">
        <a:dk1>
          <a:srgbClr val="808000"/>
        </a:dk1>
        <a:lt1>
          <a:srgbClr val="FFFFFF"/>
        </a:lt1>
        <a:dk2>
          <a:srgbClr val="336600"/>
        </a:dk2>
        <a:lt2>
          <a:srgbClr val="FFFFFF"/>
        </a:lt2>
        <a:accent1>
          <a:srgbClr val="99CC00"/>
        </a:accent1>
        <a:accent2>
          <a:srgbClr val="003300"/>
        </a:accent2>
        <a:accent3>
          <a:srgbClr val="ADB8AA"/>
        </a:accent3>
        <a:accent4>
          <a:srgbClr val="DADADA"/>
        </a:accent4>
        <a:accent5>
          <a:srgbClr val="CAE2AA"/>
        </a:accent5>
        <a:accent6>
          <a:srgbClr val="002D00"/>
        </a:accent6>
        <a:hlink>
          <a:srgbClr val="CCCC00"/>
        </a:hlink>
        <a:folHlink>
          <a:srgbClr val="CCFF33"/>
        </a:folHlink>
      </a:clrScheme>
      <a:clrMap bg1="dk2" tx1="lt1" bg2="dk1" tx2="lt2" accent1="accent1" accent2="accent2" accent3="accent3" accent4="accent4" accent5="accent5" accent6="accent6" hlink="hlink" folHlink="folHlink"/>
    </a:extraClrScheme>
    <a:extraClrScheme>
      <a:clrScheme name="Boyalı Kalemler 5">
        <a:dk1>
          <a:srgbClr val="808080"/>
        </a:dk1>
        <a:lt1>
          <a:srgbClr val="FFFFFF"/>
        </a:lt1>
        <a:dk2>
          <a:srgbClr val="003366"/>
        </a:dk2>
        <a:lt2>
          <a:srgbClr val="CCECFF"/>
        </a:lt2>
        <a:accent1>
          <a:srgbClr val="33CCCC"/>
        </a:accent1>
        <a:accent2>
          <a:srgbClr val="006699"/>
        </a:accent2>
        <a:accent3>
          <a:srgbClr val="AAADB8"/>
        </a:accent3>
        <a:accent4>
          <a:srgbClr val="DADADA"/>
        </a:accent4>
        <a:accent5>
          <a:srgbClr val="ADE2E2"/>
        </a:accent5>
        <a:accent6>
          <a:srgbClr val="005C8A"/>
        </a:accent6>
        <a:hlink>
          <a:srgbClr val="00FFFF"/>
        </a:hlink>
        <a:folHlink>
          <a:srgbClr val="0000FF"/>
        </a:folHlink>
      </a:clrScheme>
      <a:clrMap bg1="dk2" tx1="lt1" bg2="dk1" tx2="lt2" accent1="accent1" accent2="accent2" accent3="accent3" accent4="accent4" accent5="accent5" accent6="accent6" hlink="hlink" folHlink="folHlink"/>
    </a:extraClrScheme>
    <a:extraClrScheme>
      <a:clrScheme name="Boyalı Kalemler 6">
        <a:dk1>
          <a:srgbClr val="6666FF"/>
        </a:dk1>
        <a:lt1>
          <a:srgbClr val="FFFFFF"/>
        </a:lt1>
        <a:dk2>
          <a:srgbClr val="000066"/>
        </a:dk2>
        <a:lt2>
          <a:srgbClr val="FFFFFF"/>
        </a:lt2>
        <a:accent1>
          <a:srgbClr val="33CCFF"/>
        </a:accent1>
        <a:accent2>
          <a:srgbClr val="0000FF"/>
        </a:accent2>
        <a:accent3>
          <a:srgbClr val="AAAAB8"/>
        </a:accent3>
        <a:accent4>
          <a:srgbClr val="DADADA"/>
        </a:accent4>
        <a:accent5>
          <a:srgbClr val="ADE2FF"/>
        </a:accent5>
        <a:accent6>
          <a:srgbClr val="0000E7"/>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Boyalı Kalemler 7">
        <a:dk1>
          <a:srgbClr val="000000"/>
        </a:dk1>
        <a:lt1>
          <a:srgbClr val="FFFFFF"/>
        </a:lt1>
        <a:dk2>
          <a:srgbClr val="800080"/>
        </a:dk2>
        <a:lt2>
          <a:srgbClr val="FFFFFF"/>
        </a:lt2>
        <a:accent1>
          <a:srgbClr val="CC66FF"/>
        </a:accent1>
        <a:accent2>
          <a:srgbClr val="990099"/>
        </a:accent2>
        <a:accent3>
          <a:srgbClr val="C0AAC0"/>
        </a:accent3>
        <a:accent4>
          <a:srgbClr val="DADADA"/>
        </a:accent4>
        <a:accent5>
          <a:srgbClr val="E2B8FF"/>
        </a:accent5>
        <a:accent6>
          <a:srgbClr val="8A008A"/>
        </a:accent6>
        <a:hlink>
          <a:srgbClr val="FF9900"/>
        </a:hlink>
        <a:folHlink>
          <a:srgbClr val="FF3300"/>
        </a:folHlink>
      </a:clrScheme>
      <a:clrMap bg1="dk2" tx1="lt1" bg2="dk1" tx2="lt2" accent1="accent1" accent2="accent2" accent3="accent3" accent4="accent4" accent5="accent5" accent6="accent6" hlink="hlink" folHlink="folHlink"/>
    </a:extraClrScheme>
    <a:extraClrScheme>
      <a:clrScheme name="Boyalı Kalemler 8">
        <a:dk1>
          <a:srgbClr val="FF3300"/>
        </a:dk1>
        <a:lt1>
          <a:srgbClr val="FFFFFF"/>
        </a:lt1>
        <a:dk2>
          <a:srgbClr val="800000"/>
        </a:dk2>
        <a:lt2>
          <a:srgbClr val="FFFFCC"/>
        </a:lt2>
        <a:accent1>
          <a:srgbClr val="FF7C80"/>
        </a:accent1>
        <a:accent2>
          <a:srgbClr val="990000"/>
        </a:accent2>
        <a:accent3>
          <a:srgbClr val="C0AAAA"/>
        </a:accent3>
        <a:accent4>
          <a:srgbClr val="DADADA"/>
        </a:accent4>
        <a:accent5>
          <a:srgbClr val="FFBFC0"/>
        </a:accent5>
        <a:accent6>
          <a:srgbClr val="8A0000"/>
        </a:accent6>
        <a:hlink>
          <a:srgbClr val="FF66CC"/>
        </a:hlink>
        <a:folHlink>
          <a:srgbClr val="FFCC0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Curtain Call</Template>
  <TotalTime>411</TotalTime>
  <Words>2486</Words>
  <PresentationFormat>Ekran Gösterisi (4:3)</PresentationFormat>
  <Paragraphs>456</Paragraphs>
  <Slides>70</Slides>
  <Notes>0</Notes>
  <HiddenSlides>1</HiddenSlides>
  <MMClips>0</MMClips>
  <ScaleCrop>false</ScaleCrop>
  <HeadingPairs>
    <vt:vector size="4" baseType="variant">
      <vt:variant>
        <vt:lpstr>Tema</vt:lpstr>
      </vt:variant>
      <vt:variant>
        <vt:i4>1</vt:i4>
      </vt:variant>
      <vt:variant>
        <vt:lpstr>Slayt Başlıkları</vt:lpstr>
      </vt:variant>
      <vt:variant>
        <vt:i4>70</vt:i4>
      </vt:variant>
    </vt:vector>
  </HeadingPairs>
  <TitlesOfParts>
    <vt:vector size="71" baseType="lpstr">
      <vt:lpstr>Boyalı Kalemler</vt:lpstr>
      <vt:lpstr>YAŞAYAN DEMOKRASİ ÜNİTE DEĞERLENDİRME SORULARI</vt:lpstr>
      <vt:lpstr>Aşağıdaki cümlelerden doğru olanların başına “D”, yanlış olanın başına “Y” yazınız.Yanlış olan cümlelerin doğrularını cümlelerin altındaki boşluklara yazınız.</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TEST SORULARI</vt:lpstr>
      <vt:lpstr>Slayt 31</vt:lpstr>
      <vt:lpstr>Slayt 32</vt:lpstr>
      <vt:lpstr>Slayt 33</vt:lpstr>
      <vt:lpstr>Slayt 34</vt:lpstr>
      <vt:lpstr>Slayt 35</vt:lpstr>
      <vt:lpstr>Slayt 36</vt:lpstr>
      <vt:lpstr>Slayt 37</vt:lpstr>
      <vt:lpstr>Slayt 38</vt:lpstr>
      <vt:lpstr>Slayt 39</vt:lpstr>
      <vt:lpstr>Slayt 40</vt:lpstr>
      <vt:lpstr>Slayt 41</vt:lpstr>
      <vt:lpstr>Slayt 42</vt:lpstr>
      <vt:lpstr>Slayt 43</vt:lpstr>
      <vt:lpstr>Slayt 44</vt:lpstr>
      <vt:lpstr>Slayt 45</vt:lpstr>
      <vt:lpstr>Slayt 46</vt:lpstr>
      <vt:lpstr>Slayt 47</vt:lpstr>
      <vt:lpstr>Slayt 48</vt:lpstr>
      <vt:lpstr>Slayt 49</vt:lpstr>
      <vt:lpstr>Slayt 50</vt:lpstr>
      <vt:lpstr>Slayt 51</vt:lpstr>
      <vt:lpstr>Slayt 52</vt:lpstr>
      <vt:lpstr>Slayt 53</vt:lpstr>
      <vt:lpstr>Slayt 54</vt:lpstr>
      <vt:lpstr>Slayt 55</vt:lpstr>
      <vt:lpstr>Slayt 56</vt:lpstr>
      <vt:lpstr>Slayt 57</vt:lpstr>
      <vt:lpstr>Slayt 58</vt:lpstr>
      <vt:lpstr>Slayt 59</vt:lpstr>
      <vt:lpstr>Slayt 60</vt:lpstr>
      <vt:lpstr>Slayt 61</vt:lpstr>
      <vt:lpstr>Slayt 62</vt:lpstr>
      <vt:lpstr>Slayt 63</vt:lpstr>
      <vt:lpstr>Slayt 64</vt:lpstr>
      <vt:lpstr>Slayt 65</vt:lpstr>
      <vt:lpstr>Slayt 66</vt:lpstr>
      <vt:lpstr>Slayt 67</vt:lpstr>
      <vt:lpstr>Slayt 68</vt:lpstr>
      <vt:lpstr>Slayt 69</vt:lpstr>
      <vt:lpstr>Slayt 70</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2008-05-10T09:51:46Z</dcterms:created>
  <dcterms:modified xsi:type="dcterms:W3CDTF">2018-04-18T13:56:05Z</dcterms:modified>
  <cp:category>www.sorubak.com</cp:category>
</cp:coreProperties>
</file>