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1"/>
  </p:notesMasterIdLst>
  <p:sldIdLst>
    <p:sldId id="256" r:id="rId2"/>
    <p:sldId id="257" r:id="rId3"/>
    <p:sldId id="259" r:id="rId4"/>
    <p:sldId id="258" r:id="rId5"/>
    <p:sldId id="262" r:id="rId6"/>
    <p:sldId id="260" r:id="rId7"/>
    <p:sldId id="261" r:id="rId8"/>
    <p:sldId id="263" r:id="rId9"/>
    <p:sldId id="264" r:id="rId10"/>
    <p:sldId id="265" r:id="rId11"/>
    <p:sldId id="266" r:id="rId12"/>
    <p:sldId id="269" r:id="rId13"/>
    <p:sldId id="267" r:id="rId14"/>
    <p:sldId id="268" r:id="rId15"/>
    <p:sldId id="270" r:id="rId16"/>
    <p:sldId id="271" r:id="rId17"/>
    <p:sldId id="272" r:id="rId18"/>
    <p:sldId id="273" r:id="rId19"/>
    <p:sldId id="274" r:id="rId2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99" autoAdjust="0"/>
    <p:restoredTop sz="95024" autoAdjust="0"/>
  </p:normalViewPr>
  <p:slideViewPr>
    <p:cSldViewPr>
      <p:cViewPr varScale="1">
        <p:scale>
          <a:sx n="116" d="100"/>
          <a:sy n="116" d="100"/>
        </p:scale>
        <p:origin x="-149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DF2F05-A547-40C8-AC9B-FBB85E070E7F}" type="datetimeFigureOut">
              <a:rPr lang="tr-TR" smtClean="0"/>
              <a:pPr/>
              <a:t>24/04/2018</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BC3AB9-8CC0-4AB8-9B22-EAAA068F6D2C}" type="slidenum">
              <a:rPr lang="tr-TR" smtClean="0"/>
              <a:pPr/>
              <a:t>‹#›</a:t>
            </a:fld>
            <a:endParaRPr lang="tr-TR"/>
          </a:p>
        </p:txBody>
      </p:sp>
    </p:spTree>
    <p:extLst>
      <p:ext uri="{BB962C8B-B14F-4D97-AF65-F5344CB8AC3E}">
        <p14:creationId xmlns:p14="http://schemas.microsoft.com/office/powerpoint/2010/main" xmlns="" val="39394518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EABC3AB9-8CC0-4AB8-9B22-EAAA068F6D2C}" type="slidenum">
              <a:rPr lang="tr-TR" smtClean="0"/>
              <a:pPr/>
              <a:t>1</a:t>
            </a:fld>
            <a:endParaRPr lang="tr-TR"/>
          </a:p>
        </p:txBody>
      </p:sp>
    </p:spTree>
    <p:extLst>
      <p:ext uri="{BB962C8B-B14F-4D97-AF65-F5344CB8AC3E}">
        <p14:creationId xmlns:p14="http://schemas.microsoft.com/office/powerpoint/2010/main" xmlns="" val="8665562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EABC3AB9-8CC0-4AB8-9B22-EAAA068F6D2C}" type="slidenum">
              <a:rPr lang="tr-TR" smtClean="0"/>
              <a:pPr/>
              <a:t>5</a:t>
            </a:fld>
            <a:endParaRPr lang="tr-TR"/>
          </a:p>
        </p:txBody>
      </p:sp>
    </p:spTree>
    <p:extLst>
      <p:ext uri="{BB962C8B-B14F-4D97-AF65-F5344CB8AC3E}">
        <p14:creationId xmlns:p14="http://schemas.microsoft.com/office/powerpoint/2010/main" xmlns="" val="2404751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EABC3AB9-8CC0-4AB8-9B22-EAAA068F6D2C}" type="slidenum">
              <a:rPr lang="tr-TR" smtClean="0"/>
              <a:pPr/>
              <a:t>8</a:t>
            </a:fld>
            <a:endParaRPr lang="tr-TR"/>
          </a:p>
        </p:txBody>
      </p:sp>
    </p:spTree>
    <p:extLst>
      <p:ext uri="{BB962C8B-B14F-4D97-AF65-F5344CB8AC3E}">
        <p14:creationId xmlns:p14="http://schemas.microsoft.com/office/powerpoint/2010/main" xmlns="" val="918950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EABC3AB9-8CC0-4AB8-9B22-EAAA068F6D2C}" type="slidenum">
              <a:rPr lang="tr-TR" smtClean="0"/>
              <a:pPr/>
              <a:t>11</a:t>
            </a:fld>
            <a:endParaRPr lang="tr-TR"/>
          </a:p>
        </p:txBody>
      </p:sp>
    </p:spTree>
    <p:extLst>
      <p:ext uri="{BB962C8B-B14F-4D97-AF65-F5344CB8AC3E}">
        <p14:creationId xmlns:p14="http://schemas.microsoft.com/office/powerpoint/2010/main" xmlns="" val="1856981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EABC3AB9-8CC0-4AB8-9B22-EAAA068F6D2C}" type="slidenum">
              <a:rPr lang="tr-TR" smtClean="0"/>
              <a:pPr/>
              <a:t>14</a:t>
            </a:fld>
            <a:endParaRPr lang="tr-TR"/>
          </a:p>
        </p:txBody>
      </p:sp>
    </p:spTree>
    <p:extLst>
      <p:ext uri="{BB962C8B-B14F-4D97-AF65-F5344CB8AC3E}">
        <p14:creationId xmlns:p14="http://schemas.microsoft.com/office/powerpoint/2010/main" xmlns="" val="4147466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EABC3AB9-8CC0-4AB8-9B22-EAAA068F6D2C}" type="slidenum">
              <a:rPr lang="tr-TR" smtClean="0"/>
              <a:pPr/>
              <a:t>18</a:t>
            </a:fld>
            <a:endParaRPr lang="tr-TR"/>
          </a:p>
        </p:txBody>
      </p:sp>
    </p:spTree>
    <p:extLst>
      <p:ext uri="{BB962C8B-B14F-4D97-AF65-F5344CB8AC3E}">
        <p14:creationId xmlns:p14="http://schemas.microsoft.com/office/powerpoint/2010/main" xmlns="" val="2846634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EABC3AB9-8CC0-4AB8-9B22-EAAA068F6D2C}" type="slidenum">
              <a:rPr lang="tr-TR" smtClean="0"/>
              <a:pPr/>
              <a:t>19</a:t>
            </a:fld>
            <a:endParaRPr lang="tr-TR"/>
          </a:p>
        </p:txBody>
      </p:sp>
    </p:spTree>
    <p:extLst>
      <p:ext uri="{BB962C8B-B14F-4D97-AF65-F5344CB8AC3E}">
        <p14:creationId xmlns:p14="http://schemas.microsoft.com/office/powerpoint/2010/main" xmlns="" val="3544018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3" name="22 Dikdörtgen"/>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23 Dikdörtgen"/>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24 Dikdörtgen"/>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25 Dikdörtgen"/>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26 Dikdörtgen"/>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29 Yuvarlatılmış Dikdörtgen"/>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30 Yuvarlatılmış Dikdörtgen"/>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6 Dikdörtgen"/>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6705600" y="4206240"/>
            <a:ext cx="960120" cy="457200"/>
          </a:xfrm>
        </p:spPr>
        <p:txBody>
          <a:bodyPr/>
          <a:lstStyle/>
          <a:p>
            <a:fld id="{D9F75050-0E15-4C5B-92B0-66D068882F1F}" type="datetimeFigureOut">
              <a:rPr lang="tr-TR" smtClean="0"/>
              <a:pPr/>
              <a:t>24/04/2018</a:t>
            </a:fld>
            <a:endParaRPr lang="tr-TR"/>
          </a:p>
        </p:txBody>
      </p:sp>
      <p:sp>
        <p:nvSpPr>
          <p:cNvPr id="17" name="16 Altbilgi Yer Tutucusu"/>
          <p:cNvSpPr>
            <a:spLocks noGrp="1"/>
          </p:cNvSpPr>
          <p:nvPr>
            <p:ph type="ftr" sz="quarter" idx="11"/>
          </p:nvPr>
        </p:nvSpPr>
        <p:spPr>
          <a:xfrm>
            <a:off x="5410200" y="4205288"/>
            <a:ext cx="1295400" cy="457200"/>
          </a:xfrm>
        </p:spPr>
        <p:txBody>
          <a:bodyPr/>
          <a:lstStyle/>
          <a:p>
            <a:endParaRPr lang="tr-TR"/>
          </a:p>
        </p:txBody>
      </p:sp>
      <p:sp>
        <p:nvSpPr>
          <p:cNvPr id="29" name="28 Slayt Numarası Yer Tutucusu"/>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24/04/2018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1143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1143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24/04/2018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24/04/2018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24/04/2018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24/04/2018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381000" y="1143000"/>
            <a:ext cx="8382000" cy="1069848"/>
          </a:xfrm>
        </p:spPr>
        <p:txBody>
          <a:bodyPr anchor="ctr"/>
          <a:lstStyle>
            <a:lvl1pPr>
              <a:defRPr sz="4000" b="0" i="0"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6" name="25 Veri Yer Tutucusu"/>
          <p:cNvSpPr>
            <a:spLocks noGrp="1"/>
          </p:cNvSpPr>
          <p:nvPr>
            <p:ph type="dt" sz="half" idx="10"/>
          </p:nvPr>
        </p:nvSpPr>
        <p:spPr/>
        <p:txBody>
          <a:bodyPr rtlCol="0"/>
          <a:lstStyle/>
          <a:p>
            <a:fld id="{D9F75050-0E15-4C5B-92B0-66D068882F1F}" type="datetimeFigureOut">
              <a:rPr lang="tr-TR" smtClean="0"/>
              <a:pPr/>
              <a:t>24/04/2018</a:t>
            </a:fld>
            <a:endParaRPr lang="tr-TR"/>
          </a:p>
        </p:txBody>
      </p:sp>
      <p:sp>
        <p:nvSpPr>
          <p:cNvPr id="27" name="26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28" name="27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a:xfrm>
            <a:off x="6583680" y="612648"/>
            <a:ext cx="957264" cy="457200"/>
          </a:xfrm>
        </p:spPr>
        <p:txBody>
          <a:bodyPr/>
          <a:lstStyle/>
          <a:p>
            <a:fld id="{D9F75050-0E15-4C5B-92B0-66D068882F1F}" type="datetimeFigureOut">
              <a:rPr lang="tr-TR" smtClean="0"/>
              <a:pPr/>
              <a:t>24/04/2018</a:t>
            </a:fld>
            <a:endParaRPr lang="tr-TR"/>
          </a:p>
        </p:txBody>
      </p:sp>
      <p:sp>
        <p:nvSpPr>
          <p:cNvPr id="4" name="3 Altbilgi Yer Tutucusu"/>
          <p:cNvSpPr>
            <a:spLocks noGrp="1"/>
          </p:cNvSpPr>
          <p:nvPr>
            <p:ph type="ftr" sz="quarter" idx="11"/>
          </p:nvPr>
        </p:nvSpPr>
        <p:spPr>
          <a:xfrm>
            <a:off x="5257800" y="612648"/>
            <a:ext cx="1325880" cy="457200"/>
          </a:xfrm>
        </p:spPr>
        <p:txBody>
          <a:bodyPr/>
          <a:lstStyle/>
          <a:p>
            <a:endParaRPr lang="tr-TR"/>
          </a:p>
        </p:txBody>
      </p:sp>
      <p:sp>
        <p:nvSpPr>
          <p:cNvPr id="5" name="4 Slayt Numarası Yer Tutucusu"/>
          <p:cNvSpPr>
            <a:spLocks noGrp="1"/>
          </p:cNvSpPr>
          <p:nvPr>
            <p:ph type="sldNum" sz="quarter" idx="12"/>
          </p:nvPr>
        </p:nvSpPr>
        <p:spPr>
          <a:xfrm>
            <a:off x="8174736" y="2272"/>
            <a:ext cx="762000" cy="365760"/>
          </a:xfrm>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24/04/2018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353496" y="1101970"/>
            <a:ext cx="3383280" cy="877824"/>
          </a:xfrm>
        </p:spPr>
        <p:txBody>
          <a:bodyPr anchor="b"/>
          <a:lstStyle>
            <a:lvl1pPr algn="l">
              <a:buNone/>
              <a:defRPr sz="1800" b="1"/>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24/04/2018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24/04/2018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27 Dikdörtgen"/>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28 Dikdörtgen"/>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29 Dikdörtgen"/>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30 Dikdörtgen"/>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31 Dikdörtgen"/>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32 Yuvarlatılmış Dikdörtgen"/>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33 Yuvarlatılmış Dikdörtgen"/>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34 Dikdörtgen"/>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35 Dikdörtgen"/>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36 Dikdörtgen"/>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37 Dikdörtgen"/>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38 Dikdörtgen"/>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39 Dikdörtgen"/>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Başlık Yer Tutucusu"/>
          <p:cNvSpPr>
            <a:spLocks noGrp="1"/>
          </p:cNvSpPr>
          <p:nvPr>
            <p:ph type="title"/>
          </p:nvPr>
        </p:nvSpPr>
        <p:spPr>
          <a:xfrm>
            <a:off x="457200" y="1143000"/>
            <a:ext cx="8229600" cy="1066800"/>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D9F75050-0E15-4C5B-92B0-66D068882F1F}" type="datetimeFigureOut">
              <a:rPr lang="tr-TR" smtClean="0"/>
              <a:pPr/>
              <a:t>24/04/2018</a:t>
            </a:fld>
            <a:endParaRPr lang="tr-TR"/>
          </a:p>
        </p:txBody>
      </p:sp>
      <p:sp>
        <p:nvSpPr>
          <p:cNvPr id="3" name="2 Altbilgi Yer Tutucusu"/>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tr-TR"/>
          </a:p>
        </p:txBody>
      </p:sp>
      <p:sp>
        <p:nvSpPr>
          <p:cNvPr id="23" name="22 Slayt Numarası Yer Tutucusu"/>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www.egitimhane.com/"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457200" y="2714620"/>
            <a:ext cx="8458200" cy="1157292"/>
          </a:xfrm>
        </p:spPr>
        <p:txBody>
          <a:bodyPr>
            <a:normAutofit fontScale="90000"/>
          </a:bodyPr>
          <a:lstStyle/>
          <a:p>
            <a:r>
              <a:rPr lang="tr-TR" dirty="0" smtClean="0"/>
              <a:t>Türk İslam Bilginleri</a:t>
            </a:r>
            <a:br>
              <a:rPr lang="tr-TR" dirty="0" smtClean="0"/>
            </a:br>
            <a:endParaRPr lang="tr-TR" dirty="0"/>
          </a:p>
        </p:txBody>
      </p:sp>
      <p:sp>
        <p:nvSpPr>
          <p:cNvPr id="3" name="2 Alt Başlık"/>
          <p:cNvSpPr>
            <a:spLocks noGrp="1"/>
          </p:cNvSpPr>
          <p:nvPr>
            <p:ph type="subTitle" idx="1"/>
          </p:nvPr>
        </p:nvSpPr>
        <p:spPr>
          <a:xfrm rot="21110408">
            <a:off x="1587931" y="4397743"/>
            <a:ext cx="5460005" cy="1990509"/>
          </a:xfrm>
        </p:spPr>
        <p:txBody>
          <a:bodyPr>
            <a:normAutofit/>
          </a:bodyPr>
          <a:lstStyle/>
          <a:p>
            <a:pPr algn="ctr"/>
            <a:r>
              <a:rPr lang="tr-TR" sz="3200" b="1" dirty="0" smtClean="0">
                <a:solidFill>
                  <a:schemeClr val="accent4">
                    <a:lumMod val="75000"/>
                  </a:schemeClr>
                </a:solidFill>
              </a:rPr>
              <a:t>Burak Nohut</a:t>
            </a:r>
          </a:p>
          <a:p>
            <a:pPr algn="ctr"/>
            <a:r>
              <a:rPr lang="tr-TR" sz="3200" b="1" dirty="0" smtClean="0">
                <a:solidFill>
                  <a:schemeClr val="accent4">
                    <a:lumMod val="75000"/>
                  </a:schemeClr>
                </a:solidFill>
              </a:rPr>
              <a:t>7/C</a:t>
            </a:r>
          </a:p>
          <a:p>
            <a:pPr algn="ctr"/>
            <a:r>
              <a:rPr lang="tr-TR" sz="3200" b="1" dirty="0" smtClean="0">
                <a:solidFill>
                  <a:schemeClr val="accent4">
                    <a:lumMod val="75000"/>
                  </a:schemeClr>
                </a:solidFill>
              </a:rPr>
              <a:t>Proje Ödevi</a:t>
            </a: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Harezmi</a:t>
            </a:r>
            <a:endParaRPr lang="tr-TR" dirty="0"/>
          </a:p>
        </p:txBody>
      </p:sp>
      <p:sp>
        <p:nvSpPr>
          <p:cNvPr id="3" name="2 İçerik Yer Tutucusu"/>
          <p:cNvSpPr>
            <a:spLocks noGrp="1"/>
          </p:cNvSpPr>
          <p:nvPr>
            <p:ph idx="1"/>
          </p:nvPr>
        </p:nvSpPr>
        <p:spPr/>
        <p:txBody>
          <a:bodyPr/>
          <a:lstStyle/>
          <a:p>
            <a:r>
              <a:rPr lang="tr-TR" dirty="0" smtClean="0"/>
              <a:t>İlk defa, birinci ve ikinci dereceden denklemleri analitik metotla; bir bilinmeyenli denklemleri de cebirsel ve geometrik metotlarla çözmenin kural ve yöntemlerini de Harezmî, tespit etmiştir. Matematikte ilk kez sıfır rakamını kullanan Harezmî, cebir bilimini metodik ve sistematik olarak ortaya koymuştur. Kendisinden önceki cebire ait konuları, yine ilk kez ‘cebir’ adı altında sistemleştirmiştir.</a:t>
            </a:r>
            <a:endParaRPr lang="tr-TR" dirty="0"/>
          </a:p>
        </p:txBody>
      </p:sp>
    </p:spTree>
  </p:cSld>
  <p:clrMapOvr>
    <a:masterClrMapping/>
  </p:clrMapOvr>
  <p:transition>
    <p:comb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Harezmi</a:t>
            </a:r>
            <a:endParaRPr lang="tr-TR" dirty="0"/>
          </a:p>
        </p:txBody>
      </p:sp>
      <p:sp>
        <p:nvSpPr>
          <p:cNvPr id="3" name="2 İçerik Yer Tutucusu"/>
          <p:cNvSpPr>
            <a:spLocks noGrp="1"/>
          </p:cNvSpPr>
          <p:nvPr>
            <p:ph idx="1"/>
          </p:nvPr>
        </p:nvSpPr>
        <p:spPr/>
        <p:txBody>
          <a:bodyPr/>
          <a:lstStyle/>
          <a:p>
            <a:r>
              <a:rPr lang="tr-TR" dirty="0" smtClean="0"/>
              <a:t>Yeryüzünün çapına ait hesaplarını </a:t>
            </a:r>
            <a:r>
              <a:rPr lang="tr-TR" dirty="0" err="1" smtClean="0"/>
              <a:t>Kitâbu</a:t>
            </a:r>
            <a:r>
              <a:rPr lang="tr-TR" dirty="0" smtClean="0"/>
              <a:t> </a:t>
            </a:r>
            <a:r>
              <a:rPr lang="tr-TR" dirty="0" err="1" smtClean="0"/>
              <a:t>Sûreti’l</a:t>
            </a:r>
            <a:r>
              <a:rPr lang="tr-TR" dirty="0" smtClean="0"/>
              <a:t>-Arz adlı kitabında topladı. Bu eserde, Nil Nehri’nin kaynağını açıklayan Harezmî, </a:t>
            </a:r>
            <a:r>
              <a:rPr lang="tr-TR" dirty="0" err="1" smtClean="0"/>
              <a:t>Batlamyus’un</a:t>
            </a:r>
            <a:r>
              <a:rPr lang="tr-TR" dirty="0" smtClean="0"/>
              <a:t> astronomik cetvellerini de düzeltmiştir. Matematik, astronomi ve coğrafya alanında çok sayıda eser yazmıştır..</a:t>
            </a:r>
            <a:endParaRPr lang="tr-TR" dirty="0"/>
          </a:p>
        </p:txBody>
      </p:sp>
    </p:spTree>
  </p:cSld>
  <p:clrMapOvr>
    <a:masterClrMapping/>
  </p:clrMapOvr>
  <p:transition>
    <p:wheel spokes="3"/>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Ömer </a:t>
            </a:r>
            <a:r>
              <a:rPr lang="tr-TR" dirty="0" err="1" smtClean="0"/>
              <a:t>Hayyam</a:t>
            </a:r>
            <a:endParaRPr lang="tr-TR" dirty="0"/>
          </a:p>
        </p:txBody>
      </p:sp>
      <p:sp>
        <p:nvSpPr>
          <p:cNvPr id="3" name="2 İçerik Yer Tutucusu"/>
          <p:cNvSpPr>
            <a:spLocks noGrp="1"/>
          </p:cNvSpPr>
          <p:nvPr>
            <p:ph idx="1"/>
          </p:nvPr>
        </p:nvSpPr>
        <p:spPr>
          <a:xfrm flipV="1">
            <a:off x="457200" y="8286784"/>
            <a:ext cx="8229600" cy="642942"/>
          </a:xfrm>
        </p:spPr>
        <p:txBody>
          <a:bodyPr/>
          <a:lstStyle/>
          <a:p>
            <a:endParaRPr lang="tr-TR" dirty="0"/>
          </a:p>
        </p:txBody>
      </p:sp>
      <p:pic>
        <p:nvPicPr>
          <p:cNvPr id="4098" name="Picture 2" descr="C:\Users\Burak Nohut\Desktop\366x218-omer-hayyam-kimdir-1517836327514.jpg"/>
          <p:cNvPicPr>
            <a:picLocks noChangeAspect="1" noChangeArrowheads="1"/>
          </p:cNvPicPr>
          <p:nvPr/>
        </p:nvPicPr>
        <p:blipFill>
          <a:blip r:embed="rId2" cstate="print"/>
          <a:srcRect/>
          <a:stretch>
            <a:fillRect/>
          </a:stretch>
        </p:blipFill>
        <p:spPr bwMode="auto">
          <a:xfrm>
            <a:off x="1965318" y="2285992"/>
            <a:ext cx="5107012" cy="3041881"/>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Ömer </a:t>
            </a:r>
            <a:r>
              <a:rPr lang="tr-TR" dirty="0" err="1" smtClean="0"/>
              <a:t>Hayyam</a:t>
            </a:r>
            <a:endParaRPr lang="tr-TR" dirty="0"/>
          </a:p>
        </p:txBody>
      </p:sp>
      <p:sp>
        <p:nvSpPr>
          <p:cNvPr id="3" name="2 İçerik Yer Tutucusu"/>
          <p:cNvSpPr>
            <a:spLocks noGrp="1"/>
          </p:cNvSpPr>
          <p:nvPr>
            <p:ph idx="1"/>
          </p:nvPr>
        </p:nvSpPr>
        <p:spPr/>
        <p:txBody>
          <a:bodyPr/>
          <a:lstStyle/>
          <a:p>
            <a:r>
              <a:rPr lang="tr-TR" dirty="0" smtClean="0"/>
              <a:t>Tıp, fizik, astronomi, cebir, geometri ve yüksek matematik alanlarında önemli çalışmalar yapmıştır. O herkesten farklı olarak yaptığı çalışmaların </a:t>
            </a:r>
            <a:r>
              <a:rPr lang="tr-TR" dirty="0" err="1" smtClean="0"/>
              <a:t>cogunu</a:t>
            </a:r>
            <a:r>
              <a:rPr lang="tr-TR" dirty="0" smtClean="0"/>
              <a:t> kaleme almamış, oysa O ismini çokça duyduğumuz teoremlerin isimsiz kahramanıdır. 21 Mart 1079 yılında tamamladığı, halk arasında “Ömer </a:t>
            </a:r>
            <a:r>
              <a:rPr lang="tr-TR" dirty="0" err="1" smtClean="0"/>
              <a:t>Hayyam</a:t>
            </a:r>
            <a:r>
              <a:rPr lang="tr-TR" dirty="0" smtClean="0"/>
              <a:t> Takvimi” bugün ise “Celali Takvimi” olarak bilinen takvim için büyük çaba sarf etmiştir.</a:t>
            </a:r>
            <a:endParaRPr lang="tr-TR" dirty="0"/>
          </a:p>
        </p:txBody>
      </p:sp>
    </p:spTree>
  </p:cSld>
  <p:clrMapOvr>
    <a:masterClrMapping/>
  </p:clrMapOvr>
  <p:transition>
    <p:wheel spokes="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Ömer </a:t>
            </a:r>
            <a:r>
              <a:rPr lang="tr-TR" dirty="0" err="1" smtClean="0"/>
              <a:t>Hayyam</a:t>
            </a:r>
            <a:endParaRPr lang="tr-TR" dirty="0"/>
          </a:p>
        </p:txBody>
      </p:sp>
      <p:sp>
        <p:nvSpPr>
          <p:cNvPr id="3" name="2 İçerik Yer Tutucusu"/>
          <p:cNvSpPr>
            <a:spLocks noGrp="1"/>
          </p:cNvSpPr>
          <p:nvPr>
            <p:ph idx="1"/>
          </p:nvPr>
        </p:nvSpPr>
        <p:spPr/>
        <p:txBody>
          <a:bodyPr/>
          <a:lstStyle/>
          <a:p>
            <a:r>
              <a:rPr lang="tr-TR" dirty="0" smtClean="0"/>
              <a:t>Eserleri arasında </a:t>
            </a:r>
            <a:r>
              <a:rPr lang="tr-TR" dirty="0" err="1" smtClean="0"/>
              <a:t>İbn</a:t>
            </a:r>
            <a:r>
              <a:rPr lang="tr-TR" dirty="0" smtClean="0"/>
              <a:t>-i Sina'nın </a:t>
            </a:r>
            <a:r>
              <a:rPr lang="tr-TR" dirty="0" err="1" smtClean="0"/>
              <a:t>Temcid</a:t>
            </a:r>
            <a:r>
              <a:rPr lang="tr-TR" dirty="0" smtClean="0"/>
              <a:t> (Yücelme) adlı eserinin yorum ve tercümesi de yer alır. Öğrenimi tamamlayan Ömer </a:t>
            </a:r>
            <a:r>
              <a:rPr lang="tr-TR" dirty="0" err="1" smtClean="0"/>
              <a:t>Hayyam</a:t>
            </a:r>
            <a:r>
              <a:rPr lang="tr-TR" dirty="0" smtClean="0"/>
              <a:t> kendisine bugünlere kadar uzanacak bir ün kazandıran Cebir </a:t>
            </a:r>
            <a:r>
              <a:rPr lang="tr-TR" dirty="0" err="1" smtClean="0"/>
              <a:t>Risaliyesi'ni</a:t>
            </a:r>
            <a:r>
              <a:rPr lang="tr-TR" dirty="0" smtClean="0"/>
              <a:t> ve </a:t>
            </a:r>
            <a:r>
              <a:rPr lang="tr-TR" dirty="0" err="1" smtClean="0"/>
              <a:t>Rubaiyat'ı</a:t>
            </a:r>
            <a:r>
              <a:rPr lang="tr-TR" dirty="0" smtClean="0"/>
              <a:t> Semerkant'ta kaleme almıştır.</a:t>
            </a:r>
            <a:endParaRPr lang="tr-TR" dirty="0"/>
          </a:p>
        </p:txBody>
      </p:sp>
    </p:spTree>
  </p:cSld>
  <p:clrMapOvr>
    <a:masterClrMapping/>
  </p:clrMapOvr>
  <p:transition>
    <p:wipe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Ali Kuşçu</a:t>
            </a:r>
            <a:endParaRPr lang="tr-TR" dirty="0"/>
          </a:p>
        </p:txBody>
      </p:sp>
      <p:sp>
        <p:nvSpPr>
          <p:cNvPr id="3" name="2 İçerik Yer Tutucusu"/>
          <p:cNvSpPr>
            <a:spLocks noGrp="1"/>
          </p:cNvSpPr>
          <p:nvPr>
            <p:ph idx="1"/>
          </p:nvPr>
        </p:nvSpPr>
        <p:spPr>
          <a:xfrm flipV="1">
            <a:off x="457200" y="7286652"/>
            <a:ext cx="8229600" cy="357190"/>
          </a:xfrm>
        </p:spPr>
        <p:txBody>
          <a:bodyPr>
            <a:normAutofit fontScale="70000" lnSpcReduction="20000"/>
          </a:bodyPr>
          <a:lstStyle/>
          <a:p>
            <a:endParaRPr lang="tr-TR" dirty="0"/>
          </a:p>
        </p:txBody>
      </p:sp>
      <p:pic>
        <p:nvPicPr>
          <p:cNvPr id="5122" name="Picture 2" descr="C:\Users\Burak Nohut\Desktop\resized_0f949-4033c081mansetckucuk2kurtarildi1.png"/>
          <p:cNvPicPr>
            <a:picLocks noChangeAspect="1" noChangeArrowheads="1"/>
          </p:cNvPicPr>
          <p:nvPr/>
        </p:nvPicPr>
        <p:blipFill>
          <a:blip r:embed="rId2" cstate="print"/>
          <a:srcRect/>
          <a:stretch>
            <a:fillRect/>
          </a:stretch>
        </p:blipFill>
        <p:spPr bwMode="auto">
          <a:xfrm>
            <a:off x="1571604" y="2214554"/>
            <a:ext cx="6097588" cy="3419475"/>
          </a:xfrm>
          <a:prstGeom prst="rect">
            <a:avLst/>
          </a:prstGeom>
          <a:noFill/>
        </p:spPr>
      </p:pic>
    </p:spTree>
  </p:cSld>
  <p:clrMapOvr>
    <a:masterClrMapping/>
  </p:clrMapOvr>
  <p:transition>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Ali Kuşçu</a:t>
            </a:r>
            <a:endParaRPr lang="tr-TR" dirty="0"/>
          </a:p>
        </p:txBody>
      </p:sp>
      <p:sp>
        <p:nvSpPr>
          <p:cNvPr id="3" name="2 İçerik Yer Tutucusu"/>
          <p:cNvSpPr>
            <a:spLocks noGrp="1"/>
          </p:cNvSpPr>
          <p:nvPr>
            <p:ph idx="1"/>
          </p:nvPr>
        </p:nvSpPr>
        <p:spPr/>
        <p:txBody>
          <a:bodyPr>
            <a:normAutofit lnSpcReduction="10000"/>
          </a:bodyPr>
          <a:lstStyle/>
          <a:p>
            <a:pPr fontAlgn="base"/>
            <a:r>
              <a:rPr lang="tr-TR" dirty="0" smtClean="0"/>
              <a:t>15. yüzyıllarda yaşayan bilim insanlarından birisidir. Matematik ve astronomi derslerini hocaları Bursalı </a:t>
            </a:r>
            <a:r>
              <a:rPr lang="tr-TR" dirty="0" err="1" smtClean="0"/>
              <a:t>Kadizade</a:t>
            </a:r>
            <a:r>
              <a:rPr lang="tr-TR" dirty="0" smtClean="0"/>
              <a:t> Rumi, </a:t>
            </a:r>
            <a:r>
              <a:rPr lang="tr-TR" dirty="0" err="1" smtClean="0"/>
              <a:t>Giyaseddin</a:t>
            </a:r>
            <a:r>
              <a:rPr lang="tr-TR" dirty="0" smtClean="0"/>
              <a:t> </a:t>
            </a:r>
            <a:r>
              <a:rPr lang="tr-TR" dirty="0" err="1" smtClean="0"/>
              <a:t>Cemşid</a:t>
            </a:r>
            <a:r>
              <a:rPr lang="tr-TR" dirty="0" smtClean="0"/>
              <a:t> ve </a:t>
            </a:r>
            <a:r>
              <a:rPr lang="tr-TR" dirty="0" err="1" smtClean="0"/>
              <a:t>Muinuddin</a:t>
            </a:r>
            <a:r>
              <a:rPr lang="tr-TR" dirty="0" smtClean="0"/>
              <a:t> </a:t>
            </a:r>
            <a:r>
              <a:rPr lang="tr-TR" dirty="0" err="1" smtClean="0"/>
              <a:t>Kaşiden</a:t>
            </a:r>
            <a:r>
              <a:rPr lang="tr-TR" dirty="0" smtClean="0"/>
              <a:t> almıştır.</a:t>
            </a:r>
          </a:p>
          <a:p>
            <a:pPr fontAlgn="base"/>
            <a:r>
              <a:rPr lang="tr-TR" dirty="0" smtClean="0"/>
              <a:t>Eğitimin sonu olduğunu bilerek devamı için Kirman’a eğitim almaya gitmiştir. </a:t>
            </a:r>
            <a:r>
              <a:rPr lang="tr-TR" dirty="0" err="1" smtClean="0"/>
              <a:t>Hall</a:t>
            </a:r>
            <a:r>
              <a:rPr lang="tr-TR" dirty="0" smtClean="0"/>
              <a:t>-ü Eşkal-i Kamer ve Şerh-i </a:t>
            </a:r>
            <a:r>
              <a:rPr lang="tr-TR" dirty="0" err="1" smtClean="0"/>
              <a:t>Tecrid</a:t>
            </a:r>
            <a:r>
              <a:rPr lang="tr-TR" dirty="0" smtClean="0"/>
              <a:t> eserlerini yazmıştır.</a:t>
            </a:r>
          </a:p>
          <a:p>
            <a:pPr fontAlgn="base"/>
            <a:r>
              <a:rPr lang="tr-TR" dirty="0" smtClean="0"/>
              <a:t>Eğitimini tamamladıktan sonra geri döner </a:t>
            </a:r>
            <a:r>
              <a:rPr lang="tr-TR" dirty="0" err="1" smtClean="0"/>
              <a:t>Uluğ</a:t>
            </a:r>
            <a:r>
              <a:rPr lang="tr-TR" dirty="0" smtClean="0"/>
              <a:t> Bey yardımcısı ve rasathane müdür olmuştur. </a:t>
            </a:r>
            <a:br>
              <a:rPr lang="tr-TR" dirty="0" smtClean="0"/>
            </a:br>
            <a:endParaRPr lang="tr-TR" dirty="0"/>
          </a:p>
        </p:txBody>
      </p:sp>
    </p:spTree>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Ali Kuşçu	</a:t>
            </a:r>
            <a:endParaRPr lang="tr-TR" dirty="0"/>
          </a:p>
        </p:txBody>
      </p:sp>
      <p:sp>
        <p:nvSpPr>
          <p:cNvPr id="3" name="2 İçerik Yer Tutucusu"/>
          <p:cNvSpPr>
            <a:spLocks noGrp="1"/>
          </p:cNvSpPr>
          <p:nvPr>
            <p:ph idx="1"/>
          </p:nvPr>
        </p:nvSpPr>
        <p:spPr/>
        <p:txBody>
          <a:bodyPr>
            <a:normAutofit fontScale="92500"/>
          </a:bodyPr>
          <a:lstStyle/>
          <a:p>
            <a:pPr fontAlgn="base"/>
            <a:r>
              <a:rPr lang="tr-TR" dirty="0" smtClean="0"/>
              <a:t>Uzun Hasan’ın akıl hocalığını yaptıktan sonra II. </a:t>
            </a:r>
            <a:r>
              <a:rPr lang="tr-TR" dirty="0" err="1" smtClean="0"/>
              <a:t>Mehmed</a:t>
            </a:r>
            <a:r>
              <a:rPr lang="tr-TR" dirty="0" smtClean="0"/>
              <a:t> tarafından İstanbul’a davet edilerek Ayasofya medresesi müderrisi olmuştur.</a:t>
            </a:r>
          </a:p>
          <a:p>
            <a:pPr fontAlgn="base"/>
            <a:r>
              <a:rPr lang="tr-TR" dirty="0" smtClean="0"/>
              <a:t> Timur İmparatorluğu döneminde yaşayan ve astronomi </a:t>
            </a:r>
            <a:r>
              <a:rPr lang="tr-TR" dirty="0" err="1" smtClean="0"/>
              <a:t>Uluğ</a:t>
            </a:r>
            <a:r>
              <a:rPr lang="tr-TR" dirty="0" smtClean="0"/>
              <a:t> Bey’in kuşçusu olduğundan dolayı bu lakap </a:t>
            </a:r>
            <a:r>
              <a:rPr lang="tr-TR" dirty="0" err="1" smtClean="0"/>
              <a:t>verilmişir</a:t>
            </a:r>
            <a:r>
              <a:rPr lang="tr-TR" dirty="0" smtClean="0"/>
              <a:t>. Hacca gitmek istemiştir bunu duyan </a:t>
            </a:r>
            <a:r>
              <a:rPr lang="tr-TR" dirty="0" err="1" smtClean="0"/>
              <a:t>Akkoyunlu</a:t>
            </a:r>
            <a:r>
              <a:rPr lang="tr-TR" dirty="0" smtClean="0"/>
              <a:t> hükümdarı Uzun Hasan kendisine saygı göstererek devlet işlerinin daha önemli olduğu söyleyip Osmanlı Devleti ile barış görüşmelerinde akıl hocalığı yapmasını istemiştir.</a:t>
            </a:r>
          </a:p>
          <a:p>
            <a:endParaRPr lang="tr-TR" dirty="0"/>
          </a:p>
        </p:txBody>
      </p:sp>
    </p:spTree>
  </p:cSld>
  <p:clrMapOvr>
    <a:masterClrMapping/>
  </p:clrMapOvr>
  <p:transition>
    <p:zoom dir="in"/>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flipH="1">
            <a:off x="-1195956" y="1143000"/>
            <a:ext cx="267230" cy="214298"/>
          </a:xfrm>
        </p:spPr>
        <p:txBody>
          <a:bodyPr>
            <a:normAutofit fontScale="90000"/>
          </a:bodyPr>
          <a:lstStyle/>
          <a:p>
            <a:endParaRPr lang="tr-TR" dirty="0"/>
          </a:p>
        </p:txBody>
      </p:sp>
      <p:sp>
        <p:nvSpPr>
          <p:cNvPr id="3" name="2 İçerik Yer Tutucusu"/>
          <p:cNvSpPr>
            <a:spLocks noGrp="1"/>
          </p:cNvSpPr>
          <p:nvPr>
            <p:ph idx="1"/>
          </p:nvPr>
        </p:nvSpPr>
        <p:spPr>
          <a:xfrm flipH="1">
            <a:off x="10072726" y="2249424"/>
            <a:ext cx="1571636" cy="4325112"/>
          </a:xfrm>
        </p:spPr>
        <p:txBody>
          <a:bodyPr/>
          <a:lstStyle/>
          <a:p>
            <a:endParaRPr lang="tr-TR" dirty="0"/>
          </a:p>
        </p:txBody>
      </p:sp>
      <p:pic>
        <p:nvPicPr>
          <p:cNvPr id="6146" name="Picture 2" descr="C:\Users\Burak Nohut\Desktop\ynetim-ve-organizasyon-kyaslama-26-728.jpg"/>
          <p:cNvPicPr>
            <a:picLocks noChangeAspect="1" noChangeArrowheads="1"/>
          </p:cNvPicPr>
          <p:nvPr/>
        </p:nvPicPr>
        <p:blipFill>
          <a:blip r:embed="rId3" cstate="print"/>
          <a:srcRect/>
          <a:stretch>
            <a:fillRect/>
          </a:stretch>
        </p:blipFill>
        <p:spPr bwMode="auto">
          <a:xfrm>
            <a:off x="1000100" y="1142984"/>
            <a:ext cx="6934201" cy="5200650"/>
          </a:xfrm>
          <a:prstGeom prst="rect">
            <a:avLst/>
          </a:prstGeom>
          <a:noFill/>
        </p:spPr>
      </p:pic>
      <p:sp>
        <p:nvSpPr>
          <p:cNvPr id="4" name="Dikdörtgen 3"/>
          <p:cNvSpPr/>
          <p:nvPr/>
        </p:nvSpPr>
        <p:spPr>
          <a:xfrm>
            <a:off x="3347864" y="5877272"/>
            <a:ext cx="2459328" cy="369332"/>
          </a:xfrm>
          <a:prstGeom prst="rect">
            <a:avLst/>
          </a:prstGeom>
        </p:spPr>
        <p:txBody>
          <a:bodyPr wrap="none">
            <a:spAutoFit/>
          </a:bodyPr>
          <a:lstStyle/>
          <a:p>
            <a:r>
              <a:rPr lang="tr-TR" b="1" u="sng" dirty="0">
                <a:solidFill>
                  <a:srgbClr val="0563C1"/>
                </a:solidFill>
                <a:latin typeface="Comic Sans MS" panose="030F0702030302020204" pitchFamily="66" charset="0"/>
                <a:ea typeface="Calibri" panose="020F0502020204030204" pitchFamily="34" charset="0"/>
                <a:cs typeface="Times New Roman" panose="02020603050405020304" pitchFamily="18" charset="0"/>
                <a:hlinkClick r:id="rId4"/>
              </a:rPr>
              <a:t>www.egitimhane.com</a:t>
            </a:r>
            <a:endParaRPr lang="tr-TR" dirty="0"/>
          </a:p>
        </p:txBody>
      </p:sp>
    </p:spTree>
  </p:cSld>
  <p:clrMapOvr>
    <a:masterClrMapping/>
  </p:clrMapOvr>
  <p:transition>
    <p:wheel spokes="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Hazırlayan</a:t>
            </a:r>
            <a:endParaRPr lang="tr-TR" dirty="0"/>
          </a:p>
        </p:txBody>
      </p:sp>
      <p:sp>
        <p:nvSpPr>
          <p:cNvPr id="3" name="2 İçerik Yer Tutucusu"/>
          <p:cNvSpPr>
            <a:spLocks noGrp="1"/>
          </p:cNvSpPr>
          <p:nvPr>
            <p:ph idx="1"/>
          </p:nvPr>
        </p:nvSpPr>
        <p:spPr/>
        <p:txBody>
          <a:bodyPr/>
          <a:lstStyle/>
          <a:p>
            <a:pPr algn="ctr">
              <a:buNone/>
            </a:pPr>
            <a:endParaRPr lang="tr-TR" dirty="0" smtClean="0">
              <a:solidFill>
                <a:srgbClr val="FF0000"/>
              </a:solidFill>
            </a:endParaRPr>
          </a:p>
          <a:p>
            <a:pPr algn="ctr">
              <a:buNone/>
            </a:pPr>
            <a:endParaRPr lang="tr-TR" dirty="0" smtClean="0">
              <a:solidFill>
                <a:srgbClr val="FF0000"/>
              </a:solidFill>
            </a:endParaRPr>
          </a:p>
          <a:p>
            <a:pPr algn="ctr">
              <a:buNone/>
            </a:pPr>
            <a:r>
              <a:rPr lang="tr-TR" dirty="0" smtClean="0">
                <a:solidFill>
                  <a:srgbClr val="FF0000"/>
                </a:solidFill>
              </a:rPr>
              <a:t>Burak Nohut</a:t>
            </a:r>
          </a:p>
          <a:p>
            <a:pPr algn="ctr">
              <a:buNone/>
            </a:pPr>
            <a:r>
              <a:rPr lang="tr-TR" dirty="0" smtClean="0">
                <a:solidFill>
                  <a:srgbClr val="FF0000"/>
                </a:solidFill>
              </a:rPr>
              <a:t>7/C</a:t>
            </a:r>
          </a:p>
          <a:p>
            <a:pPr algn="ctr">
              <a:buNone/>
            </a:pPr>
            <a:r>
              <a:rPr lang="tr-TR" dirty="0" smtClean="0">
                <a:solidFill>
                  <a:srgbClr val="FF0000"/>
                </a:solidFill>
              </a:rPr>
              <a:t>Matematik Proje Ödevi</a:t>
            </a:r>
          </a:p>
        </p:txBody>
      </p:sp>
    </p:spTree>
  </p:cSld>
  <p:clrMapOvr>
    <a:masterClrMapping/>
  </p:clrMapOvr>
  <p:transition>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İçindekiler</a:t>
            </a:r>
            <a:endParaRPr lang="tr-TR" dirty="0"/>
          </a:p>
        </p:txBody>
      </p:sp>
      <p:sp>
        <p:nvSpPr>
          <p:cNvPr id="3" name="2 İçerik Yer Tutucusu"/>
          <p:cNvSpPr>
            <a:spLocks noGrp="1"/>
          </p:cNvSpPr>
          <p:nvPr>
            <p:ph idx="1"/>
          </p:nvPr>
        </p:nvSpPr>
        <p:spPr/>
        <p:txBody>
          <a:bodyPr/>
          <a:lstStyle/>
          <a:p>
            <a:r>
              <a:rPr lang="tr-TR" b="1" dirty="0" err="1" smtClean="0"/>
              <a:t>Biruni</a:t>
            </a:r>
            <a:endParaRPr lang="tr-TR" b="1" dirty="0" smtClean="0"/>
          </a:p>
          <a:p>
            <a:r>
              <a:rPr lang="tr-TR" b="1" dirty="0" err="1" smtClean="0"/>
              <a:t>Farabi</a:t>
            </a:r>
            <a:endParaRPr lang="tr-TR" b="1" dirty="0" smtClean="0"/>
          </a:p>
          <a:p>
            <a:r>
              <a:rPr lang="tr-TR" b="1" dirty="0" smtClean="0"/>
              <a:t>Harezmi</a:t>
            </a:r>
          </a:p>
          <a:p>
            <a:r>
              <a:rPr lang="tr-TR" b="1" dirty="0" smtClean="0"/>
              <a:t>Ömer </a:t>
            </a:r>
            <a:r>
              <a:rPr lang="tr-TR" b="1" dirty="0" err="1" smtClean="0"/>
              <a:t>Hayyam</a:t>
            </a:r>
            <a:endParaRPr lang="tr-TR" b="1" dirty="0" smtClean="0"/>
          </a:p>
          <a:p>
            <a:r>
              <a:rPr lang="tr-TR" b="1" dirty="0" smtClean="0"/>
              <a:t>Ali Kuşçu</a:t>
            </a:r>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err="1" smtClean="0"/>
              <a:t>Biruni</a:t>
            </a:r>
            <a:endParaRPr lang="tr-TR" dirty="0"/>
          </a:p>
        </p:txBody>
      </p:sp>
      <p:sp>
        <p:nvSpPr>
          <p:cNvPr id="3" name="2 İçerik Yer Tutucusu"/>
          <p:cNvSpPr>
            <a:spLocks noGrp="1"/>
          </p:cNvSpPr>
          <p:nvPr>
            <p:ph idx="1"/>
          </p:nvPr>
        </p:nvSpPr>
        <p:spPr>
          <a:xfrm>
            <a:off x="457200" y="6858000"/>
            <a:ext cx="8229600" cy="714404"/>
          </a:xfrm>
        </p:spPr>
        <p:txBody>
          <a:bodyPr>
            <a:normAutofit/>
          </a:bodyPr>
          <a:lstStyle/>
          <a:p>
            <a:endParaRPr lang="tr-TR" dirty="0"/>
          </a:p>
        </p:txBody>
      </p:sp>
      <p:pic>
        <p:nvPicPr>
          <p:cNvPr id="1026" name="Picture 2" descr="C:\Users\Burak Nohut\Desktop\777748.jpg"/>
          <p:cNvPicPr>
            <a:picLocks noChangeAspect="1" noChangeArrowheads="1"/>
          </p:cNvPicPr>
          <p:nvPr/>
        </p:nvPicPr>
        <p:blipFill>
          <a:blip r:embed="rId2" cstate="print"/>
          <a:srcRect/>
          <a:stretch>
            <a:fillRect/>
          </a:stretch>
        </p:blipFill>
        <p:spPr bwMode="auto">
          <a:xfrm>
            <a:off x="2214546" y="2500306"/>
            <a:ext cx="4715608" cy="3033712"/>
          </a:xfrm>
          <a:prstGeom prst="rect">
            <a:avLst/>
          </a:prstGeom>
          <a:noFill/>
        </p:spPr>
      </p:pic>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Biruni</a:t>
            </a:r>
            <a:endParaRPr lang="tr-TR" dirty="0"/>
          </a:p>
        </p:txBody>
      </p:sp>
      <p:sp>
        <p:nvSpPr>
          <p:cNvPr id="3" name="2 İçerik Yer Tutucusu"/>
          <p:cNvSpPr>
            <a:spLocks noGrp="1"/>
          </p:cNvSpPr>
          <p:nvPr>
            <p:ph idx="1"/>
          </p:nvPr>
        </p:nvSpPr>
        <p:spPr/>
        <p:txBody>
          <a:bodyPr>
            <a:normAutofit/>
          </a:bodyPr>
          <a:lstStyle/>
          <a:p>
            <a:r>
              <a:rPr lang="tr-TR" dirty="0" smtClean="0"/>
              <a:t> </a:t>
            </a:r>
            <a:r>
              <a:rPr lang="tr-TR" dirty="0" err="1" smtClean="0"/>
              <a:t>Bîrûnî</a:t>
            </a:r>
            <a:r>
              <a:rPr lang="tr-TR" dirty="0" smtClean="0"/>
              <a:t>, kabiliyetleri ve zekası ile hemen dikkatleri çekerek </a:t>
            </a:r>
            <a:r>
              <a:rPr lang="tr-TR" dirty="0" err="1" smtClean="0"/>
              <a:t>Harezmşah</a:t>
            </a:r>
            <a:r>
              <a:rPr lang="tr-TR" dirty="0" smtClean="0"/>
              <a:t> hanedanından meşhur matematikçi Ebu </a:t>
            </a:r>
            <a:r>
              <a:rPr lang="tr-TR" dirty="0" err="1" smtClean="0"/>
              <a:t>Nasr</a:t>
            </a:r>
            <a:r>
              <a:rPr lang="tr-TR" dirty="0" smtClean="0"/>
              <a:t> Mansur, </a:t>
            </a:r>
            <a:r>
              <a:rPr lang="tr-TR" dirty="0" err="1" smtClean="0"/>
              <a:t>Bîrûnî’yi</a:t>
            </a:r>
            <a:r>
              <a:rPr lang="tr-TR" dirty="0" smtClean="0"/>
              <a:t> himayesine alarak yetiştirmiştir. Dünyanın döndüğünü ilk bulan bilim adamı Ümit Burnu, Amerika ve </a:t>
            </a:r>
            <a:r>
              <a:rPr lang="tr-TR" dirty="0" err="1" smtClean="0"/>
              <a:t>Japonyanın</a:t>
            </a:r>
            <a:r>
              <a:rPr lang="tr-TR" dirty="0" smtClean="0"/>
              <a:t> varlığından bahseden ilk bilim adamıdır. Felsefe, Fizik, Astronomi gibi dallarda eserler yazmıştır. Çağın En Büyük Alimidir.</a:t>
            </a:r>
            <a:endParaRPr lang="tr-TR" dirty="0"/>
          </a:p>
        </p:txBody>
      </p:sp>
    </p:spTree>
  </p:cSld>
  <p:clrMapOvr>
    <a:masterClrMapping/>
  </p:clrMapOvr>
  <p:transition>
    <p:pull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err="1" smtClean="0"/>
              <a:t>Farabi</a:t>
            </a:r>
            <a:endParaRPr lang="tr-TR" dirty="0"/>
          </a:p>
        </p:txBody>
      </p:sp>
      <p:sp>
        <p:nvSpPr>
          <p:cNvPr id="3" name="2 İçerik Yer Tutucusu"/>
          <p:cNvSpPr>
            <a:spLocks noGrp="1"/>
          </p:cNvSpPr>
          <p:nvPr>
            <p:ph idx="1"/>
          </p:nvPr>
        </p:nvSpPr>
        <p:spPr>
          <a:xfrm flipV="1">
            <a:off x="457200" y="7500966"/>
            <a:ext cx="8229600" cy="428628"/>
          </a:xfrm>
        </p:spPr>
        <p:txBody>
          <a:bodyPr>
            <a:normAutofit fontScale="92500" lnSpcReduction="20000"/>
          </a:bodyPr>
          <a:lstStyle/>
          <a:p>
            <a:endParaRPr lang="tr-TR" dirty="0"/>
          </a:p>
        </p:txBody>
      </p:sp>
      <p:pic>
        <p:nvPicPr>
          <p:cNvPr id="2051" name="Picture 3" descr="C:\Users\Burak Nohut\Desktop\650x344-farabi-kimdir-felsefesi-nedir-1485441344592.jpg"/>
          <p:cNvPicPr>
            <a:picLocks noChangeAspect="1" noChangeArrowheads="1"/>
          </p:cNvPicPr>
          <p:nvPr/>
        </p:nvPicPr>
        <p:blipFill>
          <a:blip r:embed="rId3" cstate="print"/>
          <a:srcRect/>
          <a:stretch>
            <a:fillRect/>
          </a:stretch>
        </p:blipFill>
        <p:spPr bwMode="auto">
          <a:xfrm>
            <a:off x="1500166" y="2357430"/>
            <a:ext cx="6191250" cy="3276600"/>
          </a:xfrm>
          <a:prstGeom prst="rect">
            <a:avLst/>
          </a:prstGeom>
          <a:noFill/>
        </p:spPr>
      </p:pic>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Farabi</a:t>
            </a:r>
            <a:endParaRPr lang="tr-TR" dirty="0"/>
          </a:p>
        </p:txBody>
      </p:sp>
      <p:sp>
        <p:nvSpPr>
          <p:cNvPr id="3" name="2 İçerik Yer Tutucusu"/>
          <p:cNvSpPr>
            <a:spLocks noGrp="1"/>
          </p:cNvSpPr>
          <p:nvPr>
            <p:ph idx="1"/>
          </p:nvPr>
        </p:nvSpPr>
        <p:spPr/>
        <p:txBody>
          <a:bodyPr/>
          <a:lstStyle/>
          <a:p>
            <a:r>
              <a:rPr lang="tr-TR" dirty="0" smtClean="0"/>
              <a:t>Asıl adı Ebu Nasır Muhammed </a:t>
            </a:r>
            <a:r>
              <a:rPr lang="tr-TR" dirty="0" err="1" smtClean="0"/>
              <a:t>ibn</a:t>
            </a:r>
            <a:r>
              <a:rPr lang="tr-TR" dirty="0" smtClean="0"/>
              <a:t> Türkan el </a:t>
            </a:r>
            <a:r>
              <a:rPr lang="tr-TR" dirty="0" err="1" smtClean="0"/>
              <a:t>Farabî’dir</a:t>
            </a:r>
            <a:r>
              <a:rPr lang="tr-TR" dirty="0" smtClean="0"/>
              <a:t>. İlk öğrenimini </a:t>
            </a:r>
            <a:r>
              <a:rPr lang="tr-TR" dirty="0" err="1" smtClean="0"/>
              <a:t>Farab’da</a:t>
            </a:r>
            <a:r>
              <a:rPr lang="tr-TR" dirty="0" smtClean="0"/>
              <a:t>, yüksek öğrenimini ise Bağdat’ta yapmıştır. Farsça, Arapça, Latince ve Yunanca bilmekteydi. Mantık, felsefe, matematik, tıp ve </a:t>
            </a:r>
            <a:r>
              <a:rPr lang="tr-TR" dirty="0" err="1" smtClean="0"/>
              <a:t>musikî</a:t>
            </a:r>
            <a:r>
              <a:rPr lang="tr-TR" dirty="0" smtClean="0"/>
              <a:t> üzerinde büyük bilgi sahibi idi. Bu konular üzerinde 100’den fazla eser vermiştir. Ancak bugün elde sadece 39 eseri kalmıştır.</a:t>
            </a:r>
            <a:endParaRPr lang="tr-TR" dirty="0"/>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Farabi</a:t>
            </a:r>
            <a:endParaRPr lang="tr-TR" dirty="0"/>
          </a:p>
        </p:txBody>
      </p:sp>
      <p:sp>
        <p:nvSpPr>
          <p:cNvPr id="3" name="2 İçerik Yer Tutucusu"/>
          <p:cNvSpPr>
            <a:spLocks noGrp="1"/>
          </p:cNvSpPr>
          <p:nvPr>
            <p:ph idx="1"/>
          </p:nvPr>
        </p:nvSpPr>
        <p:spPr/>
        <p:txBody>
          <a:bodyPr>
            <a:normAutofit fontScale="92500" lnSpcReduction="10000"/>
          </a:bodyPr>
          <a:lstStyle/>
          <a:p>
            <a:pPr fontAlgn="base"/>
            <a:r>
              <a:rPr lang="tr-TR" dirty="0" smtClean="0"/>
              <a:t>Onun, İlimler Ansiklopedisi (</a:t>
            </a:r>
            <a:r>
              <a:rPr lang="tr-TR" dirty="0" err="1" smtClean="0"/>
              <a:t>İhsâu’l</a:t>
            </a:r>
            <a:r>
              <a:rPr lang="tr-TR" dirty="0" smtClean="0"/>
              <a:t>-Ulûm) adlı eserinde, döneminin filoloji, mantık matematik, fizik, kimya, ekonomi ve siyaset alanlarındaki bütün bilgileri vardır ve özet olarak mahiyetlerini anlatır. Et-</a:t>
            </a:r>
            <a:r>
              <a:rPr lang="tr-TR" dirty="0" err="1" smtClean="0"/>
              <a:t>Ta’limü’s</a:t>
            </a:r>
            <a:r>
              <a:rPr lang="tr-TR" dirty="0" smtClean="0"/>
              <a:t>-</a:t>
            </a:r>
            <a:r>
              <a:rPr lang="tr-TR" dirty="0" err="1" smtClean="0"/>
              <a:t>Sanî</a:t>
            </a:r>
            <a:r>
              <a:rPr lang="tr-TR" dirty="0" smtClean="0"/>
              <a:t> ve </a:t>
            </a:r>
            <a:r>
              <a:rPr lang="tr-TR" dirty="0" err="1" smtClean="0"/>
              <a:t>İhsâu’l</a:t>
            </a:r>
            <a:r>
              <a:rPr lang="tr-TR" dirty="0" smtClean="0"/>
              <a:t>-Ulûm doğu dünyasının ilk ansiklopedisi sayılan değerli eserlerindendir. Bu büyük dahinin eserleri Hindistan’da ve Mısır’da basılmış, </a:t>
            </a:r>
            <a:r>
              <a:rPr lang="tr-TR" dirty="0" err="1" smtClean="0"/>
              <a:t>İbranice’ye</a:t>
            </a:r>
            <a:r>
              <a:rPr lang="tr-TR" dirty="0" smtClean="0"/>
              <a:t> ve batı dillerine de çevrilmiştir. Büyük bilginlerden, </a:t>
            </a:r>
            <a:r>
              <a:rPr lang="tr-TR" dirty="0" err="1" smtClean="0"/>
              <a:t>İbni</a:t>
            </a:r>
            <a:r>
              <a:rPr lang="tr-TR" dirty="0" smtClean="0"/>
              <a:t> Sina ve </a:t>
            </a:r>
            <a:r>
              <a:rPr lang="tr-TR" dirty="0" err="1" smtClean="0"/>
              <a:t>İbni</a:t>
            </a:r>
            <a:r>
              <a:rPr lang="tr-TR" dirty="0" smtClean="0"/>
              <a:t> Rüşt gibi büyük filozoflar ondan ders almışlar ve onun aydınlığında yetişmişlerdir.</a:t>
            </a:r>
          </a:p>
        </p:txBody>
      </p:sp>
    </p:spTree>
  </p:cSld>
  <p:clrMapOvr>
    <a:masterClrMapping/>
  </p:clrMapOvr>
  <p:transition>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Harezmi</a:t>
            </a:r>
            <a:endParaRPr lang="tr-TR" dirty="0"/>
          </a:p>
        </p:txBody>
      </p:sp>
      <p:sp>
        <p:nvSpPr>
          <p:cNvPr id="3" name="2 İçerik Yer Tutucusu"/>
          <p:cNvSpPr>
            <a:spLocks noGrp="1"/>
          </p:cNvSpPr>
          <p:nvPr>
            <p:ph idx="1"/>
          </p:nvPr>
        </p:nvSpPr>
        <p:spPr>
          <a:xfrm flipV="1">
            <a:off x="457200" y="7383808"/>
            <a:ext cx="8229600" cy="45719"/>
          </a:xfrm>
        </p:spPr>
        <p:txBody>
          <a:bodyPr>
            <a:normAutofit fontScale="25000" lnSpcReduction="20000"/>
          </a:bodyPr>
          <a:lstStyle/>
          <a:p>
            <a:endParaRPr lang="tr-TR" dirty="0"/>
          </a:p>
        </p:txBody>
      </p:sp>
      <p:pic>
        <p:nvPicPr>
          <p:cNvPr id="3074" name="Picture 2" descr="C:\Users\Burak Nohut\Desktop\gn.jpg"/>
          <p:cNvPicPr>
            <a:picLocks noChangeAspect="1" noChangeArrowheads="1"/>
          </p:cNvPicPr>
          <p:nvPr/>
        </p:nvPicPr>
        <p:blipFill>
          <a:blip r:embed="rId3" cstate="print"/>
          <a:srcRect/>
          <a:stretch>
            <a:fillRect/>
          </a:stretch>
        </p:blipFill>
        <p:spPr bwMode="auto">
          <a:xfrm>
            <a:off x="1214414" y="2214554"/>
            <a:ext cx="6762750" cy="3810000"/>
          </a:xfrm>
          <a:prstGeom prst="rect">
            <a:avLst/>
          </a:prstGeom>
          <a:noFill/>
        </p:spPr>
      </p:pic>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Harezmi</a:t>
            </a:r>
            <a:endParaRPr lang="tr-TR" dirty="0"/>
          </a:p>
        </p:txBody>
      </p:sp>
      <p:sp>
        <p:nvSpPr>
          <p:cNvPr id="3" name="2 İçerik Yer Tutucusu"/>
          <p:cNvSpPr>
            <a:spLocks noGrp="1"/>
          </p:cNvSpPr>
          <p:nvPr>
            <p:ph idx="1"/>
          </p:nvPr>
        </p:nvSpPr>
        <p:spPr>
          <a:xfrm>
            <a:off x="457200" y="2249424"/>
            <a:ext cx="8229600" cy="4608576"/>
          </a:xfrm>
        </p:spPr>
        <p:txBody>
          <a:bodyPr>
            <a:normAutofit lnSpcReduction="10000"/>
          </a:bodyPr>
          <a:lstStyle/>
          <a:p>
            <a:r>
              <a:rPr lang="tr-TR" dirty="0" smtClean="0"/>
              <a:t>Harezmî, IX. yüzyılda yaşayan ve cebir alanında ilk defa eser yazan Müslüman Türk bilginidir. Daha sonra ilim öğrenmek amacıyla, kendi döneminin ilim merkezi olan Bağdat’a gitmiştir. Abbasi Halifesi </a:t>
            </a:r>
            <a:r>
              <a:rPr lang="tr-TR" dirty="0" err="1" smtClean="0"/>
              <a:t>Me’mun</a:t>
            </a:r>
            <a:r>
              <a:rPr lang="tr-TR" dirty="0" smtClean="0"/>
              <a:t>, Bağdat’ta kurduğu kütüphanenin (</a:t>
            </a:r>
            <a:r>
              <a:rPr lang="tr-TR" dirty="0" err="1" smtClean="0"/>
              <a:t>Darülhikme</a:t>
            </a:r>
            <a:r>
              <a:rPr lang="tr-TR" dirty="0" smtClean="0"/>
              <a:t>) idaresini kendisine verince, matematik ve astronomi kaynaklarını uzun süre inceleme imkanı bulmuştur. Bağdat’taki bilimler akademisi </a:t>
            </a:r>
            <a:r>
              <a:rPr lang="tr-TR" dirty="0" err="1" smtClean="0"/>
              <a:t>Darülhikme’de</a:t>
            </a:r>
            <a:r>
              <a:rPr lang="tr-TR" dirty="0" smtClean="0"/>
              <a:t> görev alarak, matematik, astronomi ve coğrafya alanında değerli çalışmalar yapmıştır.</a:t>
            </a:r>
            <a:endParaRPr lang="tr-TR" dirty="0"/>
          </a:p>
        </p:txBody>
      </p:sp>
    </p:spTree>
  </p:cSld>
  <p:clrMapOvr>
    <a:masterClrMapping/>
  </p:clrMapOvr>
  <p:transition>
    <p:cover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Şehir Hayatı">
  <a:themeElements>
    <a:clrScheme name="Şehir Hayatı">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Şehir Hayatı">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Şehir Hayatı">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Urban</Template>
  <TotalTime>16</TotalTime>
  <Words>587</Words>
  <PresentationFormat>Ekran Gösterisi (4:3)</PresentationFormat>
  <Paragraphs>59</Paragraphs>
  <Slides>19</Slides>
  <Notes>7</Notes>
  <HiddenSlides>0</HiddenSlides>
  <MMClips>0</MMClips>
  <ScaleCrop>false</ScaleCrop>
  <HeadingPairs>
    <vt:vector size="4" baseType="variant">
      <vt:variant>
        <vt:lpstr>Tema</vt:lpstr>
      </vt:variant>
      <vt:variant>
        <vt:i4>1</vt:i4>
      </vt:variant>
      <vt:variant>
        <vt:lpstr>Slayt Başlıkları</vt:lpstr>
      </vt:variant>
      <vt:variant>
        <vt:i4>19</vt:i4>
      </vt:variant>
    </vt:vector>
  </HeadingPairs>
  <TitlesOfParts>
    <vt:vector size="20" baseType="lpstr">
      <vt:lpstr>Şehir Hayatı</vt:lpstr>
      <vt:lpstr>Türk İslam Bilginleri </vt:lpstr>
      <vt:lpstr>İçindekiler</vt:lpstr>
      <vt:lpstr>Biruni</vt:lpstr>
      <vt:lpstr>Biruni</vt:lpstr>
      <vt:lpstr>Farabi</vt:lpstr>
      <vt:lpstr>Farabi</vt:lpstr>
      <vt:lpstr>Farabi</vt:lpstr>
      <vt:lpstr>Harezmi</vt:lpstr>
      <vt:lpstr>Harezmi</vt:lpstr>
      <vt:lpstr>Harezmi</vt:lpstr>
      <vt:lpstr>Harezmi</vt:lpstr>
      <vt:lpstr>Ömer Hayyam</vt:lpstr>
      <vt:lpstr>Ömer Hayyam</vt:lpstr>
      <vt:lpstr>Ömer Hayyam</vt:lpstr>
      <vt:lpstr>Ali Kuşçu</vt:lpstr>
      <vt:lpstr>Ali Kuşçu</vt:lpstr>
      <vt:lpstr>Ali Kuşçu </vt:lpstr>
      <vt:lpstr>Slayt 18</vt:lpstr>
      <vt:lpstr>Hazırlayan</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2018-04-23T10:58:55Z</dcterms:created>
  <dcterms:modified xsi:type="dcterms:W3CDTF">2018-04-24T12:53:07Z</dcterms:modified>
  <cp:category>www.sorubak.com</cp:category>
</cp:coreProperties>
</file>