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82" r:id="rId8"/>
    <p:sldId id="263" r:id="rId9"/>
    <p:sldId id="264" r:id="rId10"/>
    <p:sldId id="265" r:id="rId11"/>
    <p:sldId id="283" r:id="rId12"/>
    <p:sldId id="27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1200"/>
    <a:srgbClr val="00FF99"/>
    <a:srgbClr val="66FF99"/>
    <a:srgbClr val="FFFFFF"/>
    <a:srgbClr val="FFFF66"/>
    <a:srgbClr val="FFFF00"/>
    <a:srgbClr val="1DFF1D"/>
    <a:srgbClr val="FF6699"/>
    <a:srgbClr val="FA3C3C"/>
    <a:srgbClr val="2AD7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343" autoAdjust="0"/>
  </p:normalViewPr>
  <p:slideViewPr>
    <p:cSldViewPr>
      <p:cViewPr varScale="1">
        <p:scale>
          <a:sx n="116" d="100"/>
          <a:sy n="116" d="100"/>
        </p:scale>
        <p:origin x="-15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71CAF-2089-4A43-8B8B-14C927A98A94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ECB81-9976-4CBB-90E0-8C637F079A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CB81-9976-4CBB-90E0-8C637F079A5B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3386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CB81-9976-4CBB-90E0-8C637F079A5B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9799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CB81-9976-4CBB-90E0-8C637F079A5B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CB81-9976-4CBB-90E0-8C637F079A5B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18509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ECB81-9976-4CBB-90E0-8C637F079A5B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928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DEA573D-B06F-4958-88EF-DC79614A6A92}" type="datetimeFigureOut">
              <a:rPr lang="tr-TR" smtClean="0"/>
              <a:pPr/>
              <a:t>29/05/2018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E935F43-12D1-4FEA-9C1F-E2AAC65D5A4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elin\Downloads\Naah%20-%20%20Harrdy%20Sandhu%20Feat.%20Nora%20Fatehi%20%20Official%20Music%20Video%20%20Latest%20Hit%20Song%202017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://www.google.com.tr/url?sa=i&amp;rct=j&amp;q=&amp;esrc=s&amp;frm=1&amp;source=images&amp;cd=&amp;cad=rja&amp;docid=POoBFp2nESGweM&amp;tbnid=3pLCS0ffdyEtJM:&amp;ved=0CAUQjRw&amp;url=http://www.forumdas.net/bunlari-biliyormusunuz/cesitli-batil-inanclar-68032/&amp;ei=OIBmUqGQJYbJtQaxpYGoCA&amp;bvm=bv.55123115,d.Yms&amp;psig=AFQjCNHiUWHex35mc7X5K5TzmBpeiSZLtA&amp;ust=1382535605827376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5.png"/><Relationship Id="rId7" Type="http://schemas.openxmlformats.org/officeDocument/2006/relationships/hyperlink" Target="http://www.google.com.tr/url?sa=i&amp;rct=j&amp;q=&amp;esrc=s&amp;frm=1&amp;source=images&amp;cd=&amp;cad=rja&amp;docid=POoBFp2nESGweM&amp;tbnid=3pLCS0ffdyEtJM:&amp;ved=0CAUQjRw&amp;url=http://www.forumdas.net/bunlari-biliyormusunuz/cesitli-batil-inanclar-68032/&amp;ei=OIBmUqGQJYbJtQaxpYGoCA&amp;bvm=bv.55123115,d.Yms&amp;psig=AFQjCNHiUWHex35mc7X5K5TzmBpeiSZLtA&amp;ust=1382535605827376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2051720" y="908720"/>
            <a:ext cx="5112568" cy="122413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  <a:softEdge rad="1270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tr-TR" sz="7000" dirty="0" smtClean="0">
                <a:ln w="18415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glow rad="228600">
                    <a:srgbClr val="FF6699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SUPERSTITION-</a:t>
            </a:r>
            <a:endParaRPr lang="tr-TR" sz="7000" dirty="0">
              <a:ln w="18415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glow rad="228600">
                  <a:srgbClr val="FF6699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5" descr="batilinanclar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556792"/>
            <a:ext cx="3628808" cy="510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Naah -  Harrdy Sandhu Feat. Nora Fatehi  Official Music Video  Latest Hit Song 20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11560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278 -0.062 C -0.00469 -0.08212 0.00538 -0.05783 -0.00313 -0.07171 C -0.00816 -0.08004 -0.00677 -0.08235 -0.01528 -0.08767 C -0.01979 -0.09369 -0.02518 -0.10178 -0.02969 -0.1071 C -0.03177 -0.10965 -0.0349 -0.11057 -0.03698 -0.11335 C -0.04167 -0.1196 -0.0474 -0.12839 -0.05382 -0.13116 C -0.06268 -0.14296 -0.079 -0.14689 -0.09115 -0.14874 C -0.09896 -0.15221 -0.10591 -0.1536 -0.11407 -0.15522 C -0.13386 -0.16401 -0.15347 -0.16447 -0.17431 -0.16632 C -0.19132 -0.1654 -0.19445 -0.16655 -0.20677 -0.16332 C -0.21198 -0.16193 -0.22136 -0.15522 -0.22136 -0.15499 C -0.22743 -0.14226 -0.22952 -0.13024 -0.23091 -0.11497 C -0.22969 -0.10155 -0.22726 -0.09091 -0.22136 -0.07981 C -0.22014 -0.07194 -0.21875 -0.06639 -0.2165 -0.05899 C -0.21528 -0.05066 -0.2132 -0.04395 -0.21042 -0.03655 C -0.21007 -0.03378 -0.21025 -0.03077 -0.2092 -0.02869 C -0.20851 -0.02684 -0.2066 -0.02684 -0.20556 -0.02522 C -0.20087 -0.01874 -0.19809 -0.01087 -0.19358 -0.0044 C -0.19011 0.00069 -0.18282 0.01018 -0.18282 0.01041 C -0.17969 0.02637 -0.16285 0.03493 -0.15504 0.04696 C -0.14063 0.06916 -0.12587 0.09229 -0.11042 0.11288 C -0.10608 0.11867 -0.10122 0.12375 -0.09722 0.13046 C -0.08577 0.14897 -0.07795 0.16932 -0.06111 0.1802 C -0.0533 0.19061 -0.04532 0.19916 -0.03455 0.20287 C -0.02917 0.21281 -0.02795 0.226 -0.02014 0.2334 C -0.02049 0.22739 -0.02136 0.21559 -0.02136 0.21582 C 0.14514 -0.02637 0.10816 0.09114 0.13298 -0.03655 C 0.13246 -0.05251 0.13732 -0.07125 0.13055 -0.08467 C 0.12587 -0.09369 0.11666 -0.09831 0.11007 -0.10387 C 0.10746 -0.10618 0.10555 -0.10988 0.10278 -0.11196 C 0.10017 -0.11381 0.09722 -0.11381 0.09444 -0.11497 C 0.07205 -0.11127 0.05017 -0.10641 0.02812 -0.10063 C 0.02309 -0.09739 0.01823 -0.09669 0.01371 -0.09253 C 0.01284 -0.09091 0.0125 -0.08883 0.01128 -0.08767 C 0.01024 -0.08675 0.0085 -0.08744 0.00764 -0.08629 C 0.00677 -0.08513 0.0033 -0.07379 0.00278 -0.07171 C 0.00243 -0.06801 0.00243 -0.06408 0.00156 -0.06038 C 0.00139 -0.05922 -0.00643 -0.04627 0.00278 -0.062 Z " pathEditMode="relative" rAng="0" ptsTypes="ffffffffffffffffffffffffffffffffffffff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FUTURE TENSE </a:t>
            </a:r>
            <a:br>
              <a:rPr lang="tr-TR" dirty="0" smtClean="0"/>
            </a:br>
            <a:r>
              <a:rPr lang="tr-TR" dirty="0" smtClean="0"/>
              <a:t>SORU NASIL SORULUR?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/>
              <a:t>                  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>
              <a:buNone/>
            </a:pP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YOU</a:t>
            </a:r>
          </a:p>
          <a:p>
            <a:pPr>
              <a:buNone/>
            </a:pP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THEY</a:t>
            </a:r>
          </a:p>
          <a:p>
            <a:pPr>
              <a:buNone/>
            </a:pPr>
            <a:r>
              <a:rPr lang="tr-TR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WİLL</a:t>
            </a: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tr-TR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</a:rPr>
              <a:t>          </a:t>
            </a:r>
            <a:r>
              <a:rPr lang="tr-TR" sz="3600" b="1" i="1" dirty="0" smtClean="0">
                <a:solidFill>
                  <a:schemeClr val="accent1"/>
                </a:solidFill>
              </a:rPr>
              <a:t>V1</a:t>
            </a:r>
          </a:p>
          <a:p>
            <a:pPr>
              <a:buNone/>
            </a:pP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HE</a:t>
            </a:r>
          </a:p>
          <a:p>
            <a:pPr>
              <a:buNone/>
            </a:pP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SHE</a:t>
            </a:r>
          </a:p>
          <a:p>
            <a:pPr>
              <a:buNone/>
            </a:pPr>
            <a:r>
              <a:rPr lang="tr-TR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IT</a:t>
            </a:r>
            <a:endParaRPr lang="tr-TR" sz="2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67544" y="5085184"/>
            <a:ext cx="4929190" cy="1231106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Will he be very rich? </a:t>
            </a:r>
            <a:r>
              <a:rPr lang="tr-TR" dirty="0" smtClean="0">
                <a:solidFill>
                  <a:srgbClr val="FF0000"/>
                </a:solidFill>
              </a:rPr>
              <a:t>( O çok zengin olacak mı)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sz="2000" dirty="0" smtClean="0"/>
              <a:t>Will you swim? </a:t>
            </a:r>
            <a:r>
              <a:rPr lang="tr-TR" sz="2000" dirty="0" smtClean="0">
                <a:solidFill>
                  <a:srgbClr val="FF0000"/>
                </a:solidFill>
              </a:rPr>
              <a:t>(Yüzecek misin? )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5" name="Picture 4" descr="tweety021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348880"/>
            <a:ext cx="2137025" cy="297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Will ve going to </a:t>
            </a:r>
            <a:br>
              <a:rPr lang="tr-TR" dirty="0" smtClean="0"/>
            </a:br>
            <a:r>
              <a:rPr lang="tr-TR" dirty="0" smtClean="0"/>
              <a:t>arasindaki farklar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752268"/>
            <a:ext cx="9144000" cy="5105732"/>
          </a:xfrm>
        </p:spPr>
        <p:txBody>
          <a:bodyPr>
            <a:normAutofit/>
          </a:bodyPr>
          <a:lstStyle/>
          <a:p>
            <a:r>
              <a:rPr lang="tr-TR" b="1" i="1" u="sng" dirty="0" smtClean="0">
                <a:solidFill>
                  <a:srgbClr val="00E6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GOİNG TO KULLANIMI</a:t>
            </a:r>
          </a:p>
          <a:p>
            <a:r>
              <a:rPr lang="tr-TR" dirty="0" smtClean="0">
                <a:solidFill>
                  <a:schemeClr val="bg2">
                    <a:lumMod val="10000"/>
                  </a:schemeClr>
                </a:solidFill>
              </a:rPr>
              <a:t>İngilizcede going to, planlanmış veya olcağı kesin olarak bilinen olaylarda kullanılır.</a:t>
            </a:r>
          </a:p>
          <a:p>
            <a:r>
              <a:rPr lang="tr-TR" b="1" i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ÖRNEK</a:t>
            </a:r>
          </a:p>
          <a:p>
            <a:endParaRPr lang="tr-TR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tr-TR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s going to rain tomorrow.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Yarın hava yağmurlu olacak.)</a:t>
            </a:r>
          </a:p>
          <a:p>
            <a:pPr>
              <a:buNone/>
            </a:pPr>
            <a:endParaRPr lang="tr-TR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tr-TR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I’m</a:t>
            </a:r>
            <a:r>
              <a:rPr lang="tr-TR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Going on a </a:t>
            </a:r>
            <a:r>
              <a:rPr lang="tr-TR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</a:t>
            </a:r>
            <a:r>
              <a:rPr lang="tr-TR" dirty="0" smtClean="0">
                <a:solidFill>
                  <a:srgbClr val="0404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Tatile çıkacağım.)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Güneş"/>
          <p:cNvSpPr/>
          <p:nvPr/>
        </p:nvSpPr>
        <p:spPr>
          <a:xfrm>
            <a:off x="6732240" y="4869160"/>
            <a:ext cx="1800200" cy="1728192"/>
          </a:xfrm>
          <a:prstGeom prst="sun">
            <a:avLst/>
          </a:prstGeom>
          <a:solidFill>
            <a:srgbClr val="FFFF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ünl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714356"/>
            <a:ext cx="6477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köpek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3056"/>
            <a:ext cx="245548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C:\Users\Selin\Desktop\1demethuzuneu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-315416"/>
            <a:ext cx="6143146" cy="3096344"/>
          </a:xfrm>
          <a:prstGeom prst="rect">
            <a:avLst/>
          </a:prstGeom>
          <a:noFill/>
        </p:spPr>
      </p:pic>
      <p:pic>
        <p:nvPicPr>
          <p:cNvPr id="1027" name="Picture 3" descr="hareketli simli kalp ile ilgili gÃ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1274" y="2276872"/>
            <a:ext cx="4662726" cy="4581128"/>
          </a:xfrm>
          <a:prstGeom prst="rect">
            <a:avLst/>
          </a:prstGeom>
          <a:noFill/>
        </p:spPr>
      </p:pic>
      <p:pic>
        <p:nvPicPr>
          <p:cNvPr id="1029" name="Picture 5" descr="Ä°lgili res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789040"/>
            <a:ext cx="1656184" cy="1656184"/>
          </a:xfrm>
          <a:prstGeom prst="rect">
            <a:avLst/>
          </a:prstGeom>
          <a:noFill/>
        </p:spPr>
      </p:pic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4456" y="0"/>
            <a:ext cx="1999544" cy="1124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At nal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714356"/>
            <a:ext cx="1726393" cy="17859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Metin kutusu"/>
          <p:cNvSpPr txBox="1"/>
          <p:nvPr/>
        </p:nvSpPr>
        <p:spPr>
          <a:xfrm>
            <a:off x="4000496" y="2571744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HORSE SHOE</a:t>
            </a:r>
          </a:p>
          <a:p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NALI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6 Resim" descr="20170321_1827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785794"/>
            <a:ext cx="2143116" cy="161626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6572264" y="2643182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TOUCH  WOOD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TAHTAYA VURMAK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8 Resim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3714752"/>
            <a:ext cx="1981200" cy="1357322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571472" y="5214950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UMBRELLA İNDOORS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İÇERDE ŞEMSİYE AÇMAK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10 Resim" descr="indir (4)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3643315"/>
            <a:ext cx="2143140" cy="1500198"/>
          </a:xfrm>
          <a:prstGeom prst="rect">
            <a:avLst/>
          </a:prstGeom>
        </p:spPr>
      </p:pic>
      <p:sp>
        <p:nvSpPr>
          <p:cNvPr id="12" name="11 Metin kutusu"/>
          <p:cNvSpPr txBox="1"/>
          <p:nvPr/>
        </p:nvSpPr>
        <p:spPr>
          <a:xfrm>
            <a:off x="3714744" y="535782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COFFEE READİNG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KAHVE FALI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12 Resim" descr="indir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512" y="3643314"/>
            <a:ext cx="2390775" cy="1647824"/>
          </a:xfrm>
          <a:prstGeom prst="rect">
            <a:avLst/>
          </a:prstGeom>
        </p:spPr>
      </p:pic>
      <p:sp>
        <p:nvSpPr>
          <p:cNvPr id="14" name="13 Metin kutusu"/>
          <p:cNvSpPr txBox="1"/>
          <p:nvPr/>
        </p:nvSpPr>
        <p:spPr>
          <a:xfrm>
            <a:off x="6286512" y="550070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 A MİRROR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AYNA KIRMAK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642910" y="142852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SUPERSTİTİON WORD LİST</a:t>
            </a:r>
            <a:endParaRPr lang="tr-TR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6" name="Picture 5" descr="batilinanclar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714356"/>
            <a:ext cx="22860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Metin kutusu"/>
          <p:cNvSpPr txBox="1"/>
          <p:nvPr/>
        </p:nvSpPr>
        <p:spPr>
          <a:xfrm>
            <a:off x="857224" y="2643182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SUPERSTİTİON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BATIL İNANÇ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şanslı say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571480"/>
            <a:ext cx="1928826" cy="1562100"/>
          </a:xfrm>
          <a:prstGeom prst="rect">
            <a:avLst/>
          </a:prstGeom>
        </p:spPr>
      </p:pic>
      <p:pic>
        <p:nvPicPr>
          <p:cNvPr id="4" name="3 Resim" descr="ölü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548680"/>
            <a:ext cx="2500330" cy="1666875"/>
          </a:xfrm>
          <a:prstGeom prst="rect">
            <a:avLst/>
          </a:prstGeom>
        </p:spPr>
      </p:pic>
      <p:pic>
        <p:nvPicPr>
          <p:cNvPr id="5" name="4 Resim" descr="nazar boncuğ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357562"/>
            <a:ext cx="1847850" cy="1785950"/>
          </a:xfrm>
          <a:prstGeom prst="rect">
            <a:avLst/>
          </a:prstGeom>
        </p:spPr>
      </p:pic>
      <p:pic>
        <p:nvPicPr>
          <p:cNvPr id="7" name="6 Resim" descr="13. cum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3284984"/>
            <a:ext cx="2571768" cy="1809753"/>
          </a:xfrm>
          <a:prstGeom prst="rect">
            <a:avLst/>
          </a:prstGeom>
        </p:spPr>
      </p:pic>
      <p:pic>
        <p:nvPicPr>
          <p:cNvPr id="9" name="8 Resim" descr="başarılı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00192" y="548680"/>
            <a:ext cx="2619375" cy="1743075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642910" y="2285992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LUCKY NUMBER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ŞANSLI SAYI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14348" y="5143512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 BEAD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NAZAR BONCUĞU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6732240" y="242088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SUCCESFUL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BAŞARILI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779912" y="234888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DİE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ÖLÜM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3059832" y="544522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13TH FRİDAY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CUMA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fal kurabiyesi gÃ¶rsel ile ilgili gÃ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3429000"/>
            <a:ext cx="2948694" cy="1656184"/>
          </a:xfrm>
          <a:prstGeom prst="rect">
            <a:avLst/>
          </a:prstGeom>
          <a:noFill/>
        </p:spPr>
      </p:pic>
      <p:sp>
        <p:nvSpPr>
          <p:cNvPr id="16" name="15 Metin kutusu"/>
          <p:cNvSpPr txBox="1"/>
          <p:nvPr/>
        </p:nvSpPr>
        <p:spPr>
          <a:xfrm>
            <a:off x="6300192" y="5373216"/>
            <a:ext cx="2187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FORTUNE COOKİES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 KURABİYESİ</a:t>
            </a:r>
          </a:p>
        </p:txBody>
      </p:sp>
    </p:spTree>
  </p:cSld>
  <p:clrMapOvr>
    <a:masterClrMapping/>
  </p:clrMapOvr>
  <p:transition advTm="14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800"/>
                            </p:stCondLst>
                            <p:childTnLst>
                              <p:par>
                                <p:cTn id="5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evlenm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61048"/>
            <a:ext cx="2524125" cy="2000264"/>
          </a:xfrm>
          <a:prstGeom prst="rect">
            <a:avLst/>
          </a:prstGeom>
        </p:spPr>
      </p:pic>
      <p:pic>
        <p:nvPicPr>
          <p:cNvPr id="5" name="4 Resim" descr="falc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32656"/>
            <a:ext cx="2232248" cy="2114550"/>
          </a:xfrm>
          <a:prstGeom prst="rect">
            <a:avLst/>
          </a:prstGeom>
        </p:spPr>
      </p:pic>
      <p:pic>
        <p:nvPicPr>
          <p:cNvPr id="6" name="5 Resim" descr="göz nazar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04664"/>
            <a:ext cx="2500329" cy="1809744"/>
          </a:xfrm>
          <a:prstGeom prst="rect">
            <a:avLst/>
          </a:prstGeom>
        </p:spPr>
      </p:pic>
      <p:pic>
        <p:nvPicPr>
          <p:cNvPr id="7" name="6 Resim" descr="hayale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404664"/>
            <a:ext cx="2409825" cy="1895475"/>
          </a:xfrm>
          <a:prstGeom prst="rect">
            <a:avLst/>
          </a:prstGeom>
        </p:spPr>
      </p:pic>
      <p:sp>
        <p:nvSpPr>
          <p:cNvPr id="11" name="10 Metin kutusu"/>
          <p:cNvSpPr txBox="1"/>
          <p:nvPr/>
        </p:nvSpPr>
        <p:spPr>
          <a:xfrm>
            <a:off x="0" y="5949280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 MARRİED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EVLENMEK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563888" y="256490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FORTUNE TELLER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FALCI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51520" y="227687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EVİL EYE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KEM GÖZ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6588224" y="2492896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GHOST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HAYALET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Ä°lgili resi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789040"/>
            <a:ext cx="2736303" cy="2033448"/>
          </a:xfrm>
          <a:prstGeom prst="rect">
            <a:avLst/>
          </a:prstGeom>
          <a:noFill/>
        </p:spPr>
      </p:pic>
      <p:sp>
        <p:nvSpPr>
          <p:cNvPr id="17" name="16 Metin kutusu"/>
          <p:cNvSpPr txBox="1"/>
          <p:nvPr/>
        </p:nvSpPr>
        <p:spPr>
          <a:xfrm>
            <a:off x="3275856" y="5949280"/>
            <a:ext cx="1999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TAROT CARDS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TAROT KARTLARI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 descr="Ä°lgili resi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55073" y="3861048"/>
            <a:ext cx="3188927" cy="1872208"/>
          </a:xfrm>
          <a:prstGeom prst="rect">
            <a:avLst/>
          </a:prstGeom>
          <a:noFill/>
        </p:spPr>
      </p:pic>
      <p:sp>
        <p:nvSpPr>
          <p:cNvPr id="18" name="17 Metin kutusu"/>
          <p:cNvSpPr txBox="1"/>
          <p:nvPr/>
        </p:nvSpPr>
        <p:spPr>
          <a:xfrm>
            <a:off x="6732240" y="5949280"/>
            <a:ext cx="1580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SPİLL SALT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TUZ DÖKMEK</a:t>
            </a:r>
          </a:p>
        </p:txBody>
      </p:sp>
    </p:spTree>
  </p:cSld>
  <p:clrMapOvr>
    <a:masterClrMapping/>
  </p:clrMapOvr>
  <p:transition advTm="1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00"/>
                            </p:stCondLst>
                            <p:childTnLst>
                              <p:par>
                                <p:cTn id="6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merdiven alt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50" y="3645024"/>
            <a:ext cx="2572919" cy="1944216"/>
          </a:xfrm>
          <a:prstGeom prst="rect">
            <a:avLst/>
          </a:prstGeom>
        </p:spPr>
      </p:pic>
      <p:pic>
        <p:nvPicPr>
          <p:cNvPr id="6" name="5 Resim" descr="kötü şa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8450" y="692696"/>
            <a:ext cx="2495550" cy="1828800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7092280" y="249289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 LUCK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KÖTÜ ŞANS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51520" y="256490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 NAİLS AT NİGHT</a:t>
            </a:r>
            <a:endParaRPr lang="tr-TR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GECE TIRNAK KESMEK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323528" y="5657671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 A LADDER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MERDİVEN ALTINDAN GEÇMEK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3635896" y="256490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A WİSH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DİLEK TUTMAK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0688"/>
            <a:ext cx="2400267" cy="1800200"/>
          </a:xfrm>
          <a:prstGeom prst="rect">
            <a:avLst/>
          </a:prstGeom>
          <a:noFill/>
        </p:spPr>
      </p:pic>
      <p:pic>
        <p:nvPicPr>
          <p:cNvPr id="15364" name="Picture 4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620688"/>
            <a:ext cx="3081942" cy="1778044"/>
          </a:xfrm>
          <a:prstGeom prst="rect">
            <a:avLst/>
          </a:prstGeom>
          <a:noFill/>
        </p:spPr>
      </p:pic>
      <p:sp>
        <p:nvSpPr>
          <p:cNvPr id="15366" name="AutoShape 6" descr="Ä±slÄ±k Ã§alan kadÄ±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68" name="AutoShape 8" descr="Ä±slÄ±k Ã§alan kadÄ±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70" name="AutoShape 10" descr="Ä±slÄ±k Ã§alan kadÄ±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72" name="AutoShape 12" descr="Ä±slÄ±k Ã§alan kadÄ±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74" name="AutoShape 14" descr="Ä±slÄ±k Ã§alan kadÄ±n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76" name="AutoShape 16" descr="Ä°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78" name="Picture 18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645024"/>
            <a:ext cx="2787896" cy="2088232"/>
          </a:xfrm>
          <a:prstGeom prst="rect">
            <a:avLst/>
          </a:prstGeom>
          <a:noFill/>
        </p:spPr>
      </p:pic>
      <p:sp>
        <p:nvSpPr>
          <p:cNvPr id="24" name="23 Metin kutusu"/>
          <p:cNvSpPr txBox="1"/>
          <p:nvPr/>
        </p:nvSpPr>
        <p:spPr>
          <a:xfrm>
            <a:off x="3851920" y="5877272"/>
            <a:ext cx="1151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WHİSTLE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ISLIK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7164288" y="5949280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LUCK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İYİ ŞANS</a:t>
            </a:r>
          </a:p>
        </p:txBody>
      </p:sp>
      <p:pic>
        <p:nvPicPr>
          <p:cNvPr id="15382" name="Picture 22" descr="good luck tabelasÄ±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3680" y="3501008"/>
            <a:ext cx="2880320" cy="2390666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4 yapraklı yon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57166"/>
            <a:ext cx="1928826" cy="1928826"/>
          </a:xfrm>
          <a:prstGeom prst="rect">
            <a:avLst/>
          </a:prstGeom>
        </p:spPr>
      </p:pic>
      <p:pic>
        <p:nvPicPr>
          <p:cNvPr id="3" name="2 Resim" descr="burç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57166"/>
            <a:ext cx="2295525" cy="1990725"/>
          </a:xfrm>
          <a:prstGeom prst="rect">
            <a:avLst/>
          </a:prstGeom>
        </p:spPr>
      </p:pic>
      <p:pic>
        <p:nvPicPr>
          <p:cNvPr id="4" name="3 Resim" descr="el fal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573016"/>
            <a:ext cx="2143125" cy="2143125"/>
          </a:xfrm>
          <a:prstGeom prst="rect">
            <a:avLst/>
          </a:prstGeom>
        </p:spPr>
      </p:pic>
      <p:pic>
        <p:nvPicPr>
          <p:cNvPr id="6" name="5 Resim" descr="taro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500042"/>
            <a:ext cx="2581275" cy="1771650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785786" y="2285992"/>
            <a:ext cx="164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 LEAF CLOVER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YAPRAKLI YONCA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5733256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LADYBUG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UĞUR BÖCEĞİ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642910" y="585789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PALM READİNG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FALI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6215074" y="264318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TAROT CARDS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TAROT KARTLARI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571868" y="250030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HOROSCOPE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BURÇ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3501008"/>
            <a:ext cx="3211558" cy="2007224"/>
          </a:xfrm>
          <a:prstGeom prst="rect">
            <a:avLst/>
          </a:prstGeom>
          <a:noFill/>
        </p:spPr>
      </p:pic>
      <p:pic>
        <p:nvPicPr>
          <p:cNvPr id="14340" name="Picture 4" descr="spider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3429000"/>
            <a:ext cx="2304256" cy="2304256"/>
          </a:xfrm>
          <a:prstGeom prst="rect">
            <a:avLst/>
          </a:prstGeom>
          <a:noFill/>
        </p:spPr>
      </p:pic>
      <p:sp>
        <p:nvSpPr>
          <p:cNvPr id="16" name="15 Metin kutusu"/>
          <p:cNvSpPr txBox="1"/>
          <p:nvPr/>
        </p:nvSpPr>
        <p:spPr>
          <a:xfrm>
            <a:off x="3635896" y="6021288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SPİDER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ÖRÜMCEK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BLACK CAT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3168352" cy="2504979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691680" y="2564904"/>
            <a:ext cx="1355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BLACK CAT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 KEDİ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0" name="Picture 4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01008"/>
            <a:ext cx="3168351" cy="237626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259632" y="6021288"/>
            <a:ext cx="1977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LOTTERY TİCKET</a:t>
            </a:r>
            <a:endPara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PİYANGO BİLETİ</a:t>
            </a:r>
            <a:endParaRPr lang="tr-TR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2" name="Picture 6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2652" y="3429001"/>
            <a:ext cx="3776288" cy="252028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6516216" y="6021288"/>
            <a:ext cx="1892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SHOOTİNG STAR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KAYAN YILDIZ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0" descr="trick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0"/>
            <a:ext cx="3513140" cy="2232248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6588224" y="2348880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TRİCK</a:t>
            </a:r>
          </a:p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HİLE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29190" y="1000108"/>
            <a:ext cx="2767010" cy="462932"/>
          </a:xfrm>
        </p:spPr>
        <p:txBody>
          <a:bodyPr>
            <a:normAutofit fontScale="90000"/>
          </a:bodyPr>
          <a:lstStyle/>
          <a:p>
            <a:r>
              <a:rPr lang="tr-TR" sz="40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40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71472" y="1"/>
            <a:ext cx="671517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tr-TR" sz="4800" b="1" dirty="0" smtClean="0">
                <a:ln w="31550" cmpd="sng">
                  <a:gradFill>
                    <a:gsLst>
                      <a:gs pos="25000">
                        <a:srgbClr val="B83D68">
                          <a:shade val="25000"/>
                          <a:satMod val="190000"/>
                        </a:srgbClr>
                      </a:gs>
                      <a:gs pos="80000">
                        <a:srgbClr val="B83D6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FUTURE TENSE</a:t>
            </a:r>
            <a:br>
              <a:rPr lang="tr-TR" sz="4800" b="1" dirty="0" smtClean="0">
                <a:ln w="31550" cmpd="sng">
                  <a:gradFill>
                    <a:gsLst>
                      <a:gs pos="25000">
                        <a:srgbClr val="B83D68">
                          <a:shade val="25000"/>
                          <a:satMod val="190000"/>
                        </a:srgbClr>
                      </a:gs>
                      <a:gs pos="80000">
                        <a:srgbClr val="B83D6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</a:br>
            <a:r>
              <a:rPr lang="tr-TR" sz="4800" b="1" cap="all" dirty="0" smtClean="0">
                <a:ln w="31550" cmpd="sng">
                  <a:gradFill>
                    <a:gsLst>
                      <a:gs pos="25000">
                        <a:srgbClr val="B83D68">
                          <a:shade val="25000"/>
                          <a:satMod val="190000"/>
                        </a:srgbClr>
                      </a:gs>
                      <a:gs pos="80000">
                        <a:srgbClr val="B83D6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WİLL – WON’T</a:t>
            </a:r>
            <a:r>
              <a:rPr lang="tr-TR" sz="4000" b="1" dirty="0" smtClean="0">
                <a:ln w="31550" cmpd="sng">
                  <a:gradFill>
                    <a:gsLst>
                      <a:gs pos="25000">
                        <a:srgbClr val="B83D68">
                          <a:shade val="25000"/>
                          <a:satMod val="190000"/>
                        </a:srgbClr>
                      </a:gs>
                      <a:gs pos="80000">
                        <a:srgbClr val="B83D6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tr-TR" sz="4000" b="1" dirty="0" smtClean="0">
                <a:ln w="31550" cmpd="sng">
                  <a:gradFill>
                    <a:gsLst>
                      <a:gs pos="25000">
                        <a:srgbClr val="B83D68">
                          <a:shade val="25000"/>
                          <a:satMod val="190000"/>
                        </a:srgbClr>
                      </a:gs>
                      <a:gs pos="80000">
                        <a:srgbClr val="B83D68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</a:br>
            <a:endParaRPr lang="tr-TR" sz="3800" b="1" cap="all" dirty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F9B639">
                      <a:tint val="13000"/>
                    </a:srgbClr>
                  </a:gs>
                  <a:gs pos="10000">
                    <a:srgbClr val="F9B639">
                      <a:tint val="20000"/>
                    </a:srgbClr>
                  </a:gs>
                  <a:gs pos="49000">
                    <a:srgbClr val="F9B639">
                      <a:tint val="70000"/>
                    </a:srgbClr>
                  </a:gs>
                  <a:gs pos="50000">
                    <a:srgbClr val="F9B639">
                      <a:tint val="97000"/>
                    </a:srgbClr>
                  </a:gs>
                  <a:gs pos="100000">
                    <a:srgbClr val="F9B639">
                      <a:tint val="20000"/>
                    </a:srgbClr>
                  </a:gs>
                </a:gsLst>
                <a:lin ang="5400000" scaled="1"/>
              </a:gradFill>
              <a:ea typeface="+mj-ea"/>
              <a:cs typeface="+mj-cs"/>
            </a:endParaRPr>
          </a:p>
        </p:txBody>
      </p:sp>
      <p:sp>
        <p:nvSpPr>
          <p:cNvPr id="5" name="4 İçerik Yer Tutucusu"/>
          <p:cNvSpPr txBox="1">
            <a:spLocks noGrp="1"/>
          </p:cNvSpPr>
          <p:nvPr>
            <p:ph idx="1"/>
          </p:nvPr>
        </p:nvSpPr>
        <p:spPr>
          <a:xfrm>
            <a:off x="214282" y="1609416"/>
            <a:ext cx="839016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</a:rPr>
              <a:t>Will, </a:t>
            </a:r>
            <a:r>
              <a:rPr lang="tr-TR" dirty="0" err="1" smtClean="0">
                <a:solidFill>
                  <a:srgbClr val="FFFFFF"/>
                </a:solidFill>
              </a:rPr>
              <a:t>ingilizcede</a:t>
            </a:r>
            <a:r>
              <a:rPr lang="tr-TR" dirty="0" smtClean="0">
                <a:solidFill>
                  <a:srgbClr val="FFFFFF"/>
                </a:solidFill>
              </a:rPr>
              <a:t> –</a:t>
            </a:r>
            <a:r>
              <a:rPr lang="tr-TR" dirty="0" err="1" smtClean="0">
                <a:solidFill>
                  <a:srgbClr val="FFFFFF"/>
                </a:solidFill>
              </a:rPr>
              <a:t>ecek</a:t>
            </a:r>
            <a:r>
              <a:rPr lang="tr-TR" dirty="0" smtClean="0">
                <a:solidFill>
                  <a:srgbClr val="FFFFFF"/>
                </a:solidFill>
              </a:rPr>
              <a:t> -</a:t>
            </a:r>
            <a:r>
              <a:rPr lang="tr-TR" dirty="0" err="1" smtClean="0">
                <a:solidFill>
                  <a:srgbClr val="FFFFFF"/>
                </a:solidFill>
              </a:rPr>
              <a:t>acak</a:t>
            </a:r>
            <a:r>
              <a:rPr lang="tr-TR" dirty="0" smtClean="0">
                <a:solidFill>
                  <a:srgbClr val="FFFFFF"/>
                </a:solidFill>
              </a:rPr>
              <a:t> yani gelecek zamanın ekidir. </a:t>
            </a:r>
          </a:p>
          <a:p>
            <a:pPr>
              <a:buNone/>
            </a:pPr>
            <a:r>
              <a:rPr lang="tr-TR" dirty="0" smtClean="0">
                <a:solidFill>
                  <a:srgbClr val="FFFFFF"/>
                </a:solidFill>
              </a:rPr>
              <a:t>You will have a </a:t>
            </a:r>
            <a:r>
              <a:rPr lang="tr-TR" dirty="0" err="1" smtClean="0">
                <a:solidFill>
                  <a:srgbClr val="FFFFFF"/>
                </a:solidFill>
              </a:rPr>
              <a:t>tiring</a:t>
            </a:r>
            <a:r>
              <a:rPr lang="tr-TR" dirty="0" smtClean="0">
                <a:solidFill>
                  <a:srgbClr val="FFFFFF"/>
                </a:solidFill>
              </a:rPr>
              <a:t> </a:t>
            </a:r>
            <a:r>
              <a:rPr lang="tr-TR" dirty="0" err="1" smtClean="0">
                <a:solidFill>
                  <a:srgbClr val="FFFFFF"/>
                </a:solidFill>
              </a:rPr>
              <a:t>day</a:t>
            </a:r>
            <a:r>
              <a:rPr lang="tr-TR" dirty="0" smtClean="0">
                <a:solidFill>
                  <a:srgbClr val="FFFFFF"/>
                </a:solidFill>
              </a:rPr>
              <a:t>.</a:t>
            </a:r>
            <a:r>
              <a:rPr lang="tr-TR" dirty="0" smtClean="0">
                <a:solidFill>
                  <a:srgbClr val="FF0000"/>
                </a:solidFill>
              </a:rPr>
              <a:t>(Yorucu </a:t>
            </a:r>
            <a:r>
              <a:rPr lang="tr-TR" dirty="0" err="1" smtClean="0">
                <a:solidFill>
                  <a:srgbClr val="FF0000"/>
                </a:solidFill>
              </a:rPr>
              <a:t>birgün</a:t>
            </a:r>
            <a:r>
              <a:rPr lang="tr-TR" dirty="0" smtClean="0">
                <a:solidFill>
                  <a:srgbClr val="FF0000"/>
                </a:solidFill>
              </a:rPr>
              <a:t> geçireceksin.)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611560" y="3140968"/>
            <a:ext cx="614366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B1DD9"/>
                </a:solidFill>
              </a:rPr>
              <a:t>I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YOU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HE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SHE           </a:t>
            </a:r>
            <a:r>
              <a:rPr lang="tr-TR" sz="3600" dirty="0" smtClean="0">
                <a:solidFill>
                  <a:srgbClr val="00E60B"/>
                </a:solidFill>
              </a:rPr>
              <a:t>WİLL</a:t>
            </a:r>
            <a:r>
              <a:rPr lang="tr-TR" sz="3600" dirty="0" smtClean="0">
                <a:solidFill>
                  <a:srgbClr val="7B1DD9"/>
                </a:solidFill>
              </a:rPr>
              <a:t>                 </a:t>
            </a:r>
            <a:r>
              <a:rPr lang="tr-TR" sz="3600" dirty="0" smtClean="0">
                <a:solidFill>
                  <a:srgbClr val="2AD7EE"/>
                </a:solidFill>
              </a:rPr>
              <a:t>V1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IT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WE</a:t>
            </a:r>
          </a:p>
          <a:p>
            <a:r>
              <a:rPr lang="tr-TR" sz="2800" b="1" dirty="0" smtClean="0">
                <a:solidFill>
                  <a:srgbClr val="7B1DD9"/>
                </a:solidFill>
              </a:rPr>
              <a:t>THEY</a:t>
            </a:r>
          </a:p>
        </p:txBody>
      </p:sp>
      <p:pic>
        <p:nvPicPr>
          <p:cNvPr id="6" name="Picture 4" descr="8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500570"/>
            <a:ext cx="15017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dirty="0" smtClean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WON’ T</a:t>
            </a:r>
            <a:endParaRPr lang="tr-TR" sz="6600" dirty="0">
              <a:solidFill>
                <a:schemeClr val="tx2">
                  <a:lumMod val="50000"/>
                  <a:lumOff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FF"/>
                </a:solidFill>
              </a:rPr>
              <a:t>Won’ t ingilizce de gelecek zamanın olumsuzudur. Yani will ‘in olumsuzu diyebiliriz.</a:t>
            </a:r>
          </a:p>
          <a:p>
            <a:pPr>
              <a:buNone/>
            </a:pPr>
            <a:r>
              <a:rPr lang="tr-TR" dirty="0" smtClean="0">
                <a:solidFill>
                  <a:srgbClr val="2AD7EE"/>
                </a:solidFill>
              </a:rPr>
              <a:t>I won’ t go to school today.</a:t>
            </a:r>
          </a:p>
          <a:p>
            <a:pPr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(Bugün okula gidemeyeceğim.) </a:t>
            </a:r>
          </a:p>
          <a:p>
            <a:pPr>
              <a:buNone/>
            </a:pPr>
            <a:endParaRPr lang="tr-TR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400" dirty="0" smtClean="0">
                <a:solidFill>
                  <a:srgbClr val="1DFF1D"/>
                </a:solidFill>
              </a:rPr>
              <a:t>You won’ t be succesful at school.</a:t>
            </a:r>
          </a:p>
          <a:p>
            <a:pPr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( Okulda başarılı olamayacaksın.)</a:t>
            </a:r>
          </a:p>
          <a:p>
            <a:pPr>
              <a:buNone/>
            </a:pP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4" name="Picture 6" descr="msmerak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780928"/>
            <a:ext cx="256698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C 0.012 -0.024  0.033 -0.05867  0.058 -0.05867  C 0.095 -0.05867  0.125 -0.02267  0.125 0.02267  C 0.125 0.03733  0.122 0.05067  0.116 0.06267  C 0.117 0.06267  0.0 0.24267  0.0 0.244  C 0.0 0.24267  -0.117 0.06267  -0.116 0.06267  C -0.122 0.05067  -0.125 0.03733  -0.125 0.02267  C -0.125 -0.02267  -0.095 -0.05867  -0.057 -0.05867  C -0.033 -0.05867  -0.012 -0.024  0.0 0.0 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Özel 1">
      <a:dk1>
        <a:srgbClr val="17365D"/>
      </a:dk1>
      <a:lt1>
        <a:srgbClr val="7F7F7F"/>
      </a:lt1>
      <a:dk2>
        <a:srgbClr val="FBD5B5"/>
      </a:dk2>
      <a:lt2>
        <a:srgbClr val="5F0060"/>
      </a:lt2>
      <a:accent1>
        <a:srgbClr val="FE19F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3733</TotalTime>
  <Words>309</Words>
  <PresentationFormat>Ekran Gösterisi (4:3)</PresentationFormat>
  <Paragraphs>118</Paragraphs>
  <Slides>12</Slides>
  <Notes>5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Zengin</vt:lpstr>
      <vt:lpstr>Slayt 1</vt:lpstr>
      <vt:lpstr>Slayt 2</vt:lpstr>
      <vt:lpstr>Slayt 3</vt:lpstr>
      <vt:lpstr>Slayt 4</vt:lpstr>
      <vt:lpstr>Slayt 5</vt:lpstr>
      <vt:lpstr>Slayt 6</vt:lpstr>
      <vt:lpstr>Slayt 7</vt:lpstr>
      <vt:lpstr> </vt:lpstr>
      <vt:lpstr>WON’ T</vt:lpstr>
      <vt:lpstr>FUTURE TENSE  SORU NASIL SORULUR?</vt:lpstr>
      <vt:lpstr>Will ve going to  arasindaki farklar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2017-03-21T17:47:41Z</dcterms:created>
  <dcterms:modified xsi:type="dcterms:W3CDTF">2018-05-29T11:57:32Z</dcterms:modified>
  <cp:category>www.sorubak.com</cp:category>
</cp:coreProperties>
</file>