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47"/>
  </p:notesMasterIdLst>
  <p:handoutMasterIdLst>
    <p:handoutMasterId r:id="rId4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custShowLst>
    <p:custShow name="Özel Gösteri 1" id="0">
      <p:sldLst>
        <p:sld r:id="rId2"/>
        <p:sld r:id="rId7"/>
        <p:sld r:id="rId3"/>
        <p:sld r:id="rId4"/>
        <p:sld r:id="rId5"/>
        <p:sld r:id="rId6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9E604-A43B-49A6-956B-3E8CC5BDA5AB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605AE-EC3D-47D6-859D-7D49FF4CF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092408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6C02C-D6A3-4D71-96CB-B4263777E07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370573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4453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940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8989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13987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021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11:43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F758798-59CC-4302-98FE-4B6457BCA37A}" type="datetime1">
              <a:rPr lang="tr-TR" smtClean="0"/>
              <a:pPr/>
              <a:t>17/04/2018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2612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60897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6743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6399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0108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22658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0394C6B-23AC-4523-8507-66AF7DD4ED9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86C02C-D6A3-4D71-96CB-B4263777E07A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7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785CDFED-A5BA-47AC-98C5-947C39FBA88A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02D18-FB5D-4471-AB61-6126D965C18C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24325-0558-47FA-A3AE-138945932C97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86048-211C-4030-8275-076B7746CA3F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4A2CF-C7CB-406B-A14E-65A585436D96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5D43-FEC0-4914-B361-DAFE6DBF29FA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E664-ED02-4DF6-9E37-9D32ADACAA96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EE782-8453-4828-BC2A-18BB089AA87E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BFB54-8CE9-460A-AE95-73A7B084A0C8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51E83-7AE4-4538-9593-AEB47952D8AB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7965D55-5E6C-4751-8603-134C8F7B203C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EDAT,BAĞLAÇ,ÜNLEM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Enes Kaan IŞIK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5802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sv-SE" sz="2800" dirty="0"/>
              <a:t>Bu elbise hiç bana </a:t>
            </a:r>
            <a:r>
              <a:rPr lang="sv-SE" sz="2800" dirty="0">
                <a:solidFill>
                  <a:srgbClr val="7030A0"/>
                </a:solidFill>
              </a:rPr>
              <a:t>göre</a:t>
            </a:r>
            <a:r>
              <a:rPr lang="sv-SE" sz="2800" dirty="0"/>
              <a:t> değil</a:t>
            </a:r>
            <a:r>
              <a:rPr lang="sv-SE" sz="2800" dirty="0" smtClean="0"/>
              <a:t>.</a:t>
            </a:r>
            <a:endParaRPr lang="tr-TR" sz="2800" dirty="0" smtClean="0"/>
          </a:p>
          <a:p>
            <a:pPr indent="0">
              <a:buNone/>
            </a:pPr>
            <a:r>
              <a:rPr lang="tr-TR" sz="2800" dirty="0"/>
              <a:t>Babam eskiye </a:t>
            </a:r>
            <a:r>
              <a:rPr lang="tr-TR" sz="2800" dirty="0">
                <a:solidFill>
                  <a:srgbClr val="7030A0"/>
                </a:solidFill>
              </a:rPr>
              <a:t>göre </a:t>
            </a:r>
            <a:r>
              <a:rPr lang="tr-TR" sz="2800" dirty="0"/>
              <a:t>daha zayıf.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34CB1-92AA-4631-8D68-1AF2AF147749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337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tr-TR" sz="2800" dirty="0" smtClean="0"/>
              <a:t>KARŞI</a:t>
            </a:r>
          </a:p>
          <a:p>
            <a:pPr indent="0">
              <a:buNone/>
            </a:pPr>
            <a:r>
              <a:rPr lang="tr-TR" sz="2800" dirty="0"/>
              <a:t>Cümleye yönelme anlamı katar.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154F2-1A8A-4BA4-A5ED-E0923BA1D6CE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487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Şu an tek istediğim şey denize </a:t>
            </a:r>
            <a:r>
              <a:rPr lang="tr-TR" sz="2800" dirty="0">
                <a:solidFill>
                  <a:srgbClr val="7030A0"/>
                </a:solidFill>
              </a:rPr>
              <a:t>karşı </a:t>
            </a:r>
            <a:r>
              <a:rPr lang="tr-TR" sz="2800" dirty="0"/>
              <a:t>oturup dinlenmek.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425D-997B-42FF-817B-FCA55E620C41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956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ÜZERE</a:t>
            </a:r>
          </a:p>
          <a:p>
            <a:pPr indent="0">
              <a:buNone/>
            </a:pPr>
            <a:r>
              <a:rPr lang="tr-TR" sz="2800" dirty="0"/>
              <a:t>Cümleye amaç, koşul, zamanda yakınlık anlamları katar.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8F196-4C2C-48BC-933F-1202E9A3D281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047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Aralarını düzeltmek </a:t>
            </a:r>
            <a:r>
              <a:rPr lang="tr-TR" sz="2800" dirty="0">
                <a:solidFill>
                  <a:srgbClr val="7030A0"/>
                </a:solidFill>
              </a:rPr>
              <a:t>üzere</a:t>
            </a:r>
            <a:r>
              <a:rPr lang="tr-TR" sz="2800" dirty="0"/>
              <a:t> gidiyorum.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8F3864-83CF-4A0C-A71C-B683C938A098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365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KADAR</a:t>
            </a:r>
          </a:p>
          <a:p>
            <a:pPr indent="0">
              <a:buNone/>
            </a:pPr>
            <a:r>
              <a:rPr lang="tr-TR" sz="2800" dirty="0"/>
              <a:t>Cümleye karşılaştırma, benzerlik, eşitlik, </a:t>
            </a:r>
            <a:r>
              <a:rPr lang="tr-TR" sz="2800" dirty="0" err="1"/>
              <a:t>yaklaşıklık</a:t>
            </a:r>
            <a:r>
              <a:rPr lang="tr-TR" sz="2800" dirty="0"/>
              <a:t>, ölçü anlamları katar.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88B8-A558-473F-B354-FD1657481FAF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2643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Üç </a:t>
            </a:r>
            <a:r>
              <a:rPr lang="tr-TR" sz="2800" dirty="0" smtClean="0"/>
              <a:t>kilometre </a:t>
            </a:r>
            <a:r>
              <a:rPr lang="tr-TR" sz="2800" dirty="0">
                <a:solidFill>
                  <a:srgbClr val="7030A0"/>
                </a:solidFill>
              </a:rPr>
              <a:t>kadar </a:t>
            </a:r>
            <a:r>
              <a:rPr lang="tr-TR" sz="2800" dirty="0"/>
              <a:t>yürüdük</a:t>
            </a:r>
            <a:r>
              <a:rPr lang="tr-TR" sz="2800" dirty="0" smtClean="0"/>
              <a:t>.</a:t>
            </a:r>
          </a:p>
          <a:p>
            <a:pPr indent="0">
              <a:buNone/>
            </a:pPr>
            <a:r>
              <a:rPr lang="sv-SE" sz="2800" dirty="0"/>
              <a:t>Sen de onlar </a:t>
            </a:r>
            <a:r>
              <a:rPr lang="sv-SE" sz="2800" dirty="0">
                <a:solidFill>
                  <a:srgbClr val="7030A0"/>
                </a:solidFill>
              </a:rPr>
              <a:t>kadar</a:t>
            </a:r>
            <a:r>
              <a:rPr lang="sv-SE" sz="2800" dirty="0"/>
              <a:t> çalıştın.</a:t>
            </a:r>
            <a:endParaRPr lang="tr-TR" sz="28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B8FFE-72D7-4F16-8A77-E984635EFBB1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6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tr-TR" sz="2800" dirty="0"/>
              <a:t>Tek başına anlamı olmayan, anlamca birbirleriyle ilgili cümleleri veya cümledeki görevdeş </a:t>
            </a:r>
            <a:r>
              <a:rPr lang="tr-TR" sz="2800" dirty="0" smtClean="0"/>
              <a:t>söz ve </a:t>
            </a:r>
            <a:r>
              <a:rPr lang="tr-TR" sz="2800" dirty="0"/>
              <a:t>söz öbeklerini bağlamaya yarayan kelimelere bağlaç denir.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02C25-7D78-4143-8793-D50D65D5C8BF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356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VE</a:t>
            </a:r>
          </a:p>
          <a:p>
            <a:pPr indent="0">
              <a:buNone/>
            </a:pPr>
            <a:r>
              <a:rPr lang="tr-TR" sz="2800" dirty="0"/>
              <a:t>Cümleleri, anlam ve görev bakımından benzer sözcükleri birbirine bağlar.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97EF4-5E63-44D4-90E4-3DB1A5551212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3327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2420888"/>
            <a:ext cx="6400800" cy="3048001"/>
          </a:xfrm>
        </p:spPr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Ablamı </a:t>
            </a:r>
            <a:r>
              <a:rPr lang="tr-TR" sz="2800" dirty="0">
                <a:solidFill>
                  <a:srgbClr val="7030A0"/>
                </a:solidFill>
              </a:rPr>
              <a:t>ve</a:t>
            </a:r>
            <a:r>
              <a:rPr lang="tr-TR" sz="2800" dirty="0"/>
              <a:t> kardeşlerimi çok özledim.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6D75D-AE45-4F8D-88AE-C12109BD34C4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9013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Tek başlarına anlamları olmayan</a:t>
            </a:r>
            <a:r>
              <a:rPr lang="tr-TR" sz="2800" dirty="0"/>
              <a:t> </a:t>
            </a:r>
            <a:r>
              <a:rPr lang="tr-TR" sz="2800" dirty="0" smtClean="0"/>
              <a:t>, başka kelimelerle bir araya gelerek yeni anlam ilgileri kuran,  kullandıkları sözcüklere cümlede anlam ve görev kazandıran kelimelere edat denir.</a:t>
            </a:r>
            <a:endParaRPr lang="tr-TR" sz="28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4C704-1276-4B16-A209-83921A619B67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2659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tr-TR" sz="2400" dirty="0" smtClean="0"/>
              <a:t>İLE</a:t>
            </a:r>
          </a:p>
          <a:p>
            <a:pPr indent="0">
              <a:buNone/>
            </a:pPr>
            <a:r>
              <a:rPr lang="tr-TR" sz="2400" dirty="0" smtClean="0"/>
              <a:t>İle edatı </a:t>
            </a:r>
            <a:r>
              <a:rPr lang="tr-TR" sz="2400" dirty="0"/>
              <a:t>aynı görevdeki kelimeleri bağlar. </a:t>
            </a:r>
            <a:r>
              <a:rPr lang="tr-TR" sz="2400" dirty="0" smtClean="0"/>
              <a:t>ve </a:t>
            </a:r>
            <a:r>
              <a:rPr lang="tr-TR" sz="2400" dirty="0"/>
              <a:t>edatı ile benzer kullanımları olmasına rağmen,</a:t>
            </a:r>
          </a:p>
          <a:p>
            <a:pPr indent="0">
              <a:buNone/>
            </a:pPr>
            <a:r>
              <a:rPr lang="tr-TR" sz="2400" dirty="0"/>
              <a:t>cümleleri bağlamaz.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B78DB-4731-41B4-ABC8-30F617D34DC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1562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ÖRNEK</a:t>
            </a:r>
          </a:p>
          <a:p>
            <a:pPr indent="0">
              <a:buNone/>
            </a:pPr>
            <a:r>
              <a:rPr lang="da-DK" sz="2400" dirty="0"/>
              <a:t>Hafta sonu kendime kalem</a:t>
            </a:r>
            <a:r>
              <a:rPr lang="da-DK" sz="2400" dirty="0">
                <a:solidFill>
                  <a:srgbClr val="7030A0"/>
                </a:solidFill>
              </a:rPr>
              <a:t> ile </a:t>
            </a:r>
            <a:r>
              <a:rPr lang="da-DK" sz="2400" dirty="0"/>
              <a:t>defter aldım.</a:t>
            </a:r>
            <a:endParaRPr lang="tr-TR" sz="24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33192-BF45-4F81-B8BE-D487525FDD1F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204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tr-TR" sz="2400" dirty="0" smtClean="0"/>
              <a:t>Veya , ya da , yahut</a:t>
            </a:r>
          </a:p>
          <a:p>
            <a:pPr indent="0">
              <a:buNone/>
            </a:pPr>
            <a:r>
              <a:rPr lang="tr-TR" sz="2400" dirty="0"/>
              <a:t>Eş değerlik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1F594-6AF9-485D-BB2F-EA155DBA9F8F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8029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ÖRNEK</a:t>
            </a:r>
          </a:p>
          <a:p>
            <a:pPr indent="0">
              <a:buNone/>
            </a:pPr>
            <a:r>
              <a:rPr lang="tr-TR" sz="2400" dirty="0"/>
              <a:t>Beni </a:t>
            </a:r>
            <a:r>
              <a:rPr lang="tr-TR" sz="2400" dirty="0">
                <a:solidFill>
                  <a:srgbClr val="7030A0"/>
                </a:solidFill>
              </a:rPr>
              <a:t>veya</a:t>
            </a:r>
            <a:r>
              <a:rPr lang="tr-TR" sz="2400" dirty="0"/>
              <a:t> Ayşe’yi götürmeli.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A5F2D-C00A-4A4F-86F2-9B2860588F6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2736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800" dirty="0"/>
              <a:t>ya … ya, hem … hem, gerek … gerek, ne … ne, kâh … </a:t>
            </a:r>
            <a:r>
              <a:rPr lang="nl-NL" sz="2800" dirty="0" smtClean="0"/>
              <a:t>kâh</a:t>
            </a:r>
            <a:endParaRPr lang="tr-TR" sz="2800" dirty="0" smtClean="0"/>
          </a:p>
          <a:p>
            <a:pPr indent="0">
              <a:buNone/>
            </a:pPr>
            <a:r>
              <a:rPr lang="tr-TR" sz="2800" dirty="0"/>
              <a:t>Karşılaştırma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63C27-FF01-4130-A646-6C38EEC8C578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725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2420888"/>
            <a:ext cx="6400800" cy="3048001"/>
          </a:xfrm>
        </p:spPr>
        <p:txBody>
          <a:bodyPr>
            <a:normAutofit fontScale="92500"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Ya</a:t>
            </a:r>
            <a:r>
              <a:rPr lang="tr-TR" sz="2800" dirty="0"/>
              <a:t> buraya gel </a:t>
            </a:r>
            <a:r>
              <a:rPr lang="tr-TR" sz="2800" dirty="0">
                <a:solidFill>
                  <a:srgbClr val="7030A0"/>
                </a:solidFill>
              </a:rPr>
              <a:t>ya</a:t>
            </a:r>
            <a:r>
              <a:rPr lang="tr-TR" sz="2800" dirty="0"/>
              <a:t> eve git, soğukta bekleme.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Hem</a:t>
            </a:r>
            <a:r>
              <a:rPr lang="tr-TR" sz="2800" dirty="0"/>
              <a:t> seni görmek istiyor </a:t>
            </a:r>
            <a:r>
              <a:rPr lang="tr-TR" sz="2800" dirty="0">
                <a:solidFill>
                  <a:srgbClr val="7030A0"/>
                </a:solidFill>
              </a:rPr>
              <a:t>hem</a:t>
            </a:r>
            <a:r>
              <a:rPr lang="tr-TR" sz="2800" dirty="0"/>
              <a:t> vakit ayırmıyor.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Kâh</a:t>
            </a:r>
            <a:r>
              <a:rPr lang="tr-TR" sz="2800" dirty="0"/>
              <a:t> gülerek </a:t>
            </a:r>
            <a:r>
              <a:rPr lang="tr-TR" sz="2800" dirty="0">
                <a:solidFill>
                  <a:srgbClr val="7030A0"/>
                </a:solidFill>
              </a:rPr>
              <a:t>kâh</a:t>
            </a:r>
            <a:r>
              <a:rPr lang="tr-TR" sz="2800" dirty="0"/>
              <a:t> ağlayarak bu işi tamamladık.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FA131-3F3C-4CBE-AE3D-C7EAFA34593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667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ama, fakat, lakin, yalnız, ancak, ne var ki, oysa, oysaki, </a:t>
            </a:r>
            <a:r>
              <a:rPr lang="tr-TR" sz="2800" dirty="0" smtClean="0"/>
              <a:t>hâlbuki</a:t>
            </a:r>
          </a:p>
          <a:p>
            <a:pPr indent="0">
              <a:buNone/>
            </a:pPr>
            <a:r>
              <a:rPr lang="tr-TR" sz="2800" dirty="0"/>
              <a:t>Karşıtlık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05B5D-082F-4104-871D-2F1A17CB4ED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4030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Seni gördüm </a:t>
            </a:r>
            <a:r>
              <a:rPr lang="tr-TR" sz="2800" dirty="0">
                <a:solidFill>
                  <a:srgbClr val="7030A0"/>
                </a:solidFill>
              </a:rPr>
              <a:t>ancak</a:t>
            </a:r>
            <a:r>
              <a:rPr lang="tr-TR" sz="2800" dirty="0"/>
              <a:t> selam veremedim.</a:t>
            </a:r>
          </a:p>
          <a:p>
            <a:pPr indent="0">
              <a:buNone/>
            </a:pPr>
            <a:r>
              <a:rPr lang="tr-TR" sz="2800" dirty="0"/>
              <a:t>Soruları hazırla </a:t>
            </a:r>
            <a:r>
              <a:rPr lang="tr-TR" sz="2800" dirty="0">
                <a:solidFill>
                  <a:srgbClr val="7030A0"/>
                </a:solidFill>
              </a:rPr>
              <a:t>ama</a:t>
            </a:r>
            <a:r>
              <a:rPr lang="tr-TR" sz="2800" dirty="0"/>
              <a:t> çözümlerini yazma.</a:t>
            </a:r>
          </a:p>
          <a:p>
            <a:pPr indent="0">
              <a:buNone/>
            </a:pPr>
            <a:r>
              <a:rPr lang="tr-TR" sz="2800" dirty="0"/>
              <a:t>Sinirlenmesine anlam veremedim </a:t>
            </a:r>
            <a:r>
              <a:rPr lang="tr-TR" sz="2800" dirty="0">
                <a:solidFill>
                  <a:srgbClr val="7030A0"/>
                </a:solidFill>
              </a:rPr>
              <a:t>oysa</a:t>
            </a:r>
            <a:r>
              <a:rPr lang="tr-TR" sz="2800" dirty="0"/>
              <a:t> sabah ne kadar keyifliydi.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18C4F-8D6A-401B-854E-40CFF29593B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6398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çünkü, madem(ki), zira, </a:t>
            </a:r>
            <a:r>
              <a:rPr lang="tr-TR" sz="2800" dirty="0" smtClean="0"/>
              <a:t>yoksa</a:t>
            </a:r>
          </a:p>
          <a:p>
            <a:pPr indent="0">
              <a:buNone/>
            </a:pPr>
            <a:r>
              <a:rPr lang="tr-TR" sz="2800" dirty="0"/>
              <a:t>Gerekçe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6FF79-5EAF-4B72-9193-3333ADF3FCD2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500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Ders çalışıyorum </a:t>
            </a:r>
            <a:r>
              <a:rPr lang="tr-TR" sz="2800" dirty="0">
                <a:solidFill>
                  <a:srgbClr val="7030A0"/>
                </a:solidFill>
              </a:rPr>
              <a:t>çünkü</a:t>
            </a:r>
            <a:r>
              <a:rPr lang="tr-TR" sz="2800" dirty="0"/>
              <a:t> bu sınavdan yüksek not almak istiyorum.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Madem</a:t>
            </a:r>
            <a:r>
              <a:rPr lang="tr-TR" sz="2800" dirty="0"/>
              <a:t> paran yok, bu kadar çok masraf yapma.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4D7-499C-4D3C-B46F-09DF1CEEFCE2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4654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İLE:</a:t>
            </a:r>
          </a:p>
          <a:p>
            <a:pPr indent="0">
              <a:buNone/>
            </a:pPr>
            <a:r>
              <a:rPr lang="tr-TR" sz="2800" dirty="0" smtClean="0"/>
              <a:t>İle edatı cümlede; alet , araç, neden , zaman , birliktelik ilgisi kurar Verilen örnekleri beraber </a:t>
            </a:r>
            <a:r>
              <a:rPr lang="tr-TR" sz="2800" dirty="0" err="1" smtClean="0"/>
              <a:t>inceliyelim</a:t>
            </a:r>
            <a:r>
              <a:rPr lang="tr-TR" sz="2800" dirty="0" smtClean="0"/>
              <a:t> .</a:t>
            </a:r>
            <a:endParaRPr lang="tr-TR" sz="28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684DC-AA6E-4CEA-A291-822124E90DD8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790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kısacası, demek ki, açıkçası, öyleyse, yani, o </a:t>
            </a:r>
            <a:r>
              <a:rPr lang="tr-TR" sz="2400" dirty="0" smtClean="0"/>
              <a:t>hâlde</a:t>
            </a:r>
          </a:p>
          <a:p>
            <a:pPr indent="0">
              <a:buNone/>
            </a:pPr>
            <a:r>
              <a:rPr lang="tr-TR" sz="2400" dirty="0"/>
              <a:t>Özetleme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19C88-75BF-4EDA-8347-32C8FA327CDB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276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ÖRNEK</a:t>
            </a:r>
          </a:p>
          <a:p>
            <a:pPr indent="0">
              <a:buNone/>
            </a:pPr>
            <a:r>
              <a:rPr lang="tr-TR" sz="2400" dirty="0">
                <a:solidFill>
                  <a:srgbClr val="7030A0"/>
                </a:solidFill>
              </a:rPr>
              <a:t>Açıkçası</a:t>
            </a:r>
            <a:r>
              <a:rPr lang="tr-TR" sz="2400" dirty="0"/>
              <a:t> kardeşinin üstüne gitmesini anlayamıyorum.</a:t>
            </a:r>
          </a:p>
          <a:p>
            <a:pPr indent="0">
              <a:buNone/>
            </a:pPr>
            <a:r>
              <a:rPr lang="tr-TR" sz="2400" dirty="0"/>
              <a:t>Kimsenin yüzüne bakmadı </a:t>
            </a:r>
            <a:r>
              <a:rPr lang="tr-TR" sz="2400" dirty="0">
                <a:solidFill>
                  <a:srgbClr val="7030A0"/>
                </a:solidFill>
              </a:rPr>
              <a:t>demek ki </a:t>
            </a:r>
            <a:r>
              <a:rPr lang="tr-TR" sz="2400" dirty="0"/>
              <a:t>gerçekten kırılmış.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B80B-632E-4110-8898-96D16A44313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457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tr-TR" sz="2800" dirty="0"/>
              <a:t>bile, hem de, dahi, üstelik, hatta, </a:t>
            </a:r>
            <a:r>
              <a:rPr lang="tr-TR" sz="2800" dirty="0" smtClean="0"/>
              <a:t>ayrıca</a:t>
            </a:r>
          </a:p>
          <a:p>
            <a:pPr indent="0">
              <a:buNone/>
            </a:pPr>
            <a:r>
              <a:rPr lang="tr-TR" sz="2800" dirty="0"/>
              <a:t>Pekiştirme bağlaçlarıdır.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4940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Çalışırken </a:t>
            </a:r>
            <a:r>
              <a:rPr lang="tr-TR" sz="2800" dirty="0">
                <a:solidFill>
                  <a:srgbClr val="7030A0"/>
                </a:solidFill>
              </a:rPr>
              <a:t>su </a:t>
            </a:r>
            <a:r>
              <a:rPr lang="tr-TR" sz="2800" dirty="0"/>
              <a:t>bile içmiyor.</a:t>
            </a:r>
          </a:p>
          <a:p>
            <a:pPr indent="0">
              <a:buNone/>
            </a:pPr>
            <a:r>
              <a:rPr lang="tr-TR" sz="2800" dirty="0"/>
              <a:t>Dersini hiç dinlemiyordu </a:t>
            </a:r>
            <a:r>
              <a:rPr lang="tr-TR" sz="2800" dirty="0">
                <a:solidFill>
                  <a:srgbClr val="7030A0"/>
                </a:solidFill>
              </a:rPr>
              <a:t>üstelik </a:t>
            </a:r>
            <a:r>
              <a:rPr lang="tr-TR" sz="2800" dirty="0"/>
              <a:t>telefonla oynuyordu.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353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00" dirty="0" smtClean="0"/>
              <a:t>De</a:t>
            </a:r>
          </a:p>
          <a:p>
            <a:pPr indent="0">
              <a:buNone/>
            </a:pPr>
            <a:r>
              <a:rPr lang="tr-TR" sz="2800" dirty="0"/>
              <a:t>Her zaman kendinden önceki kelimeden ayrı yazılır. Kelimenin son hecesine kalınlık-incelik</a:t>
            </a:r>
          </a:p>
          <a:p>
            <a:pPr indent="0">
              <a:buNone/>
            </a:pPr>
            <a:r>
              <a:rPr lang="tr-TR" sz="2800" dirty="0"/>
              <a:t>bakımından uyar.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3406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İkimiz </a:t>
            </a:r>
            <a:r>
              <a:rPr lang="tr-TR" sz="2800" dirty="0">
                <a:solidFill>
                  <a:srgbClr val="7030A0"/>
                </a:solidFill>
              </a:rPr>
              <a:t>de</a:t>
            </a:r>
            <a:r>
              <a:rPr lang="tr-TR" sz="2800" dirty="0"/>
              <a:t> telefon alacağız.</a:t>
            </a:r>
          </a:p>
          <a:p>
            <a:pPr indent="0">
              <a:buNone/>
            </a:pPr>
            <a:r>
              <a:rPr lang="tr-TR" sz="2800" dirty="0"/>
              <a:t>Artık ödevlerini yapsa </a:t>
            </a:r>
            <a:r>
              <a:rPr lang="tr-TR" sz="2800" dirty="0">
                <a:solidFill>
                  <a:srgbClr val="7030A0"/>
                </a:solidFill>
              </a:rPr>
              <a:t>da </a:t>
            </a:r>
            <a:r>
              <a:rPr lang="tr-TR" sz="2800" dirty="0"/>
              <a:t>önemi yok.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120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Ki</a:t>
            </a:r>
          </a:p>
          <a:p>
            <a:pPr indent="0">
              <a:buNone/>
            </a:pPr>
            <a:r>
              <a:rPr lang="tr-TR" sz="2800" dirty="0"/>
              <a:t>Kendinden önceki ve sonraki kelimelerden ayrı yazılır. Anlam bakımından birbiriyle ilgili</a:t>
            </a:r>
          </a:p>
          <a:p>
            <a:pPr indent="0">
              <a:buNone/>
            </a:pPr>
            <a:r>
              <a:rPr lang="tr-TR" sz="2800" dirty="0"/>
              <a:t>cümleleri ve kelimeleri birbirine bağlar.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443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BAĞLAÇ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O kadar yorgunum </a:t>
            </a:r>
            <a:r>
              <a:rPr lang="tr-TR" sz="2800" dirty="0">
                <a:solidFill>
                  <a:srgbClr val="7030A0"/>
                </a:solidFill>
              </a:rPr>
              <a:t>ki </a:t>
            </a:r>
            <a:r>
              <a:rPr lang="tr-TR" sz="2800" dirty="0"/>
              <a:t>bugün gelemeyeceğim.</a:t>
            </a:r>
          </a:p>
          <a:p>
            <a:pPr indent="0">
              <a:buNone/>
            </a:pPr>
            <a:r>
              <a:rPr lang="tr-TR" sz="2800" dirty="0"/>
              <a:t>Bir baktım </a:t>
            </a:r>
            <a:r>
              <a:rPr lang="tr-TR" sz="2800" dirty="0">
                <a:solidFill>
                  <a:srgbClr val="7030A0"/>
                </a:solidFill>
              </a:rPr>
              <a:t>ki</a:t>
            </a:r>
            <a:r>
              <a:rPr lang="tr-TR" sz="2800" dirty="0"/>
              <a:t> koltukta uyuyakalmış.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613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ÜNLEM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Aniden ortaya çıkan duyguların etkisiyle ağızdan bir çırpıda </a:t>
            </a:r>
            <a:r>
              <a:rPr lang="tr-TR" sz="2800" dirty="0" err="1" smtClean="0"/>
              <a:t>çıkan,bu</a:t>
            </a:r>
            <a:r>
              <a:rPr lang="tr-TR" sz="2800" dirty="0" smtClean="0"/>
              <a:t> </a:t>
            </a:r>
            <a:r>
              <a:rPr lang="tr-TR" sz="2800" dirty="0"/>
              <a:t>duyguları daha </a:t>
            </a:r>
            <a:r>
              <a:rPr lang="tr-TR" sz="2800" dirty="0" smtClean="0"/>
              <a:t>etkili anlatmaya </a:t>
            </a:r>
            <a:r>
              <a:rPr lang="tr-TR" sz="2800" dirty="0"/>
              <a:t>yarayan sözcüklere ünlem denir.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70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ÜNLEM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3648" y="2276872"/>
            <a:ext cx="6400800" cy="3048001"/>
          </a:xfrm>
        </p:spPr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Eyvah</a:t>
            </a:r>
            <a:r>
              <a:rPr lang="tr-TR" sz="2800" dirty="0"/>
              <a:t>, otobüsü kaçırdık!</a:t>
            </a:r>
          </a:p>
          <a:p>
            <a:pPr indent="0">
              <a:buNone/>
            </a:pPr>
            <a:r>
              <a:rPr lang="tr-TR" sz="2800" dirty="0">
                <a:solidFill>
                  <a:srgbClr val="7030A0"/>
                </a:solidFill>
              </a:rPr>
              <a:t>Hey</a:t>
            </a:r>
            <a:r>
              <a:rPr lang="tr-TR" sz="2800" dirty="0"/>
              <a:t>! Nereye gidiyorsun?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070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Örnek:</a:t>
            </a:r>
          </a:p>
          <a:p>
            <a:pPr indent="0">
              <a:buNone/>
            </a:pPr>
            <a:r>
              <a:rPr lang="tr-TR" sz="2800" dirty="0" smtClean="0"/>
              <a:t>Ankara’ya otobüs </a:t>
            </a:r>
            <a:r>
              <a:rPr lang="tr-TR" sz="2800" dirty="0" smtClean="0">
                <a:solidFill>
                  <a:srgbClr val="7030A0"/>
                </a:solidFill>
              </a:rPr>
              <a:t>ile </a:t>
            </a:r>
            <a:r>
              <a:rPr lang="tr-TR" sz="2800" dirty="0" smtClean="0"/>
              <a:t>gidiyorlar.</a:t>
            </a:r>
          </a:p>
          <a:p>
            <a:pPr indent="0">
              <a:buNone/>
            </a:pPr>
            <a:r>
              <a:rPr lang="tr-TR" sz="2800" dirty="0" smtClean="0"/>
              <a:t>Babam, alışverişe </a:t>
            </a:r>
            <a:r>
              <a:rPr lang="tr-TR" sz="2800" dirty="0" smtClean="0">
                <a:solidFill>
                  <a:srgbClr val="7030A0"/>
                </a:solidFill>
              </a:rPr>
              <a:t>kardeşimle </a:t>
            </a:r>
            <a:r>
              <a:rPr lang="tr-TR" sz="2800" dirty="0" smtClean="0"/>
              <a:t>gitti.</a:t>
            </a:r>
            <a:endParaRPr lang="tr-TR" sz="28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72F03-8948-4430-BD0B-F5F86F9AB1A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724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UYARI!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00" dirty="0" smtClean="0"/>
              <a:t>ile </a:t>
            </a:r>
            <a:r>
              <a:rPr lang="tr-TR" sz="2800" dirty="0"/>
              <a:t>cümlede hem edat hem de bağlaç görevinde kullanılabilir. Bir cümlede kullanılan</a:t>
            </a:r>
          </a:p>
          <a:p>
            <a:pPr indent="0">
              <a:buNone/>
            </a:pPr>
            <a:r>
              <a:rPr lang="tr-TR" sz="2800" dirty="0" smtClean="0"/>
              <a:t>ile </a:t>
            </a:r>
            <a:r>
              <a:rPr lang="tr-TR" sz="2800" dirty="0"/>
              <a:t>sözcüğü yerine </a:t>
            </a:r>
            <a:r>
              <a:rPr lang="tr-TR" sz="2800" dirty="0" smtClean="0">
                <a:solidFill>
                  <a:srgbClr val="7030A0"/>
                </a:solidFill>
              </a:rPr>
              <a:t>ve</a:t>
            </a:r>
            <a:r>
              <a:rPr lang="tr-TR" sz="2800" dirty="0" smtClean="0"/>
              <a:t> </a:t>
            </a:r>
            <a:r>
              <a:rPr lang="tr-TR" sz="2800" dirty="0"/>
              <a:t>getirebiliyorsak bağlaç, getiremiyorsak edat </a:t>
            </a:r>
            <a:r>
              <a:rPr lang="tr-TR" sz="2800" dirty="0" smtClean="0"/>
              <a:t>görevinde kullanılıyordur</a:t>
            </a:r>
            <a:r>
              <a:rPr lang="tr-TR" sz="2800" dirty="0"/>
              <a:t>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746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Sıra arkadaşım</a:t>
            </a:r>
            <a:r>
              <a:rPr lang="tr-TR" sz="2800" dirty="0">
                <a:solidFill>
                  <a:srgbClr val="7030A0"/>
                </a:solidFill>
              </a:rPr>
              <a:t>la</a:t>
            </a:r>
            <a:r>
              <a:rPr lang="tr-TR" sz="2800" dirty="0"/>
              <a:t> hiç iyi anlaşamıyorum.</a:t>
            </a:r>
          </a:p>
          <a:p>
            <a:pPr indent="0">
              <a:buNone/>
            </a:pPr>
            <a:r>
              <a:rPr lang="tr-TR" sz="2800" dirty="0"/>
              <a:t>(“ve” getirilemiyor dolayısıyla burada kullanılan “ile” sözcüğü edattır.)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61661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tr-TR" sz="2800" dirty="0" smtClean="0"/>
              <a:t> </a:t>
            </a:r>
            <a:r>
              <a:rPr lang="tr-TR" sz="2800" dirty="0" smtClean="0">
                <a:solidFill>
                  <a:srgbClr val="7030A0"/>
                </a:solidFill>
              </a:rPr>
              <a:t>ancak  yalnız </a:t>
            </a:r>
            <a:r>
              <a:rPr lang="tr-TR" sz="2800" dirty="0"/>
              <a:t>gibi sözcükler cümlede hem bağlaç hem de edat </a:t>
            </a:r>
            <a:r>
              <a:rPr lang="tr-TR" sz="2800" dirty="0" smtClean="0"/>
              <a:t>görevinde kullanılabilirler</a:t>
            </a:r>
            <a:r>
              <a:rPr lang="tr-TR" sz="2800" dirty="0"/>
              <a:t>. 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124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r>
              <a:rPr lang="tr-TR" sz="2800" dirty="0"/>
              <a:t>Cümlede “</a:t>
            </a:r>
            <a:r>
              <a:rPr lang="tr-TR" sz="2800" dirty="0">
                <a:solidFill>
                  <a:srgbClr val="7030A0"/>
                </a:solidFill>
              </a:rPr>
              <a:t>yalnız, ancak</a:t>
            </a:r>
            <a:r>
              <a:rPr lang="tr-TR" sz="2800" dirty="0"/>
              <a:t>” sözcükleri “</a:t>
            </a:r>
            <a:r>
              <a:rPr lang="tr-TR" sz="2800" dirty="0">
                <a:solidFill>
                  <a:srgbClr val="7030A0"/>
                </a:solidFill>
              </a:rPr>
              <a:t>sadece</a:t>
            </a:r>
            <a:r>
              <a:rPr lang="tr-TR" sz="2800" dirty="0"/>
              <a:t>” anlamında kullanıldıysa edat, “</a:t>
            </a:r>
            <a:r>
              <a:rPr lang="tr-TR" sz="2800" dirty="0">
                <a:solidFill>
                  <a:srgbClr val="7030A0"/>
                </a:solidFill>
              </a:rPr>
              <a:t>ama, fakat</a:t>
            </a:r>
            <a:r>
              <a:rPr lang="tr-TR" sz="2800" dirty="0"/>
              <a:t>”</a:t>
            </a:r>
          </a:p>
          <a:p>
            <a:pPr indent="0">
              <a:buNone/>
            </a:pPr>
            <a:r>
              <a:rPr lang="tr-TR" sz="2800" dirty="0"/>
              <a:t>anlamında kullanıldıysa bağlaçtır.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766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UYARI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Buraya </a:t>
            </a:r>
            <a:r>
              <a:rPr lang="tr-TR" sz="2800" dirty="0">
                <a:solidFill>
                  <a:srgbClr val="7030A0"/>
                </a:solidFill>
              </a:rPr>
              <a:t>yalnız</a:t>
            </a:r>
            <a:r>
              <a:rPr lang="tr-TR" sz="2800" dirty="0"/>
              <a:t> seni görmek için geldim. (Edat)</a:t>
            </a:r>
          </a:p>
          <a:p>
            <a:pPr indent="0">
              <a:buNone/>
            </a:pPr>
            <a:r>
              <a:rPr lang="tr-TR" sz="2800" dirty="0"/>
              <a:t>(Buraya sadece seni görmek için geldim.)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68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UYARI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Erken uyumuştum </a:t>
            </a:r>
            <a:r>
              <a:rPr lang="tr-TR" sz="2800" dirty="0">
                <a:solidFill>
                  <a:srgbClr val="7030A0"/>
                </a:solidFill>
              </a:rPr>
              <a:t>yalnız</a:t>
            </a:r>
            <a:r>
              <a:rPr lang="tr-TR" sz="2800" dirty="0"/>
              <a:t> sabah uyanamadım. (Bağlaç)</a:t>
            </a:r>
          </a:p>
          <a:p>
            <a:pPr indent="0">
              <a:buNone/>
            </a:pPr>
            <a:r>
              <a:rPr lang="tr-TR" sz="2800" dirty="0"/>
              <a:t>(Erken uyumuştum ama sabah uyanamadım.)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09DA-A174-411B-986D-E4F5D6BC030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832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GİBİ</a:t>
            </a:r>
          </a:p>
          <a:p>
            <a:pPr indent="0">
              <a:buNone/>
            </a:pPr>
            <a:r>
              <a:rPr lang="tr-TR" sz="2800" dirty="0" smtClean="0"/>
              <a:t>Yalın haldeki kelimelerle birlikte kullanılır</a:t>
            </a:r>
            <a:r>
              <a:rPr lang="tr-TR" sz="2800" dirty="0"/>
              <a:t> </a:t>
            </a:r>
            <a:r>
              <a:rPr lang="tr-TR" sz="2800" dirty="0" smtClean="0"/>
              <a:t>.</a:t>
            </a:r>
          </a:p>
          <a:p>
            <a:pPr indent="0">
              <a:buNone/>
            </a:pPr>
            <a:r>
              <a:rPr lang="tr-TR" sz="2800" dirty="0" smtClean="0"/>
              <a:t>Cümleye; benzetme, eşitlik anlamı katar.</a:t>
            </a:r>
            <a:endParaRPr lang="tr-TR" sz="280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CE93E-F4D5-4F57-B593-24FBB514C5B2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707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Örnek:</a:t>
            </a:r>
          </a:p>
          <a:p>
            <a:pPr indent="0">
              <a:buNone/>
            </a:pPr>
            <a:r>
              <a:rPr lang="tr-TR" sz="2800" dirty="0" smtClean="0"/>
              <a:t>Kardeşim de benim  </a:t>
            </a:r>
            <a:r>
              <a:rPr lang="tr-TR" sz="2800" dirty="0" smtClean="0">
                <a:solidFill>
                  <a:srgbClr val="7030A0"/>
                </a:solidFill>
              </a:rPr>
              <a:t>gibi </a:t>
            </a:r>
            <a:r>
              <a:rPr lang="tr-TR" sz="2800" dirty="0" smtClean="0"/>
              <a:t>uzun boylu.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3EFC5-B416-47A5-8EE1-280C4EEB2B39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910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İÇİN</a:t>
            </a:r>
          </a:p>
          <a:p>
            <a:pPr indent="0">
              <a:buNone/>
            </a:pPr>
            <a:r>
              <a:rPr lang="tr-TR" sz="2800" dirty="0"/>
              <a:t>Cümleye neden-sonuç, özgülük, amaç-sonuç anlamları katar.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963E3-BAEF-4757-8DCC-1DEC7B6B3A76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2296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EDAT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ÖRNEK</a:t>
            </a:r>
          </a:p>
          <a:p>
            <a:pPr indent="0">
              <a:buNone/>
            </a:pPr>
            <a:r>
              <a:rPr lang="tr-TR" sz="2800" dirty="0"/>
              <a:t>Biraz dinlenmek </a:t>
            </a:r>
            <a:r>
              <a:rPr lang="tr-TR" sz="2800" dirty="0">
                <a:solidFill>
                  <a:srgbClr val="7030A0"/>
                </a:solidFill>
              </a:rPr>
              <a:t>için</a:t>
            </a:r>
            <a:r>
              <a:rPr lang="tr-TR" sz="2800" dirty="0"/>
              <a:t> bize geldi. </a:t>
            </a:r>
          </a:p>
          <a:p>
            <a:pPr indent="0">
              <a:buNone/>
            </a:pPr>
            <a:r>
              <a:rPr lang="tr-TR" sz="2800" dirty="0"/>
              <a:t>Bu kadar üzüldüğü </a:t>
            </a:r>
            <a:r>
              <a:rPr lang="tr-TR" sz="2800" dirty="0">
                <a:solidFill>
                  <a:srgbClr val="7030A0"/>
                </a:solidFill>
              </a:rPr>
              <a:t>için </a:t>
            </a:r>
            <a:r>
              <a:rPr lang="tr-TR" sz="2800" dirty="0"/>
              <a:t>sağlığından oldu.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D056E-9AFF-4684-AA3B-03BA090A7235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3978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EDAT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GÖRE</a:t>
            </a:r>
          </a:p>
          <a:p>
            <a:pPr indent="0">
              <a:buNone/>
            </a:pPr>
            <a:r>
              <a:rPr lang="tr-TR" sz="2800" dirty="0"/>
              <a:t>Cümleye görelik, karşılaştırma, uygunluk gibi anlamlar katar.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97721-C976-4A12-AE2D-7037A084F1A0}" type="datetime1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ENES KAAN IŞIK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985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137</TotalTime>
  <Words>978</Words>
  <PresentationFormat>Ekran Gösterisi (4:3)</PresentationFormat>
  <Paragraphs>319</Paragraphs>
  <Slides>45</Slides>
  <Notes>12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  <vt:variant>
        <vt:lpstr>Özel Gösteriler</vt:lpstr>
      </vt:variant>
      <vt:variant>
        <vt:i4>1</vt:i4>
      </vt:variant>
    </vt:vector>
  </HeadingPairs>
  <TitlesOfParts>
    <vt:vector size="47" baseType="lpstr">
      <vt:lpstr>Moda Tasarımı</vt:lpstr>
      <vt:lpstr>EDAT,BAĞLAÇ,ÜNLEM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EDAT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 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</vt:lpstr>
      <vt:lpstr>BAĞLAÇ </vt:lpstr>
      <vt:lpstr>ÜNLEM</vt:lpstr>
      <vt:lpstr>ÜNLEM</vt:lpstr>
      <vt:lpstr>UYARI!</vt:lpstr>
      <vt:lpstr>UYARI</vt:lpstr>
      <vt:lpstr>UYARI</vt:lpstr>
      <vt:lpstr>UYARI</vt:lpstr>
      <vt:lpstr>UYARI </vt:lpstr>
      <vt:lpstr>UYARI</vt:lpstr>
      <vt:lpstr>Özel Gösteri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2018-04-16T18:00:37Z</dcterms:created>
  <dcterms:modified xsi:type="dcterms:W3CDTF">2018-04-17T13:25:54Z</dcterms:modified>
  <cp:category>www.sorubak.com</cp:category>
</cp:coreProperties>
</file>