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FF0D0D"/>
    <a:srgbClr val="00FF00"/>
    <a:srgbClr val="6600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9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03/04/2018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03/04/2018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03/04/2018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03/04/2018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03/04/2018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03/04/2018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03/04/2018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03/04/2018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03/04/2018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03/04/2018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AF3C1-C6CD-43EE-A629-C943AD3C9FAA}" type="datetimeFigureOut">
              <a:rPr lang="tr-TR" smtClean="0"/>
              <a:pPr/>
              <a:t>03/04/2018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AF3C1-C6CD-43EE-A629-C943AD3C9FAA}" type="datetimeFigureOut">
              <a:rPr lang="tr-TR" smtClean="0"/>
              <a:pPr/>
              <a:t>03/04/2018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7480E-5B14-4C74-B7B2-21EE76F392F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9730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dirty="0" smtClean="0"/>
              <a:t>UYGARLIKLARIN BEŞİĞİ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571876"/>
            <a:ext cx="8229600" cy="255428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HAZIRLAYAN:AZRA İSSİ</a:t>
            </a:r>
          </a:p>
          <a:p>
            <a:r>
              <a:rPr lang="tr-TR" dirty="0"/>
              <a:t> </a:t>
            </a:r>
            <a:r>
              <a:rPr lang="tr-TR" dirty="0" smtClean="0"/>
              <a:t>6.SINIF</a:t>
            </a:r>
            <a:endParaRPr lang="tr-TR" dirty="0"/>
          </a:p>
        </p:txBody>
      </p:sp>
      <p:sp>
        <p:nvSpPr>
          <p:cNvPr id="4" name="3 Gülen Yüz"/>
          <p:cNvSpPr/>
          <p:nvPr/>
        </p:nvSpPr>
        <p:spPr>
          <a:xfrm>
            <a:off x="6572264" y="928670"/>
            <a:ext cx="1357322" cy="142876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6600FF"/>
          </a:solidFill>
        </p:spPr>
        <p:txBody>
          <a:bodyPr/>
          <a:lstStyle/>
          <a:p>
            <a:r>
              <a:rPr lang="tr-TR" dirty="0" smtClean="0"/>
              <a:t>ASURLAR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Asurların </a:t>
            </a:r>
            <a:r>
              <a:rPr lang="tr-TR" b="1" i="0" dirty="0" err="1" smtClean="0">
                <a:solidFill>
                  <a:srgbClr val="020A1B"/>
                </a:solidFill>
                <a:latin typeface="ProximaNova"/>
              </a:rPr>
              <a:t>baskentleri</a:t>
            </a:r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 </a:t>
            </a:r>
            <a:r>
              <a:rPr lang="tr-TR" b="1" i="0" dirty="0" err="1" smtClean="0">
                <a:solidFill>
                  <a:srgbClr val="020A1B"/>
                </a:solidFill>
                <a:latin typeface="ProximaNova"/>
              </a:rPr>
              <a:t>Ninovadır</a:t>
            </a:r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.</a:t>
            </a:r>
          </a:p>
          <a:p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Asurlar </a:t>
            </a:r>
            <a:r>
              <a:rPr lang="tr-TR" b="1" i="0" dirty="0" err="1" smtClean="0">
                <a:solidFill>
                  <a:srgbClr val="020A1B"/>
                </a:solidFill>
                <a:latin typeface="ProximaNova"/>
              </a:rPr>
              <a:t>tıcaretlerle</a:t>
            </a:r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 </a:t>
            </a:r>
            <a:r>
              <a:rPr lang="tr-TR" b="1" i="0" dirty="0" err="1" smtClean="0">
                <a:solidFill>
                  <a:srgbClr val="020A1B"/>
                </a:solidFill>
                <a:latin typeface="ProximaNova"/>
              </a:rPr>
              <a:t>ugrasırlar</a:t>
            </a:r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.</a:t>
            </a:r>
          </a:p>
          <a:p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Bilinen ilk </a:t>
            </a:r>
            <a:r>
              <a:rPr lang="tr-TR" b="1" i="0" dirty="0" err="1" smtClean="0">
                <a:solidFill>
                  <a:srgbClr val="020A1B"/>
                </a:solidFill>
                <a:latin typeface="ProximaNova"/>
              </a:rPr>
              <a:t>kutuphaneyı</a:t>
            </a:r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 en </a:t>
            </a:r>
            <a:r>
              <a:rPr lang="tr-TR" b="1" i="0" dirty="0" err="1" smtClean="0">
                <a:solidFill>
                  <a:srgbClr val="020A1B"/>
                </a:solidFill>
                <a:latin typeface="ProximaNova"/>
              </a:rPr>
              <a:t>guzel</a:t>
            </a:r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 biçim</a:t>
            </a:r>
          </a:p>
          <a:p>
            <a:pPr>
              <a:buNone/>
            </a:pPr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  de kuran devlet </a:t>
            </a:r>
            <a:r>
              <a:rPr lang="tr-TR" b="1" i="0" dirty="0" err="1" smtClean="0">
                <a:solidFill>
                  <a:srgbClr val="020A1B"/>
                </a:solidFill>
                <a:latin typeface="ProximaNova"/>
              </a:rPr>
              <a:t>asurlardır</a:t>
            </a:r>
            <a:r>
              <a:rPr lang="tr-TR" b="1" i="0" dirty="0" smtClean="0">
                <a:solidFill>
                  <a:srgbClr val="020A1B"/>
                </a:solidFill>
                <a:latin typeface="ProximaNova"/>
              </a:rPr>
              <a:t>.</a:t>
            </a:r>
          </a:p>
          <a:p>
            <a:pPr>
              <a:buNone/>
            </a:pPr>
            <a:r>
              <a:rPr lang="tr-TR" b="1" dirty="0">
                <a:solidFill>
                  <a:srgbClr val="020A1B"/>
                </a:solidFill>
                <a:latin typeface="ProximaNova"/>
              </a:rPr>
              <a:t> </a:t>
            </a:r>
            <a:endParaRPr lang="tr-TR" b="1" i="0" dirty="0" smtClean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r>
              <a:rPr lang="tr-TR" b="1" dirty="0">
                <a:solidFill>
                  <a:srgbClr val="020A1B"/>
                </a:solidFill>
                <a:latin typeface="ProximaNova"/>
              </a:rPr>
              <a:t> </a:t>
            </a:r>
            <a:r>
              <a:rPr lang="tr-TR" b="1" dirty="0" smtClean="0">
                <a:solidFill>
                  <a:srgbClr val="020A1B"/>
                </a:solidFill>
                <a:latin typeface="ProximaNova"/>
              </a:rPr>
              <a:t> </a:t>
            </a: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00FF00"/>
          </a:solidFill>
        </p:spPr>
        <p:txBody>
          <a:bodyPr/>
          <a:lstStyle/>
          <a:p>
            <a:r>
              <a:rPr lang="tr-TR" dirty="0" smtClean="0"/>
              <a:t>BABİLLER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Başkentleri </a:t>
            </a:r>
            <a:r>
              <a:rPr lang="tr-TR" b="0" i="0" dirty="0" err="1" smtClean="0">
                <a:solidFill>
                  <a:srgbClr val="020A1B"/>
                </a:solidFill>
                <a:latin typeface="ProximaNova"/>
              </a:rPr>
              <a:t>Babil'dir</a:t>
            </a: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.</a:t>
            </a:r>
            <a:endParaRPr lang="tr-TR" b="0" i="0" dirty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endParaRPr lang="tr-TR" dirty="0" smtClean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Kralları </a:t>
            </a:r>
            <a:r>
              <a:rPr lang="tr-TR" b="0" i="0" dirty="0" err="1" smtClean="0">
                <a:solidFill>
                  <a:srgbClr val="020A1B"/>
                </a:solidFill>
                <a:latin typeface="ProximaNova"/>
              </a:rPr>
              <a:t>Hammurabi'dir</a:t>
            </a: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.</a:t>
            </a:r>
            <a:endParaRPr lang="tr-TR" b="0" i="0" dirty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endParaRPr lang="tr-TR" dirty="0" smtClean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Kısasa kısas ceza anlayışı vardır.</a:t>
            </a:r>
            <a:endParaRPr lang="tr-TR" b="0" i="0" dirty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endParaRPr lang="tr-TR" dirty="0" smtClean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Çok Tanrılı din anlayışına sahiptirler.</a:t>
            </a:r>
            <a:endParaRPr lang="tr-TR" b="0" i="0" dirty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endParaRPr lang="tr-TR" dirty="0" smtClean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Fırat ve Dicle topraklarına sahip olmuşlardır.</a:t>
            </a:r>
            <a:endParaRPr lang="tr-TR" b="0" i="0" dirty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endParaRPr lang="tr-TR" dirty="0" smtClean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Bilinen ilk kanunnameyi (HAMMURABİ'Yİ) hazırlamışlardır.</a:t>
            </a:r>
            <a:endParaRPr lang="tr-TR" b="0" i="0" dirty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endParaRPr lang="tr-TR" dirty="0" smtClean="0">
              <a:solidFill>
                <a:srgbClr val="020A1B"/>
              </a:solidFill>
              <a:latin typeface="ProximaNova"/>
            </a:endParaRPr>
          </a:p>
          <a:p>
            <a:pPr>
              <a:buNone/>
            </a:pPr>
            <a:r>
              <a:rPr lang="tr-TR" b="0" i="0" dirty="0" err="1" smtClean="0">
                <a:solidFill>
                  <a:srgbClr val="020A1B"/>
                </a:solidFill>
                <a:latin typeface="ProximaNova"/>
              </a:rPr>
              <a:t>Ahiret</a:t>
            </a:r>
            <a:r>
              <a:rPr lang="tr-TR" b="0" i="0" dirty="0" smtClean="0">
                <a:solidFill>
                  <a:srgbClr val="020A1B"/>
                </a:solidFill>
                <a:latin typeface="ProximaNova"/>
              </a:rPr>
              <a:t> inancı vardır..</a:t>
            </a:r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71472" y="1500174"/>
            <a:ext cx="8229600" cy="4525963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İZLEDİĞİNİZ İÇİN TEŞEKKÜRLER</a:t>
            </a:r>
            <a:endParaRPr lang="tr-TR" dirty="0"/>
          </a:p>
        </p:txBody>
      </p:sp>
      <p:sp>
        <p:nvSpPr>
          <p:cNvPr id="4" name="3 Kalp"/>
          <p:cNvSpPr/>
          <p:nvPr/>
        </p:nvSpPr>
        <p:spPr>
          <a:xfrm>
            <a:off x="1357290" y="3214686"/>
            <a:ext cx="1285884" cy="1571636"/>
          </a:xfrm>
          <a:prstGeom prst="heart">
            <a:avLst/>
          </a:prstGeom>
          <a:solidFill>
            <a:srgbClr val="FF0D0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Kalp"/>
          <p:cNvSpPr/>
          <p:nvPr/>
        </p:nvSpPr>
        <p:spPr>
          <a:xfrm>
            <a:off x="5572132" y="3143248"/>
            <a:ext cx="1357322" cy="1857388"/>
          </a:xfrm>
          <a:prstGeom prst="heart">
            <a:avLst/>
          </a:prstGeom>
          <a:solidFill>
            <a:srgbClr val="00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1857364"/>
            <a:ext cx="8229600" cy="1571636"/>
          </a:xfrm>
          <a:solidFill>
            <a:srgbClr val="FF0066"/>
          </a:solidFill>
        </p:spPr>
        <p:txBody>
          <a:bodyPr/>
          <a:lstStyle/>
          <a:p>
            <a:r>
              <a:rPr lang="tr-TR" dirty="0" smtClean="0"/>
              <a:t>ANADOLU UYGARLIKLARI</a:t>
            </a:r>
            <a:endParaRPr lang="tr-TR" dirty="0"/>
          </a:p>
        </p:txBody>
      </p:sp>
      <p:sp>
        <p:nvSpPr>
          <p:cNvPr id="4" name="3 5-Nokta Yıldız"/>
          <p:cNvSpPr/>
          <p:nvPr/>
        </p:nvSpPr>
        <p:spPr>
          <a:xfrm>
            <a:off x="642910" y="285728"/>
            <a:ext cx="1500198" cy="107157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5-Nokta Yıldız"/>
          <p:cNvSpPr/>
          <p:nvPr/>
        </p:nvSpPr>
        <p:spPr>
          <a:xfrm>
            <a:off x="7000892" y="285728"/>
            <a:ext cx="1571636" cy="1000132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HİTİTLER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/>
            <a:r>
              <a:rPr lang="tr-TR" dirty="0" smtClean="0"/>
              <a:t>Hititleri kısaca:</a:t>
            </a:r>
          </a:p>
          <a:p>
            <a:pPr fontAlgn="base"/>
            <a:r>
              <a:rPr lang="tr-TR" dirty="0" smtClean="0"/>
              <a:t> </a:t>
            </a:r>
            <a:r>
              <a:rPr lang="tr-TR" b="0" i="0" dirty="0" smtClean="0">
                <a:solidFill>
                  <a:srgbClr val="414141"/>
                </a:solidFill>
                <a:latin typeface="Inder"/>
              </a:rPr>
              <a:t> Anadolu’nun ilk büyük devletini kuran Hititlerdir.</a:t>
            </a:r>
          </a:p>
          <a:p>
            <a:pPr fontAlgn="base"/>
            <a:r>
              <a:rPr lang="tr-TR" dirty="0">
                <a:solidFill>
                  <a:srgbClr val="414141"/>
                </a:solidFill>
                <a:latin typeface="Inder"/>
              </a:rPr>
              <a:t> </a:t>
            </a:r>
            <a:r>
              <a:rPr lang="tr-TR" b="0" i="0" dirty="0" smtClean="0">
                <a:solidFill>
                  <a:srgbClr val="414141"/>
                </a:solidFill>
                <a:latin typeface="Inder"/>
              </a:rPr>
              <a:t>Devletin başkenti Hattuşaş idi.</a:t>
            </a:r>
          </a:p>
          <a:p>
            <a:pPr algn="just" fontAlgn="base"/>
            <a:r>
              <a:rPr lang="tr-TR" dirty="0">
                <a:solidFill>
                  <a:srgbClr val="414141"/>
                </a:solidFill>
                <a:latin typeface="Inder"/>
              </a:rPr>
              <a:t> </a:t>
            </a:r>
            <a:r>
              <a:rPr lang="fi-FI" b="0" i="0" dirty="0" smtClean="0">
                <a:solidFill>
                  <a:srgbClr val="414141"/>
                </a:solidFill>
                <a:latin typeface="Inder"/>
              </a:rPr>
              <a:t>Pankuş denilen asiller meclisi vardı.</a:t>
            </a:r>
            <a:endParaRPr lang="tr-TR" b="0" i="0" dirty="0" smtClean="0">
              <a:solidFill>
                <a:srgbClr val="414141"/>
              </a:solidFill>
              <a:latin typeface="Inder"/>
            </a:endParaRPr>
          </a:p>
          <a:p>
            <a:pPr algn="just" fontAlgn="base"/>
            <a:r>
              <a:rPr lang="tr-TR" b="0" i="0" dirty="0" smtClean="0">
                <a:solidFill>
                  <a:srgbClr val="414141"/>
                </a:solidFill>
                <a:latin typeface="Inder"/>
              </a:rPr>
              <a:t> Yıllarca süren savaşlarda birbirlerine karşı üstünlük sağlayamayan bu iki devlet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err="1" smtClean="0">
                <a:solidFill>
                  <a:srgbClr val="414141"/>
                </a:solidFill>
                <a:latin typeface="Inder"/>
              </a:rPr>
              <a:t>Kadeş</a:t>
            </a:r>
            <a:r>
              <a:rPr lang="tr-TR" b="0" i="0" dirty="0" smtClean="0">
                <a:solidFill>
                  <a:srgbClr val="414141"/>
                </a:solidFill>
                <a:latin typeface="Inder"/>
              </a:rPr>
              <a:t> Antlaşması’nı imzaladılar.Bu tarihte bilinen ilk yazılı antlaşmadır.</a:t>
            </a:r>
          </a:p>
          <a:p>
            <a:pPr algn="just" fontAlgn="base"/>
            <a:endParaRPr lang="tr-TR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FRİGLER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Friglerin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 başkenti: Gordion</a:t>
            </a:r>
          </a:p>
          <a:p>
            <a:r>
              <a:rPr lang="tr-TR" b="0" i="0" dirty="0" smtClean="0">
                <a:solidFill>
                  <a:srgbClr val="333333"/>
                </a:solidFill>
                <a:latin typeface="Droid Sans"/>
              </a:rPr>
              <a:t> </a:t>
            </a:r>
            <a:r>
              <a:rPr lang="tr-TR" b="1" i="0" dirty="0" smtClean="0">
                <a:solidFill>
                  <a:srgbClr val="333333"/>
                </a:solidFill>
                <a:latin typeface="Droid Sans"/>
              </a:rPr>
              <a:t>TAPATES </a:t>
            </a:r>
            <a:r>
              <a:rPr lang="tr-TR" b="0" i="0" dirty="0" smtClean="0">
                <a:solidFill>
                  <a:srgbClr val="333333"/>
                </a:solidFill>
                <a:latin typeface="Droid Sans"/>
              </a:rPr>
              <a:t>adı verilen halı ve kilimler oldukça ünlüydü.</a:t>
            </a:r>
          </a:p>
          <a:p>
            <a:r>
              <a:rPr lang="tr-TR" b="1" i="0" dirty="0" smtClean="0">
                <a:solidFill>
                  <a:srgbClr val="333333"/>
                </a:solidFill>
                <a:latin typeface="Open Sans"/>
              </a:rPr>
              <a:t>Kralları </a:t>
            </a:r>
            <a:r>
              <a:rPr lang="tr-TR" b="1" i="0" dirty="0" err="1" smtClean="0">
                <a:solidFill>
                  <a:srgbClr val="333333"/>
                </a:solidFill>
                <a:latin typeface="Open Sans"/>
              </a:rPr>
              <a:t>Midastır</a:t>
            </a:r>
            <a:endParaRPr lang="tr-TR" b="1" i="0" dirty="0" smtClean="0">
              <a:solidFill>
                <a:srgbClr val="333333"/>
              </a:solidFill>
              <a:latin typeface="Open Sans"/>
            </a:endParaRPr>
          </a:p>
          <a:p>
            <a:r>
              <a:rPr lang="tr-TR" b="1" dirty="0" smtClean="0">
                <a:solidFill>
                  <a:srgbClr val="333333"/>
                </a:solidFill>
                <a:latin typeface="Open Sans"/>
              </a:rPr>
              <a:t>Gümüşten ve bronzdan çengelli iğneler yapmışlar…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İYONLAR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 </a:t>
            </a:r>
            <a:r>
              <a:rPr lang="tr-TR" b="0" i="0" dirty="0" smtClean="0">
                <a:solidFill>
                  <a:srgbClr val="333333"/>
                </a:solidFill>
                <a:latin typeface="Droid Sans"/>
              </a:rPr>
              <a:t>Önemli İyon şehir devletleri Milet, Efes, Foça ve </a:t>
            </a:r>
            <a:r>
              <a:rPr lang="tr-TR" b="0" i="0" dirty="0" err="1" smtClean="0">
                <a:solidFill>
                  <a:srgbClr val="333333"/>
                </a:solidFill>
                <a:latin typeface="Droid Sans"/>
              </a:rPr>
              <a:t>Smyrna’dır</a:t>
            </a:r>
            <a:r>
              <a:rPr lang="tr-TR" b="0" i="0" dirty="0" smtClean="0">
                <a:solidFill>
                  <a:srgbClr val="333333"/>
                </a:solidFill>
                <a:latin typeface="Droid Sans"/>
              </a:rPr>
              <a:t>.</a:t>
            </a:r>
          </a:p>
          <a:p>
            <a:r>
              <a:rPr lang="tr-TR" dirty="0">
                <a:solidFill>
                  <a:srgbClr val="333333"/>
                </a:solidFill>
                <a:latin typeface="Droid Sans"/>
              </a:rPr>
              <a:t> </a:t>
            </a:r>
            <a:r>
              <a:rPr lang="tr-TR" b="1" i="0" dirty="0" smtClean="0">
                <a:solidFill>
                  <a:srgbClr val="333333"/>
                </a:solidFill>
                <a:latin typeface="Droid Sans"/>
              </a:rPr>
              <a:t>Kolonicilik alanında Fenikeliler, </a:t>
            </a:r>
            <a:r>
              <a:rPr lang="tr-TR" b="1" i="0" dirty="0" err="1" smtClean="0">
                <a:solidFill>
                  <a:srgbClr val="333333"/>
                </a:solidFill>
                <a:latin typeface="Droid Sans"/>
              </a:rPr>
              <a:t>İyonyalılar</a:t>
            </a:r>
            <a:r>
              <a:rPr lang="tr-TR" b="1" i="0" dirty="0" smtClean="0">
                <a:solidFill>
                  <a:srgbClr val="333333"/>
                </a:solidFill>
                <a:latin typeface="Droid Sans"/>
              </a:rPr>
              <a:t>, Yunanlılar ve Asurlular ön plana çıkmışlardır.</a:t>
            </a:r>
          </a:p>
          <a:p>
            <a:r>
              <a:rPr lang="tr-TR" b="1" dirty="0">
                <a:solidFill>
                  <a:srgbClr val="333333"/>
                </a:solidFill>
                <a:latin typeface="Droid Sans"/>
              </a:rPr>
              <a:t> </a:t>
            </a:r>
            <a:r>
              <a:rPr lang="tr-TR" b="0" i="0" dirty="0" smtClean="0">
                <a:solidFill>
                  <a:srgbClr val="333333"/>
                </a:solidFill>
                <a:latin typeface="Droid Sans"/>
              </a:rPr>
              <a:t>Denizcilikle uğraşan İyon şehirlerinin zenginleşmesi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solidFill>
                  <a:srgbClr val="333333"/>
                </a:solidFill>
                <a:latin typeface="Droid Sans"/>
              </a:rPr>
              <a:t> Uygarlıkların kesişme noktasında olması  Bilimle uğraşanların zenginler tarafından desteklenmesi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LİDYALILAR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Lidyalıların B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а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şkenti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: Başkentleri 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Sard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‘dır.</a:t>
            </a:r>
          </a:p>
          <a:p>
            <a:pPr>
              <a:buNone/>
            </a:pPr>
            <a:r>
              <a:rPr lang="tr-TR" dirty="0" smtClean="0">
                <a:solidFill>
                  <a:srgbClr val="333333"/>
                </a:solidFill>
                <a:latin typeface="Verdana"/>
              </a:rPr>
              <a:t>. </a:t>
            </a:r>
            <a:r>
              <a:rPr lang="tr-TR" dirty="0" err="1" smtClean="0">
                <a:solidFill>
                  <a:srgbClr val="333333"/>
                </a:solidFill>
                <a:latin typeface="Verdana"/>
              </a:rPr>
              <a:t>L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id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уа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lıl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а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rd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а 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Ekonom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і: 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Ef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е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st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е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n 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başlayı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р, 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Mez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оро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tamya’da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 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Asurlul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а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rın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 başkenti N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і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nova’ya kadar uz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а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n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а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n Kral Yolu‘nu 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у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aptılar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.</a:t>
            </a:r>
          </a:p>
          <a:p>
            <a:pPr>
              <a:buNone/>
            </a:pPr>
            <a:r>
              <a:rPr lang="tr-TR" dirty="0">
                <a:solidFill>
                  <a:srgbClr val="333333"/>
                </a:solidFill>
                <a:latin typeface="Verdana"/>
              </a:rPr>
              <a:t> 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Para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у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ı ilk bul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а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n u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у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g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а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rlıktır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.</a:t>
            </a:r>
          </a:p>
          <a:p>
            <a:pPr>
              <a:buNone/>
            </a:pPr>
            <a:r>
              <a:rPr lang="tr-TR" dirty="0">
                <a:solidFill>
                  <a:srgbClr val="333333"/>
                </a:solidFill>
                <a:latin typeface="Verdana"/>
              </a:rPr>
              <a:t> 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URARTULAR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Urartuların 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başk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е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nti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: Tuş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р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a’Dır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.</a:t>
            </a:r>
          </a:p>
          <a:p>
            <a:pPr>
              <a:buFont typeface="+mj-lt"/>
              <a:buAutoNum type="arabicPeriod"/>
            </a:pP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Uratularda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 yazı: Ç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і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v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і 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ve 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hiy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е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roglif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 yazı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ѕ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ını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 kullanmışlardır.</a:t>
            </a:r>
          </a:p>
          <a:p>
            <a:pPr>
              <a:buNone/>
            </a:pPr>
            <a:r>
              <a:rPr lang="tr-TR" dirty="0">
                <a:solidFill>
                  <a:srgbClr val="333333"/>
                </a:solidFill>
                <a:latin typeface="Verdana"/>
              </a:rPr>
              <a:t> 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Taş ve maden işçiliğinde 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і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ler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і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 gitmişlerdir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 D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і</a:t>
            </a:r>
            <a:r>
              <a:rPr lang="tr-TR" b="0" i="0" dirty="0" err="1" smtClean="0">
                <a:solidFill>
                  <a:srgbClr val="333333"/>
                </a:solidFill>
                <a:latin typeface="Verdana"/>
              </a:rPr>
              <a:t>nler</a:t>
            </a:r>
            <a:r>
              <a:rPr lang="az-Cyrl-AZ" b="0" i="0" dirty="0" smtClean="0">
                <a:solidFill>
                  <a:srgbClr val="333333"/>
                </a:solidFill>
                <a:latin typeface="Verdana"/>
              </a:rPr>
              <a:t>і </a:t>
            </a:r>
            <a:r>
              <a:rPr lang="tr-TR" b="0" i="0" dirty="0" smtClean="0">
                <a:solidFill>
                  <a:srgbClr val="333333"/>
                </a:solidFill>
                <a:latin typeface="Verdana"/>
              </a:rPr>
              <a:t>çok tanrılı idi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b="0" i="0" dirty="0" smtClean="0">
              <a:solidFill>
                <a:srgbClr val="333333"/>
              </a:solidFill>
              <a:latin typeface="Verdan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457200" y="2928934"/>
            <a:ext cx="8229600" cy="2214578"/>
          </a:xfrm>
          <a:solidFill>
            <a:srgbClr val="00B0F0"/>
          </a:solidFill>
        </p:spPr>
        <p:txBody>
          <a:bodyPr/>
          <a:lstStyle/>
          <a:p>
            <a:r>
              <a:rPr lang="tr-TR" dirty="0" smtClean="0"/>
              <a:t>MEZOPOTAMYA UYGARLIKLARI</a:t>
            </a:r>
            <a:endParaRPr lang="tr-TR" dirty="0"/>
          </a:p>
        </p:txBody>
      </p:sp>
      <p:sp>
        <p:nvSpPr>
          <p:cNvPr id="5" name="4 5-Nokta Yıldız"/>
          <p:cNvSpPr/>
          <p:nvPr/>
        </p:nvSpPr>
        <p:spPr>
          <a:xfrm>
            <a:off x="500034" y="785794"/>
            <a:ext cx="1928826" cy="178595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5-Nokta Yıldız"/>
          <p:cNvSpPr/>
          <p:nvPr/>
        </p:nvSpPr>
        <p:spPr>
          <a:xfrm>
            <a:off x="6572264" y="785794"/>
            <a:ext cx="1857388" cy="1643074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00FFCC"/>
          </a:solidFill>
        </p:spPr>
        <p:txBody>
          <a:bodyPr/>
          <a:lstStyle/>
          <a:p>
            <a:r>
              <a:rPr lang="tr-TR" dirty="0" smtClean="0"/>
              <a:t>SÜMERLİLER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tr-TR" dirty="0" smtClean="0"/>
              <a:t> </a:t>
            </a:r>
            <a:r>
              <a:rPr lang="tr-TR" b="0" i="0" dirty="0" smtClean="0">
                <a:solidFill>
                  <a:srgbClr val="141414"/>
                </a:solidFill>
                <a:latin typeface="Georgia"/>
              </a:rPr>
              <a:t>İlk defa yazıyı kullanarak tarih çağlarını başlattılar (Çivi yazısı).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b="0" i="0" dirty="0" smtClean="0">
                <a:solidFill>
                  <a:srgbClr val="141414"/>
                </a:solidFill>
                <a:latin typeface="Georgia"/>
              </a:rPr>
              <a:t>- Dört işlemi kullanmışlar, sayıları bulmuşlar, ve çemberi 360'a bölmüşlerdir.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b="0" i="0" dirty="0" err="1" smtClean="0">
                <a:solidFill>
                  <a:srgbClr val="141414"/>
                </a:solidFill>
                <a:latin typeface="Georgia"/>
              </a:rPr>
              <a:t>Ziggurat</a:t>
            </a:r>
            <a:r>
              <a:rPr lang="tr-TR" b="0" i="0" dirty="0" smtClean="0">
                <a:solidFill>
                  <a:srgbClr val="141414"/>
                </a:solidFill>
                <a:latin typeface="Georgia"/>
              </a:rPr>
              <a:t> adı verilen tapınaklar yapmışlardır. Gökteki tanrılarıyla baş başa kalmak için,tapınakların üstüne çıkar ve gece gökyüzünü seyrederlerdi. Bunun sonucu astronomi bilimi gelişmiştir.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  <a:p>
            <a:r>
              <a:rPr lang="tr-TR" b="0" i="0" dirty="0" smtClean="0">
                <a:solidFill>
                  <a:srgbClr val="141414"/>
                </a:solidFill>
                <a:latin typeface="Georgia"/>
              </a:rPr>
              <a:t>- Ay yılı takviminin temellerini atmışlardır.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  <a:p>
            <a:r>
              <a:rPr lang="tr-TR" b="0" i="0" dirty="0" smtClean="0">
                <a:solidFill>
                  <a:srgbClr val="141414"/>
                </a:solidFill>
                <a:latin typeface="Georgia"/>
              </a:rPr>
              <a:t>Çok tanrılı bir dinsel inanışları vardır.Öldükten sonra yaşam inancı yoktur. İnanışları dünya ile ilgilidir.Onlar için mutluluk dünyadadır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231</Words>
  <PresentationFormat>Ekran Gösterisi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UYGARLIKLARIN BEŞİĞİ</vt:lpstr>
      <vt:lpstr>ANADOLU UYGARLIKLARI</vt:lpstr>
      <vt:lpstr>HİTİTLER</vt:lpstr>
      <vt:lpstr>FRİGLER</vt:lpstr>
      <vt:lpstr>İYONLAR</vt:lpstr>
      <vt:lpstr>LİDYALILAR</vt:lpstr>
      <vt:lpstr>URARTULAR</vt:lpstr>
      <vt:lpstr>MEZOPOTAMYA UYGARLIKLARI</vt:lpstr>
      <vt:lpstr>SÜMERLİLER</vt:lpstr>
      <vt:lpstr>ASURLAR</vt:lpstr>
      <vt:lpstr>BABİLLER</vt:lpstr>
      <vt:lpstr>Slayt 12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2018-04-02T18:23:51Z</dcterms:created>
  <dcterms:modified xsi:type="dcterms:W3CDTF">2018-04-03T13:40:25Z</dcterms:modified>
  <cp:category>www.sorubak.com</cp:category>
</cp:coreProperties>
</file>