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6" d="100"/>
          <a:sy n="46" d="100"/>
        </p:scale>
        <p:origin x="-3504" y="-14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D9F75050-0E15-4C5B-92B0-66D068882F1F}" type="datetimeFigureOut">
              <a:rPr lang="tr-TR" smtClean="0"/>
              <a:pPr/>
              <a:t>27/03/2018</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27/03/2018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27/03/2018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D9F75050-0E15-4C5B-92B0-66D068882F1F}" type="datetimeFigureOut">
              <a:rPr lang="tr-TR" smtClean="0"/>
              <a:pPr/>
              <a:t>27/03/2018</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D9F75050-0E15-4C5B-92B0-66D068882F1F}" type="datetimeFigureOut">
              <a:rPr lang="tr-TR" smtClean="0"/>
              <a:pPr/>
              <a:t>27/03/2018</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B1DEFA8C-F947-479F-BE07-76B6B3F80BF1}"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27/03/2018</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D9F75050-0E15-4C5B-92B0-66D068882F1F}" type="datetimeFigureOut">
              <a:rPr lang="tr-TR" smtClean="0"/>
              <a:pPr/>
              <a:t>27/03/2018</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27/03/2018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27/03/2018</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D9F75050-0E15-4C5B-92B0-66D068882F1F}" type="datetimeFigureOut">
              <a:rPr lang="tr-TR" smtClean="0"/>
              <a:pPr/>
              <a:t>27/03/2018</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D9F75050-0E15-4C5B-92B0-66D068882F1F}" type="datetimeFigureOut">
              <a:rPr lang="tr-TR" smtClean="0"/>
              <a:pPr/>
              <a:t>27/03/2018</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D9F75050-0E15-4C5B-92B0-66D068882F1F}" type="datetimeFigureOut">
              <a:rPr lang="tr-TR" smtClean="0"/>
              <a:pPr/>
              <a:t>27/03/2018</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Autofit/>
          </a:bodyPr>
          <a:lstStyle/>
          <a:p>
            <a:r>
              <a:rPr lang="tr-TR" sz="6000" dirty="0" smtClean="0">
                <a:solidFill>
                  <a:srgbClr val="FF0000"/>
                </a:solidFill>
              </a:rPr>
              <a:t>sosyal ilgiler vergi ödeme</a:t>
            </a:r>
            <a:endParaRPr lang="tr-TR" sz="6000" dirty="0">
              <a:solidFill>
                <a:srgbClr val="FF0000"/>
              </a:solidFill>
            </a:endParaRPr>
          </a:p>
        </p:txBody>
      </p:sp>
    </p:spTree>
  </p:cSld>
  <p:clrMapOvr>
    <a:masterClrMapping/>
  </p:clrMapOvr>
  <p:transition spd="slow">
    <p:dissolve/>
    <p:sndAc>
      <p:stSnd>
        <p:snd r:embed="rId2" name="type.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sz="6600" dirty="0" smtClean="0">
                <a:solidFill>
                  <a:srgbClr val="FF0000"/>
                </a:solidFill>
              </a:rPr>
              <a:t>HAZIRLAYAN: MUHAMED MUSTAFA KÖĞCE(:</a:t>
            </a:r>
            <a:endParaRPr lang="tr-TR" sz="6600" dirty="0">
              <a:solidFill>
                <a:srgbClr val="FF0000"/>
              </a:solidFill>
            </a:endParaRPr>
          </a:p>
        </p:txBody>
      </p:sp>
    </p:spTree>
  </p:cSld>
  <p:clrMapOvr>
    <a:masterClrMapping/>
  </p:clrMapOvr>
  <p:transition spd="slow">
    <p:pull dir="d"/>
    <p:sndAc>
      <p:stSnd>
        <p:snd r:embed="rId2"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sz="4400" dirty="0" smtClean="0">
                <a:solidFill>
                  <a:srgbClr val="FF0000"/>
                </a:solidFill>
              </a:rPr>
              <a:t>Vergi; </a:t>
            </a:r>
            <a:r>
              <a:rPr lang="tr-TR" sz="4400" dirty="0" smtClean="0"/>
              <a:t>devlet tarafından kişi ya da kurumlardan doğrudan ve dolaylı olarak alınan paradır.</a:t>
            </a:r>
            <a:endParaRPr lang="tr-TR" sz="4400" dirty="0"/>
          </a:p>
        </p:txBody>
      </p:sp>
    </p:spTree>
  </p:cSld>
  <p:clrMapOvr>
    <a:masterClrMapping/>
  </p:clrMapOvr>
  <p:transition spd="slow">
    <p:wedge/>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25000" lnSpcReduction="20000"/>
          </a:bodyPr>
          <a:lstStyle/>
          <a:p>
            <a:r>
              <a:rPr lang="tr-TR" sz="9800" dirty="0" smtClean="0"/>
              <a:t>Dolaylı Vergi </a:t>
            </a:r>
            <a:br>
              <a:rPr lang="tr-TR" sz="9800" dirty="0" smtClean="0"/>
            </a:br>
            <a:r>
              <a:rPr lang="tr-TR" sz="9800" dirty="0" smtClean="0"/>
              <a:t>Belli ürünler üzerinden alınan vergidir. Örneğin, Alışveriş sonrası aldığımız fişler hem aldığımız ürünün fiyatını hem de bu ürün üzerinden devletimize ne kadar vergi ödediğimizi gösterir. Fiş üzerinden aynı zamanda Katma Değer Vergisi ( KDV) de öderiz. Bu verginin devletimize gidebilmesi için fiş almalıyız. Yine cep telefonu faturasını ödediğimizde onun içerisinde yer alan Özel İletişim Vergisini de ödemiş oluruz</a:t>
            </a:r>
            <a:r>
              <a:rPr lang="tr-TR" dirty="0" smtClean="0"/>
              <a:t>.</a:t>
            </a:r>
            <a:endParaRPr lang="tr-TR" dirty="0"/>
          </a:p>
        </p:txBody>
      </p:sp>
    </p:spTree>
  </p:cSld>
  <p:clrMapOvr>
    <a:masterClrMapping/>
  </p:clrMapOvr>
  <p:transition spd="slow">
    <p:strips dir="ru"/>
    <p:sndAc>
      <p:stSnd>
        <p:snd r:embed="rId2" name="drumroll.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a:bodyPr>
          <a:lstStyle/>
          <a:p>
            <a:pPr fontAlgn="base"/>
            <a:r>
              <a:rPr lang="tr-TR" sz="4000" dirty="0" smtClean="0"/>
              <a:t>Dolaysız Vergi</a:t>
            </a:r>
          </a:p>
          <a:p>
            <a:pPr fontAlgn="base"/>
            <a:r>
              <a:rPr lang="tr-TR" sz="4000" dirty="0" smtClean="0"/>
              <a:t>Ticaret ile uğraşanların kazançlarından veya bir iş yerinde ücretli olarak çalışan memur ve işçilerin maaşlarından kesilen vergidir. Gelir Vergisi buna örnek verilebilir.</a:t>
            </a:r>
          </a:p>
          <a:p>
            <a:endParaRPr lang="tr-TR" dirty="0"/>
          </a:p>
        </p:txBody>
      </p:sp>
    </p:spTree>
  </p:cSld>
  <p:clrMapOvr>
    <a:masterClrMapping/>
  </p:clrMapOvr>
  <p:transition spd="slow">
    <p:newsflash/>
    <p:sndAc>
      <p:stSnd>
        <p:snd r:embed="rId2" name="wind.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Autofit/>
          </a:bodyPr>
          <a:lstStyle/>
          <a:p>
            <a:r>
              <a:rPr lang="tr-TR" dirty="0" smtClean="0"/>
              <a:t>Ödediğimiz vergi türlerinden bazıları şunlardır</a:t>
            </a:r>
            <a:br>
              <a:rPr lang="tr-TR" dirty="0" smtClean="0"/>
            </a:br>
            <a:r>
              <a:rPr lang="tr-TR" dirty="0" smtClean="0"/>
              <a:t>-Gelir Vergisi</a:t>
            </a:r>
            <a:br>
              <a:rPr lang="tr-TR" dirty="0" smtClean="0"/>
            </a:br>
            <a:r>
              <a:rPr lang="tr-TR" dirty="0" smtClean="0"/>
              <a:t>-Kurumlar Vergisi</a:t>
            </a:r>
            <a:br>
              <a:rPr lang="tr-TR" dirty="0" smtClean="0"/>
            </a:br>
            <a:r>
              <a:rPr lang="tr-TR" dirty="0" smtClean="0"/>
              <a:t>-Emlak Vergisi</a:t>
            </a:r>
            <a:br>
              <a:rPr lang="tr-TR" dirty="0" smtClean="0"/>
            </a:br>
            <a:r>
              <a:rPr lang="tr-TR" dirty="0" smtClean="0"/>
              <a:t>-Damga Vergisi</a:t>
            </a:r>
            <a:br>
              <a:rPr lang="tr-TR" dirty="0" smtClean="0"/>
            </a:br>
            <a:r>
              <a:rPr lang="tr-TR" dirty="0" smtClean="0"/>
              <a:t>-Özel İletişim Vergisi</a:t>
            </a:r>
            <a:br>
              <a:rPr lang="tr-TR" dirty="0" smtClean="0"/>
            </a:br>
            <a:r>
              <a:rPr lang="tr-TR" dirty="0" smtClean="0"/>
              <a:t>-Özel Tüketim Vergisi</a:t>
            </a:r>
            <a:br>
              <a:rPr lang="tr-TR" dirty="0" smtClean="0"/>
            </a:br>
            <a:r>
              <a:rPr lang="tr-TR" dirty="0" smtClean="0"/>
              <a:t>-Çevre Temizlik Vergisi</a:t>
            </a:r>
            <a:br>
              <a:rPr lang="tr-TR" dirty="0" smtClean="0"/>
            </a:br>
            <a:r>
              <a:rPr lang="tr-TR" dirty="0" smtClean="0"/>
              <a:t>-Motorlu Taşıtlar Vergisi</a:t>
            </a:r>
            <a:br>
              <a:rPr lang="tr-TR" dirty="0" smtClean="0"/>
            </a:br>
            <a:r>
              <a:rPr lang="tr-TR" dirty="0" smtClean="0"/>
              <a:t>Neden vergi vermeliyiz?</a:t>
            </a:r>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smtClean="0"/>
              <a:t>D</a:t>
            </a:r>
            <a:r>
              <a:rPr lang="tr-TR" sz="3600" dirty="0" smtClean="0"/>
              <a:t>evlet, topladığı vergilerle yine vatandaşların huzur ve refahı için onlara çeşitli hizmetler sunar. Devletin eğitim, sağlık, güvenlik, adalet gibi temel hizmetleri yerine getirdiği yaptığı harcamaların önemli bir kaynağı topladığı vergilerdir. Bu vergilerin ülke ekonomisine çok önemli bir katkısı vardır.</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sz="4000" dirty="0" smtClean="0"/>
              <a:t>Örneğin, devletin topladığı vergilerle okul, yol, hastane, kütüphane, park vb. hizmetleri yerine getirir. O yüzden herkes kazancı oranında vergisini ödemelidir. 1990 yılından itibaren her mart ayının son haftası Vergi Haftası olarak kutlanmaktadır.</a:t>
            </a:r>
            <a:endParaRPr lang="tr-TR" sz="4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sz="4000" dirty="0" smtClean="0"/>
              <a:t>1999 yılında Maliye Bakanlığı Vergi Kimlik Numarası uygulamasına geçilerek vatandaşların ödemeleri kayıt altına alınmaktadır.</a:t>
            </a:r>
            <a:br>
              <a:rPr lang="tr-TR" sz="4000" dirty="0" smtClean="0"/>
            </a:br>
            <a:r>
              <a:rPr lang="tr-TR" sz="4000" dirty="0" smtClean="0"/>
              <a:t>Vergi vermek vatandaş sorumluluğudur. Anayasamızda vergi verme şu şekilde düzenlenmiştir</a:t>
            </a:r>
            <a:endParaRPr lang="tr-TR" sz="4000" dirty="0"/>
          </a:p>
        </p:txBody>
      </p:sp>
    </p:spTree>
  </p:cSld>
  <p:clrMapOvr>
    <a:masterClrMapping/>
  </p:clrMapOvr>
  <p:transition spd="slow">
    <p:checker dir="vert"/>
    <p:sndAc>
      <p:stSnd>
        <p:snd r:embed="rId2" name="bomb.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sz="4400" dirty="0" smtClean="0">
                <a:solidFill>
                  <a:srgbClr val="FF0000"/>
                </a:solidFill>
              </a:rPr>
              <a:t>TÜRKİYE CUMHURİYETİ ANAYASASI</a:t>
            </a:r>
            <a:br>
              <a:rPr lang="tr-TR" sz="4400" dirty="0" smtClean="0">
                <a:solidFill>
                  <a:srgbClr val="FF0000"/>
                </a:solidFill>
              </a:rPr>
            </a:br>
            <a:r>
              <a:rPr lang="tr-TR" sz="4400" dirty="0" smtClean="0">
                <a:solidFill>
                  <a:srgbClr val="FF0000"/>
                </a:solidFill>
              </a:rPr>
              <a:t>Madde 73-</a:t>
            </a:r>
            <a:br>
              <a:rPr lang="tr-TR" sz="4400" dirty="0" smtClean="0">
                <a:solidFill>
                  <a:srgbClr val="FF0000"/>
                </a:solidFill>
              </a:rPr>
            </a:br>
            <a:r>
              <a:rPr lang="tr-TR" sz="4400" dirty="0" smtClean="0">
                <a:solidFill>
                  <a:srgbClr val="FF0000"/>
                </a:solidFill>
              </a:rPr>
              <a:t>Herkes, kamu giderlerini karşılamak üzere, mali gücüne göre vergi ödemekle yükümlüdür</a:t>
            </a:r>
            <a:r>
              <a:rPr lang="tr-TR" dirty="0" smtClean="0"/>
              <a:t>.</a:t>
            </a:r>
            <a:endParaRPr lang="tr-TR" dirty="0"/>
          </a:p>
        </p:txBody>
      </p:sp>
    </p:spTree>
  </p:cSld>
  <p:clrMapOvr>
    <a:masterClrMapping/>
  </p:clrMapOvr>
  <p:transition spd="slow">
    <p:sndAc>
      <p:stSnd>
        <p:snd r:embed="rId2" name="whoosh.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19</TotalTime>
  <Words>163</Words>
  <PresentationFormat>Ekran Gösterisi (4:3)</PresentationFormat>
  <Paragraphs>11</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Canlı</vt:lpstr>
      <vt:lpstr>sosyal ilgiler vergi ödeme</vt:lpstr>
      <vt:lpstr>Slayt 2</vt:lpstr>
      <vt:lpstr>Slayt 3</vt:lpstr>
      <vt:lpstr>Slayt 4</vt:lpstr>
      <vt:lpstr>Slayt 5</vt:lpstr>
      <vt:lpstr>Slayt 6</vt:lpstr>
      <vt:lpstr>Slayt 7</vt:lpstr>
      <vt:lpstr>Slayt 8</vt:lpstr>
      <vt:lpstr>Slayt 9</vt:lpstr>
      <vt:lpstr>Slayt 10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2018-03-26T13:47:06Z</dcterms:created>
  <dcterms:modified xsi:type="dcterms:W3CDTF">2018-03-27T12:38:16Z</dcterms:modified>
  <cp:category>www.sorubak.com</cp:category>
</cp:coreProperties>
</file>