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8" r:id="rId4"/>
    <p:sldId id="258" r:id="rId5"/>
    <p:sldId id="278" r:id="rId6"/>
    <p:sldId id="279" r:id="rId7"/>
    <p:sldId id="259" r:id="rId8"/>
    <p:sldId id="264" r:id="rId9"/>
    <p:sldId id="265" r:id="rId10"/>
    <p:sldId id="260" r:id="rId11"/>
    <p:sldId id="270" r:id="rId12"/>
    <p:sldId id="271" r:id="rId13"/>
    <p:sldId id="272" r:id="rId14"/>
    <p:sldId id="263" r:id="rId15"/>
    <p:sldId id="269" r:id="rId16"/>
    <p:sldId id="261" r:id="rId17"/>
    <p:sldId id="280" r:id="rId18"/>
    <p:sldId id="262" r:id="rId19"/>
    <p:sldId id="273" r:id="rId20"/>
    <p:sldId id="276" r:id="rId21"/>
    <p:sldId id="275" r:id="rId22"/>
    <p:sldId id="274" r:id="rId23"/>
    <p:sldId id="267" r:id="rId24"/>
    <p:sldId id="266" r:id="rId25"/>
    <p:sldId id="282" r:id="rId26"/>
    <p:sldId id="283" r:id="rId27"/>
    <p:sldId id="284" r:id="rId28"/>
    <p:sldId id="281" r:id="rId29"/>
    <p:sldId id="277" r:id="rId3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 snapToGrid="0">
      <p:cViewPr>
        <p:scale>
          <a:sx n="72" d="100"/>
          <a:sy n="72" d="100"/>
        </p:scale>
        <p:origin x="-2088" y="-9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E0608-609C-4359-87C9-70D6AF752DA9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D8B25-B384-42DF-8A70-CD698B85C78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6142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RESİM!!!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D8B25-B384-42DF-8A70-CD698B85C783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426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RESİM!!!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D8B25-B384-42DF-8A70-CD698B85C783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1603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RESİM!!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D8B25-B384-42DF-8A70-CD698B85C783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24849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RESİM!!!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D8B25-B384-42DF-8A70-CD698B85C783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6292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Resim!!!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D8B25-B384-42DF-8A70-CD698B85C783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297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RESİM!!!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D8B25-B384-42DF-8A70-CD698B85C783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2012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D8B25-B384-42DF-8A70-CD698B85C783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6859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1957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3215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2802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906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5779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235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69923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0431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7304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4616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7562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5F4ED-9C79-4AE4-BDEC-B90BAFBC18A3}" type="datetimeFigureOut">
              <a:rPr lang="tr-TR" smtClean="0"/>
              <a:pPr/>
              <a:t>29/03/2018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C69F9-1076-422E-BB4C-F8A408BA26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9752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arka plan ile ilgili görsel sonucu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488"/>
          <a:stretch/>
        </p:blipFill>
        <p:spPr bwMode="auto">
          <a:xfrm>
            <a:off x="0" y="0"/>
            <a:ext cx="12192000" cy="68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122363"/>
            <a:ext cx="12192000" cy="2999262"/>
          </a:xfrm>
        </p:spPr>
        <p:txBody>
          <a:bodyPr>
            <a:normAutofit/>
          </a:bodyPr>
          <a:lstStyle/>
          <a:p>
            <a:r>
              <a:rPr lang="tr-TR" sz="4000" dirty="0" smtClean="0"/>
              <a:t>6.SINIF SOSYAL BİLGİLER- 3.ÜNİTE İPEK YOLU’NDA TÜRKLER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9600" b="1" dirty="0" smtClean="0"/>
              <a:t>İSLAMİYET VE TÜRKLER</a:t>
            </a:r>
            <a:endParaRPr lang="tr-TR" sz="96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4585647"/>
            <a:ext cx="9144000" cy="494731"/>
          </a:xfrm>
        </p:spPr>
        <p:txBody>
          <a:bodyPr/>
          <a:lstStyle/>
          <a:p>
            <a:r>
              <a:rPr lang="tr-TR" dirty="0" smtClean="0"/>
              <a:t>HAZIRLAYAN: BUSE ARSLAN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7157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"/>
            <a:ext cx="12192000" cy="1931156"/>
          </a:xfrm>
        </p:spPr>
        <p:txBody>
          <a:bodyPr>
            <a:normAutofit fontScale="90000"/>
          </a:bodyPr>
          <a:lstStyle/>
          <a:p>
            <a:r>
              <a:rPr lang="tr-TR" sz="7200" b="1" dirty="0" smtClean="0"/>
              <a:t>Hz. Muhammed Döneminde </a:t>
            </a:r>
            <a:r>
              <a:rPr lang="tr-TR" sz="6700" b="1" i="1" dirty="0" smtClean="0"/>
              <a:t>Mekke</a:t>
            </a:r>
            <a:r>
              <a:rPr lang="tr-TR" sz="6700" b="1" dirty="0" smtClean="0"/>
              <a:t>li </a:t>
            </a:r>
            <a:r>
              <a:rPr lang="tr-TR" sz="6700" b="1" i="1" dirty="0" smtClean="0"/>
              <a:t>Putperest</a:t>
            </a:r>
            <a:r>
              <a:rPr lang="tr-TR" sz="6700" b="1" dirty="0" smtClean="0"/>
              <a:t>lerle Yapılan Savaşlar</a:t>
            </a:r>
            <a:endParaRPr lang="tr-TR" sz="67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2183641"/>
            <a:ext cx="12192000" cy="5179325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	</a:t>
            </a:r>
            <a:r>
              <a:rPr lang="tr-TR" sz="3600" dirty="0" smtClean="0"/>
              <a:t>Hz. Muhammed Döneminde Mekkeli Putperestler, Müslümanlara saldırı düzenlemiştir. Bununla birlikte tarihe geçmiş bazı savaşlar vardır. Bunlar:</a:t>
            </a:r>
          </a:p>
          <a:p>
            <a:pPr algn="l"/>
            <a:endParaRPr lang="tr-TR" sz="36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Bedir Savaşı(624)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Uhud Savaşı(625)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Hendek Savaşı (627)</a:t>
            </a:r>
          </a:p>
        </p:txBody>
      </p:sp>
    </p:spTree>
    <p:extLst>
      <p:ext uri="{BB962C8B-B14F-4D97-AF65-F5344CB8AC3E}">
        <p14:creationId xmlns:p14="http://schemas.microsoft.com/office/powerpoint/2010/main" xmlns="" val="9231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"/>
            <a:ext cx="12192000" cy="1419366"/>
          </a:xfrm>
        </p:spPr>
        <p:txBody>
          <a:bodyPr>
            <a:normAutofit/>
          </a:bodyPr>
          <a:lstStyle/>
          <a:p>
            <a:pPr algn="l"/>
            <a:r>
              <a:rPr lang="tr-TR" sz="6700" dirty="0" smtClean="0"/>
              <a:t>Bedir Savaşı (624):</a:t>
            </a:r>
            <a:endParaRPr lang="tr-TR" sz="67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19368"/>
            <a:ext cx="12192000" cy="5438631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Mekkelilerin saldırısı ile başlayan savaşı Müslümanlar kazandı.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Esirlere 10 Müslüman çocuğa okuma-yazma öğretmesi şartı getirildi. Bu İslamiyet’in eğitime önem verdiğinin göstergesidir.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Ganimetlerin 1/5’i devlete, geri kalanları askerlere dağıtıldı. İlk kez İslam savaş hukuku ortaya çıktı.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İslamiyet’i benimseyenler arttı.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24560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"/>
            <a:ext cx="12192000" cy="1419366"/>
          </a:xfrm>
        </p:spPr>
        <p:txBody>
          <a:bodyPr>
            <a:normAutofit/>
          </a:bodyPr>
          <a:lstStyle/>
          <a:p>
            <a:pPr algn="l"/>
            <a:r>
              <a:rPr lang="tr-TR" sz="6700" dirty="0" smtClean="0"/>
              <a:t>Uhud Savaşı (625):</a:t>
            </a:r>
            <a:endParaRPr lang="tr-TR" sz="67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883392"/>
            <a:ext cx="12192000" cy="5438631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Mekkeliler, Bedir Savaşı’nın intikamını almak istedikleri için Medine’ye saldırdılar.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Uhud Dağında ki </a:t>
            </a:r>
            <a:r>
              <a:rPr lang="tr-TR" sz="4400" dirty="0" err="1" smtClean="0"/>
              <a:t>geçitin</a:t>
            </a:r>
            <a:r>
              <a:rPr lang="tr-TR" sz="4400" dirty="0" smtClean="0"/>
              <a:t> iki yakasına yerleştirilen okçuların habersizce yerini terk etmesi üzerine Müslümanlar, ağır bir yenilgi aldı.</a:t>
            </a:r>
          </a:p>
          <a:p>
            <a:pPr algn="l"/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95839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"/>
            <a:ext cx="12192000" cy="1419366"/>
          </a:xfrm>
        </p:spPr>
        <p:txBody>
          <a:bodyPr>
            <a:normAutofit/>
          </a:bodyPr>
          <a:lstStyle/>
          <a:p>
            <a:pPr algn="l"/>
            <a:r>
              <a:rPr lang="tr-TR" sz="6700" dirty="0" smtClean="0"/>
              <a:t>Hendek Savaşı (627):</a:t>
            </a:r>
            <a:endParaRPr lang="tr-TR" sz="67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637732"/>
            <a:ext cx="12192000" cy="5438631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Müslümanların, Mekkelilere karşı yaptıkları son </a:t>
            </a:r>
            <a:r>
              <a:rPr lang="tr-TR" sz="4000" b="1" dirty="0" smtClean="0"/>
              <a:t>savunma </a:t>
            </a:r>
            <a:r>
              <a:rPr lang="tr-TR" sz="4000" dirty="0" smtClean="0"/>
              <a:t>savaşıdır.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Müslümanlar, Medine etrafında </a:t>
            </a:r>
            <a:r>
              <a:rPr lang="tr-TR" sz="4000" b="1" dirty="0" smtClean="0"/>
              <a:t>hendek</a:t>
            </a:r>
            <a:r>
              <a:rPr lang="tr-TR" sz="4000" dirty="0" smtClean="0"/>
              <a:t>ler kazarak savunma yapmışlardır.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Müslümanlar, Mekkelileri yenilgiye uğrattı. Mekkeliler çekilmek zorunda kaldı.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368589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/>
          </a:bodyPr>
          <a:lstStyle/>
          <a:p>
            <a:pPr algn="l"/>
            <a:r>
              <a:rPr lang="tr-TR" sz="7200" dirty="0" smtClean="0"/>
              <a:t>Hudeybiye Antlaşması (628)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665027"/>
            <a:ext cx="12192000" cy="5397690"/>
          </a:xfrm>
        </p:spPr>
        <p:txBody>
          <a:bodyPr>
            <a:normAutofit/>
          </a:bodyPr>
          <a:lstStyle/>
          <a:p>
            <a:pPr algn="l"/>
            <a:r>
              <a:rPr lang="tr-TR" sz="4000" dirty="0" smtClean="0"/>
              <a:t>	Mekkeliler ile Müslümanlar arasında, 628 yılında ‘‘</a:t>
            </a:r>
            <a:r>
              <a:rPr lang="tr-TR" sz="4000" b="1" dirty="0" smtClean="0"/>
              <a:t>Hudeybiye Antlaşması</a:t>
            </a:r>
            <a:r>
              <a:rPr lang="tr-TR" sz="4000" dirty="0" smtClean="0"/>
              <a:t>’’ yapıldı. Bu antlaşma ile barış dönemi başladıysa da fazla uzun sürmedi. 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37599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Mekke’nin Fethi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651379"/>
            <a:ext cx="12192000" cy="5397690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	</a:t>
            </a:r>
            <a:r>
              <a:rPr lang="tr-TR" sz="4400" dirty="0" smtClean="0"/>
              <a:t>Mekkelilerin, </a:t>
            </a:r>
            <a:r>
              <a:rPr lang="tr-TR" sz="4400" b="1" dirty="0" smtClean="0"/>
              <a:t>Hudeybiye Antlaşması</a:t>
            </a:r>
            <a:r>
              <a:rPr lang="tr-TR" sz="4400" dirty="0" smtClean="0"/>
              <a:t>’nı bozması üzerine Mekke fethedildi.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160078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91070"/>
            <a:ext cx="12192000" cy="1719616"/>
          </a:xfrm>
        </p:spPr>
        <p:txBody>
          <a:bodyPr>
            <a:noAutofit/>
          </a:bodyPr>
          <a:lstStyle/>
          <a:p>
            <a:r>
              <a:rPr lang="tr-TR" b="1" dirty="0" smtClean="0"/>
              <a:t>Veda Hutbesi ve Hz. Muhammed’in Vefatı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2101754"/>
            <a:ext cx="12192000" cy="5138382"/>
          </a:xfrm>
        </p:spPr>
        <p:txBody>
          <a:bodyPr>
            <a:normAutofit/>
          </a:bodyPr>
          <a:lstStyle/>
          <a:p>
            <a:pPr algn="l"/>
            <a:r>
              <a:rPr lang="tr-TR" sz="4000" dirty="0" smtClean="0"/>
              <a:t>	Hz. Muhammed, vefat etmeden önce son </a:t>
            </a:r>
            <a:r>
              <a:rPr lang="tr-TR" sz="4000" b="1" dirty="0" smtClean="0"/>
              <a:t>hac</a:t>
            </a:r>
            <a:r>
              <a:rPr lang="tr-TR" sz="4000" dirty="0" smtClean="0"/>
              <a:t>cında Müslümanlarla yaptığı son konuşmaya ‘‘</a:t>
            </a:r>
            <a:r>
              <a:rPr lang="tr-TR" sz="4000" b="1" dirty="0" smtClean="0"/>
              <a:t>Veda Hutbesi</a:t>
            </a:r>
            <a:r>
              <a:rPr lang="tr-TR" sz="4000" dirty="0" smtClean="0"/>
              <a:t>’’ denir. Bu konuşma da Müslümanlara öğütler verdi. Allah’ın bütün insanları eşit gördüğünü, kardeşçe yaşaması gerektiğini vurguladı.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66752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77422"/>
            <a:ext cx="12192000" cy="1269241"/>
          </a:xfrm>
        </p:spPr>
        <p:txBody>
          <a:bodyPr>
            <a:normAutofit/>
          </a:bodyPr>
          <a:lstStyle/>
          <a:p>
            <a:pPr algn="l"/>
            <a:r>
              <a:rPr lang="tr-TR" sz="7200" dirty="0" smtClean="0"/>
              <a:t>Halife: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815152"/>
            <a:ext cx="12192000" cy="5588758"/>
          </a:xfrm>
        </p:spPr>
        <p:txBody>
          <a:bodyPr>
            <a:normAutofit/>
          </a:bodyPr>
          <a:lstStyle/>
          <a:p>
            <a:pPr algn="l"/>
            <a:r>
              <a:rPr lang="tr-TR" sz="4400" dirty="0" smtClean="0"/>
              <a:t>	Hz. Muhammed’in ölümünden sonra onun peygamberlik görevi dışındaki tüm yetkilerini taşıyan devlet başkanlarına ‘‘</a:t>
            </a:r>
            <a:r>
              <a:rPr lang="tr-TR" sz="4400" b="1" dirty="0" smtClean="0"/>
              <a:t>halife</a:t>
            </a:r>
            <a:r>
              <a:rPr lang="tr-TR" sz="4400" dirty="0" smtClean="0"/>
              <a:t>’’ denirdi.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42973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Dört Halife Dönemi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583140"/>
            <a:ext cx="12192000" cy="5397690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	</a:t>
            </a:r>
            <a:r>
              <a:rPr lang="tr-TR" sz="4000" dirty="0" smtClean="0"/>
              <a:t>Hz. Muhammed’in vefatından sonra </a:t>
            </a:r>
            <a:r>
              <a:rPr lang="tr-TR" sz="4000" i="1" dirty="0" smtClean="0">
                <a:solidFill>
                  <a:srgbClr val="7030A0"/>
                </a:solidFill>
              </a:rPr>
              <a:t>Hz. Ebubekir</a:t>
            </a:r>
            <a:r>
              <a:rPr lang="tr-TR" sz="4000" dirty="0" smtClean="0"/>
              <a:t>, </a:t>
            </a:r>
            <a:r>
              <a:rPr lang="tr-TR" sz="4000" i="1" dirty="0" smtClean="0">
                <a:solidFill>
                  <a:srgbClr val="7030A0"/>
                </a:solidFill>
              </a:rPr>
              <a:t>Hz. Ömer</a:t>
            </a:r>
            <a:r>
              <a:rPr lang="tr-TR" sz="4000" dirty="0" smtClean="0"/>
              <a:t>,</a:t>
            </a:r>
            <a:r>
              <a:rPr lang="tr-TR" sz="4000" i="1" dirty="0" smtClean="0"/>
              <a:t> </a:t>
            </a:r>
            <a:r>
              <a:rPr lang="tr-TR" sz="4000" i="1" dirty="0" smtClean="0">
                <a:solidFill>
                  <a:srgbClr val="7030A0"/>
                </a:solidFill>
              </a:rPr>
              <a:t>Hz. Osman</a:t>
            </a:r>
            <a:r>
              <a:rPr lang="tr-TR" sz="4000" i="1" dirty="0" smtClean="0"/>
              <a:t> </a:t>
            </a:r>
            <a:r>
              <a:rPr lang="tr-TR" sz="4000" dirty="0" smtClean="0"/>
              <a:t>ve </a:t>
            </a:r>
            <a:r>
              <a:rPr lang="tr-TR" sz="4000" i="1" dirty="0" smtClean="0">
                <a:solidFill>
                  <a:srgbClr val="7030A0"/>
                </a:solidFill>
              </a:rPr>
              <a:t>Hz. Ali</a:t>
            </a:r>
            <a:r>
              <a:rPr lang="tr-TR" sz="4000" dirty="0" smtClean="0"/>
              <a:t>’nin sırası ile halifelik yaptığı döneme ‘‘</a:t>
            </a:r>
            <a:r>
              <a:rPr lang="tr-TR" sz="4000" b="1" dirty="0" smtClean="0"/>
              <a:t>Dört Halife Dönemi</a:t>
            </a:r>
            <a:r>
              <a:rPr lang="tr-TR" sz="4000" dirty="0" smtClean="0"/>
              <a:t>’’ denir. </a:t>
            </a:r>
          </a:p>
          <a:p>
            <a:pPr algn="l"/>
            <a:r>
              <a:rPr lang="tr-TR" sz="4000" dirty="0"/>
              <a:t>	</a:t>
            </a:r>
            <a:r>
              <a:rPr lang="tr-TR" sz="4000" dirty="0" smtClean="0"/>
              <a:t>Bu dönemde iş başına gelen halifeler seçimle başa geldiği için bu döneme ‘‘</a:t>
            </a:r>
            <a:r>
              <a:rPr lang="tr-TR" sz="4000" b="1" dirty="0" smtClean="0"/>
              <a:t>Cumhuriyet Dönemi</a:t>
            </a:r>
            <a:r>
              <a:rPr lang="tr-TR" sz="4000" dirty="0" smtClean="0"/>
              <a:t>’’ de denir.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53264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19366"/>
          </a:xfrm>
        </p:spPr>
        <p:txBody>
          <a:bodyPr>
            <a:normAutofit/>
          </a:bodyPr>
          <a:lstStyle/>
          <a:p>
            <a:pPr algn="l"/>
            <a:r>
              <a:rPr lang="tr-TR" sz="7200" dirty="0" smtClean="0"/>
              <a:t>Hz. Ebubekir Dönemi (632- 634):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569492"/>
            <a:ext cx="12192000" cy="5288507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İslam tarihinin ilk halifesidir.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‘‘</a:t>
            </a:r>
            <a:r>
              <a:rPr lang="tr-TR" sz="4000" i="1" dirty="0" smtClean="0"/>
              <a:t>Yalancı peygamberler</a:t>
            </a:r>
            <a:r>
              <a:rPr lang="tr-TR" sz="4000" dirty="0" smtClean="0"/>
              <a:t>’’ sorunu ile uğraşmıştır.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Arap Yarımadası’nda fetihler düzenlenmiştir. Arap Yarımadası dışında ilk fetihler yapılmıştır.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‘‘</a:t>
            </a:r>
            <a:r>
              <a:rPr lang="tr-TR" sz="4000" b="1" dirty="0" smtClean="0"/>
              <a:t>Kur’an-ı Kerim</a:t>
            </a:r>
            <a:r>
              <a:rPr lang="tr-TR" sz="4000" dirty="0" smtClean="0"/>
              <a:t>’’ , kitap haline getirilmiştir.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357615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105468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BAŞLIKLAR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05469"/>
            <a:ext cx="12192000" cy="6066430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İslamiyet’ten Önce Arap Yarımadası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Hz. Muhammed Dönemi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Hicret/ Sonuçları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Hz. Muhammed Döneminde </a:t>
            </a:r>
            <a:r>
              <a:rPr lang="tr-TR" sz="4000" i="1" dirty="0" smtClean="0"/>
              <a:t>Mekke</a:t>
            </a:r>
            <a:r>
              <a:rPr lang="tr-TR" sz="4000" dirty="0" smtClean="0"/>
              <a:t>li ve </a:t>
            </a:r>
            <a:r>
              <a:rPr lang="tr-TR" sz="4000" i="1" dirty="0" smtClean="0"/>
              <a:t>Putperest</a:t>
            </a:r>
            <a:r>
              <a:rPr lang="tr-TR" sz="4000" dirty="0" smtClean="0"/>
              <a:t>lerle Yapılan Savaşlar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Hudeybiye Antlaşması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Veda Hutbesi ve Hz. Muhammed’in Vefatı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Dört Halife Dönemi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Emeviler Dönemi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Abbasiler Dönemi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45368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269241"/>
          </a:xfrm>
        </p:spPr>
        <p:txBody>
          <a:bodyPr>
            <a:normAutofit/>
          </a:bodyPr>
          <a:lstStyle/>
          <a:p>
            <a:pPr algn="l"/>
            <a:r>
              <a:rPr lang="tr-TR" sz="7200" dirty="0" smtClean="0"/>
              <a:t>Hz. Ömer Dönemi (634-644):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73958"/>
            <a:ext cx="12192000" cy="5588758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İran, Irak, Suriye, Filistin ve Mısır fethedilmiştir.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İran’ın fethi ile Müslümanlar, Türklerle komşu olmuştur.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Ülkeyi yönetim birimlerine ayırıp, bunların başına </a:t>
            </a:r>
            <a:r>
              <a:rPr lang="tr-TR" sz="4000" i="1" dirty="0" smtClean="0"/>
              <a:t>vali</a:t>
            </a:r>
            <a:r>
              <a:rPr lang="tr-TR" sz="4000" dirty="0" smtClean="0"/>
              <a:t> </a:t>
            </a:r>
            <a:r>
              <a:rPr lang="tr-TR" sz="4000" dirty="0" err="1" smtClean="0"/>
              <a:t>atanılmıştır</a:t>
            </a:r>
            <a:r>
              <a:rPr lang="tr-TR" sz="4000" dirty="0" smtClean="0"/>
              <a:t>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Hukuk ve mali işleri düzenlemiştir.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‘‘</a:t>
            </a:r>
            <a:r>
              <a:rPr lang="tr-TR" sz="4000" i="1" dirty="0" smtClean="0"/>
              <a:t>Devlet hazinesi</a:t>
            </a:r>
            <a:r>
              <a:rPr lang="tr-TR" sz="4000" dirty="0" smtClean="0"/>
              <a:t>’’, ‘‘</a:t>
            </a:r>
            <a:r>
              <a:rPr lang="tr-TR" sz="4000" i="1" dirty="0" smtClean="0"/>
              <a:t>divan teşkilatı</a:t>
            </a:r>
            <a:r>
              <a:rPr lang="tr-TR" sz="4000" dirty="0" smtClean="0"/>
              <a:t>’’ ve ‘‘</a:t>
            </a:r>
            <a:r>
              <a:rPr lang="tr-TR" sz="4000" i="1" dirty="0" smtClean="0"/>
              <a:t>düzenli ordu</a:t>
            </a:r>
            <a:r>
              <a:rPr lang="tr-TR" sz="4000" dirty="0" smtClean="0"/>
              <a:t>’’ kurulmuştur.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‘‘</a:t>
            </a:r>
            <a:r>
              <a:rPr lang="tr-TR" sz="4000" i="1" dirty="0" smtClean="0"/>
              <a:t>Hicri Takvim</a:t>
            </a:r>
            <a:r>
              <a:rPr lang="tr-TR" sz="4000" dirty="0" smtClean="0"/>
              <a:t>’’ kullanılmaya başlanılmıştır.</a:t>
            </a:r>
          </a:p>
          <a:p>
            <a:pPr algn="l"/>
            <a:endParaRPr lang="tr-TR" sz="3200" dirty="0" smtClean="0"/>
          </a:p>
          <a:p>
            <a:pPr algn="l"/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28902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269241"/>
          </a:xfrm>
        </p:spPr>
        <p:txBody>
          <a:bodyPr>
            <a:normAutofit/>
          </a:bodyPr>
          <a:lstStyle/>
          <a:p>
            <a:pPr algn="l"/>
            <a:r>
              <a:rPr lang="tr-TR" sz="7200" dirty="0" smtClean="0"/>
              <a:t>Hz. Osman Dönemi (644-656):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87606"/>
            <a:ext cx="12192000" cy="5588758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İlk İslam donanması kurulmuştur.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i="1" dirty="0" smtClean="0"/>
              <a:t>Kıbrıs</a:t>
            </a:r>
            <a:r>
              <a:rPr lang="tr-TR" sz="4000" dirty="0" smtClean="0"/>
              <a:t>, fethedilmiştir.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i="1" dirty="0" smtClean="0"/>
              <a:t>Kuzey Afrika</a:t>
            </a:r>
            <a:r>
              <a:rPr lang="tr-TR" sz="4000" dirty="0" smtClean="0"/>
              <a:t>’ya fetihler yapılmıştır.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‘‘</a:t>
            </a:r>
            <a:r>
              <a:rPr lang="tr-TR" sz="4000" i="1" dirty="0" smtClean="0"/>
              <a:t>Kur’an-ı Kerim</a:t>
            </a:r>
            <a:r>
              <a:rPr lang="tr-TR" sz="4000" dirty="0" smtClean="0"/>
              <a:t>’’ çoğaltılmış ve önemli şehirlere gönderilmiştir.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64271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269241"/>
          </a:xfrm>
        </p:spPr>
        <p:txBody>
          <a:bodyPr>
            <a:normAutofit/>
          </a:bodyPr>
          <a:lstStyle/>
          <a:p>
            <a:pPr algn="l"/>
            <a:r>
              <a:rPr lang="tr-TR" sz="7200" dirty="0" smtClean="0"/>
              <a:t>Hz. Ali Dönemi (656-661):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269242"/>
            <a:ext cx="12192000" cy="5588758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>
                <a:solidFill>
                  <a:srgbClr val="7030A0"/>
                </a:solidFill>
              </a:rPr>
              <a:t>Seçim</a:t>
            </a:r>
            <a:r>
              <a:rPr lang="tr-TR" sz="3200" dirty="0" smtClean="0"/>
              <a:t>le göreve başlayan son halifedir.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Müslümanlar arasında ayrılıklar başlamıştır, bu nedenle fetihler durmuştur.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Müslümanlar arasında ‘‘</a:t>
            </a:r>
            <a:r>
              <a:rPr lang="tr-TR" sz="3200" b="1" dirty="0" smtClean="0"/>
              <a:t>Cemel</a:t>
            </a:r>
            <a:r>
              <a:rPr lang="tr-TR" sz="3200" dirty="0" smtClean="0"/>
              <a:t> (deve) </a:t>
            </a:r>
            <a:r>
              <a:rPr lang="tr-TR" sz="3200" b="1" dirty="0" smtClean="0"/>
              <a:t>Vakası</a:t>
            </a:r>
            <a:r>
              <a:rPr lang="tr-TR" sz="3200" dirty="0"/>
              <a:t>’’</a:t>
            </a:r>
            <a:r>
              <a:rPr lang="tr-TR" sz="3200" dirty="0" smtClean="0"/>
              <a:t> ve ‘‘</a:t>
            </a:r>
            <a:r>
              <a:rPr lang="tr-TR" sz="3200" b="1" dirty="0" smtClean="0"/>
              <a:t>Sıffın Savaşı</a:t>
            </a:r>
            <a:r>
              <a:rPr lang="tr-TR" sz="3200" dirty="0" smtClean="0"/>
              <a:t>’’ yaşandı.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Hz. Ali döneminde çıkan kargaşalarda, Hz. Ali öldürülmüş ve ‘‘</a:t>
            </a:r>
            <a:r>
              <a:rPr lang="tr-TR" sz="3200" i="1" dirty="0" smtClean="0"/>
              <a:t>Dört Halife Dönemi</a:t>
            </a:r>
            <a:r>
              <a:rPr lang="tr-TR" sz="3200" dirty="0" smtClean="0"/>
              <a:t>’’ sona ermiştir.</a:t>
            </a:r>
          </a:p>
          <a:p>
            <a:pPr algn="l"/>
            <a:r>
              <a:rPr lang="tr-TR" sz="3200" dirty="0" smtClean="0"/>
              <a:t> </a:t>
            </a:r>
          </a:p>
          <a:p>
            <a:pPr algn="l"/>
            <a:r>
              <a:rPr lang="tr-TR" sz="3200" dirty="0"/>
              <a:t>	</a:t>
            </a:r>
            <a:r>
              <a:rPr lang="tr-TR" sz="3200" dirty="0" smtClean="0"/>
              <a:t>Bundan sonra halifelik önce ‘‘</a:t>
            </a:r>
            <a:r>
              <a:rPr lang="tr-TR" sz="3200" b="1" dirty="0" smtClean="0"/>
              <a:t>Emevi</a:t>
            </a:r>
            <a:r>
              <a:rPr lang="tr-TR" sz="3200" dirty="0" smtClean="0"/>
              <a:t>’’ , sonra ‘‘</a:t>
            </a:r>
            <a:r>
              <a:rPr lang="tr-TR" sz="3200" b="1" dirty="0" smtClean="0"/>
              <a:t>Abbasi</a:t>
            </a:r>
            <a:r>
              <a:rPr lang="tr-TR" sz="3200" dirty="0" smtClean="0"/>
              <a:t>’’ ailesine geçmiştir.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98770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255593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Emeviler Dönemi (661- 750):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46412"/>
            <a:ext cx="12192000" cy="5711588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Hz. Ali’nin ölünden sonra, ‘‘</a:t>
            </a:r>
            <a:r>
              <a:rPr lang="tr-TR" sz="3200" b="1" dirty="0" smtClean="0"/>
              <a:t>Muaviye</a:t>
            </a:r>
            <a:r>
              <a:rPr lang="tr-TR" sz="3200" dirty="0" smtClean="0"/>
              <a:t>’’ tarafından </a:t>
            </a:r>
            <a:r>
              <a:rPr lang="tr-TR" sz="3200" i="1" dirty="0" smtClean="0"/>
              <a:t>Şam</a:t>
            </a:r>
            <a:r>
              <a:rPr lang="tr-TR" sz="3200" dirty="0" smtClean="0"/>
              <a:t>’da kuruldu.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Halifelik, ‘‘</a:t>
            </a:r>
            <a:r>
              <a:rPr lang="tr-TR" sz="3200" b="1" dirty="0" smtClean="0"/>
              <a:t>saltanat</a:t>
            </a:r>
            <a:r>
              <a:rPr lang="tr-TR" sz="3200" dirty="0" smtClean="0"/>
              <a:t>’’ haline geldi.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İspanya fethedildi. Bununla birlikte İslamiyet, Avrupa’ya yayılmaya başladı.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İstanbul ilk kez kuşatıldı, alınamadı.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‘‘</a:t>
            </a:r>
            <a:r>
              <a:rPr lang="tr-TR" sz="3200" i="1" dirty="0" smtClean="0"/>
              <a:t>Arapça</a:t>
            </a:r>
            <a:r>
              <a:rPr lang="tr-TR" sz="3200" dirty="0" smtClean="0"/>
              <a:t>’’ , resmi dil olarak ilan edildi.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İlk İslam parası bastırıldı.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‘‘</a:t>
            </a:r>
            <a:r>
              <a:rPr lang="tr-TR" sz="3200" b="1" dirty="0" smtClean="0"/>
              <a:t>Irkçı</a:t>
            </a:r>
            <a:r>
              <a:rPr lang="tr-TR" sz="3200" dirty="0" smtClean="0"/>
              <a:t>’’ bir politik izleyen Emeviler, Arap dışında diğer milletleri ‘‘</a:t>
            </a:r>
            <a:r>
              <a:rPr lang="tr-TR" sz="3200" b="1" dirty="0" smtClean="0"/>
              <a:t>Mevali</a:t>
            </a:r>
            <a:r>
              <a:rPr lang="tr-TR" sz="3200" dirty="0" smtClean="0"/>
              <a:t>’’ (köle) olarak gördüler. Bu durum diğer milletlerden olan halkın tepkisine neden oldu. Bu nedenle Emeviler Döneminde, Türkler arasında İslamiyet’in kabul edilmesi güçleşti. Yapılan ayrımcılık (</a:t>
            </a:r>
            <a:r>
              <a:rPr lang="tr-TR" sz="3200" b="1" dirty="0" smtClean="0"/>
              <a:t>Arap Milliyetçiliği</a:t>
            </a:r>
            <a:r>
              <a:rPr lang="tr-TR" sz="3200" dirty="0" smtClean="0"/>
              <a:t>) ve siyasi karmaşalar devletin yıkılmasına neden oldu.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15801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Abbasiler Dönemi (758-1258):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60310"/>
            <a:ext cx="12192000" cy="5397690"/>
          </a:xfrm>
        </p:spPr>
        <p:txBody>
          <a:bodyPr>
            <a:normAutofit fontScale="925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Hz. Muhammed’in soyundan gelen Abbasiler, merkezi </a:t>
            </a:r>
            <a:r>
              <a:rPr lang="tr-TR" sz="3200" i="1" dirty="0" smtClean="0"/>
              <a:t>Bağdat</a:t>
            </a:r>
            <a:r>
              <a:rPr lang="tr-TR" sz="3200" dirty="0" smtClean="0"/>
              <a:t>’ta ‘‘</a:t>
            </a:r>
            <a:r>
              <a:rPr lang="tr-TR" sz="3200" b="1" dirty="0" smtClean="0"/>
              <a:t>Abbasi Devleti</a:t>
            </a:r>
            <a:r>
              <a:rPr lang="tr-TR" sz="3200" dirty="0" smtClean="0"/>
              <a:t>’’</a:t>
            </a:r>
            <a:r>
              <a:rPr lang="tr-TR" sz="3200" dirty="0" err="1" smtClean="0"/>
              <a:t>ni</a:t>
            </a:r>
            <a:r>
              <a:rPr lang="tr-TR" sz="3200" dirty="0" smtClean="0"/>
              <a:t> kurdu.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Abbasiler, Emevilerden farklı olarak, bütün Müslümanlara </a:t>
            </a:r>
            <a:r>
              <a:rPr lang="tr-TR" sz="3200" u="sng" dirty="0" smtClean="0">
                <a:solidFill>
                  <a:srgbClr val="7030A0"/>
                </a:solidFill>
              </a:rPr>
              <a:t>eşit</a:t>
            </a:r>
            <a:r>
              <a:rPr lang="tr-TR" sz="3200" dirty="0" smtClean="0"/>
              <a:t> davrandılar.</a:t>
            </a:r>
            <a:r>
              <a:rPr lang="tr-TR" sz="3200" dirty="0"/>
              <a:t> </a:t>
            </a:r>
            <a:r>
              <a:rPr lang="tr-TR" sz="3200" dirty="0" smtClean="0"/>
              <a:t>Bu yaklaşım başta Türkler olmak üzere bir çok milletin İslamiyet’i kabul etmesini kolaylaştırdı. Özellikle Abbasiler ve Çin arasında </a:t>
            </a:r>
            <a:r>
              <a:rPr lang="tr-TR" sz="3200" i="1" dirty="0" smtClean="0"/>
              <a:t>751</a:t>
            </a:r>
            <a:r>
              <a:rPr lang="tr-TR" sz="3200" dirty="0" smtClean="0"/>
              <a:t> yılında yapılan ‘‘</a:t>
            </a:r>
            <a:r>
              <a:rPr lang="tr-TR" sz="3200" b="1" dirty="0" smtClean="0"/>
              <a:t>Talas Savaşı</a:t>
            </a:r>
            <a:r>
              <a:rPr lang="tr-TR" sz="3200" dirty="0" smtClean="0"/>
              <a:t>’’</a:t>
            </a:r>
            <a:r>
              <a:rPr lang="tr-TR" sz="3200" dirty="0" err="1" smtClean="0"/>
              <a:t>nda</a:t>
            </a:r>
            <a:r>
              <a:rPr lang="tr-TR" sz="3200" dirty="0" smtClean="0"/>
              <a:t> Türkler' in, Abbasilerle iş birliği yapması sonrasında Türkler kitleler halinde Müslüman olmaya başladı.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Devlet kadrolarında önemli valilik ve komutanlıklara, Türkler’ i getirdiler.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Bilim, sanat ve edebiyat alanında önemli çalışmalar yapıldığı için bu dönem ‘‘</a:t>
            </a:r>
            <a:r>
              <a:rPr lang="tr-TR" sz="3200" b="1" dirty="0" smtClean="0"/>
              <a:t>İslam Rönesans</a:t>
            </a:r>
            <a:r>
              <a:rPr lang="tr-TR" sz="3200" dirty="0" smtClean="0"/>
              <a:t>'ı’’ olarak da adlandırılır.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‘‘</a:t>
            </a:r>
            <a:r>
              <a:rPr lang="tr-TR" sz="3200" b="1" dirty="0" smtClean="0"/>
              <a:t>İlhanlı Devleti</a:t>
            </a:r>
            <a:r>
              <a:rPr lang="tr-TR" sz="3200" dirty="0" smtClean="0"/>
              <a:t>’’</a:t>
            </a:r>
            <a:r>
              <a:rPr lang="tr-TR" sz="3200" b="1" dirty="0" smtClean="0"/>
              <a:t> </a:t>
            </a:r>
            <a:r>
              <a:rPr lang="tr-TR" sz="3200" dirty="0" smtClean="0"/>
              <a:t>tarafından yıkıldılar.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101510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 fontScale="90000"/>
          </a:bodyPr>
          <a:lstStyle/>
          <a:p>
            <a:pPr algn="l"/>
            <a:r>
              <a:rPr lang="tr-TR" sz="7200" dirty="0" smtClean="0"/>
              <a:t>İslamiyet’in Türkler Arasında Yayılışı: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60310"/>
            <a:ext cx="12192000" cy="539769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Türkler ile Müslüman Araplar, ilk defa Hz. Ömer döneminde karşılaştılar.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Emeviler Dönemi’nde Türkler’ in yaşadığı ‘‘</a:t>
            </a:r>
            <a:r>
              <a:rPr lang="tr-TR" sz="4000" b="1" dirty="0" smtClean="0"/>
              <a:t>Horasan</a:t>
            </a:r>
            <a:r>
              <a:rPr lang="tr-TR" sz="4000" dirty="0" smtClean="0"/>
              <a:t>’’ ve çevresi fethedildi.</a:t>
            </a:r>
            <a:r>
              <a:rPr lang="tr-TR" sz="4000" dirty="0"/>
              <a:t> </a:t>
            </a:r>
            <a:r>
              <a:rPr lang="tr-TR" sz="4000" dirty="0" smtClean="0"/>
              <a:t>Bu dönemde Arap olmayanlara ayrımcılık yapıldığı için Türkler, İslamiyet’i kabul etmeye yanaşmadılar.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Abbasiler döneminde ayrımcılık ortadan kalktı. Bütün Müslümanlar’ a eşit davranıldı. Bu durum Türkler’ in İslamiyet’i kabulünü kolaylaştırdı.</a:t>
            </a:r>
          </a:p>
        </p:txBody>
      </p:sp>
    </p:spTree>
    <p:extLst>
      <p:ext uri="{BB962C8B-B14F-4D97-AF65-F5344CB8AC3E}">
        <p14:creationId xmlns:p14="http://schemas.microsoft.com/office/powerpoint/2010/main" xmlns="" val="164733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Talas Savaşı (751)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746913"/>
            <a:ext cx="12192000" cy="5397690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/>
              <a:t>Savaşan Taraflar: </a:t>
            </a:r>
            <a:r>
              <a:rPr lang="tr-TR" sz="3200" dirty="0" smtClean="0"/>
              <a:t>Çinliler ve Abbasiler</a:t>
            </a:r>
          </a:p>
          <a:p>
            <a:pPr algn="l"/>
            <a:r>
              <a:rPr lang="tr-TR" sz="3200" b="1" dirty="0" smtClean="0"/>
              <a:t>Tarihi: </a:t>
            </a:r>
            <a:r>
              <a:rPr lang="tr-TR" sz="3200" dirty="0" smtClean="0"/>
              <a:t>751</a:t>
            </a:r>
          </a:p>
          <a:p>
            <a:pPr algn="l"/>
            <a:r>
              <a:rPr lang="tr-TR" sz="3200" b="1" dirty="0" smtClean="0"/>
              <a:t>Nedeni: </a:t>
            </a:r>
            <a:r>
              <a:rPr lang="tr-TR" sz="3200" dirty="0" smtClean="0"/>
              <a:t>Orta Asya’ya hakim olma isteği</a:t>
            </a:r>
          </a:p>
          <a:p>
            <a:pPr algn="l"/>
            <a:r>
              <a:rPr lang="tr-TR" sz="3200" b="1" dirty="0" smtClean="0"/>
              <a:t>Sonucu: </a:t>
            </a:r>
            <a:r>
              <a:rPr lang="tr-TR" sz="3200" dirty="0" smtClean="0"/>
              <a:t>Abbasiler, </a:t>
            </a:r>
            <a:r>
              <a:rPr lang="tr-TR" sz="3200" dirty="0" err="1" smtClean="0"/>
              <a:t>Karluklar’ın</a:t>
            </a:r>
            <a:r>
              <a:rPr lang="tr-TR" sz="3200" dirty="0" smtClean="0"/>
              <a:t> yardımıyla zafer kazandı. (Karluk Türkleri)</a:t>
            </a:r>
          </a:p>
          <a:p>
            <a:pPr algn="l"/>
            <a:endParaRPr lang="tr-TR" sz="3200" dirty="0"/>
          </a:p>
          <a:p>
            <a:pPr algn="l"/>
            <a:r>
              <a:rPr lang="tr-TR" sz="3200" dirty="0" smtClean="0"/>
              <a:t>	</a:t>
            </a:r>
            <a:r>
              <a:rPr lang="tr-TR" sz="3200" b="1" dirty="0" smtClean="0"/>
              <a:t>NOT:</a:t>
            </a:r>
            <a:r>
              <a:rPr lang="tr-TR" sz="3200" dirty="0" smtClean="0"/>
              <a:t> Türkler, Talas Savaşı’ndan sonra büyük gruplar halinde Müslüman olmaya başladılar.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357481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Abbasiler Dönemi’nde Türkler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719617"/>
            <a:ext cx="12192000" cy="5397691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Ordu da, asker olarak görevlendirildiler.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Bizans’a karşı savunma amaçlı oluşturulan ‘‘</a:t>
            </a:r>
            <a:r>
              <a:rPr lang="tr-TR" sz="4000" b="1" dirty="0" err="1" smtClean="0"/>
              <a:t>Avasım</a:t>
            </a:r>
            <a:r>
              <a:rPr lang="tr-TR" sz="4000" dirty="0" smtClean="0"/>
              <a:t>’’ denilen şehirlere yerleştirildiler. Bu şehirlerden en önemlisi ‘‘</a:t>
            </a:r>
            <a:r>
              <a:rPr lang="tr-TR" sz="4000" b="1" dirty="0" err="1" smtClean="0"/>
              <a:t>Samarra</a:t>
            </a:r>
            <a:r>
              <a:rPr lang="tr-TR" sz="4000" dirty="0" smtClean="0"/>
              <a:t>’’ şehriydi.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Türkler’ e, valilik görevlerine getirerek yönetimde söz sahibi yaptılar.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4588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Ä°SLAMÄ°YET VE TÃRKLER TARÄ°H ÅERÄ°DÄ° ile ilgili gÃ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66" b="14824"/>
          <a:stretch/>
        </p:blipFill>
        <p:spPr bwMode="auto">
          <a:xfrm>
            <a:off x="1446663" y="1563758"/>
            <a:ext cx="10590662" cy="497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ÖZET- Tarih Şeridi</a:t>
            </a:r>
            <a:endParaRPr lang="tr-TR" sz="7200" b="1" dirty="0"/>
          </a:p>
        </p:txBody>
      </p:sp>
      <p:pic>
        <p:nvPicPr>
          <p:cNvPr id="1026" name="Picture 2" descr="Ä°SLAMÄ°YET VE TÃRKLER TARÄ°H ÅERÄ°DÄ° ile ilgili gÃ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432"/>
          <a:stretch/>
        </p:blipFill>
        <p:spPr bwMode="auto">
          <a:xfrm>
            <a:off x="155575" y="1563757"/>
            <a:ext cx="11881750" cy="475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697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968692"/>
            <a:ext cx="12192000" cy="1460309"/>
          </a:xfrm>
        </p:spPr>
        <p:txBody>
          <a:bodyPr>
            <a:normAutofit/>
          </a:bodyPr>
          <a:lstStyle/>
          <a:p>
            <a:r>
              <a:rPr lang="tr-TR" sz="8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HAZIRLAYAN: BUSE ARSLAN</a:t>
            </a:r>
            <a:endParaRPr lang="tr-TR" sz="8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41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897038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İslamiyet’in doğuşu sırasında dünyada ki inançlar: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801504"/>
            <a:ext cx="12192000" cy="5056496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Hristiyanlık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Yahudilik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Putperestlik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Ateistlik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Desitlik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Şamanizm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Maniheizm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Yezidilik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Zürdüşilik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Dürzilik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/>
          </a:p>
        </p:txBody>
      </p:sp>
      <p:pic>
        <p:nvPicPr>
          <p:cNvPr id="5" name="Picture 6" descr="inanç ve vicdan özgürlüğü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8901" y="1469482"/>
            <a:ext cx="5374137" cy="524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337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 fontScale="90000"/>
          </a:bodyPr>
          <a:lstStyle/>
          <a:p>
            <a:r>
              <a:rPr lang="tr-TR" sz="7200" b="1" dirty="0" smtClean="0"/>
              <a:t>İslamiyet’ten Önce Arap Yarımadası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60310"/>
            <a:ext cx="12192000" cy="5397690"/>
          </a:xfrm>
        </p:spPr>
        <p:txBody>
          <a:bodyPr>
            <a:normAutofit lnSpcReduction="10000"/>
          </a:bodyPr>
          <a:lstStyle/>
          <a:p>
            <a:pPr algn="l"/>
            <a:r>
              <a:rPr lang="tr-TR" sz="3200" dirty="0"/>
              <a:t>	</a:t>
            </a:r>
            <a:r>
              <a:rPr lang="tr-TR" sz="3200" b="1" dirty="0" smtClean="0"/>
              <a:t>Cahiliye Dönemi: </a:t>
            </a:r>
            <a:r>
              <a:rPr lang="tr-TR" sz="3200" dirty="0" smtClean="0"/>
              <a:t>İslamiyet'ten önce Arap Yarımadasında ki döneme ‘‘Cahiliye Dönemi’’ denir.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İslamiyet’ten önce Arap Yarımadasında ‘‘</a:t>
            </a:r>
            <a:r>
              <a:rPr lang="tr-TR" sz="3200" b="1" dirty="0" smtClean="0"/>
              <a:t>kabile</a:t>
            </a:r>
            <a:r>
              <a:rPr lang="tr-TR" sz="3200" dirty="0" smtClean="0"/>
              <a:t>’’</a:t>
            </a:r>
            <a:r>
              <a:rPr lang="tr-TR" sz="3200" dirty="0" err="1" smtClean="0"/>
              <a:t>ler</a:t>
            </a:r>
            <a:r>
              <a:rPr lang="tr-TR" sz="3200" dirty="0" smtClean="0"/>
              <a:t> halinde yaşanılırdı.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Siyasi birlikler yoktu.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Kabileler arasında ‘‘</a:t>
            </a:r>
            <a:r>
              <a:rPr lang="tr-TR" sz="3200" b="1" dirty="0" smtClean="0"/>
              <a:t>kan davası</a:t>
            </a:r>
            <a:r>
              <a:rPr lang="tr-TR" sz="3200" dirty="0" smtClean="0"/>
              <a:t>’’ nedeniyle, savaşlar yaşanılırdı.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Kadın-erkek eşitliği yoktu. Kadın değersiz görülürdü.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‘‘Putperest’’ bir anlayış vardı. Ayrıca Hristiyanlık, Yahudilik ve çok tanrılı inançlarda görülmekteydi.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i="1" dirty="0" smtClean="0"/>
              <a:t>Put</a:t>
            </a:r>
            <a:r>
              <a:rPr lang="tr-TR" sz="3200" dirty="0" smtClean="0"/>
              <a:t>ların içinde bulunduğu, ‘‘</a:t>
            </a:r>
            <a:r>
              <a:rPr lang="tr-TR" sz="3200" b="1" dirty="0" smtClean="0"/>
              <a:t>Kabe</a:t>
            </a:r>
            <a:r>
              <a:rPr lang="tr-TR" sz="3200" dirty="0" smtClean="0"/>
              <a:t>’’ kutsal olarak kabul edilirdi.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b="1" dirty="0" smtClean="0"/>
              <a:t>Haram aylar</a:t>
            </a:r>
            <a:r>
              <a:rPr lang="tr-TR" sz="3200" dirty="0" smtClean="0"/>
              <a:t>da Panayırlar düzenleyip alışveriş yapılır, Kabe ziyaret edilirdi.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183701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11542"/>
            <a:ext cx="12192000" cy="1460309"/>
          </a:xfrm>
        </p:spPr>
        <p:txBody>
          <a:bodyPr>
            <a:normAutofit/>
          </a:bodyPr>
          <a:lstStyle/>
          <a:p>
            <a:pPr algn="l"/>
            <a:r>
              <a:rPr lang="tr-TR" sz="7200" dirty="0" smtClean="0"/>
              <a:t>Not: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883392"/>
            <a:ext cx="12192000" cy="5397690"/>
          </a:xfrm>
        </p:spPr>
        <p:txBody>
          <a:bodyPr>
            <a:normAutofit/>
          </a:bodyPr>
          <a:lstStyle/>
          <a:p>
            <a:pPr algn="l"/>
            <a:r>
              <a:rPr lang="tr-TR" sz="4000" dirty="0" smtClean="0"/>
              <a:t>	Haram aylar, Kabileler arasında ‘‘</a:t>
            </a:r>
            <a:r>
              <a:rPr lang="tr-TR" sz="4000" b="1" dirty="0" smtClean="0"/>
              <a:t>Hac mevsimi</a:t>
            </a:r>
            <a:r>
              <a:rPr lang="tr-TR" sz="4000" dirty="0" smtClean="0"/>
              <a:t>’’ nedeniyle savaş ve anlaşmazlıkların durdularak, barışın ilan edildiği döneme denirdi.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0604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337480"/>
          </a:xfrm>
        </p:spPr>
        <p:txBody>
          <a:bodyPr>
            <a:noAutofit/>
          </a:bodyPr>
          <a:lstStyle/>
          <a:p>
            <a:pPr algn="l"/>
            <a:r>
              <a:rPr lang="tr-TR" dirty="0" smtClean="0"/>
              <a:t>İslamiyet’in kabulü ile verilen haklar: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37482"/>
            <a:ext cx="12192000" cy="5520518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Kök Türklerin döneminde Orta Asya da Arabistan Yarımadası’nda eşitsizlik vardı. İslamiyet gelince, herkes eşit haklara sahip oldu.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Kadınlara değer verilmeyip erkeklere değer verilme sistemi kalktı: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tr-TR" sz="3200" dirty="0" smtClean="0"/>
              <a:t>Erkeklerin bir mirasın tümünü alıp, kadınların ise hiç pay alamaması ortadan kalktı.</a:t>
            </a:r>
            <a:endParaRPr lang="tr-TR" sz="3200" dirty="0"/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tr-TR" sz="3200" dirty="0" smtClean="0"/>
              <a:t>Erkeklerin eşlerinden istediği zaman boşanıp, isterse eşine kuma getirme hakkı ortadan kalktı.</a:t>
            </a:r>
            <a:endParaRPr lang="tr-TR" sz="2800" dirty="0"/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tr-TR" sz="3200" dirty="0" smtClean="0"/>
              <a:t>O dönemde erkekler değerli olduğu için, kız çocuklarını diri diri gömme işlemi ortadan kalktı.</a:t>
            </a:r>
          </a:p>
          <a:p>
            <a:pPr algn="l"/>
            <a:r>
              <a:rPr lang="tr-TR" sz="3200" dirty="0"/>
              <a:t>	</a:t>
            </a:r>
            <a:r>
              <a:rPr lang="tr-TR" sz="3200" dirty="0" smtClean="0"/>
              <a:t>Hz. Muhammed ve İslamiyet sayesinde herkes </a:t>
            </a:r>
            <a:r>
              <a:rPr lang="tr-TR" sz="3200" dirty="0" smtClean="0">
                <a:solidFill>
                  <a:srgbClr val="7030A0"/>
                </a:solidFill>
              </a:rPr>
              <a:t>eşit</a:t>
            </a:r>
            <a:r>
              <a:rPr lang="tr-TR" sz="3200" dirty="0" smtClean="0"/>
              <a:t> oldu.</a:t>
            </a:r>
          </a:p>
        </p:txBody>
      </p:sp>
    </p:spTree>
    <p:extLst>
      <p:ext uri="{BB962C8B-B14F-4D97-AF65-F5344CB8AC3E}">
        <p14:creationId xmlns:p14="http://schemas.microsoft.com/office/powerpoint/2010/main" xmlns="" val="249709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-150125"/>
            <a:ext cx="12192000" cy="1460309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Hz. Muhammed Dönemi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10185"/>
            <a:ext cx="12192000" cy="5547815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300" dirty="0" smtClean="0"/>
              <a:t>Hz. Muhammed 571 yılında Mekke’de doğmuştur.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300" dirty="0" smtClean="0"/>
              <a:t>Hz. Muhammed, adil ve güvenilir olması nedeniyle ‘‘</a:t>
            </a:r>
            <a:r>
              <a:rPr lang="tr-TR" sz="3300" dirty="0" smtClean="0">
                <a:solidFill>
                  <a:srgbClr val="7030A0"/>
                </a:solidFill>
              </a:rPr>
              <a:t>El Emin</a:t>
            </a:r>
            <a:r>
              <a:rPr lang="tr-TR" sz="3300" dirty="0" smtClean="0"/>
              <a:t>’’ (güvenilir insan) unvanını almıştır. Yani unvanı: ‘‘</a:t>
            </a:r>
            <a:r>
              <a:rPr lang="tr-TR" sz="3300" b="1" dirty="0" smtClean="0"/>
              <a:t>Muhammed </a:t>
            </a:r>
            <a:r>
              <a:rPr lang="tr-TR" sz="3300" b="1" dirty="0" err="1" smtClean="0"/>
              <a:t>ül</a:t>
            </a:r>
            <a:r>
              <a:rPr lang="tr-TR" sz="3300" b="1" dirty="0" smtClean="0"/>
              <a:t> Emin</a:t>
            </a:r>
            <a:r>
              <a:rPr lang="tr-TR" sz="3300" dirty="0" smtClean="0"/>
              <a:t>’’ (güvenilir Muhammed) olmuştur.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300" dirty="0" smtClean="0"/>
              <a:t>Hz. Muhammed ilk vahiyi, </a:t>
            </a:r>
            <a:r>
              <a:rPr lang="tr-TR" sz="3300" b="1" dirty="0" smtClean="0"/>
              <a:t>610</a:t>
            </a:r>
            <a:r>
              <a:rPr lang="tr-TR" sz="3300" dirty="0" smtClean="0"/>
              <a:t> yılında </a:t>
            </a:r>
            <a:r>
              <a:rPr lang="tr-TR" sz="3300" b="1" dirty="0" smtClean="0"/>
              <a:t>Mekke</a:t>
            </a:r>
            <a:r>
              <a:rPr lang="tr-TR" sz="3300" dirty="0" smtClean="0"/>
              <a:t> de ‘‘</a:t>
            </a:r>
            <a:r>
              <a:rPr lang="tr-TR" sz="3300" b="1" dirty="0" smtClean="0"/>
              <a:t>Hira Mağarası</a:t>
            </a:r>
            <a:r>
              <a:rPr lang="tr-TR" sz="3300" dirty="0" smtClean="0"/>
              <a:t>’’</a:t>
            </a:r>
            <a:r>
              <a:rPr lang="tr-TR" sz="3300" dirty="0" err="1" smtClean="0"/>
              <a:t>nda</a:t>
            </a:r>
            <a:r>
              <a:rPr lang="tr-TR" sz="3300" dirty="0" smtClean="0"/>
              <a:t> </a:t>
            </a:r>
            <a:r>
              <a:rPr lang="tr-TR" sz="3300" b="1" dirty="0" smtClean="0"/>
              <a:t>Cebrail</a:t>
            </a:r>
            <a:r>
              <a:rPr lang="tr-TR" sz="3300" dirty="0" smtClean="0"/>
              <a:t> (melek) tarafından almıştır.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300" dirty="0" smtClean="0"/>
              <a:t>Peygamberlik görevini üstlenen Hz. Muhammed yakınındaki insanlardan başlayarak İslamiyet’i anlatmaya ve yaymaya çalışmıştır.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300" dirty="0" smtClean="0"/>
              <a:t>İslamiyet’in sosyal eşitlik ilkesi ve tek tanrılı bir din olması geçimini ‘‘</a:t>
            </a:r>
            <a:r>
              <a:rPr lang="tr-TR" sz="3300" b="1" dirty="0" smtClean="0"/>
              <a:t>köle ticareti</a:t>
            </a:r>
            <a:r>
              <a:rPr lang="tr-TR" sz="3300" dirty="0" smtClean="0"/>
              <a:t>’’ ile sağlayan ‘‘</a:t>
            </a:r>
            <a:r>
              <a:rPr lang="tr-TR" sz="3300" b="1" dirty="0" smtClean="0"/>
              <a:t>Putperest</a:t>
            </a:r>
            <a:r>
              <a:rPr lang="tr-TR" sz="3300" dirty="0" smtClean="0"/>
              <a:t>’’ Arapların çıkarları ile ters düşmüştür.</a:t>
            </a:r>
          </a:p>
        </p:txBody>
      </p:sp>
    </p:spTree>
    <p:extLst>
      <p:ext uri="{BB962C8B-B14F-4D97-AF65-F5344CB8AC3E}">
        <p14:creationId xmlns:p14="http://schemas.microsoft.com/office/powerpoint/2010/main" xmlns="" val="162861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60309"/>
          </a:xfrm>
        </p:spPr>
        <p:txBody>
          <a:bodyPr>
            <a:normAutofit/>
          </a:bodyPr>
          <a:lstStyle/>
          <a:p>
            <a:r>
              <a:rPr lang="tr-TR" sz="7200" b="1" dirty="0" smtClean="0"/>
              <a:t>Hicret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637731"/>
            <a:ext cx="12192000" cy="5397690"/>
          </a:xfrm>
        </p:spPr>
        <p:txBody>
          <a:bodyPr>
            <a:normAutofit/>
          </a:bodyPr>
          <a:lstStyle/>
          <a:p>
            <a:pPr algn="l"/>
            <a:r>
              <a:rPr lang="tr-TR" sz="4000" dirty="0" smtClean="0"/>
              <a:t>	Hz. Muhammed, İslamiyet’in yayılması istemeyenlerin baskısına uğrayınca Müslümanlarla birlikte </a:t>
            </a:r>
            <a:r>
              <a:rPr lang="tr-TR" sz="4000" dirty="0" smtClean="0">
                <a:solidFill>
                  <a:srgbClr val="7030A0"/>
                </a:solidFill>
              </a:rPr>
              <a:t>622</a:t>
            </a:r>
            <a:r>
              <a:rPr lang="tr-TR" sz="4000" dirty="0" smtClean="0"/>
              <a:t> yılında, </a:t>
            </a:r>
            <a:r>
              <a:rPr lang="tr-TR" sz="4000" dirty="0" smtClean="0">
                <a:solidFill>
                  <a:srgbClr val="7030A0"/>
                </a:solidFill>
              </a:rPr>
              <a:t>Medine</a:t>
            </a:r>
            <a:r>
              <a:rPr lang="tr-TR" sz="4000" dirty="0" smtClean="0"/>
              <a:t>’ye göç etmiştir. Bu olaya ‘‘</a:t>
            </a:r>
            <a:r>
              <a:rPr lang="tr-TR" sz="4000" dirty="0" smtClean="0">
                <a:solidFill>
                  <a:srgbClr val="7030A0"/>
                </a:solidFill>
              </a:rPr>
              <a:t>Hicret</a:t>
            </a:r>
            <a:r>
              <a:rPr lang="tr-TR" sz="4000" dirty="0" smtClean="0"/>
              <a:t>’’ denir.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819628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63775"/>
            <a:ext cx="12192000" cy="1460309"/>
          </a:xfrm>
        </p:spPr>
        <p:txBody>
          <a:bodyPr>
            <a:normAutofit/>
          </a:bodyPr>
          <a:lstStyle/>
          <a:p>
            <a:pPr algn="l"/>
            <a:r>
              <a:rPr lang="tr-TR" sz="7200" dirty="0" smtClean="0"/>
              <a:t>Hicret’in Sonuçları: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787858"/>
            <a:ext cx="12192000" cy="5397690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İslamiyet Medine’ye hızla yayılmıştır.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İslam devletinin temelleri atılmıştır.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000" dirty="0" smtClean="0"/>
              <a:t>Müslümanlarla, </a:t>
            </a:r>
            <a:r>
              <a:rPr lang="tr-TR" sz="4000" dirty="0" smtClean="0">
                <a:solidFill>
                  <a:srgbClr val="7030A0"/>
                </a:solidFill>
              </a:rPr>
              <a:t>Medine</a:t>
            </a:r>
            <a:r>
              <a:rPr lang="tr-TR" sz="4000" dirty="0" smtClean="0"/>
              <a:t> deki ‘‘</a:t>
            </a:r>
            <a:r>
              <a:rPr lang="tr-TR" sz="4000" dirty="0" smtClean="0">
                <a:solidFill>
                  <a:srgbClr val="7030A0"/>
                </a:solidFill>
              </a:rPr>
              <a:t>Yahudiler</a:t>
            </a:r>
            <a:r>
              <a:rPr lang="tr-TR" sz="4000" dirty="0" smtClean="0"/>
              <a:t>’’ arasında ‘‘</a:t>
            </a:r>
            <a:r>
              <a:rPr lang="tr-TR" sz="4000" b="1" dirty="0" smtClean="0"/>
              <a:t>Vatandaşlık Antlaşması</a:t>
            </a:r>
            <a:r>
              <a:rPr lang="tr-TR" sz="4000" dirty="0" smtClean="0"/>
              <a:t>’’ yapılmıştır.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17477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1034</Words>
  <PresentationFormat>Özel</PresentationFormat>
  <Paragraphs>151</Paragraphs>
  <Slides>29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Office Teması</vt:lpstr>
      <vt:lpstr>6.SINIF SOSYAL BİLGİLER- 3.ÜNİTE İPEK YOLU’NDA TÜRKLER İSLAMİYET VE TÜRKLER</vt:lpstr>
      <vt:lpstr>BAŞLIKLAR</vt:lpstr>
      <vt:lpstr>İslamiyet’in doğuşu sırasında dünyada ki inançlar:</vt:lpstr>
      <vt:lpstr>İslamiyet’ten Önce Arap Yarımadası</vt:lpstr>
      <vt:lpstr>Not:</vt:lpstr>
      <vt:lpstr>İslamiyet’in kabulü ile verilen haklar:</vt:lpstr>
      <vt:lpstr>Hz. Muhammed Dönemi</vt:lpstr>
      <vt:lpstr>Hicret</vt:lpstr>
      <vt:lpstr>Hicret’in Sonuçları:</vt:lpstr>
      <vt:lpstr>Hz. Muhammed Döneminde Mekkeli Putperestlerle Yapılan Savaşlar</vt:lpstr>
      <vt:lpstr>Bedir Savaşı (624):</vt:lpstr>
      <vt:lpstr>Uhud Savaşı (625):</vt:lpstr>
      <vt:lpstr>Hendek Savaşı (627):</vt:lpstr>
      <vt:lpstr>Hudeybiye Antlaşması (628)</vt:lpstr>
      <vt:lpstr>Mekke’nin Fethi</vt:lpstr>
      <vt:lpstr>Veda Hutbesi ve Hz. Muhammed’in Vefatı</vt:lpstr>
      <vt:lpstr>Halife:</vt:lpstr>
      <vt:lpstr>Dört Halife Dönemi</vt:lpstr>
      <vt:lpstr>Hz. Ebubekir Dönemi (632- 634):</vt:lpstr>
      <vt:lpstr>Hz. Ömer Dönemi (634-644):</vt:lpstr>
      <vt:lpstr>Hz. Osman Dönemi (644-656):</vt:lpstr>
      <vt:lpstr>Hz. Ali Dönemi (656-661):</vt:lpstr>
      <vt:lpstr>Emeviler Dönemi (661- 750):</vt:lpstr>
      <vt:lpstr>Abbasiler Dönemi (758-1258):</vt:lpstr>
      <vt:lpstr>İslamiyet’in Türkler Arasında Yayılışı:</vt:lpstr>
      <vt:lpstr>Talas Savaşı (751)</vt:lpstr>
      <vt:lpstr>Abbasiler Dönemi’nde Türkler</vt:lpstr>
      <vt:lpstr>ÖZET- Tarih Şeridi</vt:lpstr>
      <vt:lpstr>HAZIRLAYAN: BUSE ARSLAN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2018-01-31T21:07:45Z</dcterms:created>
  <dcterms:modified xsi:type="dcterms:W3CDTF">2018-03-29T11:29:29Z</dcterms:modified>
  <cp:category>www.sorubak.com</cp:category>
</cp:coreProperties>
</file>