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61" r:id="rId4"/>
    <p:sldId id="262" r:id="rId5"/>
    <p:sldId id="264" r:id="rId6"/>
    <p:sldId id="265" r:id="rId7"/>
    <p:sldId id="266" r:id="rId8"/>
    <p:sldId id="267" r:id="rId9"/>
    <p:sldId id="273" r:id="rId10"/>
    <p:sldId id="269" r:id="rId11"/>
    <p:sldId id="270" r:id="rId12"/>
    <p:sldId id="271"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E8FF"/>
    <a:srgbClr val="009E4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94660"/>
  </p:normalViewPr>
  <p:slideViewPr>
    <p:cSldViewPr>
      <p:cViewPr varScale="1">
        <p:scale>
          <a:sx n="110" d="100"/>
          <a:sy n="110" d="100"/>
        </p:scale>
        <p:origin x="-1644" y="3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FED25E-C192-41DB-BD75-CE2A46089A5F}" type="datetimeFigureOut">
              <a:rPr lang="tr-TR" smtClean="0"/>
              <a:pPr/>
              <a:t>28/04/2018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DA61E1-B405-4DF8-B4B8-6EF8CB1B6D8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p:zoom/>
    <p:sndAc>
      <p:stSnd>
        <p:snd r:embed="rId1" name="drumroll.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736D66E8-E099-454D-B649-79448DD7F2A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EAB3DD6D-23A7-464D-980A-7D96CAA3C74B}" type="datetimeFigureOut">
              <a:rPr lang="tr-TR" smtClean="0"/>
              <a:pPr/>
              <a:t>28/04/2018</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736D66E8-E099-454D-B649-79448DD7F2A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p:zoom/>
    <p:sndAc>
      <p:stSnd>
        <p:snd r:embed="rId1" name="drumroll.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AB3DD6D-23A7-464D-980A-7D96CAA3C74B}" type="datetimeFigureOut">
              <a:rPr lang="tr-TR" smtClean="0"/>
              <a:pPr/>
              <a:t>28/04/2018</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36D66E8-E099-454D-B649-79448DD7F2A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sndAc>
      <p:stSnd>
        <p:snd r:embed="rId13" name="drumroll.wav"/>
      </p:stSnd>
    </p:sndAc>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hyperlink" Target="http://3.bp.blogspot.com/--Y9YEDpwZgs/TqmVVf8bpLI/AAAAAAAAEes/pHIuGEJg6J4/s1600/29ekim-turkiye-cumhuriyeti.jpg" TargetMode="External"/><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063226" y="2071678"/>
            <a:ext cx="4975657" cy="1569660"/>
          </a:xfrm>
          <a:prstGeom prst="rect">
            <a:avLst/>
          </a:prstGeom>
          <a:noFill/>
        </p:spPr>
        <p:txBody>
          <a:bodyPr wrap="none" rtlCol="0">
            <a:spAutoFit/>
          </a:bodyPr>
          <a:lstStyle/>
          <a:p>
            <a:pPr algn="ctr"/>
            <a:r>
              <a:rPr lang="tr-TR" sz="4800" b="1" dirty="0" smtClean="0">
                <a:ln w="12700">
                  <a:solidFill>
                    <a:schemeClr val="tx2">
                      <a:satMod val="155000"/>
                    </a:schemeClr>
                  </a:solidFill>
                  <a:prstDash val="solid"/>
                </a:ln>
                <a:solidFill>
                  <a:schemeClr val="accent3">
                    <a:lumMod val="75000"/>
                  </a:schemeClr>
                </a:solidFill>
                <a:effectLst>
                  <a:outerShdw blurRad="41275" dist="20320" dir="1800000" algn="tl" rotWithShape="0">
                    <a:srgbClr val="000000">
                      <a:alpha val="40000"/>
                    </a:srgbClr>
                  </a:outerShdw>
                </a:effectLst>
              </a:rPr>
              <a:t>Tarihte Uygulanan </a:t>
            </a:r>
          </a:p>
          <a:p>
            <a:pPr algn="ctr"/>
            <a:r>
              <a:rPr lang="tr-TR" sz="4800" b="1" dirty="0" smtClean="0">
                <a:ln w="12700">
                  <a:solidFill>
                    <a:schemeClr val="tx2">
                      <a:satMod val="155000"/>
                    </a:schemeClr>
                  </a:solidFill>
                  <a:prstDash val="solid"/>
                </a:ln>
                <a:solidFill>
                  <a:schemeClr val="accent3">
                    <a:lumMod val="75000"/>
                  </a:schemeClr>
                </a:solidFill>
                <a:effectLst>
                  <a:outerShdw blurRad="41275" dist="20320" dir="1800000" algn="tl" rotWithShape="0">
                    <a:srgbClr val="000000">
                      <a:alpha val="40000"/>
                    </a:srgbClr>
                  </a:outerShdw>
                </a:effectLst>
              </a:rPr>
              <a:t>Yönetim Biçimleri</a:t>
            </a:r>
            <a:endParaRPr lang="tr-TR" sz="4800" b="1" dirty="0">
              <a:ln w="12700">
                <a:solidFill>
                  <a:schemeClr val="tx2">
                    <a:satMod val="155000"/>
                  </a:schemeClr>
                </a:solidFill>
                <a:prstDash val="solid"/>
              </a:ln>
              <a:solidFill>
                <a:schemeClr val="accent3">
                  <a:lumMod val="75000"/>
                </a:schemeClr>
              </a:solidFill>
              <a:effectLst>
                <a:outerShdw blurRad="41275" dist="20320" dir="1800000" algn="tl" rotWithShape="0">
                  <a:srgbClr val="000000">
                    <a:alpha val="40000"/>
                  </a:srgbClr>
                </a:outerShdw>
              </a:effectLst>
            </a:endParaRPr>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rmAutofit fontScale="90000"/>
          </a:bodyPr>
          <a:lstStyle/>
          <a:p>
            <a:r>
              <a:rPr lang="tr-TR" dirty="0" smtClean="0"/>
              <a:t>DEMOKRASİNİN TEMEL İLKELERİ</a:t>
            </a:r>
            <a:endParaRPr lang="tr-TR" dirty="0"/>
          </a:p>
        </p:txBody>
      </p:sp>
      <p:sp>
        <p:nvSpPr>
          <p:cNvPr id="3" name="2 İçerik Yer Tutucusu"/>
          <p:cNvSpPr>
            <a:spLocks noGrp="1"/>
          </p:cNvSpPr>
          <p:nvPr>
            <p:ph sz="half" idx="1"/>
          </p:nvPr>
        </p:nvSpPr>
        <p:spPr>
          <a:xfrm>
            <a:off x="0" y="980728"/>
            <a:ext cx="4495800" cy="5877272"/>
          </a:xfrm>
          <a:solidFill>
            <a:schemeClr val="accent1">
              <a:lumMod val="20000"/>
              <a:lumOff val="80000"/>
            </a:schemeClr>
          </a:solidFill>
        </p:spPr>
        <p:txBody>
          <a:bodyPr>
            <a:noAutofit/>
          </a:bodyPr>
          <a:lstStyle/>
          <a:p>
            <a:pPr>
              <a:buNone/>
            </a:pPr>
            <a:r>
              <a:rPr lang="tr-TR" sz="1600" b="1" dirty="0" smtClean="0">
                <a:solidFill>
                  <a:srgbClr val="FF0000"/>
                </a:solidFill>
              </a:rPr>
              <a:t>Millî Egemenlik</a:t>
            </a:r>
            <a:endParaRPr lang="tr-TR" sz="1600" dirty="0" smtClean="0">
              <a:solidFill>
                <a:srgbClr val="FF0000"/>
              </a:solidFill>
            </a:endParaRPr>
          </a:p>
          <a:p>
            <a:pPr>
              <a:buNone/>
            </a:pPr>
            <a:r>
              <a:rPr lang="tr-TR" sz="1600" b="1" dirty="0" smtClean="0"/>
              <a:t>* Demokraside egemenlik millete aittir. Mil­let bu hakkını temsilcileri (milletvekilleri) aracılı­ğıyla kullanır. Yönetenler, gücünü milletten alır. Hiçbir kimse, zorla iş başına gelemez. Bu esas, anayasamızda şöyle belirtilmiştir: "Egemenlik kayıtsız şartsız milletindir."</a:t>
            </a:r>
          </a:p>
          <a:p>
            <a:pPr>
              <a:buNone/>
            </a:pPr>
            <a:r>
              <a:rPr lang="tr-TR" sz="1600" b="1" dirty="0" smtClean="0">
                <a:solidFill>
                  <a:srgbClr val="FF0000"/>
                </a:solidFill>
              </a:rPr>
              <a:t>*Hürriyet ve Eşitlik</a:t>
            </a:r>
          </a:p>
          <a:p>
            <a:pPr>
              <a:buNone/>
            </a:pPr>
            <a:r>
              <a:rPr lang="tr-TR" sz="1600" b="1" dirty="0" smtClean="0"/>
              <a:t>         » Demokraside, hürriyet ve eşitlik esastır.</a:t>
            </a:r>
          </a:p>
          <a:p>
            <a:pPr>
              <a:buNone/>
            </a:pPr>
            <a:r>
              <a:rPr lang="tr-TR" sz="1600" b="1" dirty="0" smtClean="0">
                <a:solidFill>
                  <a:srgbClr val="FF0000"/>
                </a:solidFill>
              </a:rPr>
              <a:t>Hürriyet,</a:t>
            </a:r>
            <a:r>
              <a:rPr lang="tr-TR" sz="1600" b="1" dirty="0" smtClean="0"/>
              <a:t>başkalarına zarar vermeden her şeyi yapabilmektir. Bütün insanlar hürdür. Herkes, serbestçe düşünür ve düşüncelerini açıklayabilir.</a:t>
            </a:r>
          </a:p>
          <a:p>
            <a:pPr>
              <a:buNone/>
            </a:pPr>
            <a:r>
              <a:rPr lang="tr-TR" sz="1600" b="1" dirty="0" smtClean="0">
                <a:solidFill>
                  <a:srgbClr val="FF0000"/>
                </a:solidFill>
              </a:rPr>
              <a:t> Eşitlik</a:t>
            </a:r>
            <a:r>
              <a:rPr lang="tr-TR" sz="1600" b="1" dirty="0" smtClean="0"/>
              <a:t>, hiçbir ayrım olmaksızın herkesin kanun önünde aynı haklara sahip olmasıdır. Hiç kimseye din, dil, ırk, cinsiyet, siyasi düşüncesin­den dolayı farklı işlem yapılamaz.</a:t>
            </a:r>
          </a:p>
          <a:p>
            <a:pPr>
              <a:buNone/>
            </a:pPr>
            <a:r>
              <a:rPr lang="tr-TR" sz="1600" b="1" dirty="0" smtClean="0">
                <a:solidFill>
                  <a:srgbClr val="FF0000"/>
                </a:solidFill>
              </a:rPr>
              <a:t>  Siyasi Partiler: </a:t>
            </a:r>
            <a:r>
              <a:rPr lang="tr-TR" sz="1600" b="1" dirty="0" smtClean="0"/>
              <a:t>Demokratik yönetimlerde, ülke sorunları­nın çözüm yolları üzerinde aynı düşünceyi payla­şan insanlar bir siyasi parti kurabilirler. Vatan­daşlar, bu siyasi partilerden birine üye olabilirler. </a:t>
            </a:r>
            <a:endParaRPr lang="tr-TR" sz="1600" b="1" dirty="0"/>
          </a:p>
        </p:txBody>
      </p:sp>
      <p:sp>
        <p:nvSpPr>
          <p:cNvPr id="4" name="3 İçerik Yer Tutucusu"/>
          <p:cNvSpPr>
            <a:spLocks noGrp="1"/>
          </p:cNvSpPr>
          <p:nvPr>
            <p:ph sz="half" idx="2"/>
          </p:nvPr>
        </p:nvSpPr>
        <p:spPr>
          <a:xfrm>
            <a:off x="4499992" y="980728"/>
            <a:ext cx="4644008" cy="5877272"/>
          </a:xfrm>
          <a:solidFill>
            <a:srgbClr val="C9E8FF"/>
          </a:solidFill>
        </p:spPr>
        <p:txBody>
          <a:bodyPr>
            <a:noAutofit/>
          </a:bodyPr>
          <a:lstStyle/>
          <a:p>
            <a:r>
              <a:rPr lang="tr-TR" sz="1800" b="1" dirty="0" smtClean="0"/>
              <a:t>Ülkemizde Kurtuluş Savaşı'ndan sonra ilk kurulan parti </a:t>
            </a:r>
            <a:r>
              <a:rPr lang="tr-TR" sz="1800" b="1" dirty="0" smtClean="0">
                <a:solidFill>
                  <a:srgbClr val="FF0000"/>
                </a:solidFill>
              </a:rPr>
              <a:t>Halk Fırkası</a:t>
            </a:r>
            <a:r>
              <a:rPr lang="tr-TR" sz="1800" b="1" dirty="0" smtClean="0"/>
              <a:t>'dır. Fırka parti anlamına gelir. Cumhuriyetin ilanından sonra partinin  adı Cumhuriyet Halk Partisi olmuştur.</a:t>
            </a:r>
          </a:p>
          <a:p>
            <a:pPr>
              <a:buNone/>
            </a:pPr>
            <a:r>
              <a:rPr lang="tr-TR" sz="1800" b="1" dirty="0" smtClean="0"/>
              <a:t>         </a:t>
            </a:r>
            <a:r>
              <a:rPr lang="tr-TR" sz="1800" b="1" dirty="0" smtClean="0">
                <a:solidFill>
                  <a:srgbClr val="009E47"/>
                </a:solidFill>
              </a:rPr>
              <a:t>Siyasi partiler, anayasa ve ilgili kanun hükümlerine uygun olarak faaliyetlerini sürdürürler. </a:t>
            </a:r>
            <a:r>
              <a:rPr lang="tr-TR" sz="1800" b="1" dirty="0" smtClean="0"/>
              <a:t>Siyasi partilerin hepsi, devletin ülkesi ve milletiyle bölünmez bütünlüğünü kabul eder. İnsan hakları­na saygılıdır. Millet egemenliğini esas alır. Demokratik ve laik cumhuriyet ilkelerine bağlıdır</a:t>
            </a:r>
          </a:p>
          <a:p>
            <a:pPr>
              <a:buNone/>
            </a:pPr>
            <a:r>
              <a:rPr lang="tr-TR" sz="1800" b="1" dirty="0" smtClean="0"/>
              <a:t>Demokrasilerde hükümeti kurma görevi, genellikle seçimler sonucunda en çok milletvekilliği kazanan partiye verilir. Hükümeti kuran partiye </a:t>
            </a:r>
            <a:r>
              <a:rPr lang="tr-TR" sz="1800" b="1" dirty="0" smtClean="0">
                <a:solidFill>
                  <a:srgbClr val="FF0000"/>
                </a:solidFill>
              </a:rPr>
              <a:t>iktidar partisi </a:t>
            </a:r>
            <a:r>
              <a:rPr lang="tr-TR" sz="1800" b="1" dirty="0" smtClean="0"/>
              <a:t>denir. Diğer siyasi partiler ise </a:t>
            </a:r>
            <a:r>
              <a:rPr lang="tr-TR" sz="1800" b="1" dirty="0" smtClean="0">
                <a:solidFill>
                  <a:srgbClr val="FF0000"/>
                </a:solidFill>
              </a:rPr>
              <a:t>muhalefet partileri </a:t>
            </a:r>
            <a:r>
              <a:rPr lang="tr-TR" sz="1800" b="1" dirty="0" smtClean="0"/>
              <a:t>olarak adlandırılır. Siyasi partiler, demokrasinin vazgeçilmez unsurlarındandır</a:t>
            </a:r>
            <a:endParaRPr lang="tr-TR" sz="1800" b="1" dirty="0"/>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62074"/>
          </a:xfrm>
          <a:solidFill>
            <a:srgbClr val="FFFF00"/>
          </a:solidFill>
        </p:spPr>
        <p:txBody>
          <a:bodyPr>
            <a:normAutofit fontScale="90000"/>
          </a:bodyPr>
          <a:lstStyle/>
          <a:p>
            <a:r>
              <a:rPr lang="tr-TR" dirty="0" smtClean="0"/>
              <a:t>DEMOKRASİNİN TEMEL İLKELERİ</a:t>
            </a:r>
            <a:endParaRPr lang="tr-TR" dirty="0"/>
          </a:p>
        </p:txBody>
      </p:sp>
      <p:sp>
        <p:nvSpPr>
          <p:cNvPr id="4" name="3 İçerik Yer Tutucusu"/>
          <p:cNvSpPr>
            <a:spLocks noGrp="1"/>
          </p:cNvSpPr>
          <p:nvPr>
            <p:ph sz="half" idx="2"/>
          </p:nvPr>
        </p:nvSpPr>
        <p:spPr>
          <a:xfrm>
            <a:off x="4648200" y="3266174"/>
            <a:ext cx="4495800" cy="3234660"/>
          </a:xfrm>
          <a:solidFill>
            <a:schemeClr val="accent2">
              <a:lumMod val="20000"/>
              <a:lumOff val="80000"/>
            </a:schemeClr>
          </a:solidFill>
          <a:ln>
            <a:solidFill>
              <a:srgbClr val="FFC000"/>
            </a:solidFill>
          </a:ln>
        </p:spPr>
        <p:txBody>
          <a:bodyPr>
            <a:normAutofit fontScale="25000" lnSpcReduction="20000"/>
          </a:bodyPr>
          <a:lstStyle/>
          <a:p>
            <a:pPr algn="just">
              <a:buNone/>
            </a:pPr>
            <a:endParaRPr lang="tr-TR" sz="6400" b="1" dirty="0" smtClean="0">
              <a:latin typeface="Arial" pitchFamily="34" charset="0"/>
              <a:cs typeface="Arial" pitchFamily="34" charset="0"/>
            </a:endParaRPr>
          </a:p>
          <a:p>
            <a:pPr algn="just">
              <a:buNone/>
            </a:pPr>
            <a:r>
              <a:rPr lang="tr-TR" sz="6400" b="1" dirty="0" smtClean="0">
                <a:solidFill>
                  <a:srgbClr val="FF0000"/>
                </a:solidFill>
                <a:latin typeface="Arial" pitchFamily="34" charset="0"/>
                <a:cs typeface="Arial" pitchFamily="34" charset="0"/>
              </a:rPr>
              <a:t>Yönetime Katılım</a:t>
            </a:r>
          </a:p>
          <a:p>
            <a:pPr algn="just">
              <a:buNone/>
            </a:pPr>
            <a:r>
              <a:rPr lang="tr-TR" sz="6400" b="1" dirty="0" smtClean="0">
                <a:latin typeface="Arial" pitchFamily="34" charset="0"/>
                <a:cs typeface="Arial" pitchFamily="34" charset="0"/>
              </a:rPr>
              <a:t>      Demokrasinin en vazgeçilmez fonksiyonu halkın yönetime katılmasıdır. Nitekim kimi yazarlar demokrasiyi "katılım" olarak tarif etmekte, kimi yazarlar ise katılımı "demokrasi için zorunlu“ bulmakta fakat yeterli görmemektedirler. Buradan da anlaşılacağı gibi katılım kavramı, demokrasinin özünü ifade etmesi bakımından çok önemlidir. Ancak diğer ilkelerden bağımsız olarak alınırsa bu özelliğini kaybedebilir.</a:t>
            </a:r>
          </a:p>
          <a:p>
            <a:pPr algn="just">
              <a:buNone/>
            </a:pPr>
            <a:r>
              <a:rPr lang="tr-TR" sz="6400" dirty="0" smtClean="0">
                <a:latin typeface="Arial" pitchFamily="34" charset="0"/>
                <a:cs typeface="Arial" pitchFamily="34" charset="0"/>
              </a:rPr>
              <a:t/>
            </a:r>
            <a:br>
              <a:rPr lang="tr-TR" sz="6400" dirty="0" smtClean="0">
                <a:latin typeface="Arial" pitchFamily="34" charset="0"/>
                <a:cs typeface="Arial" pitchFamily="34" charset="0"/>
              </a:rPr>
            </a:br>
            <a:endParaRPr lang="tr-TR" sz="6400" dirty="0">
              <a:latin typeface="Arial" pitchFamily="34" charset="0"/>
              <a:cs typeface="Arial" pitchFamily="34" charset="0"/>
            </a:endParaRPr>
          </a:p>
        </p:txBody>
      </p:sp>
      <p:pic>
        <p:nvPicPr>
          <p:cNvPr id="1026" name="Picture 2" descr="C:\Users\acer\Documents\tbmmden.jpg"/>
          <p:cNvPicPr>
            <a:picLocks noChangeAspect="1" noChangeArrowheads="1"/>
          </p:cNvPicPr>
          <p:nvPr/>
        </p:nvPicPr>
        <p:blipFill>
          <a:blip r:embed="rId3" cstate="print"/>
          <a:srcRect/>
          <a:stretch>
            <a:fillRect/>
          </a:stretch>
        </p:blipFill>
        <p:spPr bwMode="auto">
          <a:xfrm>
            <a:off x="14271" y="3286124"/>
            <a:ext cx="4629167" cy="3086111"/>
          </a:xfrm>
          <a:prstGeom prst="rect">
            <a:avLst/>
          </a:prstGeom>
          <a:noFill/>
        </p:spPr>
      </p:pic>
      <p:sp>
        <p:nvSpPr>
          <p:cNvPr id="7" name="3 İçerik Yer Tutucusu"/>
          <p:cNvSpPr>
            <a:spLocks noGrp="1"/>
          </p:cNvSpPr>
          <p:nvPr>
            <p:ph sz="half" idx="2"/>
          </p:nvPr>
        </p:nvSpPr>
        <p:spPr>
          <a:xfrm>
            <a:off x="214282" y="928670"/>
            <a:ext cx="8643998" cy="2286016"/>
          </a:xfrm>
          <a:solidFill>
            <a:schemeClr val="accent2">
              <a:lumMod val="20000"/>
              <a:lumOff val="80000"/>
            </a:schemeClr>
          </a:solidFill>
          <a:ln>
            <a:solidFill>
              <a:srgbClr val="FFC000"/>
            </a:solidFill>
          </a:ln>
        </p:spPr>
        <p:txBody>
          <a:bodyPr>
            <a:normAutofit fontScale="32500" lnSpcReduction="20000"/>
          </a:bodyPr>
          <a:lstStyle/>
          <a:p>
            <a:pPr algn="just">
              <a:buNone/>
            </a:pPr>
            <a:r>
              <a:rPr lang="tr-TR" sz="7200" b="1" dirty="0" smtClean="0">
                <a:solidFill>
                  <a:srgbClr val="FF0000"/>
                </a:solidFill>
                <a:latin typeface="Arial" pitchFamily="34" charset="0"/>
                <a:cs typeface="Arial" pitchFamily="34" charset="0"/>
              </a:rPr>
              <a:t>Çoğulculuk</a:t>
            </a:r>
            <a:r>
              <a:rPr lang="tr-TR" sz="6000" b="1" dirty="0" smtClean="0">
                <a:latin typeface="Arial" pitchFamily="34" charset="0"/>
                <a:cs typeface="Arial" pitchFamily="34" charset="0"/>
              </a:rPr>
              <a:t/>
            </a:r>
            <a:br>
              <a:rPr lang="tr-TR" sz="6000" b="1" dirty="0" smtClean="0">
                <a:latin typeface="Arial" pitchFamily="34" charset="0"/>
                <a:cs typeface="Arial" pitchFamily="34" charset="0"/>
              </a:rPr>
            </a:br>
            <a:r>
              <a:rPr lang="tr-TR" sz="6000" b="1" dirty="0" smtClean="0">
                <a:latin typeface="Arial" pitchFamily="34" charset="0"/>
                <a:cs typeface="Arial" pitchFamily="34" charset="0"/>
              </a:rPr>
              <a:t>Demokrasi hür bir ortamda farklı fikirlerin bir arada bulunmasını ve serbestçe kendilerini ifade etmelerini gerektirir. Burada sistemin farklılıklara müsamahası veya müsaadesi değildir söz konusu olan, sistemin kendisi için çoğulculuk gerekmektedir, çünkü sistem buna dayanmaktadır. </a:t>
            </a:r>
            <a:r>
              <a:rPr lang="tr-TR" sz="6000" b="1" dirty="0" err="1" smtClean="0">
                <a:latin typeface="Arial" pitchFamily="34" charset="0"/>
                <a:cs typeface="Arial" pitchFamily="34" charset="0"/>
              </a:rPr>
              <a:t>Davit</a:t>
            </a:r>
            <a:r>
              <a:rPr lang="tr-TR" sz="6000" b="1" dirty="0" smtClean="0">
                <a:latin typeface="Arial" pitchFamily="34" charset="0"/>
                <a:cs typeface="Arial" pitchFamily="34" charset="0"/>
              </a:rPr>
              <a:t> </a:t>
            </a:r>
            <a:r>
              <a:rPr lang="tr-TR" sz="6000" b="1" dirty="0" err="1" smtClean="0">
                <a:latin typeface="Arial" pitchFamily="34" charset="0"/>
                <a:cs typeface="Arial" pitchFamily="34" charset="0"/>
              </a:rPr>
              <a:t>Spitz</a:t>
            </a:r>
            <a:r>
              <a:rPr lang="tr-TR" sz="6000" b="1" dirty="0" smtClean="0">
                <a:latin typeface="Arial" pitchFamily="34" charset="0"/>
                <a:cs typeface="Arial" pitchFamily="34" charset="0"/>
              </a:rPr>
              <a:t> bunu; "bütün hükümet sistemleri ve şekilleri içinde yalnız demokrasi fikir çatışmasını devletin temeli addeder" şeklinde ifade etmektedir.</a:t>
            </a:r>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a:solidFill>
            <a:srgbClr val="FFFF00"/>
          </a:solidFill>
        </p:spPr>
        <p:txBody>
          <a:bodyPr/>
          <a:lstStyle/>
          <a:p>
            <a:r>
              <a:rPr lang="tr-TR" dirty="0" smtClean="0"/>
              <a:t>DEMOKRASİNİN TEMEL İLKELERİ</a:t>
            </a:r>
            <a:endParaRPr lang="tr-TR" dirty="0"/>
          </a:p>
        </p:txBody>
      </p:sp>
      <p:sp>
        <p:nvSpPr>
          <p:cNvPr id="3" name="2 İçerik Yer Tutucusu"/>
          <p:cNvSpPr>
            <a:spLocks noGrp="1"/>
          </p:cNvSpPr>
          <p:nvPr>
            <p:ph sz="half" idx="1"/>
          </p:nvPr>
        </p:nvSpPr>
        <p:spPr>
          <a:xfrm>
            <a:off x="0" y="980728"/>
            <a:ext cx="4495800" cy="5688632"/>
          </a:xfrm>
          <a:solidFill>
            <a:schemeClr val="accent2">
              <a:lumMod val="20000"/>
              <a:lumOff val="80000"/>
            </a:schemeClr>
          </a:solidFill>
        </p:spPr>
        <p:txBody>
          <a:bodyPr>
            <a:normAutofit fontScale="25000" lnSpcReduction="20000"/>
          </a:bodyPr>
          <a:lstStyle/>
          <a:p>
            <a:pPr>
              <a:buNone/>
            </a:pPr>
            <a:r>
              <a:rPr lang="tr-TR" sz="7200" b="1" dirty="0" smtClean="0">
                <a:solidFill>
                  <a:srgbClr val="FF0000"/>
                </a:solidFill>
              </a:rPr>
              <a:t>   </a:t>
            </a:r>
          </a:p>
          <a:p>
            <a:pPr>
              <a:buNone/>
            </a:pPr>
            <a:r>
              <a:rPr lang="tr-TR" sz="7200" b="1" dirty="0" smtClean="0">
                <a:solidFill>
                  <a:srgbClr val="FF0000"/>
                </a:solidFill>
              </a:rPr>
              <a:t>Seçim İlkesi :</a:t>
            </a:r>
            <a:endParaRPr lang="tr-TR" sz="7200" dirty="0" smtClean="0">
              <a:solidFill>
                <a:srgbClr val="FF0000"/>
              </a:solidFill>
              <a:cs typeface="Arial" pitchFamily="34" charset="0"/>
            </a:endParaRPr>
          </a:p>
          <a:p>
            <a:pPr>
              <a:buNone/>
            </a:pPr>
            <a:r>
              <a:rPr lang="tr-TR" sz="7200" b="1" dirty="0" smtClean="0">
                <a:cs typeface="Arial" pitchFamily="34" charset="0"/>
              </a:rPr>
              <a:t>     Demokrasinin temel ilkelerinin başında siyasal iktidarın kullanmasını kimin yapacağının belirlenmesi gerekir. Demokrasilerde egemenliğin kullanılmasına halkın katılımı esastır. Bu katılım ya doğrudan demokrasi, ya yarı doğrudan veya temsili demokrasi biçiminde olmaktadır. Doğrudan demokrasi biçimini günümüz toplumlarında uygulamak mümkün olmamaktadır. Yarı doğrudan demokrasi şekilleri istisnai olarak kullanılmaktadır. Çağdaş demokrasilerin en yaygın uygulama biçimi, temsili demokrasidir.</a:t>
            </a:r>
          </a:p>
          <a:p>
            <a:pPr>
              <a:buNone/>
            </a:pPr>
            <a:r>
              <a:rPr lang="tr-TR" sz="7200" b="1" dirty="0" smtClean="0">
                <a:cs typeface="Arial" pitchFamily="34" charset="0"/>
              </a:rPr>
              <a:t>   </a:t>
            </a:r>
            <a:r>
              <a:rPr lang="tr-TR" sz="7200" b="1" dirty="0" smtClean="0">
                <a:solidFill>
                  <a:srgbClr val="FF0000"/>
                </a:solidFill>
                <a:cs typeface="Arial" pitchFamily="34" charset="0"/>
              </a:rPr>
              <a:t>Çoğunluk İktidarı ve Azınlık Hakları</a:t>
            </a:r>
            <a:r>
              <a:rPr lang="tr-TR" sz="7200" b="1" dirty="0" smtClean="0">
                <a:cs typeface="Arial" pitchFamily="34" charset="0"/>
              </a:rPr>
              <a:t/>
            </a:r>
            <a:br>
              <a:rPr lang="tr-TR" sz="7200" b="1" dirty="0" smtClean="0">
                <a:cs typeface="Arial" pitchFamily="34" charset="0"/>
              </a:rPr>
            </a:br>
            <a:r>
              <a:rPr lang="tr-TR" sz="7200" b="1" dirty="0" smtClean="0">
                <a:cs typeface="Arial" pitchFamily="34" charset="0"/>
              </a:rPr>
              <a:t/>
            </a:r>
            <a:br>
              <a:rPr lang="tr-TR" sz="7200" b="1" dirty="0" smtClean="0">
                <a:cs typeface="Arial" pitchFamily="34" charset="0"/>
              </a:rPr>
            </a:br>
            <a:r>
              <a:rPr lang="tr-TR" sz="7200" b="1" dirty="0" smtClean="0">
                <a:cs typeface="Arial" pitchFamily="34" charset="0"/>
              </a:rPr>
              <a:t>Demokrasi; monarşi, oligarşi ve aristokrasinin aksine çoğunluk iktidarını savunur. İster temsili, ister doğrudan yönetim olsun, çoğunluk eğiliminin iktidar olduğu, ama azınlıkların da siyasi temsile hak sahibi bulundukları sistemd</a:t>
            </a:r>
            <a:r>
              <a:rPr lang="tr-TR" sz="6400" b="1" dirty="0" smtClean="0">
                <a:cs typeface="Arial" pitchFamily="34" charset="0"/>
              </a:rPr>
              <a:t>ir demokrasi.</a:t>
            </a:r>
            <a:br>
              <a:rPr lang="tr-TR" sz="6400" b="1" dirty="0" smtClean="0">
                <a:cs typeface="Arial" pitchFamily="34" charset="0"/>
              </a:rPr>
            </a:br>
            <a:r>
              <a:rPr lang="tr-TR" sz="6400" b="1" dirty="0" smtClean="0">
                <a:latin typeface="Arial" pitchFamily="34" charset="0"/>
                <a:cs typeface="Arial" pitchFamily="34" charset="0"/>
              </a:rPr>
              <a:t/>
            </a:r>
            <a:br>
              <a:rPr lang="tr-TR" sz="6400" b="1" dirty="0" smtClean="0">
                <a:latin typeface="Arial" pitchFamily="34" charset="0"/>
                <a:cs typeface="Arial" pitchFamily="34" charset="0"/>
              </a:rPr>
            </a:br>
            <a:endParaRPr lang="tr-TR" sz="6400" dirty="0" smtClean="0">
              <a:latin typeface="Arial" pitchFamily="34" charset="0"/>
              <a:cs typeface="Arial" pitchFamily="34" charset="0"/>
            </a:endParaRPr>
          </a:p>
          <a:p>
            <a:endParaRPr lang="tr-TR" sz="6400" dirty="0">
              <a:latin typeface="Arial" pitchFamily="34" charset="0"/>
              <a:cs typeface="Arial" pitchFamily="34" charset="0"/>
            </a:endParaRPr>
          </a:p>
        </p:txBody>
      </p:sp>
      <p:sp>
        <p:nvSpPr>
          <p:cNvPr id="5" name="4 Dikdörtgen"/>
          <p:cNvSpPr/>
          <p:nvPr/>
        </p:nvSpPr>
        <p:spPr>
          <a:xfrm>
            <a:off x="4572000" y="1052736"/>
            <a:ext cx="4032448" cy="5632311"/>
          </a:xfrm>
          <a:prstGeom prst="rect">
            <a:avLst/>
          </a:prstGeom>
          <a:solidFill>
            <a:schemeClr val="bg2">
              <a:lumMod val="75000"/>
            </a:schemeClr>
          </a:solidFill>
        </p:spPr>
        <p:txBody>
          <a:bodyPr wrap="square">
            <a:spAutoFit/>
          </a:bodyPr>
          <a:lstStyle/>
          <a:p>
            <a:r>
              <a:rPr lang="tr-TR" b="1" dirty="0" smtClean="0">
                <a:solidFill>
                  <a:srgbClr val="FF0000"/>
                </a:solidFill>
                <a:latin typeface="Arial" pitchFamily="34" charset="0"/>
                <a:cs typeface="Arial" pitchFamily="34" charset="0"/>
              </a:rPr>
              <a:t>Hukuk Devleti</a:t>
            </a:r>
            <a:r>
              <a:rPr lang="tr-TR" b="1" dirty="0" smtClean="0"/>
              <a:t/>
            </a:r>
            <a:br>
              <a:rPr lang="tr-TR" b="1" dirty="0" smtClean="0"/>
            </a:br>
            <a:r>
              <a:rPr lang="tr-TR" b="1" dirty="0" smtClean="0"/>
              <a:t>Gerçek anlamda yalnız demokrasilerde idare bütün eylem ve işlemlerinde kanuna dayanmak zorundadır ve idare edilenler yanında idare edenler de kanunlara uymaya mecburdur. Demokraside idare edenler, idare edilenlere karşı anayasa çerçevesinde sorumludur. Keyfi idare asla söz konusu olamaz. Kaynağını kanundan almayan hiç bir yetki kullanılamaz. Hukuk devletinde idare etme yetkisi kanuna dayandığı gibi, kanunlar anayasa ve evrensel hukuk prensiplerine aykırı olamaz ve kanuna aykırı bir muamele de yapılamaz.</a:t>
            </a:r>
          </a:p>
          <a:p>
            <a:r>
              <a:rPr lang="tr-TR" b="1" dirty="0" smtClean="0"/>
              <a:t> </a:t>
            </a:r>
            <a:r>
              <a:rPr lang="tr-TR" b="1" dirty="0" smtClean="0">
                <a:solidFill>
                  <a:srgbClr val="7030A0"/>
                </a:solidFill>
              </a:rPr>
              <a:t>Batı Demokrasisinin bu nitelikleri, onun; olmazsa olmaz nitelikleridir. Bunlardan yalnız biri eksikse o sistem demokrasi olamaz.</a:t>
            </a:r>
            <a:endParaRPr lang="tr-TR" dirty="0">
              <a:solidFill>
                <a:srgbClr val="7030A0"/>
              </a:solidFill>
            </a:endParaRPr>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24"/>
            <a:ext cx="8784976" cy="353943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323850" algn="l"/>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Din kurallar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na g</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ö</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re kurulup idare edilen devletlere </a:t>
            </a:r>
            <a:r>
              <a:rPr kumimoji="0" lang="tr-TR" sz="2000" b="1" i="0" u="none" strike="noStrike" cap="none" normalizeH="0" baseline="0" dirty="0" smtClean="0">
                <a:ln>
                  <a:noFill/>
                </a:ln>
                <a:solidFill>
                  <a:srgbClr val="FF0000"/>
                </a:solidFill>
                <a:effectLst/>
                <a:latin typeface="Arial" pitchFamily="34" charset="0"/>
                <a:ea typeface="Times New Roman" pitchFamily="18" charset="0"/>
              </a:rPr>
              <a:t>teokratik devlet </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deniyor. </a:t>
            </a:r>
            <a:endParaRPr lang="tr-TR" sz="2000" b="1" dirty="0">
              <a:latin typeface="Arial" pitchFamily="34" charset="0"/>
              <a:ea typeface="Times New Roman" pitchFamily="18" charset="0"/>
            </a:endParaRPr>
          </a:p>
          <a:p>
            <a:pPr fontAlgn="base">
              <a:spcBef>
                <a:spcPct val="0"/>
              </a:spcBef>
              <a:spcAft>
                <a:spcPct val="0"/>
              </a:spcAft>
              <a:tabLst>
                <a:tab pos="288000" algn="l"/>
                <a:tab pos="324000" algn="l"/>
              </a:tabLst>
            </a:pPr>
            <a:r>
              <a:rPr kumimoji="0" lang="tr-TR" sz="2000" b="1" i="0" u="none" strike="noStrike" cap="none" normalizeH="0" baseline="0" dirty="0" smtClean="0">
                <a:ln>
                  <a:noFill/>
                </a:ln>
                <a:solidFill>
                  <a:srgbClr val="FF0000"/>
                </a:solidFill>
                <a:effectLst/>
                <a:latin typeface="Arial" pitchFamily="34" charset="0"/>
                <a:ea typeface="Times New Roman" pitchFamily="18" charset="0"/>
              </a:rPr>
              <a:t>Teokrasi y</a:t>
            </a:r>
            <a:r>
              <a:rPr kumimoji="0" lang="tr-TR" sz="2000" b="1" i="0" u="none" strike="noStrike" cap="none" normalizeH="0" baseline="0" dirty="0" smtClean="0">
                <a:ln>
                  <a:noFill/>
                </a:ln>
                <a:solidFill>
                  <a:srgbClr val="FF0000"/>
                </a:solidFill>
                <a:effectLst/>
                <a:latin typeface="Arial" pitchFamily="34" charset="0"/>
                <a:ea typeface="Times New Roman" pitchFamily="18" charset="0"/>
                <a:cs typeface="Times New Roman" pitchFamily="18" charset="0"/>
              </a:rPr>
              <a:t>ö</a:t>
            </a:r>
            <a:r>
              <a:rPr kumimoji="0" lang="tr-TR" sz="2000" b="1" i="0" u="none" strike="noStrike" cap="none" normalizeH="0" baseline="0" dirty="0" smtClean="0">
                <a:ln>
                  <a:noFill/>
                </a:ln>
                <a:solidFill>
                  <a:srgbClr val="FF0000"/>
                </a:solidFill>
                <a:effectLst/>
                <a:latin typeface="Arial" pitchFamily="34" charset="0"/>
                <a:ea typeface="Times New Roman" pitchFamily="18" charset="0"/>
              </a:rPr>
              <a:t>netiminde;</a:t>
            </a:r>
            <a:endParaRPr lang="tr-TR" sz="2000" b="1" dirty="0">
              <a:solidFill>
                <a:srgbClr val="FF0000"/>
              </a:solidFill>
              <a:latin typeface="Arial" pitchFamily="34" charset="0"/>
              <a:ea typeface="Times New Roman" pitchFamily="18" charset="0"/>
            </a:endParaRPr>
          </a:p>
          <a:p>
            <a:pPr marL="0" marR="0" lvl="0" indent="233363" algn="l" defTabSz="914400" rtl="0" eaLnBrk="0" fontAlgn="base" latinLnBrk="0" hangingPunct="0">
              <a:lnSpc>
                <a:spcPct val="100000"/>
              </a:lnSpc>
              <a:spcBef>
                <a:spcPct val="0"/>
              </a:spcBef>
              <a:spcAft>
                <a:spcPct val="0"/>
              </a:spcAft>
              <a:buClrTx/>
              <a:buSzTx/>
              <a:buFontTx/>
              <a:buChar char="•"/>
              <a:tabLst>
                <a:tab pos="323850" algn="l"/>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Egemenli</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in Tanr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'ya ait oldu</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u kabul edilir. Tanr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 </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st</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 g</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c</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 simgesi olan ilah</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î</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kurallar insanlara uygulan</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r.</a:t>
            </a:r>
            <a:endParaRPr kumimoji="0" lang="tr-TR" sz="2000" b="1" i="0" u="none" strike="noStrike" cap="none" normalizeH="0" baseline="0" dirty="0" smtClean="0">
              <a:ln>
                <a:noFill/>
              </a:ln>
              <a:solidFill>
                <a:schemeClr val="tx1"/>
              </a:solidFill>
              <a:effectLst/>
              <a:latin typeface="Arial" pitchFamily="34" charset="0"/>
            </a:endParaRPr>
          </a:p>
          <a:p>
            <a:pPr marL="0" marR="0" lvl="0" indent="233363" algn="l" defTabSz="914400" rtl="0" eaLnBrk="0" fontAlgn="base" latinLnBrk="0" hangingPunct="0">
              <a:lnSpc>
                <a:spcPct val="100000"/>
              </a:lnSpc>
              <a:spcBef>
                <a:spcPct val="0"/>
              </a:spcBef>
              <a:spcAft>
                <a:spcPct val="0"/>
              </a:spcAft>
              <a:buClrTx/>
              <a:buSzTx/>
              <a:buFontTx/>
              <a:buChar char="•"/>
              <a:tabLst>
                <a:tab pos="323850" algn="l"/>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Yap</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lan b</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t</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ü</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 i</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ler Tanr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ad</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nad</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r. Onun i</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ç</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in y</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ö</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neticilerin yapt</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klar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halk taraf</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ndan tart</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ışı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lamaz, ele</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tirilemez ve de</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i</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tirilemez.</a:t>
            </a:r>
            <a:endParaRPr kumimoji="0" lang="tr-TR" sz="2000" b="1" i="0" u="none" strike="noStrike" cap="none" normalizeH="0" baseline="0" dirty="0" smtClean="0">
              <a:ln>
                <a:noFill/>
              </a:ln>
              <a:solidFill>
                <a:schemeClr val="tx1"/>
              </a:solidFill>
              <a:effectLst/>
              <a:latin typeface="Arial" pitchFamily="34" charset="0"/>
            </a:endParaRPr>
          </a:p>
          <a:p>
            <a:pPr marL="0" marR="0" lvl="0" indent="233363" algn="l" defTabSz="914400" rtl="0" eaLnBrk="0" fontAlgn="base" latinLnBrk="0" hangingPunct="0">
              <a:lnSpc>
                <a:spcPct val="100000"/>
              </a:lnSpc>
              <a:spcBef>
                <a:spcPct val="0"/>
              </a:spcBef>
              <a:spcAft>
                <a:spcPct val="0"/>
              </a:spcAft>
              <a:buClrTx/>
              <a:buSzTx/>
              <a:buFontTx/>
              <a:buChar char="•"/>
              <a:tabLst>
                <a:tab pos="323850" algn="l"/>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Y</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ö</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netenler, y</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ö</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nettikleri insanlara de</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ğ</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il sadece Tanr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'ya kar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şı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sorumludurlar.</a:t>
            </a:r>
          </a:p>
          <a:p>
            <a:pPr marL="0" marR="0" lvl="0" indent="233363" algn="l" defTabSz="914400" rtl="0" eaLnBrk="0" fontAlgn="base" latinLnBrk="0" hangingPunct="0">
              <a:lnSpc>
                <a:spcPct val="100000"/>
              </a:lnSpc>
              <a:spcBef>
                <a:spcPct val="0"/>
              </a:spcBef>
              <a:spcAft>
                <a:spcPct val="0"/>
              </a:spcAft>
              <a:buClrTx/>
              <a:buSzTx/>
              <a:buFontTx/>
              <a:buChar char="•"/>
              <a:tabLst>
                <a:tab pos="323850" algn="l"/>
              </a:tabLst>
            </a:pPr>
            <a:r>
              <a:rPr lang="tr-TR" sz="2000" b="1" dirty="0" smtClean="0">
                <a:latin typeface="Arial" pitchFamily="34" charset="0"/>
              </a:rPr>
              <a:t>Halife Papa gibi dini liderler yönetimde etkili olur.</a:t>
            </a:r>
            <a:endParaRPr kumimoji="0" lang="tr-TR" sz="2000" b="1" i="0" u="none" strike="noStrike" cap="none" normalizeH="0" baseline="0" dirty="0" smtClean="0">
              <a:ln>
                <a:noFill/>
              </a:ln>
              <a:solidFill>
                <a:schemeClr val="tx1"/>
              </a:solidFill>
              <a:effectLst/>
              <a:latin typeface="Arial" pitchFamily="34" charset="0"/>
            </a:endParaRPr>
          </a:p>
          <a:p>
            <a:pPr marL="0" marR="0" lvl="0" indent="233363" algn="l" defTabSz="914400" rtl="0" eaLnBrk="0" fontAlgn="base" latinLnBrk="0" hangingPunct="0">
              <a:lnSpc>
                <a:spcPct val="100000"/>
              </a:lnSpc>
              <a:spcBef>
                <a:spcPct val="0"/>
              </a:spcBef>
              <a:spcAft>
                <a:spcPct val="0"/>
              </a:spcAft>
              <a:buClrTx/>
              <a:buSzTx/>
              <a:buFontTx/>
              <a:buChar char="•"/>
              <a:tabLst>
                <a:tab pos="323850" algn="l"/>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Y</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ö</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neticilerin se</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ç</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iminde halk</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n ve demokratik kurallar</a:t>
            </a:r>
            <a:r>
              <a:rPr kumimoji="0" lang="tr-TR" sz="20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ın </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etkisi olmaz.</a:t>
            </a:r>
            <a:endParaRPr kumimoji="0" lang="tr-TR" sz="2000" b="1" i="0" u="none" strike="noStrike" cap="none" normalizeH="0" baseline="0" dirty="0" smtClean="0">
              <a:ln>
                <a:noFill/>
              </a:ln>
              <a:solidFill>
                <a:schemeClr val="tx1"/>
              </a:solidFill>
              <a:effectLst/>
              <a:latin typeface="Arial" pitchFamily="34" charset="0"/>
            </a:endParaRPr>
          </a:p>
        </p:txBody>
      </p:sp>
      <p:sp>
        <p:nvSpPr>
          <p:cNvPr id="9" name="8 Dikdörtgen"/>
          <p:cNvSpPr/>
          <p:nvPr/>
        </p:nvSpPr>
        <p:spPr>
          <a:xfrm>
            <a:off x="395536" y="6211669"/>
            <a:ext cx="842493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fontAlgn="base">
              <a:spcBef>
                <a:spcPct val="0"/>
              </a:spcBef>
              <a:spcAft>
                <a:spcPct val="0"/>
              </a:spcAft>
            </a:pPr>
            <a:r>
              <a:rPr lang="tr-TR" b="1" dirty="0" smtClean="0">
                <a:latin typeface="Arial" pitchFamily="34" charset="0"/>
                <a:ea typeface="Times New Roman" pitchFamily="18" charset="0"/>
              </a:rPr>
              <a:t>            Firavun(Tanrı Kral)                            </a:t>
            </a:r>
            <a:r>
              <a:rPr lang="tr-TR" b="1" dirty="0" err="1" smtClean="0">
                <a:latin typeface="Arial" pitchFamily="34" charset="0"/>
                <a:ea typeface="Times New Roman" pitchFamily="18" charset="0"/>
              </a:rPr>
              <a:t>Patesi</a:t>
            </a:r>
            <a:r>
              <a:rPr lang="tr-TR" b="1" dirty="0" smtClean="0">
                <a:latin typeface="Arial" pitchFamily="34" charset="0"/>
                <a:ea typeface="Times New Roman" pitchFamily="18" charset="0"/>
              </a:rPr>
              <a:t> (Rahip Kral)</a:t>
            </a:r>
            <a:endParaRPr lang="tr-TR" b="1" dirty="0">
              <a:latin typeface="Arial" pitchFamily="34" charset="0"/>
              <a:ea typeface="Times New Roman" pitchFamily="18" charset="0"/>
            </a:endParaRPr>
          </a:p>
        </p:txBody>
      </p:sp>
      <p:pic>
        <p:nvPicPr>
          <p:cNvPr id="1026" name="Picture 2"/>
          <p:cNvPicPr>
            <a:picLocks noChangeAspect="1" noChangeArrowheads="1"/>
          </p:cNvPicPr>
          <p:nvPr/>
        </p:nvPicPr>
        <p:blipFill>
          <a:blip r:embed="rId3" cstate="print"/>
          <a:srcRect/>
          <a:stretch>
            <a:fillRect/>
          </a:stretch>
        </p:blipFill>
        <p:spPr bwMode="auto">
          <a:xfrm>
            <a:off x="1071538" y="3606819"/>
            <a:ext cx="6727825" cy="2536825"/>
          </a:xfrm>
          <a:prstGeom prst="rect">
            <a:avLst/>
          </a:prstGeom>
          <a:noFill/>
          <a:ln w="9525">
            <a:noFill/>
            <a:miter lim="800000"/>
            <a:headEnd/>
            <a:tailEnd/>
          </a:ln>
          <a:effectLst/>
        </p:spPr>
      </p:pic>
    </p:spTree>
  </p:cSld>
  <p:clrMapOvr>
    <a:masterClrMapping/>
  </p:clrMapOvr>
  <p:transition>
    <p:zoom/>
    <p:sndAc>
      <p:stSnd>
        <p:snd r:embed="rId2" name="drumroll.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273262"/>
            <a:ext cx="9144000" cy="330859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FF0000"/>
                </a:solidFill>
                <a:effectLst/>
                <a:latin typeface="Arial" pitchFamily="34" charset="0"/>
                <a:ea typeface="Times New Roman" pitchFamily="18" charset="0"/>
              </a:rPr>
              <a:t>Teokrasi yönetiminin özellikleri nelerdir?</a:t>
            </a:r>
            <a:endParaRPr kumimoji="0" lang="tr-TR" sz="2000" b="0" i="0" u="none" strike="noStrike" cap="none" normalizeH="0" baseline="0" dirty="0" smtClean="0">
              <a:ln>
                <a:noFill/>
              </a:ln>
              <a:solidFill>
                <a:srgbClr val="FF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Ülkelerin dini inançlara göre yönetilmesine, teokrasi yönetimi denilir.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Bu tür ülkelerde hukuk kuralları </a:t>
            </a:r>
            <a:r>
              <a:rPr lang="tr-TR" sz="2000" b="1" dirty="0">
                <a:latin typeface="Arial" pitchFamily="34" charset="0"/>
                <a:ea typeface="Times New Roman" pitchFamily="18" charset="0"/>
              </a:rPr>
              <a:t>K</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utsal </a:t>
            </a:r>
            <a:r>
              <a:rPr lang="tr-TR" sz="2000" b="1" dirty="0" smtClean="0">
                <a:latin typeface="Arial" pitchFamily="34" charset="0"/>
                <a:ea typeface="Times New Roman" pitchFamily="18" charset="0"/>
              </a:rPr>
              <a:t>K</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itaplardır. </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Örnek :Suudi Arabistan, Vatikan.</a:t>
            </a:r>
            <a:endParaRPr kumimoji="0" lang="tr-TR" sz="20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FF0000"/>
                </a:solidFill>
                <a:effectLst/>
                <a:latin typeface="Arial" pitchFamily="34" charset="0"/>
                <a:ea typeface="Times New Roman" pitchFamily="18" charset="0"/>
              </a:rPr>
              <a:t>Teokrasilerde:</a:t>
            </a:r>
            <a:endParaRPr kumimoji="0" lang="tr-TR" sz="2000" b="0" i="0" u="none" strike="noStrike" cap="none" normalizeH="0" baseline="0" dirty="0" smtClean="0">
              <a:ln>
                <a:noFill/>
              </a:ln>
              <a:solidFill>
                <a:srgbClr val="FF00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2000" b="1" dirty="0">
                <a:latin typeface="Arial" pitchFamily="34" charset="0"/>
                <a:ea typeface="Times New Roman" pitchFamily="18" charset="0"/>
              </a:rPr>
              <a:t>*</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Hakimiyetin Tanrı'ya ait olduğu kabul edilir.</a:t>
            </a:r>
            <a:endParaRPr kumimoji="0" lang="tr-TR" sz="20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2000" b="1" dirty="0">
                <a:latin typeface="Arial" pitchFamily="34" charset="0"/>
                <a:ea typeface="Times New Roman" pitchFamily="18" charset="0"/>
              </a:rPr>
              <a:t>*</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Tanrının üstün gücünün simgesi olan ilahi kurallar insanlara uygulanır.</a:t>
            </a:r>
            <a:endParaRPr kumimoji="0" lang="tr-TR" sz="20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tr-TR" sz="2000" b="1" dirty="0">
                <a:latin typeface="Arial" pitchFamily="34" charset="0"/>
                <a:ea typeface="Times New Roman" pitchFamily="18" charset="0"/>
              </a:rPr>
              <a:t>*</a:t>
            </a:r>
            <a:r>
              <a:rPr kumimoji="0" lang="tr-TR" sz="2000" b="1" i="0" u="none" strike="noStrike" cap="none" normalizeH="0" baseline="0" dirty="0" smtClean="0">
                <a:ln>
                  <a:noFill/>
                </a:ln>
                <a:solidFill>
                  <a:schemeClr val="tx1"/>
                </a:solidFill>
                <a:effectLst/>
                <a:latin typeface="Arial" pitchFamily="34" charset="0"/>
                <a:ea typeface="Times New Roman" pitchFamily="18" charset="0"/>
              </a:rPr>
              <a:t>Yapılan bütün işler Tanrı adınadır. Onun için yöneticilerin yaptıkları</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chemeClr val="tx1"/>
                </a:solidFill>
                <a:effectLst/>
                <a:latin typeface="Arial" pitchFamily="34" charset="0"/>
                <a:ea typeface="Times New Roman" pitchFamily="18" charset="0"/>
              </a:rPr>
              <a:t> halk tarafından tartışılmaz, eleştirilemez ve değiştirilemez.</a:t>
            </a:r>
            <a:endParaRPr kumimoji="0" lang="tr-TR" sz="20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endParaRPr>
          </a:p>
        </p:txBody>
      </p:sp>
      <p:sp>
        <p:nvSpPr>
          <p:cNvPr id="5" name="4 Dikdörtgen"/>
          <p:cNvSpPr/>
          <p:nvPr/>
        </p:nvSpPr>
        <p:spPr>
          <a:xfrm>
            <a:off x="323528" y="5301208"/>
            <a:ext cx="6276806"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tr-TR" sz="2000" dirty="0">
                <a:solidFill>
                  <a:srgbClr val="002060"/>
                </a:solidFill>
                <a:latin typeface="Arial" pitchFamily="34" charset="0"/>
                <a:ea typeface="Times New Roman" pitchFamily="18" charset="0"/>
              </a:rPr>
              <a:t>Yönetenler yönettikleri kişilere değil </a:t>
            </a:r>
            <a:r>
              <a:rPr lang="tr-TR" sz="2000" dirty="0" smtClean="0">
                <a:solidFill>
                  <a:srgbClr val="002060"/>
                </a:solidFill>
                <a:latin typeface="Arial" pitchFamily="34" charset="0"/>
                <a:ea typeface="Times New Roman" pitchFamily="18" charset="0"/>
              </a:rPr>
              <a:t>sadece </a:t>
            </a:r>
            <a:r>
              <a:rPr lang="tr-TR" sz="2000" dirty="0">
                <a:solidFill>
                  <a:srgbClr val="002060"/>
                </a:solidFill>
                <a:latin typeface="Arial" pitchFamily="34" charset="0"/>
                <a:ea typeface="Times New Roman" pitchFamily="18" charset="0"/>
              </a:rPr>
              <a:t>tanrıya </a:t>
            </a:r>
            <a:r>
              <a:rPr lang="tr-TR" sz="2000" dirty="0" smtClean="0">
                <a:solidFill>
                  <a:srgbClr val="002060"/>
                </a:solidFill>
                <a:latin typeface="Arial" pitchFamily="34" charset="0"/>
                <a:ea typeface="Times New Roman" pitchFamily="18" charset="0"/>
              </a:rPr>
              <a:t>karşı sorumludurlar</a:t>
            </a:r>
            <a:r>
              <a:rPr lang="tr-TR" sz="2000" dirty="0">
                <a:solidFill>
                  <a:srgbClr val="002060"/>
                </a:solidFill>
                <a:latin typeface="Arial" pitchFamily="34" charset="0"/>
                <a:ea typeface="Times New Roman" pitchFamily="18" charset="0"/>
              </a:rPr>
              <a:t>.</a:t>
            </a:r>
            <a:endParaRPr lang="tr-TR" sz="2000" dirty="0">
              <a:solidFill>
                <a:srgbClr val="002060"/>
              </a:solidFill>
            </a:endParaRPr>
          </a:p>
        </p:txBody>
      </p:sp>
      <p:sp>
        <p:nvSpPr>
          <p:cNvPr id="6" name="5 Dikdörtgen"/>
          <p:cNvSpPr/>
          <p:nvPr/>
        </p:nvSpPr>
        <p:spPr>
          <a:xfrm>
            <a:off x="179512" y="5949280"/>
            <a:ext cx="8784976" cy="86177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b="1" dirty="0">
                <a:solidFill>
                  <a:srgbClr val="FFC000"/>
                </a:solidFill>
              </a:rPr>
              <a:t>Günümüzde Dünya üzerinde hangi </a:t>
            </a:r>
            <a:r>
              <a:rPr lang="tr-TR" b="1" dirty="0" smtClean="0">
                <a:solidFill>
                  <a:srgbClr val="FFC000"/>
                </a:solidFill>
              </a:rPr>
              <a:t>ülkelerde </a:t>
            </a:r>
            <a:r>
              <a:rPr lang="tr-TR" b="1" dirty="0">
                <a:solidFill>
                  <a:srgbClr val="FFC000"/>
                </a:solidFill>
              </a:rPr>
              <a:t>teokrasi yönetimi vardır?</a:t>
            </a:r>
            <a:endParaRPr lang="tr-TR" dirty="0">
              <a:solidFill>
                <a:srgbClr val="FFC000"/>
              </a:solidFill>
            </a:endParaRPr>
          </a:p>
          <a:p>
            <a:r>
              <a:rPr lang="tr-TR" sz="1600" dirty="0">
                <a:latin typeface="Arial Black" pitchFamily="34" charset="0"/>
              </a:rPr>
              <a:t>Vatikan, Suudi Arabistan, İran ve Ürdün gibi ülkeler teokrasiyle yönetilmektedir.</a:t>
            </a:r>
          </a:p>
        </p:txBody>
      </p:sp>
      <p:pic>
        <p:nvPicPr>
          <p:cNvPr id="1026" name="Picture 2"/>
          <p:cNvPicPr>
            <a:picLocks noChangeAspect="1" noChangeArrowheads="1"/>
          </p:cNvPicPr>
          <p:nvPr/>
        </p:nvPicPr>
        <p:blipFill>
          <a:blip r:embed="rId3" cstate="print">
            <a:lum bright="-10000"/>
          </a:blip>
          <a:srcRect/>
          <a:stretch>
            <a:fillRect/>
          </a:stretch>
        </p:blipFill>
        <p:spPr bwMode="auto">
          <a:xfrm>
            <a:off x="642910" y="3429000"/>
            <a:ext cx="7437437" cy="1958975"/>
          </a:xfrm>
          <a:prstGeom prst="rect">
            <a:avLst/>
          </a:prstGeom>
          <a:noFill/>
          <a:ln w="9525">
            <a:noFill/>
            <a:miter lim="800000"/>
            <a:headEnd/>
            <a:tailEnd/>
          </a:ln>
          <a:effectLst/>
        </p:spPr>
      </p:pic>
    </p:spTree>
  </p:cSld>
  <p:clrMapOvr>
    <a:masterClrMapping/>
  </p:clrMapOvr>
  <p:transition>
    <p:zoom/>
    <p:sndAc>
      <p:stSnd>
        <p:snd r:embed="rId2" name="drumroll.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0" y="3212976"/>
            <a:ext cx="9144000" cy="30469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400" b="1" dirty="0" smtClean="0">
                <a:solidFill>
                  <a:schemeClr val="tx1"/>
                </a:solidFill>
                <a:latin typeface="Arial" pitchFamily="34" charset="0"/>
                <a:ea typeface="Times New Roman" pitchFamily="18" charset="0"/>
              </a:rPr>
              <a:t>Dünyanın kendi etrafında döndüğünü iddia eden</a:t>
            </a:r>
          </a:p>
          <a:p>
            <a:pPr lvl="0" fontAlgn="base">
              <a:spcBef>
                <a:spcPct val="0"/>
              </a:spcBef>
              <a:spcAft>
                <a:spcPct val="0"/>
              </a:spcAft>
            </a:pPr>
            <a:r>
              <a:rPr lang="tr-TR" sz="2400" b="1" dirty="0" smtClean="0">
                <a:solidFill>
                  <a:schemeClr val="tx1"/>
                </a:solidFill>
                <a:latin typeface="Arial" pitchFamily="34" charset="0"/>
                <a:ea typeface="Times New Roman" pitchFamily="18" charset="0"/>
              </a:rPr>
              <a:t> Galileo Katolik Kilise'si tarafından cezalandırılmıştır.</a:t>
            </a:r>
          </a:p>
          <a:p>
            <a:pPr lvl="0" fontAlgn="base">
              <a:spcBef>
                <a:spcPct val="0"/>
              </a:spcBef>
              <a:spcAft>
                <a:spcPct val="0"/>
              </a:spcAft>
            </a:pPr>
            <a:r>
              <a:rPr lang="tr-TR" sz="2400" b="1" dirty="0" smtClean="0">
                <a:solidFill>
                  <a:schemeClr val="tx1"/>
                </a:solidFill>
                <a:latin typeface="Arial" pitchFamily="34" charset="0"/>
                <a:ea typeface="Times New Roman" pitchFamily="18" charset="0"/>
              </a:rPr>
              <a:t> </a:t>
            </a:r>
            <a:r>
              <a:rPr lang="tr-TR" sz="2400" b="1" dirty="0" smtClean="0">
                <a:solidFill>
                  <a:srgbClr val="FF0000"/>
                </a:solidFill>
                <a:latin typeface="Arial" pitchFamily="34" charset="0"/>
                <a:ea typeface="Times New Roman" pitchFamily="18" charset="0"/>
              </a:rPr>
              <a:t>Ortaçağ'da demokratik bir yönetim olsaydı, </a:t>
            </a:r>
          </a:p>
          <a:p>
            <a:pPr lvl="0" fontAlgn="base">
              <a:spcBef>
                <a:spcPct val="0"/>
              </a:spcBef>
              <a:spcAft>
                <a:spcPct val="0"/>
              </a:spcAft>
            </a:pPr>
            <a:r>
              <a:rPr lang="tr-TR" sz="2400" b="1" dirty="0" smtClean="0">
                <a:solidFill>
                  <a:srgbClr val="FF0000"/>
                </a:solidFill>
                <a:latin typeface="Arial" pitchFamily="34" charset="0"/>
                <a:ea typeface="Times New Roman" pitchFamily="18" charset="0"/>
              </a:rPr>
              <a:t>Galileo'nun yaptıkları nasıl değerlendirilirdi?</a:t>
            </a:r>
            <a:endParaRPr lang="tr-TR" sz="2400" dirty="0" smtClean="0">
              <a:solidFill>
                <a:srgbClr val="FF0000"/>
              </a:solidFill>
              <a:latin typeface="Arial" pitchFamily="34" charset="0"/>
            </a:endParaRPr>
          </a:p>
          <a:p>
            <a:pPr lvl="0" eaLnBrk="0" fontAlgn="base" hangingPunct="0">
              <a:spcBef>
                <a:spcPct val="0"/>
              </a:spcBef>
              <a:spcAft>
                <a:spcPct val="0"/>
              </a:spcAft>
            </a:pPr>
            <a:r>
              <a:rPr lang="tr-TR" sz="2400" dirty="0" smtClean="0">
                <a:solidFill>
                  <a:schemeClr val="tx1"/>
                </a:solidFill>
                <a:latin typeface="Arial" pitchFamily="34" charset="0"/>
                <a:ea typeface="Times New Roman" pitchFamily="18" charset="0"/>
              </a:rPr>
              <a:t>* Görüşüne saygı duyulurdu.</a:t>
            </a:r>
          </a:p>
          <a:p>
            <a:pPr lvl="0" fontAlgn="base">
              <a:spcBef>
                <a:spcPct val="0"/>
              </a:spcBef>
              <a:spcAft>
                <a:spcPct val="0"/>
              </a:spcAft>
            </a:pPr>
            <a:r>
              <a:rPr lang="tr-TR" sz="2400" dirty="0" smtClean="0">
                <a:solidFill>
                  <a:schemeClr val="tx1"/>
                </a:solidFill>
                <a:latin typeface="Arial" pitchFamily="34" charset="0"/>
                <a:ea typeface="Times New Roman" pitchFamily="18" charset="0"/>
              </a:rPr>
              <a:t>*Doğru olabileceği düşüncesiyle üzerinde çalışmalar yapılabilirdi. </a:t>
            </a:r>
          </a:p>
          <a:p>
            <a:pPr lvl="0" fontAlgn="base">
              <a:spcBef>
                <a:spcPct val="0"/>
              </a:spcBef>
              <a:spcAft>
                <a:spcPct val="0"/>
              </a:spcAft>
            </a:pPr>
            <a:r>
              <a:rPr lang="tr-TR" sz="2400" dirty="0" smtClean="0">
                <a:solidFill>
                  <a:schemeClr val="tx1"/>
                </a:solidFill>
                <a:latin typeface="Arial" pitchFamily="34" charset="0"/>
                <a:ea typeface="Times New Roman" pitchFamily="18" charset="0"/>
              </a:rPr>
              <a:t>*Görüşünü (düşüncesini) bildirdiği için cezalandıramazdı.</a:t>
            </a:r>
            <a:endParaRPr lang="tr-TR" sz="2400" dirty="0" smtClean="0">
              <a:solidFill>
                <a:schemeClr val="tx1"/>
              </a:solidFill>
              <a:latin typeface="Arial" pitchFamily="34" charset="0"/>
            </a:endParaRPr>
          </a:p>
          <a:p>
            <a:pPr lvl="0" eaLnBrk="0" fontAlgn="base" hangingPunct="0">
              <a:spcBef>
                <a:spcPct val="0"/>
              </a:spcBef>
              <a:spcAft>
                <a:spcPct val="0"/>
              </a:spcAft>
            </a:pPr>
            <a:r>
              <a:rPr lang="tr-TR" sz="2400" dirty="0" smtClean="0">
                <a:solidFill>
                  <a:schemeClr val="tx1"/>
                </a:solidFill>
                <a:latin typeface="Arial" pitchFamily="34" charset="0"/>
                <a:ea typeface="Times New Roman" pitchFamily="18" charset="0"/>
              </a:rPr>
              <a:t>* Galileo'ya maddi ve manevi destek verilirdi</a:t>
            </a:r>
            <a:endParaRPr kumimoji="0" lang="tr-TR" sz="2400" b="0" i="0" u="none" strike="noStrike" cap="none" normalizeH="0" baseline="0" dirty="0" smtClean="0">
              <a:ln>
                <a:noFill/>
              </a:ln>
              <a:solidFill>
                <a:schemeClr val="tx1"/>
              </a:solidFill>
              <a:effectLst/>
              <a:latin typeface="Arial" pitchFamily="34" charset="0"/>
            </a:endParaRPr>
          </a:p>
        </p:txBody>
      </p:sp>
      <p:sp>
        <p:nvSpPr>
          <p:cNvPr id="5" name="4 Dikdörtgen"/>
          <p:cNvSpPr/>
          <p:nvPr/>
        </p:nvSpPr>
        <p:spPr>
          <a:xfrm>
            <a:off x="0" y="1844824"/>
            <a:ext cx="8568952" cy="123110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tr-TR" b="1" dirty="0" smtClean="0">
                <a:solidFill>
                  <a:srgbClr val="6600CC"/>
                </a:solidFill>
              </a:rPr>
              <a:t> </a:t>
            </a:r>
            <a:r>
              <a:rPr lang="tr-TR" b="1" dirty="0" smtClean="0"/>
              <a:t>Ancak kitabı daha önce yapılan uyarılarla çeliştiği söylentilerine rağmen Roma’da mahkemeye çağrıldı. 1633'te bu kitap yasaklandı ve Kutsal Engizisyon'ca müebbet hapse mahkum edildi. Cezası kendi evinde göz hapsine çevrildi. Yetmiş yaşında hapsedilen Galileo kör oldu ve 1642 yılında </a:t>
            </a:r>
            <a:r>
              <a:rPr lang="tr-TR" sz="2000" b="1" dirty="0" smtClean="0"/>
              <a:t>hayatını kaybetti</a:t>
            </a:r>
            <a:endParaRPr lang="tr-TR" b="1" dirty="0"/>
          </a:p>
        </p:txBody>
      </p:sp>
      <p:sp>
        <p:nvSpPr>
          <p:cNvPr id="14" name="13 Dikdörtgen"/>
          <p:cNvSpPr/>
          <p:nvPr/>
        </p:nvSpPr>
        <p:spPr>
          <a:xfrm>
            <a:off x="2627784" y="0"/>
            <a:ext cx="6516216" cy="17543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tr-TR" b="1" dirty="0" smtClean="0">
                <a:latin typeface="Arial" pitchFamily="34" charset="0"/>
                <a:cs typeface="Arial" pitchFamily="34" charset="0"/>
              </a:rPr>
              <a:t>1642 yılları arasında yaşamış İtalyan gökbilimcidir</a:t>
            </a:r>
          </a:p>
          <a:p>
            <a:r>
              <a:rPr lang="tr-TR" b="1" dirty="0" smtClean="0"/>
              <a:t>Galileo, bir müddet bilimin pratik yönüne döndü, mikroskobu geliştirdi. Ancak 1618'de üç kuyruklu yıldızın görülmesiyle kiliseyle münakaşaya girdi. Arkadaşının Sekizinci Urban olarak Papa seçilmesinden cesaret alarak yazdığı "İki Kainat Sistemi Üzerine Konuşmalar" adlı eserini 1632'de yayınladı</a:t>
            </a:r>
            <a:endParaRPr lang="tr-TR" b="1" dirty="0"/>
          </a:p>
        </p:txBody>
      </p:sp>
      <p:pic>
        <p:nvPicPr>
          <p:cNvPr id="2050" name="Picture 2"/>
          <p:cNvPicPr>
            <a:picLocks noChangeAspect="1" noChangeArrowheads="1"/>
          </p:cNvPicPr>
          <p:nvPr/>
        </p:nvPicPr>
        <p:blipFill>
          <a:blip r:embed="rId3" cstate="print"/>
          <a:srcRect/>
          <a:stretch>
            <a:fillRect/>
          </a:stretch>
        </p:blipFill>
        <p:spPr bwMode="auto">
          <a:xfrm>
            <a:off x="428596" y="71414"/>
            <a:ext cx="1973263" cy="1722437"/>
          </a:xfrm>
          <a:prstGeom prst="rect">
            <a:avLst/>
          </a:prstGeom>
          <a:noFill/>
          <a:ln w="9525">
            <a:noFill/>
            <a:miter lim="800000"/>
            <a:headEnd/>
            <a:tailEnd/>
          </a:ln>
          <a:effectLst/>
        </p:spPr>
      </p:pic>
    </p:spTree>
  </p:cSld>
  <p:clrMapOvr>
    <a:masterClrMapping/>
  </p:clrMapOvr>
  <p:transition>
    <p:zoom/>
    <p:sndAc>
      <p:stSnd>
        <p:snd r:embed="rId2" name="drumroll.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0"/>
            <a:ext cx="8507288" cy="908720"/>
          </a:xfrm>
          <a:solidFill>
            <a:schemeClr val="accent2">
              <a:lumMod val="20000"/>
              <a:lumOff val="80000"/>
            </a:schemeClr>
          </a:solidFill>
        </p:spPr>
        <p:txBody>
          <a:bodyPr>
            <a:normAutofit/>
          </a:bodyPr>
          <a:lstStyle/>
          <a:p>
            <a:r>
              <a:rPr lang="tr-TR" dirty="0" smtClean="0"/>
              <a:t>MONARŞİ YÖNETİMİ</a:t>
            </a:r>
            <a:endParaRPr lang="tr-TR" dirty="0"/>
          </a:p>
        </p:txBody>
      </p:sp>
      <p:pic>
        <p:nvPicPr>
          <p:cNvPr id="5" name="Picture 2" descr="http://t1.gstatic.com/images?q=tbn:ANd9GcSNtwvd4Ny8K-eOv3ryeLrB9fk1SU5ukS8Vt3OAFotHyWI8U0aMrw"/>
          <p:cNvPicPr>
            <a:picLocks noGrp="1" noChangeAspect="1" noChangeArrowheads="1"/>
          </p:cNvPicPr>
          <p:nvPr>
            <p:ph sz="half" idx="1"/>
          </p:nvPr>
        </p:nvPicPr>
        <p:blipFill>
          <a:blip r:embed="rId3" cstate="print"/>
          <a:srcRect/>
          <a:stretch>
            <a:fillRect/>
          </a:stretch>
        </p:blipFill>
        <p:spPr bwMode="auto">
          <a:xfrm>
            <a:off x="323529" y="980728"/>
            <a:ext cx="2736304" cy="3384377"/>
          </a:xfrm>
          <a:prstGeom prst="rect">
            <a:avLst/>
          </a:prstGeom>
          <a:noFill/>
        </p:spPr>
      </p:pic>
      <p:sp>
        <p:nvSpPr>
          <p:cNvPr id="4" name="3 İçerik Yer Tutucusu"/>
          <p:cNvSpPr>
            <a:spLocks noGrp="1"/>
          </p:cNvSpPr>
          <p:nvPr>
            <p:ph sz="half" idx="2"/>
          </p:nvPr>
        </p:nvSpPr>
        <p:spPr>
          <a:xfrm>
            <a:off x="3203848" y="908721"/>
            <a:ext cx="5400600" cy="3528391"/>
          </a:xfrm>
        </p:spPr>
        <p:style>
          <a:lnRef idx="2">
            <a:schemeClr val="accent2">
              <a:shade val="50000"/>
            </a:schemeClr>
          </a:lnRef>
          <a:fillRef idx="1">
            <a:schemeClr val="accent2"/>
          </a:fillRef>
          <a:effectRef idx="0">
            <a:schemeClr val="accent2"/>
          </a:effectRef>
          <a:fontRef idx="minor">
            <a:schemeClr val="lt1"/>
          </a:fontRef>
        </p:style>
        <p:txBody>
          <a:bodyPr>
            <a:normAutofit fontScale="70000" lnSpcReduction="20000"/>
          </a:bodyPr>
          <a:lstStyle/>
          <a:p>
            <a:pPr marL="0" lvl="0" indent="238125" fontAlgn="base">
              <a:spcBef>
                <a:spcPct val="0"/>
              </a:spcBef>
              <a:spcAft>
                <a:spcPct val="0"/>
              </a:spcAft>
              <a:buNone/>
              <a:tabLst>
                <a:tab pos="336550" algn="l"/>
              </a:tabLst>
            </a:pPr>
            <a:r>
              <a:rPr lang="tr-TR" b="1" dirty="0" smtClean="0">
                <a:latin typeface="Arial" pitchFamily="34" charset="0"/>
                <a:ea typeface="Times New Roman" pitchFamily="18" charset="0"/>
                <a:cs typeface="Arial" pitchFamily="34" charset="0"/>
              </a:rPr>
              <a:t>Monar</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i y</a:t>
            </a:r>
            <a:r>
              <a:rPr lang="tr-TR" b="1" dirty="0" smtClean="0">
                <a:latin typeface="Arial" pitchFamily="34" charset="0"/>
                <a:ea typeface="Times New Roman" pitchFamily="18" charset="0"/>
                <a:cs typeface="Times New Roman" pitchFamily="18" charset="0"/>
              </a:rPr>
              <a:t>ö</a:t>
            </a:r>
            <a:r>
              <a:rPr lang="tr-TR" b="1" dirty="0" smtClean="0">
                <a:latin typeface="Arial" pitchFamily="34" charset="0"/>
                <a:ea typeface="Times New Roman" pitchFamily="18" charset="0"/>
              </a:rPr>
              <a:t>netiminde;</a:t>
            </a:r>
            <a:endParaRPr lang="tr-TR" dirty="0" smtClean="0">
              <a:latin typeface="Arial" pitchFamily="34" charset="0"/>
            </a:endParaRPr>
          </a:p>
          <a:p>
            <a:pPr marL="0" lvl="0" indent="238125" eaLnBrk="0" fontAlgn="base" hangingPunct="0">
              <a:spcBef>
                <a:spcPct val="0"/>
              </a:spcBef>
              <a:spcAft>
                <a:spcPct val="0"/>
              </a:spcAft>
              <a:buFontTx/>
              <a:buChar char="•"/>
              <a:tabLst>
                <a:tab pos="336550" algn="l"/>
              </a:tabLst>
            </a:pPr>
            <a:r>
              <a:rPr lang="tr-TR" b="1" dirty="0" smtClean="0">
                <a:latin typeface="Arial" pitchFamily="34" charset="0"/>
                <a:ea typeface="Times New Roman" pitchFamily="18" charset="0"/>
              </a:rPr>
              <a:t>Yasama, y</a:t>
            </a:r>
            <a:r>
              <a:rPr lang="tr-TR" b="1" dirty="0" smtClean="0">
                <a:latin typeface="Arial" pitchFamily="34" charset="0"/>
                <a:ea typeface="Times New Roman" pitchFamily="18" charset="0"/>
                <a:cs typeface="Times New Roman" pitchFamily="18" charset="0"/>
              </a:rPr>
              <a:t>ü</a:t>
            </a:r>
            <a:r>
              <a:rPr lang="tr-TR" b="1" dirty="0" smtClean="0">
                <a:latin typeface="Arial" pitchFamily="34" charset="0"/>
                <a:ea typeface="Times New Roman" pitchFamily="18" charset="0"/>
              </a:rPr>
              <a:t>r</a:t>
            </a:r>
            <a:r>
              <a:rPr lang="tr-TR" b="1" dirty="0" smtClean="0">
                <a:latin typeface="Arial" pitchFamily="34" charset="0"/>
                <a:ea typeface="Times New Roman" pitchFamily="18" charset="0"/>
                <a:cs typeface="Times New Roman" pitchFamily="18" charset="0"/>
              </a:rPr>
              <a:t>ü</a:t>
            </a:r>
            <a:r>
              <a:rPr lang="tr-TR" b="1" dirty="0" smtClean="0">
                <a:latin typeface="Arial" pitchFamily="34" charset="0"/>
                <a:ea typeface="Times New Roman" pitchFamily="18" charset="0"/>
              </a:rPr>
              <a:t>tme ve yarg</a:t>
            </a:r>
            <a:r>
              <a:rPr lang="tr-TR" b="1" dirty="0" smtClean="0">
                <a:latin typeface="Arial" pitchFamily="34" charset="0"/>
                <a:ea typeface="Times New Roman" pitchFamily="18" charset="0"/>
                <a:cs typeface="Times New Roman" pitchFamily="18" charset="0"/>
              </a:rPr>
              <a:t>ı</a:t>
            </a:r>
            <a:r>
              <a:rPr lang="tr-TR" b="1" dirty="0" smtClean="0">
                <a:latin typeface="Arial" pitchFamily="34" charset="0"/>
                <a:ea typeface="Times New Roman" pitchFamily="18" charset="0"/>
              </a:rPr>
              <a:t> yetkisi tek ki</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ide toplan</a:t>
            </a:r>
            <a:r>
              <a:rPr lang="tr-TR" b="1" dirty="0" smtClean="0">
                <a:latin typeface="Arial" pitchFamily="34" charset="0"/>
                <a:ea typeface="Times New Roman" pitchFamily="18" charset="0"/>
                <a:cs typeface="Times New Roman" pitchFamily="18" charset="0"/>
              </a:rPr>
              <a:t>ı</a:t>
            </a:r>
            <a:r>
              <a:rPr lang="tr-TR" b="1" dirty="0" smtClean="0">
                <a:latin typeface="Arial" pitchFamily="34" charset="0"/>
                <a:ea typeface="Times New Roman" pitchFamily="18" charset="0"/>
              </a:rPr>
              <a:t>r. Bu ki</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i; kral, </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eyh, emir, imparator olabilir.</a:t>
            </a:r>
            <a:endParaRPr lang="tr-TR" b="1" dirty="0" smtClean="0">
              <a:latin typeface="Arial" pitchFamily="34" charset="0"/>
            </a:endParaRPr>
          </a:p>
          <a:p>
            <a:pPr marL="0" lvl="0" indent="238125" eaLnBrk="0" fontAlgn="base" hangingPunct="0">
              <a:spcBef>
                <a:spcPct val="0"/>
              </a:spcBef>
              <a:spcAft>
                <a:spcPct val="0"/>
              </a:spcAft>
              <a:buFontTx/>
              <a:buChar char="•"/>
              <a:tabLst>
                <a:tab pos="336550" algn="l"/>
              </a:tabLst>
            </a:pPr>
            <a:r>
              <a:rPr lang="tr-TR" b="1" dirty="0" smtClean="0">
                <a:latin typeface="Arial" pitchFamily="34" charset="0"/>
                <a:ea typeface="Times New Roman" pitchFamily="18" charset="0"/>
              </a:rPr>
              <a:t>Y</a:t>
            </a:r>
            <a:r>
              <a:rPr lang="tr-TR" b="1" dirty="0" smtClean="0">
                <a:latin typeface="Arial" pitchFamily="34" charset="0"/>
                <a:ea typeface="Times New Roman" pitchFamily="18" charset="0"/>
                <a:cs typeface="Times New Roman" pitchFamily="18" charset="0"/>
              </a:rPr>
              <a:t>ö</a:t>
            </a:r>
            <a:r>
              <a:rPr lang="tr-TR" b="1" dirty="0" smtClean="0">
                <a:latin typeface="Arial" pitchFamily="34" charset="0"/>
                <a:ea typeface="Times New Roman" pitchFamily="18" charset="0"/>
              </a:rPr>
              <a:t>netici ki</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i, hep ayn</a:t>
            </a:r>
            <a:r>
              <a:rPr lang="tr-TR" b="1" dirty="0" smtClean="0">
                <a:latin typeface="Arial" pitchFamily="34" charset="0"/>
                <a:ea typeface="Times New Roman" pitchFamily="18" charset="0"/>
                <a:cs typeface="Times New Roman" pitchFamily="18" charset="0"/>
              </a:rPr>
              <a:t>ı</a:t>
            </a:r>
            <a:r>
              <a:rPr lang="tr-TR" b="1" dirty="0" smtClean="0">
                <a:latin typeface="Arial" pitchFamily="34" charset="0"/>
                <a:ea typeface="Times New Roman" pitchFamily="18" charset="0"/>
              </a:rPr>
              <a:t> s</a:t>
            </a:r>
            <a:r>
              <a:rPr lang="tr-TR" b="1" dirty="0" smtClean="0">
                <a:latin typeface="Arial" pitchFamily="34" charset="0"/>
                <a:ea typeface="Times New Roman" pitchFamily="18" charset="0"/>
                <a:cs typeface="Times New Roman" pitchFamily="18" charset="0"/>
              </a:rPr>
              <a:t>ü</a:t>
            </a:r>
            <a:r>
              <a:rPr lang="tr-TR" b="1" dirty="0" smtClean="0">
                <a:latin typeface="Arial" pitchFamily="34" charset="0"/>
                <a:ea typeface="Times New Roman" pitchFamily="18" charset="0"/>
              </a:rPr>
              <a:t>laleden gelir.</a:t>
            </a:r>
            <a:endParaRPr lang="tr-TR" b="1" dirty="0" smtClean="0">
              <a:latin typeface="Arial" pitchFamily="34" charset="0"/>
            </a:endParaRPr>
          </a:p>
          <a:p>
            <a:pPr marL="0" lvl="0" indent="238125" eaLnBrk="0" fontAlgn="base" hangingPunct="0">
              <a:spcBef>
                <a:spcPct val="0"/>
              </a:spcBef>
              <a:spcAft>
                <a:spcPct val="0"/>
              </a:spcAft>
              <a:buFontTx/>
              <a:buChar char="•"/>
              <a:tabLst>
                <a:tab pos="336550" algn="l"/>
              </a:tabLst>
            </a:pPr>
            <a:r>
              <a:rPr lang="tr-TR" b="1" dirty="0" smtClean="0">
                <a:latin typeface="Arial" pitchFamily="34" charset="0"/>
                <a:ea typeface="Times New Roman" pitchFamily="18" charset="0"/>
              </a:rPr>
              <a:t>Millet meclisine dayal</a:t>
            </a:r>
            <a:r>
              <a:rPr lang="tr-TR" b="1" dirty="0" smtClean="0">
                <a:latin typeface="Arial" pitchFamily="34" charset="0"/>
                <a:ea typeface="Times New Roman" pitchFamily="18" charset="0"/>
                <a:cs typeface="Times New Roman" pitchFamily="18" charset="0"/>
              </a:rPr>
              <a:t>ı</a:t>
            </a:r>
            <a:r>
              <a:rPr lang="tr-TR" b="1" dirty="0" smtClean="0">
                <a:latin typeface="Arial" pitchFamily="34" charset="0"/>
                <a:ea typeface="Times New Roman" pitchFamily="18" charset="0"/>
              </a:rPr>
              <a:t> </a:t>
            </a:r>
            <a:r>
              <a:rPr lang="tr-TR" b="1" dirty="0" err="1" smtClean="0">
                <a:latin typeface="Arial" pitchFamily="34" charset="0"/>
                <a:ea typeface="Times New Roman" pitchFamily="18" charset="0"/>
              </a:rPr>
              <a:t>monar</a:t>
            </a:r>
            <a:r>
              <a:rPr lang="tr-TR" b="1" dirty="0" err="1" smtClean="0">
                <a:latin typeface="Arial" pitchFamily="34" charset="0"/>
                <a:ea typeface="Times New Roman" pitchFamily="18" charset="0"/>
                <a:cs typeface="Times New Roman" pitchFamily="18" charset="0"/>
              </a:rPr>
              <a:t>ş</a:t>
            </a:r>
            <a:r>
              <a:rPr lang="tr-TR" b="1" dirty="0" err="1" smtClean="0">
                <a:latin typeface="Arial" pitchFamily="34" charset="0"/>
                <a:ea typeface="Times New Roman" pitchFamily="18" charset="0"/>
              </a:rPr>
              <a:t>ik</a:t>
            </a:r>
            <a:r>
              <a:rPr lang="tr-TR" b="1" dirty="0" smtClean="0">
                <a:latin typeface="Arial" pitchFamily="34" charset="0"/>
                <a:ea typeface="Times New Roman" pitchFamily="18" charset="0"/>
              </a:rPr>
              <a:t> devletler olabildi</a:t>
            </a:r>
            <a:r>
              <a:rPr lang="tr-TR" b="1" dirty="0" smtClean="0">
                <a:latin typeface="Arial" pitchFamily="34" charset="0"/>
                <a:ea typeface="Times New Roman" pitchFamily="18" charset="0"/>
                <a:cs typeface="Times New Roman" pitchFamily="18" charset="0"/>
              </a:rPr>
              <a:t>ğ</a:t>
            </a:r>
            <a:r>
              <a:rPr lang="tr-TR" b="1" dirty="0" smtClean="0">
                <a:latin typeface="Arial" pitchFamily="34" charset="0"/>
                <a:ea typeface="Times New Roman" pitchFamily="18" charset="0"/>
              </a:rPr>
              <a:t>i gibi </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eflik sistemine dayal</a:t>
            </a:r>
            <a:r>
              <a:rPr lang="tr-TR" b="1" dirty="0" smtClean="0">
                <a:latin typeface="Arial" pitchFamily="34" charset="0"/>
                <a:ea typeface="Times New Roman" pitchFamily="18" charset="0"/>
                <a:cs typeface="Times New Roman" pitchFamily="18" charset="0"/>
              </a:rPr>
              <a:t>ı</a:t>
            </a:r>
            <a:r>
              <a:rPr lang="tr-TR" b="1" dirty="0" smtClean="0">
                <a:latin typeface="Arial" pitchFamily="34" charset="0"/>
                <a:ea typeface="Times New Roman" pitchFamily="18" charset="0"/>
              </a:rPr>
              <a:t> </a:t>
            </a:r>
            <a:r>
              <a:rPr lang="tr-TR" b="1" dirty="0" err="1" smtClean="0">
                <a:latin typeface="Arial" pitchFamily="34" charset="0"/>
                <a:ea typeface="Times New Roman" pitchFamily="18" charset="0"/>
              </a:rPr>
              <a:t>monar</a:t>
            </a:r>
            <a:r>
              <a:rPr lang="tr-TR" b="1" dirty="0" err="1" smtClean="0">
                <a:latin typeface="Arial" pitchFamily="34" charset="0"/>
                <a:ea typeface="Times New Roman" pitchFamily="18" charset="0"/>
                <a:cs typeface="Times New Roman" pitchFamily="18" charset="0"/>
              </a:rPr>
              <a:t>ş</a:t>
            </a:r>
            <a:r>
              <a:rPr lang="tr-TR" b="1" dirty="0" err="1" smtClean="0">
                <a:latin typeface="Arial" pitchFamily="34" charset="0"/>
                <a:ea typeface="Times New Roman" pitchFamily="18" charset="0"/>
              </a:rPr>
              <a:t>ik</a:t>
            </a:r>
            <a:r>
              <a:rPr lang="tr-TR" b="1" dirty="0" smtClean="0">
                <a:latin typeface="Arial" pitchFamily="34" charset="0"/>
                <a:ea typeface="Times New Roman" pitchFamily="18" charset="0"/>
              </a:rPr>
              <a:t> devletler de olabilir.</a:t>
            </a:r>
            <a:endParaRPr lang="tr-TR" b="1" dirty="0" smtClean="0">
              <a:latin typeface="Arial" pitchFamily="34" charset="0"/>
            </a:endParaRPr>
          </a:p>
          <a:p>
            <a:pPr marL="0" lvl="0" indent="238125" eaLnBrk="0" fontAlgn="base" hangingPunct="0">
              <a:spcBef>
                <a:spcPct val="0"/>
              </a:spcBef>
              <a:spcAft>
                <a:spcPct val="0"/>
              </a:spcAft>
              <a:buNone/>
              <a:tabLst>
                <a:tab pos="336550" algn="l"/>
              </a:tabLst>
            </a:pPr>
            <a:r>
              <a:rPr lang="tr-TR" b="1" dirty="0" err="1" smtClean="0">
                <a:latin typeface="Arial" pitchFamily="34" charset="0"/>
                <a:ea typeface="Times New Roman" pitchFamily="18" charset="0"/>
                <a:cs typeface="Arial" pitchFamily="34" charset="0"/>
              </a:rPr>
              <a:t>Monar</a:t>
            </a:r>
            <a:r>
              <a:rPr lang="tr-TR" b="1" dirty="0" err="1" smtClean="0">
                <a:latin typeface="Arial" pitchFamily="34" charset="0"/>
                <a:ea typeface="Times New Roman" pitchFamily="18" charset="0"/>
                <a:cs typeface="Times New Roman" pitchFamily="18" charset="0"/>
              </a:rPr>
              <a:t>ş</a:t>
            </a:r>
            <a:r>
              <a:rPr lang="tr-TR" b="1" dirty="0" err="1" smtClean="0">
                <a:latin typeface="Arial" pitchFamily="34" charset="0"/>
                <a:ea typeface="Times New Roman" pitchFamily="18" charset="0"/>
              </a:rPr>
              <a:t>ik</a:t>
            </a:r>
            <a:r>
              <a:rPr lang="tr-TR" b="1" dirty="0" smtClean="0">
                <a:latin typeface="Arial" pitchFamily="34" charset="0"/>
                <a:ea typeface="Times New Roman" pitchFamily="18" charset="0"/>
              </a:rPr>
              <a:t> y</a:t>
            </a:r>
            <a:r>
              <a:rPr lang="tr-TR" b="1" dirty="0" smtClean="0">
                <a:latin typeface="Arial" pitchFamily="34" charset="0"/>
                <a:ea typeface="Times New Roman" pitchFamily="18" charset="0"/>
                <a:cs typeface="Times New Roman" pitchFamily="18" charset="0"/>
              </a:rPr>
              <a:t>ö</a:t>
            </a:r>
            <a:r>
              <a:rPr lang="tr-TR" b="1" dirty="0" smtClean="0">
                <a:latin typeface="Arial" pitchFamily="34" charset="0"/>
                <a:ea typeface="Times New Roman" pitchFamily="18" charset="0"/>
              </a:rPr>
              <a:t>netimlerde iktidar babadan </a:t>
            </a:r>
            <a:r>
              <a:rPr lang="tr-TR" b="1" dirty="0" err="1" smtClean="0">
                <a:latin typeface="Arial" pitchFamily="34" charset="0"/>
                <a:ea typeface="Times New Roman" pitchFamily="18" charset="0"/>
              </a:rPr>
              <a:t>o</a:t>
            </a:r>
            <a:r>
              <a:rPr lang="tr-TR" b="1" dirty="0" err="1" smtClean="0">
                <a:latin typeface="Arial" pitchFamily="34" charset="0"/>
                <a:ea typeface="Times New Roman" pitchFamily="18" charset="0"/>
                <a:cs typeface="Times New Roman" pitchFamily="18" charset="0"/>
              </a:rPr>
              <a:t>ğ</a:t>
            </a:r>
            <a:r>
              <a:rPr lang="tr-TR" b="1" dirty="0" err="1" smtClean="0">
                <a:latin typeface="Arial" pitchFamily="34" charset="0"/>
                <a:ea typeface="Times New Roman" pitchFamily="18" charset="0"/>
              </a:rPr>
              <a:t>ula</a:t>
            </a:r>
            <a:r>
              <a:rPr lang="tr-TR" b="1" dirty="0" smtClean="0">
                <a:latin typeface="Arial" pitchFamily="34" charset="0"/>
                <a:ea typeface="Times New Roman" pitchFamily="18" charset="0"/>
              </a:rPr>
              <a:t> ge</a:t>
            </a:r>
            <a:r>
              <a:rPr lang="tr-TR" b="1" dirty="0" smtClean="0">
                <a:latin typeface="Arial" pitchFamily="34" charset="0"/>
                <a:ea typeface="Times New Roman" pitchFamily="18" charset="0"/>
                <a:cs typeface="Times New Roman" pitchFamily="18" charset="0"/>
              </a:rPr>
              <a:t>ç</a:t>
            </a:r>
            <a:r>
              <a:rPr lang="tr-TR" b="1" dirty="0" smtClean="0">
                <a:latin typeface="Arial" pitchFamily="34" charset="0"/>
                <a:ea typeface="Times New Roman" pitchFamily="18" charset="0"/>
              </a:rPr>
              <a:t>er. </a:t>
            </a:r>
          </a:p>
          <a:p>
            <a:pPr marL="0" lvl="0" indent="238125" eaLnBrk="0" fontAlgn="base" hangingPunct="0">
              <a:spcBef>
                <a:spcPct val="0"/>
              </a:spcBef>
              <a:spcAft>
                <a:spcPct val="0"/>
              </a:spcAft>
              <a:buNone/>
              <a:tabLst>
                <a:tab pos="336550" algn="l"/>
              </a:tabLst>
            </a:pPr>
            <a:r>
              <a:rPr lang="tr-TR" b="1" dirty="0" smtClean="0">
                <a:solidFill>
                  <a:srgbClr val="FFFF00"/>
                </a:solidFill>
                <a:latin typeface="Arial" pitchFamily="34" charset="0"/>
                <a:ea typeface="Times New Roman" pitchFamily="18" charset="0"/>
              </a:rPr>
              <a:t>Peki, neden babadan k</a:t>
            </a:r>
            <a:r>
              <a:rPr lang="tr-TR" b="1" dirty="0" smtClean="0">
                <a:solidFill>
                  <a:srgbClr val="FFFF00"/>
                </a:solidFill>
                <a:latin typeface="Arial" pitchFamily="34" charset="0"/>
                <a:ea typeface="Times New Roman" pitchFamily="18" charset="0"/>
                <a:cs typeface="Times New Roman" pitchFamily="18" charset="0"/>
              </a:rPr>
              <a:t>ı</a:t>
            </a:r>
            <a:r>
              <a:rPr lang="tr-TR" b="1" dirty="0" smtClean="0">
                <a:solidFill>
                  <a:srgbClr val="FFFF00"/>
                </a:solidFill>
                <a:latin typeface="Arial" pitchFamily="34" charset="0"/>
                <a:ea typeface="Times New Roman" pitchFamily="18" charset="0"/>
              </a:rPr>
              <a:t>za ge</a:t>
            </a:r>
            <a:r>
              <a:rPr lang="tr-TR" b="1" dirty="0" smtClean="0">
                <a:solidFill>
                  <a:srgbClr val="FFFF00"/>
                </a:solidFill>
                <a:latin typeface="Arial" pitchFamily="34" charset="0"/>
                <a:ea typeface="Times New Roman" pitchFamily="18" charset="0"/>
                <a:cs typeface="Times New Roman" pitchFamily="18" charset="0"/>
              </a:rPr>
              <a:t>ç</a:t>
            </a:r>
            <a:r>
              <a:rPr lang="tr-TR" b="1" dirty="0" smtClean="0">
                <a:solidFill>
                  <a:srgbClr val="FFFF00"/>
                </a:solidFill>
                <a:latin typeface="Arial" pitchFamily="34" charset="0"/>
                <a:ea typeface="Times New Roman" pitchFamily="18" charset="0"/>
              </a:rPr>
              <a:t>mez, hi</a:t>
            </a:r>
            <a:r>
              <a:rPr lang="tr-TR" b="1" dirty="0" smtClean="0">
                <a:solidFill>
                  <a:srgbClr val="FFFF00"/>
                </a:solidFill>
                <a:latin typeface="Arial" pitchFamily="34" charset="0"/>
                <a:ea typeface="Times New Roman" pitchFamily="18" charset="0"/>
                <a:cs typeface="Times New Roman" pitchFamily="18" charset="0"/>
              </a:rPr>
              <a:t>ç </a:t>
            </a:r>
            <a:r>
              <a:rPr lang="tr-TR" b="1" dirty="0" smtClean="0">
                <a:solidFill>
                  <a:srgbClr val="FFFF00"/>
                </a:solidFill>
                <a:latin typeface="Arial" pitchFamily="34" charset="0"/>
                <a:ea typeface="Times New Roman" pitchFamily="18" charset="0"/>
              </a:rPr>
              <a:t>d</a:t>
            </a:r>
            <a:r>
              <a:rPr lang="tr-TR" b="1" dirty="0" smtClean="0">
                <a:solidFill>
                  <a:srgbClr val="FFFF00"/>
                </a:solidFill>
                <a:latin typeface="Arial" pitchFamily="34" charset="0"/>
                <a:ea typeface="Times New Roman" pitchFamily="18" charset="0"/>
                <a:cs typeface="Times New Roman" pitchFamily="18" charset="0"/>
              </a:rPr>
              <a:t>üşü</a:t>
            </a:r>
            <a:r>
              <a:rPr lang="tr-TR" b="1" dirty="0" smtClean="0">
                <a:solidFill>
                  <a:srgbClr val="FFFF00"/>
                </a:solidFill>
                <a:latin typeface="Arial" pitchFamily="34" charset="0"/>
                <a:ea typeface="Times New Roman" pitchFamily="18" charset="0"/>
              </a:rPr>
              <a:t>nd</a:t>
            </a:r>
            <a:r>
              <a:rPr lang="tr-TR" b="1" dirty="0" smtClean="0">
                <a:solidFill>
                  <a:srgbClr val="FFFF00"/>
                </a:solidFill>
                <a:latin typeface="Arial" pitchFamily="34" charset="0"/>
                <a:ea typeface="Times New Roman" pitchFamily="18" charset="0"/>
                <a:cs typeface="Times New Roman" pitchFamily="18" charset="0"/>
              </a:rPr>
              <a:t>ü</a:t>
            </a:r>
            <a:r>
              <a:rPr lang="tr-TR" b="1" dirty="0" smtClean="0">
                <a:solidFill>
                  <a:srgbClr val="FFFF00"/>
                </a:solidFill>
                <a:latin typeface="Arial" pitchFamily="34" charset="0"/>
                <a:ea typeface="Times New Roman" pitchFamily="18" charset="0"/>
              </a:rPr>
              <a:t>n</a:t>
            </a:r>
            <a:r>
              <a:rPr lang="tr-TR" b="1" dirty="0" smtClean="0">
                <a:solidFill>
                  <a:srgbClr val="FFFF00"/>
                </a:solidFill>
                <a:latin typeface="Arial" pitchFamily="34" charset="0"/>
                <a:ea typeface="Times New Roman" pitchFamily="18" charset="0"/>
                <a:cs typeface="Times New Roman" pitchFamily="18" charset="0"/>
              </a:rPr>
              <a:t>ü</a:t>
            </a:r>
            <a:r>
              <a:rPr lang="tr-TR" b="1" dirty="0" smtClean="0">
                <a:solidFill>
                  <a:srgbClr val="FFFF00"/>
                </a:solidFill>
                <a:latin typeface="Arial" pitchFamily="34" charset="0"/>
                <a:ea typeface="Times New Roman" pitchFamily="18" charset="0"/>
              </a:rPr>
              <a:t>z m</a:t>
            </a:r>
            <a:r>
              <a:rPr lang="tr-TR" b="1" dirty="0" smtClean="0">
                <a:solidFill>
                  <a:srgbClr val="FFFF00"/>
                </a:solidFill>
                <a:latin typeface="Arial" pitchFamily="34" charset="0"/>
                <a:ea typeface="Times New Roman" pitchFamily="18" charset="0"/>
                <a:cs typeface="Times New Roman" pitchFamily="18" charset="0"/>
              </a:rPr>
              <a:t>ü</a:t>
            </a:r>
            <a:r>
              <a:rPr lang="tr-TR" b="1" dirty="0" smtClean="0">
                <a:solidFill>
                  <a:srgbClr val="FFFF00"/>
                </a:solidFill>
                <a:latin typeface="Arial" pitchFamily="34" charset="0"/>
                <a:ea typeface="Times New Roman" pitchFamily="18" charset="0"/>
              </a:rPr>
              <a:t>?</a:t>
            </a:r>
          </a:p>
          <a:p>
            <a:pPr marL="0" lvl="0" indent="238125" eaLnBrk="0" fontAlgn="base" hangingPunct="0">
              <a:spcBef>
                <a:spcPct val="0"/>
              </a:spcBef>
              <a:spcAft>
                <a:spcPct val="0"/>
              </a:spcAft>
              <a:buNone/>
              <a:tabLst>
                <a:tab pos="336550" algn="l"/>
              </a:tabLst>
            </a:pPr>
            <a:r>
              <a:rPr lang="tr-TR" b="1" dirty="0" smtClean="0">
                <a:solidFill>
                  <a:srgbClr val="00B050"/>
                </a:solidFill>
                <a:latin typeface="Arial" pitchFamily="34" charset="0"/>
              </a:rPr>
              <a:t>Kız evlenip gittiği için ve babanın soyadını almadığı içindir. </a:t>
            </a:r>
          </a:p>
          <a:p>
            <a:endParaRPr lang="tr-TR" dirty="0"/>
          </a:p>
        </p:txBody>
      </p:sp>
      <p:sp>
        <p:nvSpPr>
          <p:cNvPr id="6" name="5 Dikdörtgen"/>
          <p:cNvSpPr/>
          <p:nvPr/>
        </p:nvSpPr>
        <p:spPr>
          <a:xfrm>
            <a:off x="179512" y="4725144"/>
            <a:ext cx="8964488"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sz="2400" dirty="0" smtClean="0"/>
              <a:t>Mutlak Monarşi: Yasama, yürütme, yargı yetkilerinin tek kişinin elinde toplanmasıdır. Hükümdarın en güçlü olduğu sistemdir.</a:t>
            </a:r>
          </a:p>
          <a:p>
            <a:r>
              <a:rPr lang="tr-TR" sz="2400" dirty="0" smtClean="0"/>
              <a:t>Meşruti Monarşi: Hükümdarın yetkilerinin bir anayasa ile sınırlandığı ve parlamento (meclis) ile paylaştığı bir yönetim şeklidir.</a:t>
            </a:r>
            <a:endParaRPr lang="tr-TR" sz="2400" dirty="0"/>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OLİGARŞİ YÖNETİMİ</a:t>
            </a:r>
            <a:endParaRPr lang="tr-TR" dirty="0"/>
          </a:p>
        </p:txBody>
      </p:sp>
      <p:pic>
        <p:nvPicPr>
          <p:cNvPr id="6" name="5 İçerik Yer Tutucusu"/>
          <p:cNvPicPr>
            <a:picLocks noGrp="1"/>
          </p:cNvPicPr>
          <p:nvPr>
            <p:ph sz="half" idx="1"/>
          </p:nvPr>
        </p:nvPicPr>
        <p:blipFill>
          <a:blip r:embed="rId3" cstate="print">
            <a:lum bright="-10000" contrast="20000"/>
          </a:blip>
          <a:srcRect/>
          <a:stretch>
            <a:fillRect/>
          </a:stretch>
        </p:blipFill>
        <p:spPr bwMode="auto">
          <a:xfrm>
            <a:off x="323528" y="1268760"/>
            <a:ext cx="4032448" cy="4258629"/>
          </a:xfrm>
          <a:prstGeom prst="rect">
            <a:avLst/>
          </a:prstGeom>
          <a:noFill/>
          <a:ln w="9525">
            <a:noFill/>
            <a:miter lim="800000"/>
            <a:headEnd/>
            <a:tailEnd/>
          </a:ln>
        </p:spPr>
      </p:pic>
      <p:sp>
        <p:nvSpPr>
          <p:cNvPr id="4" name="3 İçerik Yer Tutucusu"/>
          <p:cNvSpPr>
            <a:spLocks noGrp="1"/>
          </p:cNvSpPr>
          <p:nvPr>
            <p:ph sz="half" idx="2"/>
          </p:nvPr>
        </p:nvSpPr>
        <p:spPr>
          <a:xfrm>
            <a:off x="4427984" y="1196752"/>
            <a:ext cx="4258816" cy="4929411"/>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0" lvl="0" indent="230188" fontAlgn="base">
              <a:spcBef>
                <a:spcPct val="0"/>
              </a:spcBef>
              <a:spcAft>
                <a:spcPct val="0"/>
              </a:spcAft>
              <a:buNone/>
              <a:tabLst>
                <a:tab pos="3546475" algn="l"/>
              </a:tabLst>
            </a:pPr>
            <a:r>
              <a:rPr lang="tr-TR" b="1" dirty="0" smtClean="0">
                <a:latin typeface="Arial" pitchFamily="34" charset="0"/>
                <a:ea typeface="Times New Roman" pitchFamily="18" charset="0"/>
                <a:cs typeface="Arial" pitchFamily="34" charset="0"/>
              </a:rPr>
              <a:t>Oligar</a:t>
            </a:r>
            <a:r>
              <a:rPr lang="tr-TR" b="1" dirty="0" smtClean="0">
                <a:latin typeface="Arial" pitchFamily="34" charset="0"/>
                <a:ea typeface="Times New Roman" pitchFamily="18" charset="0"/>
                <a:cs typeface="Times New Roman" pitchFamily="18" charset="0"/>
              </a:rPr>
              <a:t>ş</a:t>
            </a:r>
            <a:r>
              <a:rPr lang="tr-TR" b="1" dirty="0" smtClean="0">
                <a:latin typeface="Arial" pitchFamily="34" charset="0"/>
                <a:ea typeface="Times New Roman" pitchFamily="18" charset="0"/>
              </a:rPr>
              <a:t>i y</a:t>
            </a:r>
            <a:r>
              <a:rPr lang="tr-TR" b="1" dirty="0" smtClean="0">
                <a:latin typeface="Arial" pitchFamily="34" charset="0"/>
                <a:ea typeface="Times New Roman" pitchFamily="18" charset="0"/>
                <a:cs typeface="Times New Roman" pitchFamily="18" charset="0"/>
              </a:rPr>
              <a:t>ö</a:t>
            </a:r>
            <a:r>
              <a:rPr lang="tr-TR" b="1" dirty="0" smtClean="0">
                <a:latin typeface="Arial" pitchFamily="34" charset="0"/>
                <a:ea typeface="Times New Roman" pitchFamily="18" charset="0"/>
              </a:rPr>
              <a:t>netiminde;</a:t>
            </a:r>
            <a:endParaRPr lang="tr-TR" dirty="0" smtClean="0">
              <a:latin typeface="Arial" pitchFamily="34" charset="0"/>
            </a:endParaRPr>
          </a:p>
          <a:p>
            <a:pPr marL="0" lvl="0" indent="230188" eaLnBrk="0" fontAlgn="base" hangingPunct="0">
              <a:spcBef>
                <a:spcPct val="0"/>
              </a:spcBef>
              <a:spcAft>
                <a:spcPct val="0"/>
              </a:spcAft>
              <a:buFontTx/>
              <a:buChar char="•"/>
              <a:tabLst>
                <a:tab pos="3546475" algn="l"/>
              </a:tabLst>
            </a:pPr>
            <a:r>
              <a:rPr lang="tr-TR" dirty="0" smtClean="0">
                <a:latin typeface="Arial" pitchFamily="34" charset="0"/>
                <a:ea typeface="Times New Roman" pitchFamily="18" charset="0"/>
              </a:rPr>
              <a:t>Devlet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netimi bir z</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mrenin veya bir grubun elinde bulunur ve </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lke onlar taraf</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ndan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netilir. </a:t>
            </a:r>
          </a:p>
          <a:p>
            <a:pPr marL="0" lvl="0" indent="230188" eaLnBrk="0" fontAlgn="base" hangingPunct="0">
              <a:spcBef>
                <a:spcPct val="0"/>
              </a:spcBef>
              <a:spcAft>
                <a:spcPct val="0"/>
              </a:spcAft>
              <a:buFontTx/>
              <a:buChar char="•"/>
              <a:tabLst>
                <a:tab pos="3546475" algn="l"/>
              </a:tabLst>
            </a:pPr>
            <a:r>
              <a:rPr lang="tr-TR" dirty="0" smtClean="0">
                <a:latin typeface="Arial" pitchFamily="34" charset="0"/>
                <a:ea typeface="Times New Roman" pitchFamily="18" charset="0"/>
              </a:rPr>
              <a:t>Bu z</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mreler; aristokratlar, zenginler, t</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ccarlar, </a:t>
            </a:r>
            <a:r>
              <a:rPr lang="tr-TR" dirty="0" smtClean="0">
                <a:latin typeface="Arial" pitchFamily="34" charset="0"/>
                <a:ea typeface="Times New Roman" pitchFamily="18" charset="0"/>
                <a:cs typeface="Times New Roman" pitchFamily="18" charset="0"/>
              </a:rPr>
              <a:t>ç</a:t>
            </a:r>
            <a:r>
              <a:rPr lang="tr-TR" dirty="0" smtClean="0">
                <a:latin typeface="Arial" pitchFamily="34" charset="0"/>
                <a:ea typeface="Times New Roman" pitchFamily="18" charset="0"/>
              </a:rPr>
              <a:t>iftlik sahipleri ya da i</a:t>
            </a:r>
            <a:r>
              <a:rPr lang="tr-TR" dirty="0" smtClean="0">
                <a:latin typeface="Arial" pitchFamily="34" charset="0"/>
                <a:ea typeface="Times New Roman" pitchFamily="18" charset="0"/>
                <a:cs typeface="Times New Roman" pitchFamily="18" charset="0"/>
              </a:rPr>
              <a:t>şç</a:t>
            </a:r>
            <a:r>
              <a:rPr lang="tr-TR" dirty="0" smtClean="0">
                <a:latin typeface="Arial" pitchFamily="34" charset="0"/>
                <a:ea typeface="Times New Roman" pitchFamily="18" charset="0"/>
              </a:rPr>
              <a:t>i s</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f</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 olabilir.</a:t>
            </a:r>
            <a:endParaRPr lang="tr-TR" dirty="0" smtClean="0">
              <a:latin typeface="Arial" pitchFamily="34" charset="0"/>
            </a:endParaRPr>
          </a:p>
          <a:p>
            <a:pPr marL="0" lvl="0" indent="230188" eaLnBrk="0" fontAlgn="base" hangingPunct="0">
              <a:spcBef>
                <a:spcPct val="0"/>
              </a:spcBef>
              <a:spcAft>
                <a:spcPct val="0"/>
              </a:spcAft>
              <a:buFontTx/>
              <a:buChar char="•"/>
              <a:tabLst>
                <a:tab pos="3546475" algn="l"/>
              </a:tabLst>
            </a:pPr>
            <a:r>
              <a:rPr lang="tr-TR" dirty="0" smtClean="0">
                <a:latin typeface="Arial" pitchFamily="34" charset="0"/>
                <a:ea typeface="Times New Roman" pitchFamily="18" charset="0"/>
              </a:rPr>
              <a:t>Devleti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netenler sadece bu s</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flara mensup ki</a:t>
            </a:r>
            <a:r>
              <a:rPr lang="tr-TR" dirty="0" smtClean="0">
                <a:latin typeface="Arial" pitchFamily="34" charset="0"/>
                <a:ea typeface="Times New Roman" pitchFamily="18" charset="0"/>
                <a:cs typeface="Times New Roman" pitchFamily="18" charset="0"/>
              </a:rPr>
              <a:t>ş</a:t>
            </a:r>
            <a:r>
              <a:rPr lang="tr-TR" dirty="0" smtClean="0">
                <a:latin typeface="Arial" pitchFamily="34" charset="0"/>
                <a:ea typeface="Times New Roman" pitchFamily="18" charset="0"/>
              </a:rPr>
              <a:t>iler taraf</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ndan se</a:t>
            </a:r>
            <a:r>
              <a:rPr lang="tr-TR" dirty="0" smtClean="0">
                <a:latin typeface="Arial" pitchFamily="34" charset="0"/>
                <a:ea typeface="Times New Roman" pitchFamily="18" charset="0"/>
                <a:cs typeface="Times New Roman" pitchFamily="18" charset="0"/>
              </a:rPr>
              <a:t>ç</a:t>
            </a:r>
            <a:r>
              <a:rPr lang="tr-TR" dirty="0" smtClean="0">
                <a:latin typeface="Arial" pitchFamily="34" charset="0"/>
                <a:ea typeface="Times New Roman" pitchFamily="18" charset="0"/>
              </a:rPr>
              <a:t>ilir.</a:t>
            </a:r>
            <a:endParaRPr lang="tr-TR" dirty="0" smtClean="0">
              <a:latin typeface="Arial" pitchFamily="34" charset="0"/>
            </a:endParaRPr>
          </a:p>
          <a:p>
            <a:pPr marL="0" lvl="0" indent="230188" eaLnBrk="0" fontAlgn="base" hangingPunct="0">
              <a:spcBef>
                <a:spcPct val="0"/>
              </a:spcBef>
              <a:spcAft>
                <a:spcPct val="0"/>
              </a:spcAft>
              <a:buFontTx/>
              <a:buChar char="•"/>
              <a:tabLst>
                <a:tab pos="3546475" algn="l"/>
              </a:tabLst>
            </a:pPr>
            <a:r>
              <a:rPr lang="tr-TR" dirty="0" smtClean="0">
                <a:latin typeface="Arial" pitchFamily="34" charset="0"/>
                <a:ea typeface="Times New Roman" pitchFamily="18" charset="0"/>
              </a:rPr>
              <a:t>Bu sistemde,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netenler halk</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 egemenli</a:t>
            </a:r>
            <a:r>
              <a:rPr lang="tr-TR" dirty="0" smtClean="0">
                <a:latin typeface="Arial" pitchFamily="34" charset="0"/>
                <a:ea typeface="Times New Roman" pitchFamily="18" charset="0"/>
                <a:cs typeface="Times New Roman" pitchFamily="18" charset="0"/>
              </a:rPr>
              <a:t>ğ</a:t>
            </a:r>
            <a:r>
              <a:rPr lang="tr-TR" dirty="0" smtClean="0">
                <a:latin typeface="Arial" pitchFamily="34" charset="0"/>
                <a:ea typeface="Times New Roman" pitchFamily="18" charset="0"/>
              </a:rPr>
              <a:t>ini, temel hak ve h</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rriyetleri yeterince tan</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mazlar.</a:t>
            </a:r>
            <a:endParaRPr lang="tr-TR" dirty="0" smtClean="0">
              <a:latin typeface="Arial" pitchFamily="34" charset="0"/>
            </a:endParaRPr>
          </a:p>
        </p:txBody>
      </p:sp>
      <p:sp>
        <p:nvSpPr>
          <p:cNvPr id="8" name="7 Dikdörtgen"/>
          <p:cNvSpPr/>
          <p:nvPr/>
        </p:nvSpPr>
        <p:spPr>
          <a:xfrm>
            <a:off x="0" y="5517232"/>
            <a:ext cx="4572000" cy="646331"/>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r>
              <a:rPr lang="tr-TR" b="1" i="1" dirty="0" err="1" smtClean="0"/>
              <a:t>Oligarşik</a:t>
            </a:r>
            <a:r>
              <a:rPr lang="tr-TR" b="1" i="1" dirty="0" smtClean="0"/>
              <a:t>  Yönetim'de toplum ayrı hak ve sorumluluklara sahip sınıflardan oluşur</a:t>
            </a:r>
            <a:endParaRPr lang="tr-TR" b="1" dirty="0"/>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0"/>
            <a:ext cx="8229600" cy="778098"/>
          </a:xfrm>
        </p:spPr>
        <p:txBody>
          <a:bodyPr/>
          <a:lstStyle/>
          <a:p>
            <a:r>
              <a:rPr lang="tr-TR" dirty="0" smtClean="0"/>
              <a:t>CUMHURİYET YÖNETİMİ</a:t>
            </a:r>
            <a:endParaRPr lang="tr-TR" dirty="0"/>
          </a:p>
        </p:txBody>
      </p:sp>
      <p:pic>
        <p:nvPicPr>
          <p:cNvPr id="1026" name="Picture 2" descr="C:\Users\acer\Documents\cumhuriyet-990x557.jpg"/>
          <p:cNvPicPr>
            <a:picLocks noChangeAspect="1" noChangeArrowheads="1"/>
          </p:cNvPicPr>
          <p:nvPr/>
        </p:nvPicPr>
        <p:blipFill>
          <a:blip r:embed="rId3" cstate="print"/>
          <a:srcRect/>
          <a:stretch>
            <a:fillRect/>
          </a:stretch>
        </p:blipFill>
        <p:spPr bwMode="auto">
          <a:xfrm>
            <a:off x="214282" y="686520"/>
            <a:ext cx="8429652" cy="4742744"/>
          </a:xfrm>
          <a:prstGeom prst="rect">
            <a:avLst/>
          </a:prstGeom>
          <a:noFill/>
        </p:spPr>
      </p:pic>
      <p:pic>
        <p:nvPicPr>
          <p:cNvPr id="5" name="Picture 2"/>
          <p:cNvPicPr>
            <a:picLocks noGrp="1" noChangeAspect="1" noChangeArrowheads="1"/>
          </p:cNvPicPr>
          <p:nvPr>
            <p:ph sz="half" idx="1"/>
          </p:nvPr>
        </p:nvPicPr>
        <p:blipFill>
          <a:blip r:embed="rId4" cstate="print"/>
          <a:srcRect r="2712" b="28316"/>
          <a:stretch>
            <a:fillRect/>
          </a:stretch>
        </p:blipFill>
        <p:spPr bwMode="auto">
          <a:xfrm>
            <a:off x="5214910" y="4929174"/>
            <a:ext cx="3929090" cy="1928826"/>
          </a:xfrm>
          <a:prstGeom prst="rect">
            <a:avLst/>
          </a:prstGeom>
          <a:noFill/>
          <a:ln w="9525">
            <a:noFill/>
            <a:miter lim="800000"/>
            <a:headEnd/>
            <a:tailEnd/>
          </a:ln>
        </p:spPr>
      </p:pic>
    </p:spTree>
  </p:cSld>
  <p:clrMapOvr>
    <a:masterClrMapping/>
  </p:clrMapOvr>
  <p:transition>
    <p:zoom/>
    <p:sndAc>
      <p:stSnd>
        <p:snd r:embed="rId2" name="drumroll.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style>
          <a:lnRef idx="2">
            <a:schemeClr val="accent3">
              <a:shade val="50000"/>
            </a:schemeClr>
          </a:lnRef>
          <a:fillRef idx="1">
            <a:schemeClr val="accent3"/>
          </a:fillRef>
          <a:effectRef idx="0">
            <a:schemeClr val="accent3"/>
          </a:effectRef>
          <a:fontRef idx="minor">
            <a:schemeClr val="lt1"/>
          </a:fontRef>
        </p:style>
        <p:txBody>
          <a:bodyPr/>
          <a:lstStyle/>
          <a:p>
            <a:r>
              <a:rPr lang="tr-TR" dirty="0" smtClean="0"/>
              <a:t>CUMHURİYET </a:t>
            </a:r>
            <a:endParaRPr lang="tr-TR" dirty="0"/>
          </a:p>
        </p:txBody>
      </p:sp>
      <p:pic>
        <p:nvPicPr>
          <p:cNvPr id="5" name="Picture 3" descr="http://3.bp.blogspot.com/--Y9YEDpwZgs/TqmVVf8bpLI/AAAAAAAAEes/pHIuGEJg6J4/s400/29ekim-turkiye-cumhuriyeti.jpg">
            <a:hlinkClick r:id="rId3"/>
          </p:cNvPr>
          <p:cNvPicPr>
            <a:picLocks noGrp="1" noChangeAspect="1" noChangeArrowheads="1"/>
          </p:cNvPicPr>
          <p:nvPr>
            <p:ph sz="half" idx="1"/>
          </p:nvPr>
        </p:nvPicPr>
        <p:blipFill>
          <a:blip r:embed="rId4" cstate="print"/>
          <a:srcRect/>
          <a:stretch>
            <a:fillRect/>
          </a:stretch>
        </p:blipFill>
        <p:spPr bwMode="auto">
          <a:xfrm>
            <a:off x="142844" y="1214422"/>
            <a:ext cx="4644008" cy="5256584"/>
          </a:xfrm>
          <a:prstGeom prst="rect">
            <a:avLst/>
          </a:prstGeom>
          <a:noFill/>
        </p:spPr>
      </p:pic>
      <p:sp>
        <p:nvSpPr>
          <p:cNvPr id="4" name="3 İçerik Yer Tutucusu"/>
          <p:cNvSpPr>
            <a:spLocks noGrp="1"/>
          </p:cNvSpPr>
          <p:nvPr>
            <p:ph sz="half" idx="2"/>
          </p:nvPr>
        </p:nvSpPr>
        <p:spPr>
          <a:xfrm>
            <a:off x="4819712" y="1244250"/>
            <a:ext cx="4252882" cy="5256584"/>
          </a:xfrm>
          <a:solidFill>
            <a:srgbClr val="C9E8FF"/>
          </a:solidFill>
        </p:spPr>
        <p:txBody>
          <a:bodyPr>
            <a:normAutofit fontScale="92500"/>
          </a:bodyPr>
          <a:lstStyle/>
          <a:p>
            <a:pPr marL="0" lvl="0" indent="230188" fontAlgn="base">
              <a:spcBef>
                <a:spcPct val="0"/>
              </a:spcBef>
              <a:spcAft>
                <a:spcPct val="0"/>
              </a:spcAft>
              <a:buNone/>
              <a:tabLst>
                <a:tab pos="387350" algn="l"/>
              </a:tabLst>
            </a:pPr>
            <a:r>
              <a:rPr lang="tr-TR" sz="2600" b="1" dirty="0" smtClean="0">
                <a:latin typeface="Arial" pitchFamily="34" charset="0"/>
                <a:ea typeface="Times New Roman" pitchFamily="18" charset="0"/>
                <a:cs typeface="Arial" pitchFamily="34" charset="0"/>
              </a:rPr>
              <a:t>Cumhuriyet y</a:t>
            </a:r>
            <a:r>
              <a:rPr lang="tr-TR" sz="2600" b="1" dirty="0" smtClean="0">
                <a:latin typeface="Arial" pitchFamily="34" charset="0"/>
                <a:ea typeface="Times New Roman" pitchFamily="18" charset="0"/>
                <a:cs typeface="Times New Roman" pitchFamily="18" charset="0"/>
              </a:rPr>
              <a:t>ö</a:t>
            </a:r>
            <a:r>
              <a:rPr lang="tr-TR" sz="2600" b="1" dirty="0" smtClean="0">
                <a:latin typeface="Arial" pitchFamily="34" charset="0"/>
                <a:ea typeface="Times New Roman" pitchFamily="18" charset="0"/>
              </a:rPr>
              <a:t>netiminde;</a:t>
            </a:r>
            <a:endParaRPr lang="tr-TR" sz="2600" dirty="0" smtClean="0">
              <a:latin typeface="Arial" pitchFamily="34" charset="0"/>
            </a:endParaRPr>
          </a:p>
          <a:p>
            <a:pPr marL="0" lvl="0" indent="230188" eaLnBrk="0" fontAlgn="base" hangingPunct="0">
              <a:spcBef>
                <a:spcPct val="0"/>
              </a:spcBef>
              <a:spcAft>
                <a:spcPct val="0"/>
              </a:spcAft>
              <a:buFontTx/>
              <a:buChar char="•"/>
              <a:tabLst>
                <a:tab pos="387350" algn="l"/>
              </a:tabLst>
            </a:pPr>
            <a:r>
              <a:rPr lang="tr-TR" dirty="0" smtClean="0">
                <a:latin typeface="Arial" pitchFamily="34" charset="0"/>
                <a:ea typeface="Times New Roman" pitchFamily="18" charset="0"/>
              </a:rPr>
              <a:t>Halk</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 oylar</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yla se</a:t>
            </a:r>
            <a:r>
              <a:rPr lang="tr-TR" dirty="0" smtClean="0">
                <a:latin typeface="Arial" pitchFamily="34" charset="0"/>
                <a:ea typeface="Times New Roman" pitchFamily="18" charset="0"/>
                <a:cs typeface="Times New Roman" pitchFamily="18" charset="0"/>
              </a:rPr>
              <a:t>ç</a:t>
            </a:r>
            <a:r>
              <a:rPr lang="tr-TR" dirty="0" smtClean="0">
                <a:latin typeface="Arial" pitchFamily="34" charset="0"/>
                <a:ea typeface="Times New Roman" pitchFamily="18" charset="0"/>
              </a:rPr>
              <a:t>ilen ki</a:t>
            </a:r>
            <a:r>
              <a:rPr lang="tr-TR" dirty="0" smtClean="0">
                <a:latin typeface="Arial" pitchFamily="34" charset="0"/>
                <a:ea typeface="Times New Roman" pitchFamily="18" charset="0"/>
                <a:cs typeface="Times New Roman" pitchFamily="18" charset="0"/>
              </a:rPr>
              <a:t>ş</a:t>
            </a:r>
            <a:r>
              <a:rPr lang="tr-TR" dirty="0" smtClean="0">
                <a:latin typeface="Arial" pitchFamily="34" charset="0"/>
                <a:ea typeface="Times New Roman" pitchFamily="18" charset="0"/>
              </a:rPr>
              <a:t>iler devleti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netirler,</a:t>
            </a:r>
            <a:endParaRPr lang="tr-TR" dirty="0" smtClean="0">
              <a:latin typeface="Arial" pitchFamily="34" charset="0"/>
            </a:endParaRPr>
          </a:p>
          <a:p>
            <a:pPr marL="0" lvl="0" indent="230188" eaLnBrk="0" fontAlgn="base" hangingPunct="0">
              <a:spcBef>
                <a:spcPct val="0"/>
              </a:spcBef>
              <a:spcAft>
                <a:spcPct val="0"/>
              </a:spcAft>
              <a:buFontTx/>
              <a:buChar char="•"/>
              <a:tabLst>
                <a:tab pos="387350" algn="l"/>
              </a:tabLst>
            </a:pPr>
            <a:r>
              <a:rPr lang="tr-TR" dirty="0" smtClean="0">
                <a:latin typeface="Arial" pitchFamily="34" charset="0"/>
                <a:ea typeface="Times New Roman" pitchFamily="18" charset="0"/>
              </a:rPr>
              <a:t>Cumhuriyet bir halk rejimidir.</a:t>
            </a:r>
            <a:endParaRPr lang="tr-TR" dirty="0" smtClean="0">
              <a:latin typeface="Arial" pitchFamily="34" charset="0"/>
            </a:endParaRPr>
          </a:p>
          <a:p>
            <a:pPr marL="0" lvl="0" indent="230188" eaLnBrk="0" fontAlgn="base" hangingPunct="0">
              <a:spcBef>
                <a:spcPct val="0"/>
              </a:spcBef>
              <a:spcAft>
                <a:spcPct val="0"/>
              </a:spcAft>
              <a:buFontTx/>
              <a:buChar char="•"/>
              <a:tabLst>
                <a:tab pos="387350" algn="l"/>
              </a:tabLst>
            </a:pPr>
            <a:r>
              <a:rPr lang="tr-TR" dirty="0" smtClean="0">
                <a:latin typeface="Arial" pitchFamily="34" charset="0"/>
                <a:ea typeface="Times New Roman" pitchFamily="18" charset="0"/>
              </a:rPr>
              <a:t>Meclis kanun yapma g</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c</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ne (yasama) sahiptir.</a:t>
            </a:r>
            <a:endParaRPr lang="tr-TR" dirty="0" smtClean="0">
              <a:latin typeface="Arial" pitchFamily="34" charset="0"/>
            </a:endParaRPr>
          </a:p>
          <a:p>
            <a:pPr marL="0" lvl="0" indent="230188" eaLnBrk="0" fontAlgn="base" hangingPunct="0">
              <a:spcBef>
                <a:spcPct val="0"/>
              </a:spcBef>
              <a:spcAft>
                <a:spcPct val="0"/>
              </a:spcAft>
              <a:buNone/>
              <a:tabLst>
                <a:tab pos="387350" algn="l"/>
              </a:tabLst>
            </a:pPr>
            <a:r>
              <a:rPr lang="tr-TR" dirty="0" smtClean="0">
                <a:latin typeface="Arial" pitchFamily="34" charset="0"/>
                <a:ea typeface="Times New Roman" pitchFamily="18" charset="0"/>
                <a:cs typeface="Times New Roman" pitchFamily="18" charset="0"/>
              </a:rPr>
              <a:t>•</a:t>
            </a:r>
            <a:r>
              <a:rPr lang="tr-TR" dirty="0" smtClean="0">
                <a:latin typeface="Arial" pitchFamily="34" charset="0"/>
                <a:ea typeface="Times New Roman" pitchFamily="18" charset="0"/>
              </a:rPr>
              <a:t>	Cumhuriyet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netiminde</a:t>
            </a:r>
            <a:br>
              <a:rPr lang="tr-TR" dirty="0" smtClean="0">
                <a:latin typeface="Arial" pitchFamily="34" charset="0"/>
                <a:ea typeface="Times New Roman" pitchFamily="18" charset="0"/>
              </a:rPr>
            </a:br>
            <a:r>
              <a:rPr lang="tr-TR" dirty="0" smtClean="0">
                <a:latin typeface="Arial" pitchFamily="34" charset="0"/>
                <a:ea typeface="Times New Roman" pitchFamily="18" charset="0"/>
              </a:rPr>
              <a:t>y</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r</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tme g</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c</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 (h</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k</a:t>
            </a:r>
            <a:r>
              <a:rPr lang="tr-TR" dirty="0" smtClean="0">
                <a:latin typeface="Arial" pitchFamily="34" charset="0"/>
                <a:ea typeface="Times New Roman" pitchFamily="18" charset="0"/>
                <a:cs typeface="Times New Roman" pitchFamily="18" charset="0"/>
              </a:rPr>
              <a:t>ü</a:t>
            </a:r>
            <a:r>
              <a:rPr lang="tr-TR" dirty="0" smtClean="0">
                <a:latin typeface="Arial" pitchFamily="34" charset="0"/>
                <a:ea typeface="Times New Roman" pitchFamily="18" charset="0"/>
              </a:rPr>
              <a:t>met) meclis i</a:t>
            </a:r>
            <a:r>
              <a:rPr lang="tr-TR" dirty="0" smtClean="0">
                <a:latin typeface="Arial" pitchFamily="34" charset="0"/>
                <a:ea typeface="Times New Roman" pitchFamily="18" charset="0"/>
                <a:cs typeface="Times New Roman" pitchFamily="18" charset="0"/>
              </a:rPr>
              <a:t>ç</a:t>
            </a:r>
            <a:r>
              <a:rPr lang="tr-TR" dirty="0" smtClean="0">
                <a:latin typeface="Arial" pitchFamily="34" charset="0"/>
                <a:ea typeface="Times New Roman" pitchFamily="18" charset="0"/>
              </a:rPr>
              <a:t>inden olu</a:t>
            </a:r>
            <a:r>
              <a:rPr lang="tr-TR" dirty="0" smtClean="0">
                <a:latin typeface="Arial" pitchFamily="34" charset="0"/>
                <a:ea typeface="Times New Roman" pitchFamily="18" charset="0"/>
                <a:cs typeface="Times New Roman" pitchFamily="18" charset="0"/>
              </a:rPr>
              <a:t>ş</a:t>
            </a:r>
            <a:r>
              <a:rPr lang="tr-TR" dirty="0" smtClean="0">
                <a:latin typeface="Arial" pitchFamily="34" charset="0"/>
                <a:ea typeface="Times New Roman" pitchFamily="18" charset="0"/>
              </a:rPr>
              <a:t>turulur.</a:t>
            </a:r>
            <a:endParaRPr lang="tr-TR" dirty="0" smtClean="0">
              <a:latin typeface="Arial" pitchFamily="34" charset="0"/>
              <a:ea typeface="Times New Roman" pitchFamily="18" charset="0"/>
              <a:cs typeface="Times New Roman" pitchFamily="18" charset="0"/>
            </a:endParaRPr>
          </a:p>
          <a:p>
            <a:pPr marL="0" lvl="0" indent="230188" eaLnBrk="0" fontAlgn="base" hangingPunct="0">
              <a:spcBef>
                <a:spcPct val="0"/>
              </a:spcBef>
              <a:spcAft>
                <a:spcPct val="0"/>
              </a:spcAft>
              <a:buNone/>
              <a:tabLst>
                <a:tab pos="387350" algn="l"/>
              </a:tabLst>
            </a:pPr>
            <a:r>
              <a:rPr lang="tr-TR" dirty="0" smtClean="0">
                <a:latin typeface="Arial" pitchFamily="34" charset="0"/>
                <a:ea typeface="Times New Roman" pitchFamily="18" charset="0"/>
                <a:cs typeface="Times New Roman" pitchFamily="18" charset="0"/>
              </a:rPr>
              <a:t>•</a:t>
            </a:r>
            <a:r>
              <a:rPr lang="tr-TR" dirty="0" smtClean="0">
                <a:latin typeface="Arial" pitchFamily="34" charset="0"/>
                <a:ea typeface="Times New Roman" pitchFamily="18" charset="0"/>
              </a:rPr>
              <a:t>	Cumhuriyet y</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netimi insan haklar</a:t>
            </a:r>
            <a:r>
              <a:rPr lang="tr-TR" dirty="0" smtClean="0">
                <a:latin typeface="Arial" pitchFamily="34" charset="0"/>
                <a:ea typeface="Times New Roman" pitchFamily="18" charset="0"/>
                <a:cs typeface="Times New Roman" pitchFamily="18" charset="0"/>
              </a:rPr>
              <a:t>ı</a:t>
            </a:r>
            <a:r>
              <a:rPr lang="tr-TR" dirty="0" smtClean="0">
                <a:latin typeface="Arial" pitchFamily="34" charset="0"/>
                <a:ea typeface="Times New Roman" pitchFamily="18" charset="0"/>
              </a:rPr>
              <a:t>na </a:t>
            </a:r>
            <a:r>
              <a:rPr lang="tr-TR" dirty="0" smtClean="0">
                <a:latin typeface="Arial" pitchFamily="34" charset="0"/>
                <a:ea typeface="Times New Roman" pitchFamily="18" charset="0"/>
                <a:cs typeface="Times New Roman" pitchFamily="18" charset="0"/>
              </a:rPr>
              <a:t>ö</a:t>
            </a:r>
            <a:r>
              <a:rPr lang="tr-TR" dirty="0" smtClean="0">
                <a:latin typeface="Arial" pitchFamily="34" charset="0"/>
                <a:ea typeface="Times New Roman" pitchFamily="18" charset="0"/>
              </a:rPr>
              <a:t>nem verir</a:t>
            </a:r>
            <a:r>
              <a:rPr lang="tr-TR" dirty="0" smtClean="0">
                <a:latin typeface="Arial" pitchFamily="34" charset="0"/>
              </a:rPr>
              <a:t> </a:t>
            </a:r>
          </a:p>
          <a:p>
            <a:endParaRPr lang="tr-TR" dirty="0"/>
          </a:p>
        </p:txBody>
      </p:sp>
    </p:spTree>
  </p:cSld>
  <p:clrMapOvr>
    <a:masterClrMapping/>
  </p:clrMapOvr>
  <p:transition>
    <p:zoom/>
    <p:sndAc>
      <p:stSnd>
        <p:snd r:embed="rId2" name="drumroll.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42852"/>
            <a:ext cx="8229600" cy="1143000"/>
          </a:xfrm>
          <a:solidFill>
            <a:srgbClr val="FFFF00"/>
          </a:solidFill>
        </p:spPr>
        <p:txBody>
          <a:bodyPr>
            <a:normAutofit/>
          </a:bodyPr>
          <a:lstStyle/>
          <a:p>
            <a:r>
              <a:rPr lang="tr-TR" sz="3100" b="1" cap="none"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Arial" pitchFamily="34" charset="0"/>
                <a:cs typeface="Arial" pitchFamily="34" charset="0"/>
              </a:rPr>
              <a:t>Cumhuriyet yönetimini, diğer yönetim şekillerinden ayıran farklılıklar nelerdir?</a:t>
            </a:r>
            <a:endParaRPr lang="tr-TR" sz="3100" b="1" cap="none"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3" name="2 İçerik Yer Tutucusu"/>
          <p:cNvSpPr>
            <a:spLocks noGrp="1"/>
          </p:cNvSpPr>
          <p:nvPr>
            <p:ph sz="half" idx="1"/>
          </p:nvPr>
        </p:nvSpPr>
        <p:spPr/>
        <p:txBody>
          <a:bodyPr>
            <a:normAutofit/>
          </a:bodyPr>
          <a:lstStyle/>
          <a:p>
            <a:endParaRPr lang="tr-TR" dirty="0" smtClean="0"/>
          </a:p>
          <a:p>
            <a:pPr>
              <a:buNone/>
            </a:pPr>
            <a:endParaRPr lang="tr-TR" dirty="0"/>
          </a:p>
        </p:txBody>
      </p:sp>
      <p:sp>
        <p:nvSpPr>
          <p:cNvPr id="4" name="3 İçerik Yer Tutucusu"/>
          <p:cNvSpPr>
            <a:spLocks noGrp="1"/>
          </p:cNvSpPr>
          <p:nvPr>
            <p:ph sz="half" idx="2"/>
          </p:nvPr>
        </p:nvSpPr>
        <p:spPr>
          <a:xfrm>
            <a:off x="4648200" y="1340769"/>
            <a:ext cx="4038600" cy="4824535"/>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buFont typeface="Wingdings" pitchFamily="2" charset="2"/>
              <a:buChar char="v"/>
            </a:pPr>
            <a:r>
              <a:rPr lang="tr-TR" sz="2000" b="1" dirty="0" smtClean="0">
                <a:latin typeface="Arial" pitchFamily="34" charset="0"/>
                <a:cs typeface="Arial" pitchFamily="34" charset="0"/>
              </a:rPr>
              <a:t>Cumhuriyet rejimi, memleketimize, milletimize sayılamayacak kadar çok şeyler kazandırmıştır. </a:t>
            </a:r>
          </a:p>
          <a:p>
            <a:pPr>
              <a:buFont typeface="Wingdings" pitchFamily="2" charset="2"/>
              <a:buChar char="v"/>
            </a:pPr>
            <a:r>
              <a:rPr lang="tr-TR" sz="2000" b="1" dirty="0" smtClean="0">
                <a:latin typeface="Arial" pitchFamily="34" charset="0"/>
                <a:cs typeface="Arial" pitchFamily="34" charset="0"/>
              </a:rPr>
              <a:t>Cumhuriyet rejiminin, bütün vatandaşları kanun önünde eşit sayması</a:t>
            </a:r>
          </a:p>
          <a:p>
            <a:pPr>
              <a:buFont typeface="Wingdings" pitchFamily="2" charset="2"/>
              <a:buChar char="v"/>
            </a:pPr>
            <a:r>
              <a:rPr lang="tr-TR" sz="2000" b="1" dirty="0" smtClean="0">
                <a:latin typeface="Arial" pitchFamily="34" charset="0"/>
                <a:cs typeface="Arial" pitchFamily="34" charset="0"/>
              </a:rPr>
              <a:t> insan unsuruna verdiği değer, insan hak ve hürriyetlerine gösterdiği saygı nedeniyledir ki,çağdaşlaşmayı, çağdaş uygarlık düzeyine ulaşmayı en iyi şekilde gerçekleştiren bir ortam oluşturmuştur</a:t>
            </a:r>
          </a:p>
          <a:p>
            <a:pPr>
              <a:buNone/>
            </a:pPr>
            <a:endParaRPr lang="tr-TR" sz="2000" b="1" dirty="0">
              <a:latin typeface="Arial" pitchFamily="34" charset="0"/>
              <a:cs typeface="Arial" pitchFamily="34" charset="0"/>
            </a:endParaRPr>
          </a:p>
        </p:txBody>
      </p:sp>
      <p:sp>
        <p:nvSpPr>
          <p:cNvPr id="5" name="4 Dikdörtgen"/>
          <p:cNvSpPr/>
          <p:nvPr/>
        </p:nvSpPr>
        <p:spPr>
          <a:xfrm>
            <a:off x="323528" y="1484784"/>
            <a:ext cx="4104456" cy="440120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buFont typeface="Wingdings" pitchFamily="2" charset="2"/>
              <a:buChar char="v"/>
            </a:pPr>
            <a:r>
              <a:rPr lang="tr-TR" sz="2000" b="1" dirty="0" smtClean="0">
                <a:latin typeface="Arial" pitchFamily="34" charset="0"/>
                <a:cs typeface="Arial" pitchFamily="34" charset="0"/>
              </a:rPr>
              <a:t>Cumhuriyet yönetiminin birinci Özelliği, seçim esasına dayanan bir idare olmasıdır. Bu seçim de gerek seçme gerekse seçilme hakkı bakımından belli bir kişiye, belli bir zümreye, belli bir sınıfa ait değildir; bütünüyle millete aitti</a:t>
            </a:r>
          </a:p>
          <a:p>
            <a:pPr>
              <a:buFont typeface="Wingdings" pitchFamily="2" charset="2"/>
              <a:buChar char="v"/>
            </a:pPr>
            <a:r>
              <a:rPr lang="tr-TR" sz="2000" b="1" dirty="0" smtClean="0">
                <a:latin typeface="Arial" pitchFamily="34" charset="0"/>
                <a:cs typeface="Arial" pitchFamily="34" charset="0"/>
              </a:rPr>
              <a:t>Cumhuriyet rejiminin ikinci bir özelliği, bu rejim her şeyden önce kişi, zümre ve sınıf yararını değil, kamu yararını ön planda tutan, kamu yararına dayanan bir yönetim şeklidir</a:t>
            </a:r>
          </a:p>
        </p:txBody>
      </p:sp>
    </p:spTree>
  </p:cSld>
  <p:clrMapOvr>
    <a:masterClrMapping/>
  </p:clrMapOvr>
  <p:transition>
    <p:zoom/>
    <p:sndAc>
      <p:stSnd>
        <p:snd r:embed="rId2" name="drumroll.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282</TotalTime>
  <Words>997</Words>
  <PresentationFormat>Ekran Gösterisi (4:3)</PresentationFormat>
  <Paragraphs>89</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Gezinti</vt:lpstr>
      <vt:lpstr>Slayt 1</vt:lpstr>
      <vt:lpstr>Slayt 2</vt:lpstr>
      <vt:lpstr>Slayt 3</vt:lpstr>
      <vt:lpstr>Slayt 4</vt:lpstr>
      <vt:lpstr>MONARŞİ YÖNETİMİ</vt:lpstr>
      <vt:lpstr>OLİGARŞİ YÖNETİMİ</vt:lpstr>
      <vt:lpstr>CUMHURİYET YÖNETİMİ</vt:lpstr>
      <vt:lpstr>CUMHURİYET </vt:lpstr>
      <vt:lpstr>Cumhuriyet yönetimini, diğer yönetim şekillerinden ayıran farklılıklar nelerdir?</vt:lpstr>
      <vt:lpstr>DEMOKRASİNİN TEMEL İLKELERİ</vt:lpstr>
      <vt:lpstr>DEMOKRASİNİN TEMEL İLKELERİ</vt:lpstr>
      <vt:lpstr>DEMOKRASİNİN TEMEL İLKELERİ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2012-04-26T07:18:25Z</dcterms:created>
  <dcterms:modified xsi:type="dcterms:W3CDTF">2018-04-28T15:13:37Z</dcterms:modified>
  <cp:category>www.sorubak.com</cp:category>
</cp:coreProperties>
</file>