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43"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0066"/>
    <a:srgbClr val="00FFFF"/>
    <a:srgbClr val="FF33CC"/>
    <a:srgbClr val="EC0A7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25" autoAdjust="0"/>
    <p:restoredTop sz="95024" autoAdjust="0"/>
  </p:normalViewPr>
  <p:slideViewPr>
    <p:cSldViewPr snapToGrid="0">
      <p:cViewPr varScale="1">
        <p:scale>
          <a:sx n="116" d="100"/>
          <a:sy n="116" d="100"/>
        </p:scale>
        <p:origin x="-420"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B77AAD-09F8-4BFA-963B-4035AA1F1E37}" type="datetimeFigureOut">
              <a:rPr lang="tr-TR" smtClean="0"/>
              <a:pPr/>
              <a:t>30/03/2018</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032ABA-5EDE-4696-AEB8-406C017A8077}" type="slidenum">
              <a:rPr lang="tr-TR" smtClean="0"/>
              <a:pPr/>
              <a:t>‹#›</a:t>
            </a:fld>
            <a:endParaRPr lang="tr-TR"/>
          </a:p>
        </p:txBody>
      </p:sp>
    </p:spTree>
    <p:extLst>
      <p:ext uri="{BB962C8B-B14F-4D97-AF65-F5344CB8AC3E}">
        <p14:creationId xmlns:p14="http://schemas.microsoft.com/office/powerpoint/2010/main" xmlns="" val="20964212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5E032ABA-5EDE-4696-AEB8-406C017A8077}" type="slidenum">
              <a:rPr lang="tr-TR" smtClean="0"/>
              <a:pPr/>
              <a:t>1</a:t>
            </a:fld>
            <a:endParaRPr lang="tr-TR"/>
          </a:p>
        </p:txBody>
      </p:sp>
    </p:spTree>
    <p:extLst>
      <p:ext uri="{BB962C8B-B14F-4D97-AF65-F5344CB8AC3E}">
        <p14:creationId xmlns:p14="http://schemas.microsoft.com/office/powerpoint/2010/main" xmlns="" val="20418369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5E032ABA-5EDE-4696-AEB8-406C017A8077}" type="slidenum">
              <a:rPr lang="tr-TR" smtClean="0"/>
              <a:pPr/>
              <a:t>4</a:t>
            </a:fld>
            <a:endParaRPr lang="tr-TR"/>
          </a:p>
        </p:txBody>
      </p:sp>
    </p:spTree>
    <p:extLst>
      <p:ext uri="{BB962C8B-B14F-4D97-AF65-F5344CB8AC3E}">
        <p14:creationId xmlns:p14="http://schemas.microsoft.com/office/powerpoint/2010/main" xmlns="" val="7558917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5E032ABA-5EDE-4696-AEB8-406C017A8077}" type="slidenum">
              <a:rPr lang="tr-TR" smtClean="0"/>
              <a:pPr/>
              <a:t>6</a:t>
            </a:fld>
            <a:endParaRPr lang="tr-TR"/>
          </a:p>
        </p:txBody>
      </p:sp>
    </p:spTree>
    <p:extLst>
      <p:ext uri="{BB962C8B-B14F-4D97-AF65-F5344CB8AC3E}">
        <p14:creationId xmlns:p14="http://schemas.microsoft.com/office/powerpoint/2010/main" xmlns="" val="34432703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5E032ABA-5EDE-4696-AEB8-406C017A8077}" type="slidenum">
              <a:rPr lang="tr-TR" smtClean="0"/>
              <a:pPr/>
              <a:t>8</a:t>
            </a:fld>
            <a:endParaRPr lang="tr-TR"/>
          </a:p>
        </p:txBody>
      </p:sp>
    </p:spTree>
    <p:extLst>
      <p:ext uri="{BB962C8B-B14F-4D97-AF65-F5344CB8AC3E}">
        <p14:creationId xmlns:p14="http://schemas.microsoft.com/office/powerpoint/2010/main" xmlns="" val="7404783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5E032ABA-5EDE-4696-AEB8-406C017A8077}" type="slidenum">
              <a:rPr lang="tr-TR" smtClean="0"/>
              <a:pPr/>
              <a:t>12</a:t>
            </a:fld>
            <a:endParaRPr lang="tr-TR"/>
          </a:p>
        </p:txBody>
      </p:sp>
    </p:spTree>
    <p:extLst>
      <p:ext uri="{BB962C8B-B14F-4D97-AF65-F5344CB8AC3E}">
        <p14:creationId xmlns:p14="http://schemas.microsoft.com/office/powerpoint/2010/main" xmlns="" val="10255703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5E032ABA-5EDE-4696-AEB8-406C017A8077}" type="slidenum">
              <a:rPr lang="tr-TR" smtClean="0"/>
              <a:pPr/>
              <a:t>13</a:t>
            </a:fld>
            <a:endParaRPr lang="tr-TR"/>
          </a:p>
        </p:txBody>
      </p:sp>
    </p:spTree>
    <p:extLst>
      <p:ext uri="{BB962C8B-B14F-4D97-AF65-F5344CB8AC3E}">
        <p14:creationId xmlns:p14="http://schemas.microsoft.com/office/powerpoint/2010/main" xmlns="" val="40811842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5E032ABA-5EDE-4696-AEB8-406C017A8077}" type="slidenum">
              <a:rPr lang="tr-TR" smtClean="0"/>
              <a:pPr/>
              <a:t>15</a:t>
            </a:fld>
            <a:endParaRPr lang="tr-TR"/>
          </a:p>
        </p:txBody>
      </p:sp>
    </p:spTree>
    <p:extLst>
      <p:ext uri="{BB962C8B-B14F-4D97-AF65-F5344CB8AC3E}">
        <p14:creationId xmlns:p14="http://schemas.microsoft.com/office/powerpoint/2010/main" xmlns="" val="664992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grpSp>
        <p:nvGrpSpPr>
          <p:cNvPr id="89" name="Group 88"/>
          <p:cNvGrpSpPr/>
          <p:nvPr/>
        </p:nvGrpSpPr>
        <p:grpSpPr>
          <a:xfrm>
            <a:off x="-329674" y="-59376"/>
            <a:ext cx="12515851" cy="6923798"/>
            <a:chOff x="-329674" y="-51881"/>
            <a:chExt cx="12515851" cy="6923798"/>
          </a:xfrm>
        </p:grpSpPr>
        <p:sp>
          <p:nvSpPr>
            <p:cNvPr id="90"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1"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2"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93"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4"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5"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6"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7"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8"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99"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100"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xmlns="">
                  <a:solidFill>
                    <a:srgbClr val="FFFFFF"/>
                  </a:solidFill>
                </a14:hiddenFill>
              </a:ext>
            </a:extLst>
          </p:spPr>
        </p:sp>
        <p:sp>
          <p:nvSpPr>
            <p:cNvPr id="101"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xmlns="">
                  <a:solidFill>
                    <a:srgbClr val="FFFFFF"/>
                  </a:solidFill>
                </a14:hiddenFill>
              </a:ext>
            </a:extLst>
          </p:spPr>
        </p:sp>
        <p:sp>
          <p:nvSpPr>
            <p:cNvPr id="102"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103"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104"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105"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106"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107"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108"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grpSp>
      <p:grpSp>
        <p:nvGrpSpPr>
          <p:cNvPr id="9" name="Group 8"/>
          <p:cNvGrpSpPr/>
          <p:nvPr/>
        </p:nvGrpSpPr>
        <p:grpSpPr>
          <a:xfrm>
            <a:off x="1669293" y="1186483"/>
            <a:ext cx="8848345" cy="4477933"/>
            <a:chOff x="1669293" y="1186483"/>
            <a:chExt cx="8848345" cy="4477933"/>
          </a:xfrm>
        </p:grpSpPr>
        <p:sp>
          <p:nvSpPr>
            <p:cNvPr id="39" name="Rectangle 38"/>
            <p:cNvSpPr/>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Rectangle 40"/>
            <p:cNvSpPr/>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ctrTitle"/>
          </p:nvPr>
        </p:nvSpPr>
        <p:spPr>
          <a:xfrm>
            <a:off x="1759236" y="2075504"/>
            <a:ext cx="8679915" cy="1748729"/>
          </a:xfrm>
        </p:spPr>
        <p:txBody>
          <a:bodyPr bIns="0" anchor="b">
            <a:normAutofit/>
          </a:bodyPr>
          <a:lstStyle>
            <a:lvl1pPr algn="ctr">
              <a:lnSpc>
                <a:spcPct val="80000"/>
              </a:lnSpc>
              <a:defRPr sz="5400" spc="-150">
                <a:solidFill>
                  <a:srgbClr val="FFFEFF"/>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a:off x="1759237" y="3906266"/>
            <a:ext cx="8673427" cy="1322587"/>
          </a:xfrm>
        </p:spPr>
        <p:txBody>
          <a:bodyPr tIns="0">
            <a:normAutofit/>
          </a:bodyPr>
          <a:lstStyle>
            <a:lvl1pPr marL="0" indent="0" algn="ctr">
              <a:lnSpc>
                <a:spcPct val="100000"/>
              </a:lnSpc>
              <a:buNone/>
              <a:defRPr sz="1800" b="0">
                <a:solidFill>
                  <a:srgbClr val="FFFEFF"/>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en-US" dirty="0"/>
          </a:p>
        </p:txBody>
      </p:sp>
      <p:sp>
        <p:nvSpPr>
          <p:cNvPr id="4" name="Date Placeholder 3"/>
          <p:cNvSpPr>
            <a:spLocks noGrp="1"/>
          </p:cNvSpPr>
          <p:nvPr>
            <p:ph type="dt" sz="half" idx="10"/>
          </p:nvPr>
        </p:nvSpPr>
        <p:spPr>
          <a:xfrm>
            <a:off x="804672" y="320040"/>
            <a:ext cx="3657600" cy="320040"/>
          </a:xfrm>
        </p:spPr>
        <p:txBody>
          <a:bodyPr vert="horz" lIns="91440" tIns="45720" rIns="91440" bIns="45720" rtlCol="0" anchor="ctr"/>
          <a:lstStyle>
            <a:lvl1pPr>
              <a:defRPr lang="en-US"/>
            </a:lvl1pPr>
          </a:lstStyle>
          <a:p>
            <a:fld id="{48A87A34-81AB-432B-8DAE-1953F412C126}" type="datetimeFigureOut">
              <a:rPr lang="en-US" smtClean="0"/>
              <a:pPr/>
              <a:t>3/30/2018</a:t>
            </a:fld>
            <a:endParaRPr lang="en-US" dirty="0"/>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en-US" dirty="0"/>
          </a:p>
        </p:txBody>
      </p:sp>
      <p:sp>
        <p:nvSpPr>
          <p:cNvPr id="6" name="Slide Number Placeholder 5"/>
          <p:cNvSpPr>
            <a:spLocks noGrp="1"/>
          </p:cNvSpPr>
          <p:nvPr>
            <p:ph type="sldNum" sz="quarter" idx="12"/>
          </p:nvPr>
        </p:nvSpPr>
        <p:spPr>
          <a:xfrm>
            <a:off x="10469880" y="320040"/>
            <a:ext cx="914400" cy="320040"/>
          </a:xfrm>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18771615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grpSp>
        <p:nvGrpSpPr>
          <p:cNvPr id="75" name="Group 74"/>
          <p:cNvGrpSpPr/>
          <p:nvPr/>
        </p:nvGrpSpPr>
        <p:grpSpPr>
          <a:xfrm>
            <a:off x="-417513"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xmlns="">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xmlns="">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grpSp>
      <p:grpSp>
        <p:nvGrpSpPr>
          <p:cNvPr id="22" name="Group 21"/>
          <p:cNvGrpSpPr/>
          <p:nvPr/>
        </p:nvGrpSpPr>
        <p:grpSpPr>
          <a:xfrm>
            <a:off x="800144"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2" y="2349925"/>
            <a:ext cx="3501196" cy="2456441"/>
          </a:xfrm>
        </p:spPr>
        <p:txBody>
          <a:bodyPr/>
          <a:lstStyle>
            <a:lvl1pPr>
              <a:defRPr>
                <a:solidFill>
                  <a:srgbClr val="FFFEFF"/>
                </a:solidFil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5109983" y="794719"/>
            <a:ext cx="6275035" cy="5257090"/>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3/30/2018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17701534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grpSp>
        <p:nvGrpSpPr>
          <p:cNvPr id="75" name="Group 74"/>
          <p:cNvGrpSpPr/>
          <p:nvPr/>
        </p:nvGrpSpPr>
        <p:grpSpPr>
          <a:xfrm flipH="1">
            <a:off x="0"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xmlns="">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xmlns="">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grpSp>
      <p:grpSp>
        <p:nvGrpSpPr>
          <p:cNvPr id="22" name="Group 21"/>
          <p:cNvGrpSpPr/>
          <p:nvPr/>
        </p:nvGrpSpPr>
        <p:grpSpPr>
          <a:xfrm>
            <a:off x="7718948"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Vertical Title 1"/>
          <p:cNvSpPr>
            <a:spLocks noGrp="1"/>
          </p:cNvSpPr>
          <p:nvPr>
            <p:ph type="title" orient="vert"/>
          </p:nvPr>
        </p:nvSpPr>
        <p:spPr>
          <a:xfrm>
            <a:off x="7807437" y="2349925"/>
            <a:ext cx="3501195" cy="2456442"/>
          </a:xfrm>
        </p:spPr>
        <p:txBody>
          <a:bodyPr vert="eaVert"/>
          <a:lstStyle>
            <a:lvl1pPr algn="l">
              <a:lnSpc>
                <a:spcPct val="80000"/>
              </a:lnSpc>
              <a:defRPr>
                <a:solidFill>
                  <a:srgbClr val="FFFEFF"/>
                </a:solidFil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802747" y="798444"/>
            <a:ext cx="6268622" cy="5257303"/>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a:xfrm>
            <a:off x="804672" y="320040"/>
            <a:ext cx="3657600" cy="320040"/>
          </a:xfrm>
        </p:spPr>
        <p:txBody>
          <a:bodyPr/>
          <a:lstStyle/>
          <a:p>
            <a:fld id="{48A87A34-81AB-432B-8DAE-1953F412C126}" type="datetimeFigureOut">
              <a:rPr lang="en-US" smtClean="0"/>
              <a:pPr/>
              <a:t>3/30/2018</a:t>
            </a:fld>
            <a:endParaRPr lang="en-US" dirty="0"/>
          </a:p>
        </p:txBody>
      </p:sp>
      <p:sp>
        <p:nvSpPr>
          <p:cNvPr id="5" name="Footer Placeholder 4"/>
          <p:cNvSpPr>
            <a:spLocks noGrp="1"/>
          </p:cNvSpPr>
          <p:nvPr>
            <p:ph type="ftr" sz="quarter" idx="11"/>
          </p:nvPr>
        </p:nvSpPr>
        <p:spPr>
          <a:xfrm>
            <a:off x="804672" y="6227064"/>
            <a:ext cx="10588752" cy="320040"/>
          </a:xfrm>
        </p:spPr>
        <p:txBody>
          <a:bodyPr/>
          <a:lstStyle/>
          <a:p>
            <a:endParaRPr lang="en-US" dirty="0"/>
          </a:p>
        </p:txBody>
      </p:sp>
      <p:sp>
        <p:nvSpPr>
          <p:cNvPr id="6" name="Slide Number Placeholder 5"/>
          <p:cNvSpPr>
            <a:spLocks noGrp="1"/>
          </p:cNvSpPr>
          <p:nvPr>
            <p:ph type="sldNum" sz="quarter" idx="12"/>
          </p:nvPr>
        </p:nvSpPr>
        <p:spPr>
          <a:xfrm>
            <a:off x="10469880" y="320040"/>
            <a:ext cx="914400" cy="320040"/>
          </a:xfrm>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17565199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grpSp>
        <p:nvGrpSpPr>
          <p:cNvPr id="80" name="Group 79"/>
          <p:cNvGrpSpPr/>
          <p:nvPr/>
        </p:nvGrpSpPr>
        <p:grpSpPr>
          <a:xfrm>
            <a:off x="-417513" y="0"/>
            <a:ext cx="12584114" cy="6853238"/>
            <a:chOff x="-417513" y="0"/>
            <a:chExt cx="12584114" cy="6853238"/>
          </a:xfrm>
        </p:grpSpPr>
        <p:sp>
          <p:nvSpPr>
            <p:cNvPr id="81"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2"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3"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4"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85"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86"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87"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8"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9"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0"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1"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2"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3"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4"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5"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6"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xmlns="">
                  <a:solidFill>
                    <a:srgbClr val="FFFFFF"/>
                  </a:solidFill>
                </a14:hiddenFill>
              </a:ext>
            </a:extLst>
          </p:spPr>
        </p:sp>
        <p:sp>
          <p:nvSpPr>
            <p:cNvPr id="97"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xmlns="">
                  <a:solidFill>
                    <a:srgbClr val="FFFFFF"/>
                  </a:solidFill>
                </a14:hiddenFill>
              </a:ext>
            </a:extLst>
          </p:spPr>
        </p:sp>
        <p:sp>
          <p:nvSpPr>
            <p:cNvPr id="98"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9"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100"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101"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grpSp>
      <p:grpSp>
        <p:nvGrpSpPr>
          <p:cNvPr id="27" name="Group 26"/>
          <p:cNvGrpSpPr/>
          <p:nvPr/>
        </p:nvGrpSpPr>
        <p:grpSpPr>
          <a:xfrm>
            <a:off x="800144" y="1699589"/>
            <a:ext cx="3674476" cy="3470421"/>
            <a:chOff x="697883" y="1816768"/>
            <a:chExt cx="3674476" cy="3470421"/>
          </a:xfrm>
        </p:grpSpPr>
        <p:sp>
          <p:nvSpPr>
            <p:cNvPr id="28" name="Rectangle 27"/>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Rectangle 29"/>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49925"/>
            <a:ext cx="3498979" cy="2456442"/>
          </a:xfrm>
        </p:spPr>
        <p:txBody>
          <a:bodyPr/>
          <a:lstStyle>
            <a:lvl1pPr>
              <a:defRPr>
                <a:solidFill>
                  <a:srgbClr val="FFFEFF"/>
                </a:solidFill>
              </a:defRPr>
            </a:lvl1pPr>
          </a:lstStyle>
          <a:p>
            <a:r>
              <a:rPr lang="tr-TR" smtClean="0"/>
              <a:t>Asıl başlık stili için tıklatın</a:t>
            </a:r>
            <a:endParaRPr lang="en-US" dirty="0"/>
          </a:p>
        </p:txBody>
      </p:sp>
      <p:sp>
        <p:nvSpPr>
          <p:cNvPr id="3" name="Content Placeholder 2"/>
          <p:cNvSpPr>
            <a:spLocks noGrp="1"/>
          </p:cNvSpPr>
          <p:nvPr>
            <p:ph idx="1"/>
          </p:nvPr>
        </p:nvSpPr>
        <p:spPr>
          <a:xfrm>
            <a:off x="5118447" y="803186"/>
            <a:ext cx="6281873" cy="5248622"/>
          </a:xfrm>
        </p:spPr>
        <p:txBody>
          <a:bodyPr anchor="ct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3/30/2018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509763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grpSp>
        <p:nvGrpSpPr>
          <p:cNvPr id="77" name="Group 76"/>
          <p:cNvGrpSpPr/>
          <p:nvPr/>
        </p:nvGrpSpPr>
        <p:grpSpPr>
          <a:xfrm>
            <a:off x="-329674" y="-59376"/>
            <a:ext cx="12515851" cy="6923798"/>
            <a:chOff x="-329674" y="-51881"/>
            <a:chExt cx="12515851" cy="6923798"/>
          </a:xfrm>
        </p:grpSpPr>
        <p:sp>
          <p:nvSpPr>
            <p:cNvPr id="78"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79"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0"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81"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2"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3"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4"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5"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6"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87"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88"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xmlns="">
                  <a:solidFill>
                    <a:srgbClr val="FFFFFF"/>
                  </a:solidFill>
                </a14:hiddenFill>
              </a:ext>
            </a:extLst>
          </p:spPr>
        </p:sp>
        <p:sp>
          <p:nvSpPr>
            <p:cNvPr id="89"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xmlns="">
                  <a:solidFill>
                    <a:srgbClr val="FFFFFF"/>
                  </a:solidFill>
                </a14:hiddenFill>
              </a:ext>
            </a:extLst>
          </p:spPr>
        </p:sp>
        <p:sp>
          <p:nvSpPr>
            <p:cNvPr id="90"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1"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2"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3"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4"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5"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96"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grpSp>
      <p:grpSp>
        <p:nvGrpSpPr>
          <p:cNvPr id="9" name="Group 8"/>
          <p:cNvGrpSpPr/>
          <p:nvPr/>
        </p:nvGrpSpPr>
        <p:grpSpPr>
          <a:xfrm>
            <a:off x="3259545" y="1186483"/>
            <a:ext cx="5666145" cy="4477933"/>
            <a:chOff x="3259545" y="1186483"/>
            <a:chExt cx="5666145" cy="4477933"/>
          </a:xfrm>
        </p:grpSpPr>
        <p:sp>
          <p:nvSpPr>
            <p:cNvPr id="99" name="Rectangle 98"/>
            <p:cNvSpPr/>
            <p:nvPr/>
          </p:nvSpPr>
          <p:spPr>
            <a:xfrm>
              <a:off x="3259545" y="1186483"/>
              <a:ext cx="5657881"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1" name="Rectangle 100"/>
            <p:cNvSpPr/>
            <p:nvPr/>
          </p:nvSpPr>
          <p:spPr>
            <a:xfrm>
              <a:off x="3259545" y="1991156"/>
              <a:ext cx="5666145"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3344216" y="2074730"/>
            <a:ext cx="5490224" cy="1689390"/>
          </a:xfrm>
        </p:spPr>
        <p:txBody>
          <a:bodyPr bIns="0" anchor="b">
            <a:normAutofit/>
          </a:bodyPr>
          <a:lstStyle>
            <a:lvl1pPr algn="ctr">
              <a:defRPr sz="4400">
                <a:solidFill>
                  <a:srgbClr val="FFFEFF"/>
                </a:solidFill>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3344215" y="3846851"/>
            <a:ext cx="5490223" cy="1383770"/>
          </a:xfrm>
        </p:spPr>
        <p:txBody>
          <a:bodyPr tIns="0">
            <a:normAutofit/>
          </a:bodyPr>
          <a:lstStyle>
            <a:lvl1pPr marL="0" indent="0" algn="ctr">
              <a:buNone/>
              <a:defRPr sz="1800">
                <a:solidFill>
                  <a:srgbClr val="FFFEFF"/>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a:xfrm>
            <a:off x="804672" y="320040"/>
            <a:ext cx="3657600" cy="320040"/>
          </a:xfrm>
        </p:spPr>
        <p:txBody>
          <a:bodyPr/>
          <a:lstStyle/>
          <a:p>
            <a:fld id="{48A87A34-81AB-432B-8DAE-1953F412C126}" type="datetimeFigureOut">
              <a:rPr lang="en-US" smtClean="0"/>
              <a:pPr/>
              <a:t>3/30/2018</a:t>
            </a:fld>
            <a:endParaRPr lang="en-US" dirty="0"/>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en-US" dirty="0"/>
          </a:p>
        </p:txBody>
      </p:sp>
      <p:sp>
        <p:nvSpPr>
          <p:cNvPr id="6" name="Slide Number Placeholder 5"/>
          <p:cNvSpPr>
            <a:spLocks noGrp="1"/>
          </p:cNvSpPr>
          <p:nvPr>
            <p:ph type="sldNum" sz="quarter" idx="12"/>
          </p:nvPr>
        </p:nvSpPr>
        <p:spPr>
          <a:xfrm>
            <a:off x="10469880" y="320040"/>
            <a:ext cx="914400" cy="320040"/>
          </a:xfrm>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3938206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grpSp>
        <p:nvGrpSpPr>
          <p:cNvPr id="37" name="Group 36"/>
          <p:cNvGrpSpPr/>
          <p:nvPr/>
        </p:nvGrpSpPr>
        <p:grpSpPr>
          <a:xfrm>
            <a:off x="-417513" y="0"/>
            <a:ext cx="12584114" cy="6853238"/>
            <a:chOff x="-417513" y="0"/>
            <a:chExt cx="12584114" cy="6853238"/>
          </a:xfrm>
        </p:grpSpPr>
        <p:sp>
          <p:nvSpPr>
            <p:cNvPr id="3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3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4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4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4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4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4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4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4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4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4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4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5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5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5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5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xmlns="">
                  <a:solidFill>
                    <a:srgbClr val="FFFFFF"/>
                  </a:solidFill>
                </a14:hiddenFill>
              </a:ext>
            </a:extLst>
          </p:spPr>
        </p:sp>
        <p:sp>
          <p:nvSpPr>
            <p:cNvPr id="5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xmlns="">
                  <a:solidFill>
                    <a:srgbClr val="FFFFFF"/>
                  </a:solidFill>
                </a14:hiddenFill>
              </a:ext>
            </a:extLst>
          </p:spPr>
        </p:sp>
        <p:sp>
          <p:nvSpPr>
            <p:cNvPr id="5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5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5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5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grpSp>
      <p:grpSp>
        <p:nvGrpSpPr>
          <p:cNvPr id="59" name="Group 58"/>
          <p:cNvGrpSpPr/>
          <p:nvPr/>
        </p:nvGrpSpPr>
        <p:grpSpPr>
          <a:xfrm>
            <a:off x="800144" y="1699589"/>
            <a:ext cx="3674476" cy="3470421"/>
            <a:chOff x="697883" y="1816768"/>
            <a:chExt cx="3674476" cy="3470421"/>
          </a:xfrm>
        </p:grpSpPr>
        <p:sp>
          <p:nvSpPr>
            <p:cNvPr id="60" name="Rectangle 59"/>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 name="Rectangle 61"/>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0" y="2339669"/>
            <a:ext cx="3500828" cy="2470065"/>
          </a:xfrm>
        </p:spPr>
        <p:txBody>
          <a:bodyPr lIns="91440" tIns="91440" rIns="91440" bIns="91440"/>
          <a:lstStyle>
            <a:lvl1pPr>
              <a:defRPr>
                <a:solidFill>
                  <a:srgbClr val="FFFEFF"/>
                </a:solidFill>
              </a:defRPr>
            </a:lvl1pPr>
          </a:lstStyle>
          <a:p>
            <a:r>
              <a:rPr lang="tr-TR" smtClean="0"/>
              <a:t>Asıl başlık stili için tıklatın</a:t>
            </a:r>
            <a:endParaRPr lang="en-US" dirty="0"/>
          </a:p>
        </p:txBody>
      </p:sp>
      <p:sp>
        <p:nvSpPr>
          <p:cNvPr id="3" name="Content Placeholder 2"/>
          <p:cNvSpPr>
            <a:spLocks noGrp="1"/>
          </p:cNvSpPr>
          <p:nvPr>
            <p:ph sz="half" idx="1"/>
          </p:nvPr>
        </p:nvSpPr>
        <p:spPr>
          <a:xfrm>
            <a:off x="5120878" y="803187"/>
            <a:ext cx="6269591" cy="2382651"/>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5118447" y="3672162"/>
            <a:ext cx="6272022" cy="2383586"/>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a:xfrm>
            <a:off x="804672" y="320040"/>
            <a:ext cx="3657600" cy="320040"/>
          </a:xfrm>
        </p:spPr>
        <p:txBody>
          <a:bodyPr/>
          <a:lstStyle/>
          <a:p>
            <a:fld id="{48A87A34-81AB-432B-8DAE-1953F412C126}" type="datetimeFigureOut">
              <a:rPr lang="en-US" smtClean="0"/>
              <a:pPr/>
              <a:t>3/30/2018</a:t>
            </a:fld>
            <a:endParaRPr lang="en-US" dirty="0"/>
          </a:p>
        </p:txBody>
      </p:sp>
      <p:sp>
        <p:nvSpPr>
          <p:cNvPr id="6" name="Footer Placeholder 5"/>
          <p:cNvSpPr>
            <a:spLocks noGrp="1"/>
          </p:cNvSpPr>
          <p:nvPr>
            <p:ph type="ftr" sz="quarter" idx="11"/>
          </p:nvPr>
        </p:nvSpPr>
        <p:spPr>
          <a:xfrm>
            <a:off x="804672" y="6227064"/>
            <a:ext cx="10588752" cy="320040"/>
          </a:xfrm>
        </p:spPr>
        <p:txBody>
          <a:bodyPr/>
          <a:lstStyle/>
          <a:p>
            <a:endParaRPr lang="en-US" dirty="0"/>
          </a:p>
        </p:txBody>
      </p:sp>
      <p:sp>
        <p:nvSpPr>
          <p:cNvPr id="7" name="Slide Number Placeholder 6"/>
          <p:cNvSpPr>
            <a:spLocks noGrp="1"/>
          </p:cNvSpPr>
          <p:nvPr>
            <p:ph type="sldNum" sz="quarter" idx="12"/>
          </p:nvPr>
        </p:nvSpPr>
        <p:spPr>
          <a:xfrm>
            <a:off x="10469880" y="320040"/>
            <a:ext cx="914400" cy="320040"/>
          </a:xfrm>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21523079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grpSp>
        <p:nvGrpSpPr>
          <p:cNvPr id="39" name="Group 38"/>
          <p:cNvGrpSpPr/>
          <p:nvPr/>
        </p:nvGrpSpPr>
        <p:grpSpPr>
          <a:xfrm>
            <a:off x="-417513" y="0"/>
            <a:ext cx="12584114" cy="6853238"/>
            <a:chOff x="-417513" y="0"/>
            <a:chExt cx="12584114" cy="6853238"/>
          </a:xfrm>
        </p:grpSpPr>
        <p:sp>
          <p:nvSpPr>
            <p:cNvPr id="40"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41"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42"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43"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44"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45"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46"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47"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48"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49"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50"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51"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52"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53"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54"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55"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xmlns="">
                  <a:solidFill>
                    <a:srgbClr val="FFFFFF"/>
                  </a:solidFill>
                </a14:hiddenFill>
              </a:ext>
            </a:extLst>
          </p:spPr>
        </p:sp>
        <p:sp>
          <p:nvSpPr>
            <p:cNvPr id="56"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xmlns="">
                  <a:solidFill>
                    <a:srgbClr val="FFFFFF"/>
                  </a:solidFill>
                </a14:hiddenFill>
              </a:ext>
            </a:extLst>
          </p:spPr>
        </p:sp>
        <p:sp>
          <p:nvSpPr>
            <p:cNvPr id="57"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58"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59"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60"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grpSp>
      <p:grpSp>
        <p:nvGrpSpPr>
          <p:cNvPr id="61" name="Group 60"/>
          <p:cNvGrpSpPr/>
          <p:nvPr/>
        </p:nvGrpSpPr>
        <p:grpSpPr>
          <a:xfrm>
            <a:off x="800144" y="1699589"/>
            <a:ext cx="3674476" cy="3470421"/>
            <a:chOff x="697883" y="1816768"/>
            <a:chExt cx="3674476" cy="3470421"/>
          </a:xfrm>
        </p:grpSpPr>
        <p:sp>
          <p:nvSpPr>
            <p:cNvPr id="62" name="Rectangle 6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 name="Rectangle 63"/>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1" y="2363915"/>
            <a:ext cx="3500828" cy="2460497"/>
          </a:xfrm>
        </p:spPr>
        <p:txBody>
          <a:bodyPr lIns="91440" tIns="91440" rIns="91440" bIns="91440"/>
          <a:lstStyle>
            <a:lvl1pPr>
              <a:defRPr>
                <a:solidFill>
                  <a:srgbClr val="FFFEFF"/>
                </a:solidFill>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5125137" y="803185"/>
            <a:ext cx="6265088"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Content Placeholder 3"/>
          <p:cNvSpPr>
            <a:spLocks noGrp="1"/>
          </p:cNvSpPr>
          <p:nvPr>
            <p:ph sz="half" idx="2"/>
          </p:nvPr>
        </p:nvSpPr>
        <p:spPr>
          <a:xfrm>
            <a:off x="5125305" y="1488985"/>
            <a:ext cx="6264350" cy="1696853"/>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118653" y="3665887"/>
            <a:ext cx="6264414"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Content Placeholder 5"/>
          <p:cNvSpPr>
            <a:spLocks noGrp="1"/>
          </p:cNvSpPr>
          <p:nvPr>
            <p:ph sz="quarter" idx="4"/>
          </p:nvPr>
        </p:nvSpPr>
        <p:spPr>
          <a:xfrm>
            <a:off x="5118447" y="4351687"/>
            <a:ext cx="6265588" cy="1704060"/>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a:xfrm>
            <a:off x="804672" y="320040"/>
            <a:ext cx="3657600" cy="320040"/>
          </a:xfrm>
        </p:spPr>
        <p:txBody>
          <a:bodyPr/>
          <a:lstStyle/>
          <a:p>
            <a:fld id="{48A87A34-81AB-432B-8DAE-1953F412C126}" type="datetimeFigureOut">
              <a:rPr lang="en-US" smtClean="0"/>
              <a:pPr/>
              <a:t>3/30/2018</a:t>
            </a:fld>
            <a:endParaRPr lang="en-US" dirty="0"/>
          </a:p>
        </p:txBody>
      </p:sp>
      <p:sp>
        <p:nvSpPr>
          <p:cNvPr id="8" name="Footer Placeholder 7"/>
          <p:cNvSpPr>
            <a:spLocks noGrp="1"/>
          </p:cNvSpPr>
          <p:nvPr>
            <p:ph type="ftr" sz="quarter" idx="11"/>
          </p:nvPr>
        </p:nvSpPr>
        <p:spPr>
          <a:xfrm>
            <a:off x="804672" y="6227064"/>
            <a:ext cx="10588752" cy="320040"/>
          </a:xfrm>
        </p:spPr>
        <p:txBody>
          <a:bodyPr/>
          <a:lstStyle/>
          <a:p>
            <a:endParaRPr lang="en-US" dirty="0"/>
          </a:p>
        </p:txBody>
      </p:sp>
      <p:sp>
        <p:nvSpPr>
          <p:cNvPr id="9" name="Slide Number Placeholder 8"/>
          <p:cNvSpPr>
            <a:spLocks noGrp="1"/>
          </p:cNvSpPr>
          <p:nvPr>
            <p:ph type="sldNum" sz="quarter" idx="12"/>
          </p:nvPr>
        </p:nvSpPr>
        <p:spPr>
          <a:xfrm>
            <a:off x="10469880" y="320040"/>
            <a:ext cx="914400" cy="320040"/>
          </a:xfrm>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4056818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grpSp>
        <p:nvGrpSpPr>
          <p:cNvPr id="77" name="Group 76"/>
          <p:cNvGrpSpPr/>
          <p:nvPr/>
        </p:nvGrpSpPr>
        <p:grpSpPr>
          <a:xfrm>
            <a:off x="-417513" y="0"/>
            <a:ext cx="12584114" cy="6853238"/>
            <a:chOff x="-417513" y="0"/>
            <a:chExt cx="12584114" cy="6853238"/>
          </a:xfrm>
        </p:grpSpPr>
        <p:sp>
          <p:nvSpPr>
            <p:cNvPr id="7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7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8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8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8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xmlns="">
                  <a:solidFill>
                    <a:srgbClr val="FFFFFF"/>
                  </a:solidFill>
                </a14:hiddenFill>
              </a:ext>
            </a:extLst>
          </p:spPr>
        </p:sp>
        <p:sp>
          <p:nvSpPr>
            <p:cNvPr id="9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xmlns="">
                  <a:solidFill>
                    <a:srgbClr val="FFFFFF"/>
                  </a:solidFill>
                </a14:hiddenFill>
              </a:ext>
            </a:extLst>
          </p:spPr>
        </p:sp>
        <p:sp>
          <p:nvSpPr>
            <p:cNvPr id="9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grpSp>
      <p:grpSp>
        <p:nvGrpSpPr>
          <p:cNvPr id="24" name="Group 23"/>
          <p:cNvGrpSpPr/>
          <p:nvPr/>
        </p:nvGrpSpPr>
        <p:grpSpPr>
          <a:xfrm>
            <a:off x="800144" y="1699589"/>
            <a:ext cx="3674476" cy="3470421"/>
            <a:chOff x="697883" y="1816768"/>
            <a:chExt cx="3674476" cy="3470421"/>
          </a:xfrm>
        </p:grpSpPr>
        <p:sp>
          <p:nvSpPr>
            <p:cNvPr id="25" name="Rectangle 24"/>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2" y="2349925"/>
            <a:ext cx="3501196" cy="2456442"/>
          </a:xfrm>
        </p:spPr>
        <p:txBody>
          <a:bodyPr/>
          <a:lstStyle>
            <a:lvl1pPr>
              <a:defRPr>
                <a:solidFill>
                  <a:srgbClr val="FFFEFF"/>
                </a:solidFill>
              </a:defRPr>
            </a:lvl1p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pPr/>
              <a:t>3/30/2018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23746935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04672" y="320040"/>
            <a:ext cx="3657600" cy="320040"/>
          </a:xfrm>
        </p:spPr>
        <p:txBody>
          <a:bodyPr/>
          <a:lstStyle/>
          <a:p>
            <a:fld id="{48A87A34-81AB-432B-8DAE-1953F412C126}" type="datetimeFigureOut">
              <a:rPr lang="en-US" smtClean="0"/>
              <a:pPr/>
              <a:t>3/30/2018</a:t>
            </a:fld>
            <a:endParaRPr lang="en-US" dirty="0"/>
          </a:p>
        </p:txBody>
      </p:sp>
      <p:sp>
        <p:nvSpPr>
          <p:cNvPr id="3" name="Footer Placeholder 2"/>
          <p:cNvSpPr>
            <a:spLocks noGrp="1"/>
          </p:cNvSpPr>
          <p:nvPr>
            <p:ph type="ftr" sz="quarter" idx="11"/>
          </p:nvPr>
        </p:nvSpPr>
        <p:spPr>
          <a:xfrm>
            <a:off x="804672" y="6227064"/>
            <a:ext cx="10588752" cy="320040"/>
          </a:xfrm>
        </p:spPr>
        <p:txBody>
          <a:bodyPr/>
          <a:lstStyle/>
          <a:p>
            <a:endParaRPr lang="en-US" dirty="0"/>
          </a:p>
        </p:txBody>
      </p:sp>
      <p:sp>
        <p:nvSpPr>
          <p:cNvPr id="4" name="Slide Number Placeholder 3"/>
          <p:cNvSpPr>
            <a:spLocks noGrp="1"/>
          </p:cNvSpPr>
          <p:nvPr>
            <p:ph type="sldNum" sz="quarter" idx="12"/>
          </p:nvPr>
        </p:nvSpPr>
        <p:spPr>
          <a:xfrm>
            <a:off x="10469880" y="320040"/>
            <a:ext cx="914400" cy="320040"/>
          </a:xfrm>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12225226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grpSp>
        <p:nvGrpSpPr>
          <p:cNvPr id="74" name="Group 73"/>
          <p:cNvGrpSpPr/>
          <p:nvPr/>
        </p:nvGrpSpPr>
        <p:grpSpPr>
          <a:xfrm>
            <a:off x="-417513" y="0"/>
            <a:ext cx="12584114" cy="6853238"/>
            <a:chOff x="-417513" y="0"/>
            <a:chExt cx="12584114" cy="6853238"/>
          </a:xfrm>
        </p:grpSpPr>
        <p:sp>
          <p:nvSpPr>
            <p:cNvPr id="75"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76"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77"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78"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79"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80"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81"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2"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3"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4"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5"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6"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7"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8"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9"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0"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xmlns="">
                  <a:solidFill>
                    <a:srgbClr val="FFFFFF"/>
                  </a:solidFill>
                </a14:hiddenFill>
              </a:ext>
            </a:extLst>
          </p:spPr>
        </p:sp>
        <p:sp>
          <p:nvSpPr>
            <p:cNvPr id="91"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xmlns="">
                  <a:solidFill>
                    <a:srgbClr val="FFFFFF"/>
                  </a:solidFill>
                </a14:hiddenFill>
              </a:ext>
            </a:extLst>
          </p:spPr>
        </p:sp>
        <p:sp>
          <p:nvSpPr>
            <p:cNvPr id="92"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3"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4"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5"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grpSp>
      <p:grpSp>
        <p:nvGrpSpPr>
          <p:cNvPr id="21" name="Group 20"/>
          <p:cNvGrpSpPr/>
          <p:nvPr/>
        </p:nvGrpSpPr>
        <p:grpSpPr>
          <a:xfrm>
            <a:off x="800144" y="1699589"/>
            <a:ext cx="3674476" cy="3470421"/>
            <a:chOff x="697883" y="1816768"/>
            <a:chExt cx="3674476" cy="3470421"/>
          </a:xfrm>
        </p:grpSpPr>
        <p:sp>
          <p:nvSpPr>
            <p:cNvPr id="22" name="Rectangle 2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32"/>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52026"/>
            <a:ext cx="3501197" cy="1223298"/>
          </a:xfrm>
        </p:spPr>
        <p:txBody>
          <a:bodyPr bIns="0" anchor="b">
            <a:noAutofit/>
          </a:bodyPr>
          <a:lstStyle>
            <a:lvl1pPr algn="ctr">
              <a:defRPr sz="3200">
                <a:solidFill>
                  <a:srgbClr val="FFFEFF"/>
                </a:solidFill>
              </a:defRPr>
            </a:lvl1pPr>
          </a:lstStyle>
          <a:p>
            <a:r>
              <a:rPr lang="tr-TR" smtClean="0"/>
              <a:t>Asıl başlık stili için tıklatın</a:t>
            </a:r>
            <a:endParaRPr lang="en-US" dirty="0"/>
          </a:p>
        </p:txBody>
      </p:sp>
      <p:sp>
        <p:nvSpPr>
          <p:cNvPr id="3" name="Content Placeholder 2"/>
          <p:cNvSpPr>
            <a:spLocks noGrp="1"/>
          </p:cNvSpPr>
          <p:nvPr>
            <p:ph idx="1"/>
          </p:nvPr>
        </p:nvSpPr>
        <p:spPr>
          <a:xfrm>
            <a:off x="5109983" y="802809"/>
            <a:ext cx="6275035" cy="5249940"/>
          </a:xfrm>
        </p:spPr>
        <p:txBody>
          <a:bodyPr anchor="ct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888631" y="3580186"/>
            <a:ext cx="3501197" cy="1221164"/>
          </a:xfrm>
        </p:spPr>
        <p:txBody>
          <a:bodyPr/>
          <a:lstStyle>
            <a:lvl1pPr marL="0" indent="0" algn="ctr">
              <a:buNone/>
              <a:defRPr sz="16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48A87A34-81AB-432B-8DAE-1953F412C126}" type="datetimeFigureOut">
              <a:rPr lang="en-US" smtClean="0"/>
              <a:pPr/>
              <a:t>3/30/2018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32425838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grpSp>
        <p:nvGrpSpPr>
          <p:cNvPr id="73" name="Group 72"/>
          <p:cNvGrpSpPr/>
          <p:nvPr/>
        </p:nvGrpSpPr>
        <p:grpSpPr>
          <a:xfrm>
            <a:off x="-329674" y="-59376"/>
            <a:ext cx="12515851" cy="6923798"/>
            <a:chOff x="-329674" y="-51881"/>
            <a:chExt cx="12515851" cy="6923798"/>
          </a:xfrm>
        </p:grpSpPr>
        <p:sp>
          <p:nvSpPr>
            <p:cNvPr id="81"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2"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3"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84"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5"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6"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7"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8"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89"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90"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91"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xmlns="">
                  <a:solidFill>
                    <a:srgbClr val="FFFFFF"/>
                  </a:solidFill>
                </a14:hiddenFill>
              </a:ext>
            </a:extLst>
          </p:spPr>
        </p:sp>
        <p:sp>
          <p:nvSpPr>
            <p:cNvPr id="92"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xmlns="">
                  <a:solidFill>
                    <a:srgbClr val="FFFFFF"/>
                  </a:solidFill>
                </a14:hiddenFill>
              </a:ext>
            </a:extLst>
          </p:spPr>
        </p:sp>
        <p:sp>
          <p:nvSpPr>
            <p:cNvPr id="93"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4"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5"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6"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7"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sp>
          <p:nvSpPr>
            <p:cNvPr id="98"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xmlns="">
                  <a:solidFill>
                    <a:srgbClr val="FFFFFF"/>
                  </a:solidFill>
                </a14:hiddenFill>
              </a:ext>
            </a:extLst>
          </p:spPr>
        </p:sp>
        <p:sp>
          <p:nvSpPr>
            <p:cNvPr id="99"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sp>
      </p:grpSp>
      <p:grpSp>
        <p:nvGrpSpPr>
          <p:cNvPr id="76" name="Group 75"/>
          <p:cNvGrpSpPr/>
          <p:nvPr/>
        </p:nvGrpSpPr>
        <p:grpSpPr>
          <a:xfrm>
            <a:off x="805336" y="1698331"/>
            <a:ext cx="5941540" cy="3470421"/>
            <a:chOff x="805336" y="1698331"/>
            <a:chExt cx="5941540" cy="3470421"/>
          </a:xfrm>
        </p:grpSpPr>
        <p:sp>
          <p:nvSpPr>
            <p:cNvPr id="77" name="Rectangle 76"/>
            <p:cNvSpPr/>
            <p:nvPr/>
          </p:nvSpPr>
          <p:spPr>
            <a:xfrm>
              <a:off x="805336" y="1698331"/>
              <a:ext cx="5941540"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 name="Isosceles Triangle 9"/>
            <p:cNvSpPr/>
            <p:nvPr/>
          </p:nvSpPr>
          <p:spPr>
            <a:xfrm rot="10800000">
              <a:off x="3618113" y="4896349"/>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 name="Rectangle 78"/>
            <p:cNvSpPr/>
            <p:nvPr/>
          </p:nvSpPr>
          <p:spPr>
            <a:xfrm>
              <a:off x="805336" y="2274403"/>
              <a:ext cx="5941540"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3" name="Picture Placeholder 2"/>
          <p:cNvSpPr>
            <a:spLocks noGrp="1" noChangeAspect="1"/>
          </p:cNvSpPr>
          <p:nvPr>
            <p:ph type="pic" idx="1"/>
          </p:nvPr>
        </p:nvSpPr>
        <p:spPr>
          <a:xfrm>
            <a:off x="7543510" y="0"/>
            <a:ext cx="4648490" cy="6858000"/>
          </a:xfrm>
          <a:solidFill>
            <a:schemeClr val="bg1">
              <a:lumMod val="65000"/>
              <a:lumOff val="3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2" name="Title 1"/>
          <p:cNvSpPr>
            <a:spLocks noGrp="1"/>
          </p:cNvSpPr>
          <p:nvPr>
            <p:ph type="title"/>
          </p:nvPr>
        </p:nvSpPr>
        <p:spPr>
          <a:xfrm>
            <a:off x="885443" y="2360255"/>
            <a:ext cx="5776646" cy="1178032"/>
          </a:xfrm>
        </p:spPr>
        <p:txBody>
          <a:bodyPr bIns="0" anchor="b">
            <a:normAutofit/>
          </a:bodyPr>
          <a:lstStyle>
            <a:lvl1pPr>
              <a:defRPr sz="3600">
                <a:solidFill>
                  <a:srgbClr val="FFFEFF"/>
                </a:solidFill>
              </a:defRPr>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885443" y="3545012"/>
            <a:ext cx="5776646" cy="1274198"/>
          </a:xfrm>
        </p:spPr>
        <p:txBody>
          <a:bodyPr>
            <a:normAutofit/>
          </a:bodyPr>
          <a:lstStyle>
            <a:lvl1pPr marL="0" indent="0" algn="ctr">
              <a:buNone/>
              <a:defRPr sz="18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a:xfrm>
            <a:off x="804672" y="320040"/>
            <a:ext cx="3657600" cy="320040"/>
          </a:xfrm>
        </p:spPr>
        <p:txBody>
          <a:bodyPr/>
          <a:lstStyle/>
          <a:p>
            <a:fld id="{48A87A34-81AB-432B-8DAE-1953F412C126}" type="datetimeFigureOut">
              <a:rPr lang="en-US" smtClean="0"/>
              <a:pPr/>
              <a:t>3/30/2018</a:t>
            </a:fld>
            <a:endParaRPr lang="en-US" dirty="0"/>
          </a:p>
        </p:txBody>
      </p:sp>
      <p:sp>
        <p:nvSpPr>
          <p:cNvPr id="6" name="Footer Placeholder 5"/>
          <p:cNvSpPr>
            <a:spLocks noGrp="1"/>
          </p:cNvSpPr>
          <p:nvPr>
            <p:ph type="ftr" sz="quarter" idx="11"/>
          </p:nvPr>
        </p:nvSpPr>
        <p:spPr>
          <a:xfrm>
            <a:off x="804672" y="6227064"/>
            <a:ext cx="5942203" cy="320040"/>
          </a:xfrm>
        </p:spPr>
        <p:txBody>
          <a:bodyPr/>
          <a:lstStyle/>
          <a:p>
            <a:endParaRPr lang="en-US" dirty="0"/>
          </a:p>
        </p:txBody>
      </p:sp>
      <p:sp>
        <p:nvSpPr>
          <p:cNvPr id="7" name="Slide Number Placeholder 6"/>
          <p:cNvSpPr>
            <a:spLocks noGrp="1"/>
          </p:cNvSpPr>
          <p:nvPr>
            <p:ph type="sldNum" sz="quarter" idx="12"/>
          </p:nvPr>
        </p:nvSpPr>
        <p:spPr>
          <a:xfrm>
            <a:off x="5828377" y="320040"/>
            <a:ext cx="914400" cy="320040"/>
          </a:xfrm>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13352985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91161" y="2358391"/>
            <a:ext cx="3498667" cy="2456485"/>
          </a:xfrm>
          <a:prstGeom prst="rect">
            <a:avLst/>
          </a:prstGeom>
        </p:spPr>
        <p:txBody>
          <a:bodyPr vert="horz" lIns="228600" tIns="228600" rIns="228600" bIns="22860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5434982" y="794719"/>
            <a:ext cx="5950036" cy="5257090"/>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4" name="Date Placeholder 3"/>
          <p:cNvSpPr>
            <a:spLocks noGrp="1"/>
          </p:cNvSpPr>
          <p:nvPr>
            <p:ph type="dt" sz="half" idx="2"/>
          </p:nvPr>
        </p:nvSpPr>
        <p:spPr>
          <a:xfrm>
            <a:off x="804672" y="320040"/>
            <a:ext cx="3657600" cy="320040"/>
          </a:xfrm>
          <a:prstGeom prst="rect">
            <a:avLst/>
          </a:prstGeom>
        </p:spPr>
        <p:txBody>
          <a:bodyPr vert="horz" lIns="91440" tIns="45720" rIns="91440" bIns="45720" rtlCol="0" anchor="ctr"/>
          <a:lstStyle>
            <a:lvl1pPr algn="l">
              <a:defRPr sz="1000">
                <a:solidFill>
                  <a:schemeClr val="tx1">
                    <a:tint val="75000"/>
                  </a:schemeClr>
                </a:solidFill>
              </a:defRPr>
            </a:lvl1pPr>
          </a:lstStyle>
          <a:p>
            <a:fld id="{48A87A34-81AB-432B-8DAE-1953F412C126}" type="datetimeFigureOut">
              <a:rPr lang="en-US" smtClean="0"/>
              <a:pPr/>
              <a:t>3/30/2018</a:t>
            </a:fld>
            <a:endParaRPr lang="en-US" dirty="0"/>
          </a:p>
        </p:txBody>
      </p:sp>
      <p:sp>
        <p:nvSpPr>
          <p:cNvPr id="5" name="Footer Placeholder 4"/>
          <p:cNvSpPr>
            <a:spLocks noGrp="1"/>
          </p:cNvSpPr>
          <p:nvPr>
            <p:ph type="ftr" sz="quarter" idx="3"/>
          </p:nvPr>
        </p:nvSpPr>
        <p:spPr>
          <a:xfrm>
            <a:off x="804672" y="6227064"/>
            <a:ext cx="10588752" cy="320040"/>
          </a:xfrm>
          <a:prstGeom prst="rect">
            <a:avLst/>
          </a:prstGeom>
        </p:spPr>
        <p:txBody>
          <a:bodyPr vert="horz" lIns="91440" tIns="45720" rIns="91440" bIns="45720" rtlCol="0" anchor="ctr"/>
          <a:lstStyle>
            <a:lvl1pPr algn="r">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469880" y="320040"/>
            <a:ext cx="914400" cy="320040"/>
          </a:xfrm>
          <a:prstGeom prst="rect">
            <a:avLst/>
          </a:prstGeom>
        </p:spPr>
        <p:txBody>
          <a:bodyPr vert="horz" lIns="91440" tIns="45720" rIns="91440" bIns="45720" rtlCol="0" anchor="ctr"/>
          <a:lstStyle>
            <a:lvl1pPr algn="r">
              <a:defRPr sz="1000">
                <a:solidFill>
                  <a:schemeClr val="tx1">
                    <a:tint val="75000"/>
                  </a:schemeClr>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1152569911"/>
      </p:ext>
    </p:extLst>
  </p:cSld>
  <p:clrMap bg1="lt1" tx1="dk1" bg2="lt2" tx2="dk2" accent1="accent1" accent2="accent2" accent3="accent3" accent4="accent4" accent5="accent5" accent6="accent6" hlink="hlink" folHlink="folHlink"/>
  <p:sldLayoutIdLst>
    <p:sldLayoutId id="2147483844" r:id="rId1"/>
    <p:sldLayoutId id="2147483845" r:id="rId2"/>
    <p:sldLayoutId id="2147483846" r:id="rId3"/>
    <p:sldLayoutId id="2147483847" r:id="rId4"/>
    <p:sldLayoutId id="2147483848" r:id="rId5"/>
    <p:sldLayoutId id="2147483849" r:id="rId6"/>
    <p:sldLayoutId id="2147483850" r:id="rId7"/>
    <p:sldLayoutId id="2147483851" r:id="rId8"/>
    <p:sldLayoutId id="2147483852" r:id="rId9"/>
    <p:sldLayoutId id="2147483853" r:id="rId10"/>
    <p:sldLayoutId id="2147483854" r:id="rId11"/>
  </p:sldLayoutIdLst>
  <p:txStyles>
    <p:titleStyle>
      <a:lvl1pPr algn="ctr" defTabSz="914400" rtl="0" eaLnBrk="1" latinLnBrk="0" hangingPunct="1">
        <a:lnSpc>
          <a:spcPct val="85000"/>
        </a:lnSpc>
        <a:spcBef>
          <a:spcPct val="0"/>
        </a:spcBef>
        <a:buNone/>
        <a:defRPr sz="4000" b="0" i="0" kern="1200" cap="none" spc="-15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1759237" y="4341091"/>
            <a:ext cx="8673427" cy="887762"/>
          </a:xfrm>
        </p:spPr>
        <p:txBody>
          <a:bodyPr>
            <a:normAutofit/>
          </a:bodyPr>
          <a:lstStyle/>
          <a:p>
            <a:r>
              <a:rPr lang="tr-TR" sz="4400" dirty="0" smtClean="0">
                <a:solidFill>
                  <a:srgbClr val="EC0A76"/>
                </a:solidFill>
              </a:rPr>
              <a:t>İyi seyirler</a:t>
            </a:r>
            <a:endParaRPr lang="tr-TR" sz="4400" dirty="0">
              <a:solidFill>
                <a:srgbClr val="EC0A76"/>
              </a:solidFill>
            </a:endParaRPr>
          </a:p>
        </p:txBody>
      </p:sp>
      <p:sp>
        <p:nvSpPr>
          <p:cNvPr id="4" name="Dikdörtgen 3"/>
          <p:cNvSpPr/>
          <p:nvPr/>
        </p:nvSpPr>
        <p:spPr>
          <a:xfrm>
            <a:off x="1838036" y="2012290"/>
            <a:ext cx="9662187" cy="1569660"/>
          </a:xfrm>
          <a:prstGeom prst="rect">
            <a:avLst/>
          </a:prstGeom>
        </p:spPr>
        <p:txBody>
          <a:bodyPr wrap="square">
            <a:spAutoFit/>
          </a:bodyPr>
          <a:lstStyle/>
          <a:p>
            <a:r>
              <a:rPr lang="tr-TR" sz="9600" dirty="0">
                <a:solidFill>
                  <a:schemeClr val="tx1">
                    <a:lumMod val="95000"/>
                    <a:lumOff val="5000"/>
                  </a:schemeClr>
                </a:solidFill>
                <a:latin typeface="Ebrima" panose="02000000000000000000" pitchFamily="2" charset="0"/>
                <a:ea typeface="Ebrima" panose="02000000000000000000" pitchFamily="2" charset="0"/>
                <a:cs typeface="Ebrima" panose="02000000000000000000" pitchFamily="2" charset="0"/>
              </a:rPr>
              <a:t>Kur’an-ı kerim</a:t>
            </a:r>
          </a:p>
        </p:txBody>
      </p:sp>
    </p:spTree>
    <p:extLst>
      <p:ext uri="{BB962C8B-B14F-4D97-AF65-F5344CB8AC3E}">
        <p14:creationId xmlns:p14="http://schemas.microsoft.com/office/powerpoint/2010/main" xmlns="" val="248006395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nodeType="clickEffect">
                                  <p:stCondLst>
                                    <p:cond delay="0"/>
                                  </p:stCondLst>
                                  <p:childTnLst>
                                    <p:animClr clrSpc="rgb" dir="cw">
                                      <p:cBhvr override="childStyle">
                                        <p:cTn id="6" dur="500" fill="hold"/>
                                        <p:tgtEl>
                                          <p:spTgt spid="4">
                                            <p:txEl>
                                              <p:pRg st="0" end="0"/>
                                            </p:txEl>
                                          </p:spTgt>
                                        </p:tgtEl>
                                        <p:attrNameLst>
                                          <p:attrName>style.color</p:attrName>
                                        </p:attrNameLst>
                                      </p:cBhvr>
                                      <p:to>
                                        <a:srgbClr val="00FFFF"/>
                                      </p:to>
                                    </p:animClr>
                                    <p:animClr clrSpc="rgb" dir="cw">
                                      <p:cBhvr>
                                        <p:cTn id="7" dur="500" fill="hold"/>
                                        <p:tgtEl>
                                          <p:spTgt spid="4">
                                            <p:txEl>
                                              <p:pRg st="0" end="0"/>
                                            </p:txEl>
                                          </p:spTgt>
                                        </p:tgtEl>
                                        <p:attrNameLst>
                                          <p:attrName>fillcolor</p:attrName>
                                        </p:attrNameLst>
                                      </p:cBhvr>
                                      <p:to>
                                        <a:srgbClr val="00FFFF"/>
                                      </p:to>
                                    </p:animClr>
                                    <p:set>
                                      <p:cBhvr>
                                        <p:cTn id="8" dur="500" fill="hold"/>
                                        <p:tgtEl>
                                          <p:spTgt spid="4">
                                            <p:txEl>
                                              <p:pRg st="0" end="0"/>
                                            </p:txEl>
                                          </p:spTgt>
                                        </p:tgtEl>
                                        <p:attrNameLst>
                                          <p:attrName>fill.type</p:attrName>
                                        </p:attrNameLst>
                                      </p:cBhvr>
                                      <p:to>
                                        <p:strVal val="solid"/>
                                      </p:to>
                                    </p:set>
                                    <p:set>
                                      <p:cBhvr>
                                        <p:cTn id="9" dur="500" fill="hold"/>
                                        <p:tgtEl>
                                          <p:spTgt spid="4">
                                            <p:txEl>
                                              <p:pRg st="0" end="0"/>
                                            </p:txEl>
                                          </p:spTgt>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21" presetClass="emph" presetSubtype="0" fill="hold" nodeType="clickEffect">
                                  <p:stCondLst>
                                    <p:cond delay="0"/>
                                  </p:stCondLst>
                                  <p:childTnLst>
                                    <p:animClr clrSpc="hsl" dir="cw">
                                      <p:cBhvr override="childStyle">
                                        <p:cTn id="13" dur="500" fill="hold"/>
                                        <p:tgtEl>
                                          <p:spTgt spid="3">
                                            <p:txEl>
                                              <p:pRg st="0" end="0"/>
                                            </p:txEl>
                                          </p:spTgt>
                                        </p:tgtEl>
                                        <p:attrNameLst>
                                          <p:attrName>style.color</p:attrName>
                                        </p:attrNameLst>
                                      </p:cBhvr>
                                      <p:by>
                                        <p:hsl h="7200000" s="0" l="0"/>
                                      </p:by>
                                    </p:animClr>
                                    <p:animClr clrSpc="hsl" dir="cw">
                                      <p:cBhvr>
                                        <p:cTn id="14" dur="500" fill="hold"/>
                                        <p:tgtEl>
                                          <p:spTgt spid="3">
                                            <p:txEl>
                                              <p:pRg st="0" end="0"/>
                                            </p:txEl>
                                          </p:spTgt>
                                        </p:tgtEl>
                                        <p:attrNameLst>
                                          <p:attrName>fillcolor</p:attrName>
                                        </p:attrNameLst>
                                      </p:cBhvr>
                                      <p:by>
                                        <p:hsl h="7200000" s="0" l="0"/>
                                      </p:by>
                                    </p:animClr>
                                    <p:animClr clrSpc="hsl" dir="cw">
                                      <p:cBhvr>
                                        <p:cTn id="15" dur="500" fill="hold"/>
                                        <p:tgtEl>
                                          <p:spTgt spid="3">
                                            <p:txEl>
                                              <p:pRg st="0" end="0"/>
                                            </p:txEl>
                                          </p:spTgt>
                                        </p:tgtEl>
                                        <p:attrNameLst>
                                          <p:attrName>stroke.color</p:attrName>
                                        </p:attrNameLst>
                                      </p:cBhvr>
                                      <p:by>
                                        <p:hsl h="7200000" s="0" l="0"/>
                                      </p:by>
                                    </p:animClr>
                                    <p:set>
                                      <p:cBhvr>
                                        <p:cTn id="16" dur="500" fill="hold"/>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Yuvarlatılmış Dikdörtgen 3"/>
          <p:cNvSpPr/>
          <p:nvPr/>
        </p:nvSpPr>
        <p:spPr>
          <a:xfrm>
            <a:off x="4163578" y="-22511"/>
            <a:ext cx="5606473" cy="1496291"/>
          </a:xfrm>
          <a:prstGeom prst="round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tr-TR" sz="2400" b="1" dirty="0" smtClean="0">
                <a:ln w="10160">
                  <a:solidFill>
                    <a:srgbClr val="FF0000"/>
                  </a:solidFill>
                  <a:prstDash val="solid"/>
                </a:ln>
                <a:solidFill>
                  <a:schemeClr val="bg1"/>
                </a:solidFill>
                <a:effectLst>
                  <a:outerShdw blurRad="38100" dist="22860" dir="5400000" algn="tl" rotWithShape="0">
                    <a:srgbClr val="000000">
                      <a:alpha val="30000"/>
                    </a:srgbClr>
                  </a:outerShdw>
                </a:effectLst>
                <a:latin typeface="Calibri" panose="020F0502020204030204" pitchFamily="34" charset="0"/>
                <a:cs typeface="Calibri" panose="020F0502020204030204" pitchFamily="34" charset="0"/>
              </a:rPr>
              <a:t>KUR’AN-I</a:t>
            </a:r>
            <a:r>
              <a:rPr lang="tr-TR" sz="2400" b="1" dirty="0" smtClean="0">
                <a:ln w="22225">
                  <a:solidFill>
                    <a:srgbClr val="FF0000"/>
                  </a:solidFill>
                  <a:prstDash val="solid"/>
                </a:ln>
                <a:solidFill>
                  <a:schemeClr val="bg1"/>
                </a:solidFill>
                <a:latin typeface="Calibri" panose="020F0502020204030204" pitchFamily="34" charset="0"/>
                <a:cs typeface="Calibri" panose="020F0502020204030204" pitchFamily="34" charset="0"/>
              </a:rPr>
              <a:t> </a:t>
            </a:r>
            <a:r>
              <a:rPr lang="tr-TR" sz="2400" b="1" dirty="0" smtClean="0">
                <a:ln w="10160">
                  <a:solidFill>
                    <a:srgbClr val="FF0000"/>
                  </a:solidFill>
                  <a:prstDash val="solid"/>
                </a:ln>
                <a:solidFill>
                  <a:schemeClr val="bg1"/>
                </a:solidFill>
                <a:effectLst>
                  <a:outerShdw blurRad="38100" dist="22860" dir="5400000" algn="tl" rotWithShape="0">
                    <a:srgbClr val="000000">
                      <a:alpha val="30000"/>
                    </a:srgbClr>
                  </a:outerShdw>
                </a:effectLst>
                <a:latin typeface="Calibri" panose="020F0502020204030204" pitchFamily="34" charset="0"/>
                <a:cs typeface="Calibri" panose="020F0502020204030204" pitchFamily="34" charset="0"/>
              </a:rPr>
              <a:t>KERİM'İN TEMEL KONULARI </a:t>
            </a:r>
            <a:endParaRPr lang="tr-TR" sz="2400" b="1" dirty="0">
              <a:ln w="10160">
                <a:solidFill>
                  <a:srgbClr val="FF0000"/>
                </a:solidFill>
                <a:prstDash val="solid"/>
              </a:ln>
              <a:solidFill>
                <a:schemeClr val="bg1"/>
              </a:solidFill>
              <a:effectLst>
                <a:outerShdw blurRad="38100" dist="22860" dir="5400000" algn="tl" rotWithShape="0">
                  <a:srgbClr val="000000">
                    <a:alpha val="30000"/>
                  </a:srgbClr>
                </a:outerShdw>
              </a:effectLst>
              <a:latin typeface="Calibri" panose="020F0502020204030204" pitchFamily="34" charset="0"/>
              <a:cs typeface="Calibri" panose="020F0502020204030204" pitchFamily="34" charset="0"/>
            </a:endParaRPr>
          </a:p>
        </p:txBody>
      </p:sp>
      <p:cxnSp>
        <p:nvCxnSpPr>
          <p:cNvPr id="6" name="Eğri Bağlayıcı 5"/>
          <p:cNvCxnSpPr/>
          <p:nvPr/>
        </p:nvCxnSpPr>
        <p:spPr>
          <a:xfrm rot="16200000" flipH="1">
            <a:off x="9017064" y="1801674"/>
            <a:ext cx="1888844" cy="1233056"/>
          </a:xfrm>
          <a:prstGeom prst="curvedConnector3">
            <a:avLst/>
          </a:prstGeom>
          <a:ln w="57150">
            <a:tailEnd type="triangle"/>
          </a:ln>
        </p:spPr>
        <p:style>
          <a:lnRef idx="1">
            <a:schemeClr val="accent2"/>
          </a:lnRef>
          <a:fillRef idx="0">
            <a:schemeClr val="accent2"/>
          </a:fillRef>
          <a:effectRef idx="0">
            <a:schemeClr val="accent2"/>
          </a:effectRef>
          <a:fontRef idx="minor">
            <a:schemeClr val="tx1"/>
          </a:fontRef>
        </p:style>
      </p:cxnSp>
      <p:sp>
        <p:nvSpPr>
          <p:cNvPr id="10" name="Akış Çizelgesi: Sonlandırıcı 9"/>
          <p:cNvSpPr/>
          <p:nvPr/>
        </p:nvSpPr>
        <p:spPr>
          <a:xfrm>
            <a:off x="9770051" y="3512130"/>
            <a:ext cx="1819563" cy="937488"/>
          </a:xfrm>
          <a:prstGeom prst="flowChartTerminator">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tr-TR" b="1" spc="50" dirty="0" smtClean="0">
                <a:ln w="9525" cmpd="sng">
                  <a:solidFill>
                    <a:schemeClr val="accent1"/>
                  </a:solidFill>
                  <a:prstDash val="solid"/>
                </a:ln>
                <a:solidFill>
                  <a:srgbClr val="70AD47">
                    <a:tint val="1000"/>
                  </a:srgbClr>
                </a:solidFill>
                <a:effectLst>
                  <a:glow rad="38100">
                    <a:schemeClr val="accent1">
                      <a:alpha val="40000"/>
                    </a:schemeClr>
                  </a:glow>
                </a:effectLst>
              </a:rPr>
              <a:t>KISSALAR</a:t>
            </a:r>
            <a:endParaRPr lang="tr-TR" b="1"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cxnSp>
        <p:nvCxnSpPr>
          <p:cNvPr id="13" name="Eğri Bağlayıcı 12"/>
          <p:cNvCxnSpPr/>
          <p:nvPr/>
        </p:nvCxnSpPr>
        <p:spPr>
          <a:xfrm rot="5400000">
            <a:off x="3754862" y="1845546"/>
            <a:ext cx="1690254" cy="1117605"/>
          </a:xfrm>
          <a:prstGeom prst="curvedConnector3">
            <a:avLst/>
          </a:prstGeom>
          <a:ln w="57150">
            <a:tailEnd type="triangle"/>
          </a:ln>
        </p:spPr>
        <p:style>
          <a:lnRef idx="1">
            <a:schemeClr val="accent2"/>
          </a:lnRef>
          <a:fillRef idx="0">
            <a:schemeClr val="accent2"/>
          </a:fillRef>
          <a:effectRef idx="0">
            <a:schemeClr val="accent2"/>
          </a:effectRef>
          <a:fontRef idx="minor">
            <a:schemeClr val="tx1"/>
          </a:fontRef>
        </p:style>
      </p:cxnSp>
      <p:sp>
        <p:nvSpPr>
          <p:cNvPr id="16" name="Akış Çizelgesi: Sonlandırıcı 15"/>
          <p:cNvSpPr/>
          <p:nvPr/>
        </p:nvSpPr>
        <p:spPr>
          <a:xfrm>
            <a:off x="3154495" y="3334917"/>
            <a:ext cx="1773382" cy="822036"/>
          </a:xfrm>
          <a:prstGeom prst="flowChartTerminator">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tr-TR" b="1" dirty="0" smtClean="0">
                <a:ln w="6600">
                  <a:solidFill>
                    <a:schemeClr val="accent2"/>
                  </a:solidFill>
                  <a:prstDash val="solid"/>
                </a:ln>
                <a:solidFill>
                  <a:srgbClr val="FFFFFF"/>
                </a:solidFill>
                <a:effectLst>
                  <a:outerShdw dist="38100" dir="2700000" algn="tl" rotWithShape="0">
                    <a:schemeClr val="accent2"/>
                  </a:outerShdw>
                </a:effectLst>
              </a:rPr>
              <a:t>İNANÇ</a:t>
            </a:r>
            <a:endParaRPr lang="tr-TR" b="1" dirty="0">
              <a:ln w="6600">
                <a:solidFill>
                  <a:schemeClr val="accent2"/>
                </a:solidFill>
                <a:prstDash val="solid"/>
              </a:ln>
              <a:solidFill>
                <a:srgbClr val="FFFFFF"/>
              </a:solidFill>
              <a:effectLst>
                <a:outerShdw dist="38100" dir="2700000" algn="tl" rotWithShape="0">
                  <a:schemeClr val="accent2"/>
                </a:outerShdw>
              </a:effectLst>
            </a:endParaRPr>
          </a:p>
        </p:txBody>
      </p:sp>
      <p:cxnSp>
        <p:nvCxnSpPr>
          <p:cNvPr id="18" name="Eğri Bağlayıcı 17"/>
          <p:cNvCxnSpPr/>
          <p:nvPr/>
        </p:nvCxnSpPr>
        <p:spPr>
          <a:xfrm rot="16200000" flipH="1">
            <a:off x="7384620" y="2159234"/>
            <a:ext cx="1921166" cy="485615"/>
          </a:xfrm>
          <a:prstGeom prst="curvedConnector3">
            <a:avLst/>
          </a:prstGeom>
          <a:ln w="57150">
            <a:tailEnd type="triangle"/>
          </a:ln>
        </p:spPr>
        <p:style>
          <a:lnRef idx="1">
            <a:schemeClr val="accent3"/>
          </a:lnRef>
          <a:fillRef idx="0">
            <a:schemeClr val="accent3"/>
          </a:fillRef>
          <a:effectRef idx="0">
            <a:schemeClr val="accent3"/>
          </a:effectRef>
          <a:fontRef idx="minor">
            <a:schemeClr val="tx1"/>
          </a:fontRef>
        </p:style>
      </p:cxnSp>
      <p:sp>
        <p:nvSpPr>
          <p:cNvPr id="24" name="Akış Çizelgesi: Sonlandırıcı 23"/>
          <p:cNvSpPr/>
          <p:nvPr/>
        </p:nvSpPr>
        <p:spPr>
          <a:xfrm>
            <a:off x="7496687" y="3512130"/>
            <a:ext cx="2080490" cy="877454"/>
          </a:xfrm>
          <a:prstGeom prst="flowChartTerminator">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tr-TR"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AHLAK</a:t>
            </a:r>
            <a:endParaRPr lang="tr-TR"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cxnSp>
        <p:nvCxnSpPr>
          <p:cNvPr id="26" name="Eğri Bağlayıcı 25"/>
          <p:cNvCxnSpPr/>
          <p:nvPr/>
        </p:nvCxnSpPr>
        <p:spPr>
          <a:xfrm rot="5400000">
            <a:off x="5828442" y="2292649"/>
            <a:ext cx="1958111" cy="277092"/>
          </a:xfrm>
          <a:prstGeom prst="curvedConnector3">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28" name="Akış Çizelgesi: Sonlandırıcı 27"/>
          <p:cNvSpPr/>
          <p:nvPr/>
        </p:nvSpPr>
        <p:spPr>
          <a:xfrm>
            <a:off x="5438070" y="3752278"/>
            <a:ext cx="1865743" cy="907471"/>
          </a:xfrm>
          <a:prstGeom prst="flowChartTerminator">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tr-TR" b="1" dirty="0" smtClean="0">
                <a:ln w="22225">
                  <a:solidFill>
                    <a:schemeClr val="accent2"/>
                  </a:solidFill>
                  <a:prstDash val="solid"/>
                </a:ln>
                <a:solidFill>
                  <a:schemeClr val="accent2">
                    <a:lumMod val="40000"/>
                    <a:lumOff val="60000"/>
                  </a:schemeClr>
                </a:solidFill>
              </a:rPr>
              <a:t>İBADET</a:t>
            </a:r>
            <a:endParaRPr lang="tr-TR" b="1" dirty="0">
              <a:ln w="22225">
                <a:solidFill>
                  <a:schemeClr val="accent2"/>
                </a:solidFill>
                <a:prstDash val="solid"/>
              </a:ln>
              <a:solidFill>
                <a:schemeClr val="accent2">
                  <a:lumMod val="40000"/>
                  <a:lumOff val="60000"/>
                </a:schemeClr>
              </a:solidFill>
            </a:endParaRPr>
          </a:p>
        </p:txBody>
      </p:sp>
    </p:spTree>
    <p:extLst>
      <p:ext uri="{BB962C8B-B14F-4D97-AF65-F5344CB8AC3E}">
        <p14:creationId xmlns:p14="http://schemas.microsoft.com/office/powerpoint/2010/main" xmlns="" val="3276719969"/>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down)">
                                      <p:cBhvr>
                                        <p:cTn id="7" dur="500"/>
                                        <p:tgtEl>
                                          <p:spTgt spid="4">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down)">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ppt_x"/>
                                          </p:val>
                                        </p:tav>
                                        <p:tav tm="100000">
                                          <p:val>
                                            <p:strVal val="#ppt_x"/>
                                          </p:val>
                                        </p:tav>
                                      </p:tavLst>
                                    </p:anim>
                                    <p:anim calcmode="lin" valueType="num">
                                      <p:cBhvr additive="base">
                                        <p:cTn id="2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6" presetClass="entr" presetSubtype="0" fill="hold"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down)">
                                      <p:cBhvr>
                                        <p:cTn id="26" dur="580">
                                          <p:stCondLst>
                                            <p:cond delay="0"/>
                                          </p:stCondLst>
                                        </p:cTn>
                                        <p:tgtEl>
                                          <p:spTgt spid="26"/>
                                        </p:tgtEl>
                                      </p:cBhvr>
                                    </p:animEffect>
                                    <p:anim calcmode="lin" valueType="num">
                                      <p:cBhvr>
                                        <p:cTn id="27"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32" dur="26">
                                          <p:stCondLst>
                                            <p:cond delay="650"/>
                                          </p:stCondLst>
                                        </p:cTn>
                                        <p:tgtEl>
                                          <p:spTgt spid="26"/>
                                        </p:tgtEl>
                                      </p:cBhvr>
                                      <p:to x="100000" y="60000"/>
                                    </p:animScale>
                                    <p:animScale>
                                      <p:cBhvr>
                                        <p:cTn id="33" dur="166" decel="50000">
                                          <p:stCondLst>
                                            <p:cond delay="676"/>
                                          </p:stCondLst>
                                        </p:cTn>
                                        <p:tgtEl>
                                          <p:spTgt spid="26"/>
                                        </p:tgtEl>
                                      </p:cBhvr>
                                      <p:to x="100000" y="100000"/>
                                    </p:animScale>
                                    <p:animScale>
                                      <p:cBhvr>
                                        <p:cTn id="34" dur="26">
                                          <p:stCondLst>
                                            <p:cond delay="1312"/>
                                          </p:stCondLst>
                                        </p:cTn>
                                        <p:tgtEl>
                                          <p:spTgt spid="26"/>
                                        </p:tgtEl>
                                      </p:cBhvr>
                                      <p:to x="100000" y="80000"/>
                                    </p:animScale>
                                    <p:animScale>
                                      <p:cBhvr>
                                        <p:cTn id="35" dur="166" decel="50000">
                                          <p:stCondLst>
                                            <p:cond delay="1338"/>
                                          </p:stCondLst>
                                        </p:cTn>
                                        <p:tgtEl>
                                          <p:spTgt spid="26"/>
                                        </p:tgtEl>
                                      </p:cBhvr>
                                      <p:to x="100000" y="100000"/>
                                    </p:animScale>
                                    <p:animScale>
                                      <p:cBhvr>
                                        <p:cTn id="36" dur="26">
                                          <p:stCondLst>
                                            <p:cond delay="1642"/>
                                          </p:stCondLst>
                                        </p:cTn>
                                        <p:tgtEl>
                                          <p:spTgt spid="26"/>
                                        </p:tgtEl>
                                      </p:cBhvr>
                                      <p:to x="100000" y="90000"/>
                                    </p:animScale>
                                    <p:animScale>
                                      <p:cBhvr>
                                        <p:cTn id="37" dur="166" decel="50000">
                                          <p:stCondLst>
                                            <p:cond delay="1668"/>
                                          </p:stCondLst>
                                        </p:cTn>
                                        <p:tgtEl>
                                          <p:spTgt spid="26"/>
                                        </p:tgtEl>
                                      </p:cBhvr>
                                      <p:to x="100000" y="100000"/>
                                    </p:animScale>
                                    <p:animScale>
                                      <p:cBhvr>
                                        <p:cTn id="38" dur="26">
                                          <p:stCondLst>
                                            <p:cond delay="1808"/>
                                          </p:stCondLst>
                                        </p:cTn>
                                        <p:tgtEl>
                                          <p:spTgt spid="26"/>
                                        </p:tgtEl>
                                      </p:cBhvr>
                                      <p:to x="100000" y="95000"/>
                                    </p:animScale>
                                    <p:animScale>
                                      <p:cBhvr>
                                        <p:cTn id="39" dur="166" decel="50000">
                                          <p:stCondLst>
                                            <p:cond delay="1834"/>
                                          </p:stCondLst>
                                        </p:cTn>
                                        <p:tgtEl>
                                          <p:spTgt spid="26"/>
                                        </p:tgtEl>
                                      </p:cBhvr>
                                      <p:to x="100000" y="100000"/>
                                    </p:animScale>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p:cTn id="44" dur="500" fill="hold"/>
                                        <p:tgtEl>
                                          <p:spTgt spid="28"/>
                                        </p:tgtEl>
                                        <p:attrNameLst>
                                          <p:attrName>ppt_w</p:attrName>
                                        </p:attrNameLst>
                                      </p:cBhvr>
                                      <p:tavLst>
                                        <p:tav tm="0">
                                          <p:val>
                                            <p:fltVal val="0"/>
                                          </p:val>
                                        </p:tav>
                                        <p:tav tm="100000">
                                          <p:val>
                                            <p:strVal val="#ppt_w"/>
                                          </p:val>
                                        </p:tav>
                                      </p:tavLst>
                                    </p:anim>
                                    <p:anim calcmode="lin" valueType="num">
                                      <p:cBhvr>
                                        <p:cTn id="45" dur="500" fill="hold"/>
                                        <p:tgtEl>
                                          <p:spTgt spid="28"/>
                                        </p:tgtEl>
                                        <p:attrNameLst>
                                          <p:attrName>ppt_h</p:attrName>
                                        </p:attrNameLst>
                                      </p:cBhvr>
                                      <p:tavLst>
                                        <p:tav tm="0">
                                          <p:val>
                                            <p:fltVal val="0"/>
                                          </p:val>
                                        </p:tav>
                                        <p:tav tm="100000">
                                          <p:val>
                                            <p:strVal val="#ppt_h"/>
                                          </p:val>
                                        </p:tav>
                                      </p:tavLst>
                                    </p:anim>
                                    <p:animEffect transition="in" filter="fade">
                                      <p:cBhvr>
                                        <p:cTn id="46" dur="500"/>
                                        <p:tgtEl>
                                          <p:spTgt spid="28"/>
                                        </p:tgtEl>
                                      </p:cBhvr>
                                    </p:animEffect>
                                  </p:childTnLst>
                                </p:cTn>
                              </p:par>
                            </p:childTnLst>
                          </p:cTn>
                        </p:par>
                      </p:childTnLst>
                    </p:cTn>
                  </p:par>
                  <p:par>
                    <p:cTn id="47" fill="hold">
                      <p:stCondLst>
                        <p:cond delay="indefinite"/>
                      </p:stCondLst>
                      <p:childTnLst>
                        <p:par>
                          <p:cTn id="48" fill="hold">
                            <p:stCondLst>
                              <p:cond delay="0"/>
                            </p:stCondLst>
                            <p:childTnLst>
                              <p:par>
                                <p:cTn id="49" presetID="31" presetClass="entr" presetSubtype="0" fill="hold" nodeType="click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1000" fill="hold"/>
                                        <p:tgtEl>
                                          <p:spTgt spid="18"/>
                                        </p:tgtEl>
                                        <p:attrNameLst>
                                          <p:attrName>ppt_w</p:attrName>
                                        </p:attrNameLst>
                                      </p:cBhvr>
                                      <p:tavLst>
                                        <p:tav tm="0">
                                          <p:val>
                                            <p:fltVal val="0"/>
                                          </p:val>
                                        </p:tav>
                                        <p:tav tm="100000">
                                          <p:val>
                                            <p:strVal val="#ppt_w"/>
                                          </p:val>
                                        </p:tav>
                                      </p:tavLst>
                                    </p:anim>
                                    <p:anim calcmode="lin" valueType="num">
                                      <p:cBhvr>
                                        <p:cTn id="52" dur="1000" fill="hold"/>
                                        <p:tgtEl>
                                          <p:spTgt spid="18"/>
                                        </p:tgtEl>
                                        <p:attrNameLst>
                                          <p:attrName>ppt_h</p:attrName>
                                        </p:attrNameLst>
                                      </p:cBhvr>
                                      <p:tavLst>
                                        <p:tav tm="0">
                                          <p:val>
                                            <p:fltVal val="0"/>
                                          </p:val>
                                        </p:tav>
                                        <p:tav tm="100000">
                                          <p:val>
                                            <p:strVal val="#ppt_h"/>
                                          </p:val>
                                        </p:tav>
                                      </p:tavLst>
                                    </p:anim>
                                    <p:anim calcmode="lin" valueType="num">
                                      <p:cBhvr>
                                        <p:cTn id="53" dur="1000" fill="hold"/>
                                        <p:tgtEl>
                                          <p:spTgt spid="18"/>
                                        </p:tgtEl>
                                        <p:attrNameLst>
                                          <p:attrName>style.rotation</p:attrName>
                                        </p:attrNameLst>
                                      </p:cBhvr>
                                      <p:tavLst>
                                        <p:tav tm="0">
                                          <p:val>
                                            <p:fltVal val="90"/>
                                          </p:val>
                                        </p:tav>
                                        <p:tav tm="100000">
                                          <p:val>
                                            <p:fltVal val="0"/>
                                          </p:val>
                                        </p:tav>
                                      </p:tavLst>
                                    </p:anim>
                                    <p:animEffect transition="in" filter="fade">
                                      <p:cBhvr>
                                        <p:cTn id="54" dur="1000"/>
                                        <p:tgtEl>
                                          <p:spTgt spid="18"/>
                                        </p:tgtEl>
                                      </p:cBhvr>
                                    </p:animEffect>
                                  </p:childTnLst>
                                </p:cTn>
                              </p:par>
                            </p:childTnLst>
                          </p:cTn>
                        </p:par>
                      </p:childTnLst>
                    </p:cTn>
                  </p:par>
                  <p:par>
                    <p:cTn id="55" fill="hold">
                      <p:stCondLst>
                        <p:cond delay="indefinite"/>
                      </p:stCondLst>
                      <p:childTnLst>
                        <p:par>
                          <p:cTn id="56" fill="hold">
                            <p:stCondLst>
                              <p:cond delay="0"/>
                            </p:stCondLst>
                            <p:childTnLst>
                              <p:par>
                                <p:cTn id="57" presetID="14" presetClass="entr" presetSubtype="10" fill="hold" grpId="0" nodeType="click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randombar(horizontal)">
                                      <p:cBhvr>
                                        <p:cTn id="59" dur="500"/>
                                        <p:tgtEl>
                                          <p:spTgt spid="24"/>
                                        </p:tgtEl>
                                      </p:cBhvr>
                                    </p:animEffect>
                                  </p:childTnLst>
                                </p:cTn>
                              </p:par>
                            </p:childTnLst>
                          </p:cTn>
                        </p:par>
                      </p:childTnLst>
                    </p:cTn>
                  </p:par>
                  <p:par>
                    <p:cTn id="60" fill="hold">
                      <p:stCondLst>
                        <p:cond delay="indefinite"/>
                      </p:stCondLst>
                      <p:childTnLst>
                        <p:par>
                          <p:cTn id="61" fill="hold">
                            <p:stCondLst>
                              <p:cond delay="0"/>
                            </p:stCondLst>
                            <p:childTnLst>
                              <p:par>
                                <p:cTn id="62" presetID="21" presetClass="entr" presetSubtype="1" fill="hold" nodeType="click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wheel(1)">
                                      <p:cBhvr>
                                        <p:cTn id="64" dur="2000"/>
                                        <p:tgtEl>
                                          <p:spTgt spid="6"/>
                                        </p:tgtEl>
                                      </p:cBhvr>
                                    </p:animEffect>
                                  </p:childTnLst>
                                </p:cTn>
                              </p:par>
                            </p:childTnLst>
                          </p:cTn>
                        </p:par>
                      </p:childTnLst>
                    </p:cTn>
                  </p:par>
                  <p:par>
                    <p:cTn id="65" fill="hold">
                      <p:stCondLst>
                        <p:cond delay="indefinite"/>
                      </p:stCondLst>
                      <p:childTnLst>
                        <p:par>
                          <p:cTn id="66" fill="hold">
                            <p:stCondLst>
                              <p:cond delay="0"/>
                            </p:stCondLst>
                            <p:childTnLst>
                              <p:par>
                                <p:cTn id="67" presetID="8" presetClass="entr" presetSubtype="16" fill="hold" grpId="0" nodeType="clickEffect">
                                  <p:stCondLst>
                                    <p:cond delay="0"/>
                                  </p:stCondLst>
                                  <p:childTnLst>
                                    <p:set>
                                      <p:cBhvr>
                                        <p:cTn id="68" dur="1" fill="hold">
                                          <p:stCondLst>
                                            <p:cond delay="0"/>
                                          </p:stCondLst>
                                        </p:cTn>
                                        <p:tgtEl>
                                          <p:spTgt spid="10">
                                            <p:bg/>
                                          </p:spTgt>
                                        </p:tgtEl>
                                        <p:attrNameLst>
                                          <p:attrName>style.visibility</p:attrName>
                                        </p:attrNameLst>
                                      </p:cBhvr>
                                      <p:to>
                                        <p:strVal val="visible"/>
                                      </p:to>
                                    </p:set>
                                    <p:animEffect transition="in" filter="diamond(in)">
                                      <p:cBhvr>
                                        <p:cTn id="69" dur="2000"/>
                                        <p:tgtEl>
                                          <p:spTgt spid="10">
                                            <p:bg/>
                                          </p:spTgt>
                                        </p:tgtEl>
                                      </p:cBhvr>
                                    </p:animEffect>
                                  </p:childTnLst>
                                </p:cTn>
                              </p:par>
                            </p:childTnLst>
                          </p:cTn>
                        </p:par>
                      </p:childTnLst>
                    </p:cTn>
                  </p:par>
                  <p:par>
                    <p:cTn id="70" fill="hold">
                      <p:stCondLst>
                        <p:cond delay="indefinite"/>
                      </p:stCondLst>
                      <p:childTnLst>
                        <p:par>
                          <p:cTn id="71" fill="hold">
                            <p:stCondLst>
                              <p:cond delay="0"/>
                            </p:stCondLst>
                            <p:childTnLst>
                              <p:par>
                                <p:cTn id="72" presetID="8" presetClass="entr" presetSubtype="16" fill="hold" grpId="0" nodeType="clickEffect">
                                  <p:stCondLst>
                                    <p:cond delay="0"/>
                                  </p:stCondLst>
                                  <p:childTnLst>
                                    <p:set>
                                      <p:cBhvr>
                                        <p:cTn id="73" dur="1" fill="hold">
                                          <p:stCondLst>
                                            <p:cond delay="0"/>
                                          </p:stCondLst>
                                        </p:cTn>
                                        <p:tgtEl>
                                          <p:spTgt spid="10">
                                            <p:txEl>
                                              <p:pRg st="0" end="0"/>
                                            </p:txEl>
                                          </p:spTgt>
                                        </p:tgtEl>
                                        <p:attrNameLst>
                                          <p:attrName>style.visibility</p:attrName>
                                        </p:attrNameLst>
                                      </p:cBhvr>
                                      <p:to>
                                        <p:strVal val="visible"/>
                                      </p:to>
                                    </p:set>
                                    <p:animEffect transition="in" filter="diamond(in)">
                                      <p:cBhvr>
                                        <p:cTn id="74" dur="20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P spid="10" grpId="0" build="p" animBg="1"/>
      <p:bldP spid="16" grpId="0" animBg="1"/>
      <p:bldP spid="24" grpId="0" animBg="1"/>
      <p:bldP spid="2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1. İNANÇ</a:t>
            </a:r>
            <a:endParaRPr lang="tr-TR" dirty="0"/>
          </a:p>
        </p:txBody>
      </p:sp>
      <p:sp>
        <p:nvSpPr>
          <p:cNvPr id="3" name="İçerik Yer Tutucusu 2"/>
          <p:cNvSpPr>
            <a:spLocks noGrp="1"/>
          </p:cNvSpPr>
          <p:nvPr>
            <p:ph idx="1"/>
          </p:nvPr>
        </p:nvSpPr>
        <p:spPr/>
        <p:txBody>
          <a:bodyPr>
            <a:normAutofit/>
          </a:bodyPr>
          <a:lstStyle/>
          <a:p>
            <a:r>
              <a:rPr lang="tr-TR" dirty="0"/>
              <a:t> </a:t>
            </a:r>
            <a:r>
              <a:rPr lang="tr-TR" dirty="0" smtClean="0">
                <a:solidFill>
                  <a:schemeClr val="accent2">
                    <a:lumMod val="50000"/>
                  </a:schemeClr>
                </a:solidFill>
              </a:rPr>
              <a:t>Kur'an, İNANILMASI GEREKEN ESASLARIN NELER OLDUĞUNU, İMANIN NASIL OLNMASI GEREKTİĞİNİ,İMAN ETMNENİN VE ETMEMENİN SONUÇLARINI AÇIKÇA ORTAYA KOYAR.</a:t>
            </a:r>
          </a:p>
          <a:p>
            <a:r>
              <a:rPr lang="tr-TR" dirty="0" smtClean="0">
                <a:solidFill>
                  <a:schemeClr val="accent2">
                    <a:lumMod val="50000"/>
                  </a:schemeClr>
                </a:solidFill>
              </a:rPr>
              <a:t>İSLAM’IN İNANÇ ESASININ TEMELİNİ TEVHİT OLUŞTURUR.</a:t>
            </a:r>
            <a:r>
              <a:rPr lang="tr-TR" dirty="0">
                <a:solidFill>
                  <a:schemeClr val="accent2">
                    <a:lumMod val="50000"/>
                  </a:schemeClr>
                </a:solidFill>
              </a:rPr>
              <a:t> </a:t>
            </a:r>
            <a:r>
              <a:rPr lang="tr-TR" dirty="0" smtClean="0">
                <a:solidFill>
                  <a:schemeClr val="accent2">
                    <a:lumMod val="50000"/>
                  </a:schemeClr>
                </a:solidFill>
              </a:rPr>
              <a:t>KUR’AN’IN EN SIK İÜZERİNDE DURDUĞU KONULKARDAN BİRİ, ALLAH’IN (C.C) BİRLİĞİ YANİ TEVHİTTİR. Kur’an’a göre evrendeki mükemmel yaratılış ve eşsiz düzen, Allah'ın (C.C) birliğinin en açık delilidir. Yüce kitabımızın birçok ayetinde Allah'ın (c.c) bir olduğu, eşinin, benzerinin ve  denginin bulamadığı belirtilir. Örneğin bir ayette</a:t>
            </a:r>
            <a:r>
              <a:rPr lang="tr-TR" dirty="0" smtClean="0"/>
              <a:t>, </a:t>
            </a:r>
            <a:r>
              <a:rPr lang="tr-TR" dirty="0" smtClean="0">
                <a:solidFill>
                  <a:srgbClr val="FF0000"/>
                </a:solidFill>
              </a:rPr>
              <a:t>‘ilahınız bir tek Allah'tır. ONDAN BAŞKA İLAH YOKTUR. O RAHMAN’DIR, RAHİM’DİR.’ </a:t>
            </a:r>
            <a:r>
              <a:rPr lang="tr-TR" dirty="0" smtClean="0">
                <a:solidFill>
                  <a:schemeClr val="accent2">
                    <a:lumMod val="50000"/>
                  </a:schemeClr>
                </a:solidFill>
              </a:rPr>
              <a:t>BUYRULUR</a:t>
            </a:r>
            <a:r>
              <a:rPr lang="tr-TR" dirty="0" smtClean="0"/>
              <a:t>.</a:t>
            </a:r>
          </a:p>
        </p:txBody>
      </p:sp>
    </p:spTree>
    <p:extLst>
      <p:ext uri="{BB962C8B-B14F-4D97-AF65-F5344CB8AC3E}">
        <p14:creationId xmlns:p14="http://schemas.microsoft.com/office/powerpoint/2010/main" xmlns="" val="3058176729"/>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80">
                                          <p:stCondLst>
                                            <p:cond delay="0"/>
                                          </p:stCondLst>
                                        </p:cTn>
                                        <p:tgtEl>
                                          <p:spTgt spid="3">
                                            <p:txEl>
                                              <p:pRg st="0" end="0"/>
                                            </p:txEl>
                                          </p:spTgt>
                                        </p:tgtEl>
                                      </p:cBhvr>
                                    </p:animEffect>
                                    <p:anim calcmode="lin" valueType="num">
                                      <p:cBhvr>
                                        <p:cTn id="13"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xEl>
                                              <p:pRg st="0" end="0"/>
                                            </p:txEl>
                                          </p:spTgt>
                                        </p:tgtEl>
                                      </p:cBhvr>
                                      <p:to x="100000" y="60000"/>
                                    </p:animScale>
                                    <p:animScale>
                                      <p:cBhvr>
                                        <p:cTn id="19" dur="166" decel="50000">
                                          <p:stCondLst>
                                            <p:cond delay="676"/>
                                          </p:stCondLst>
                                        </p:cTn>
                                        <p:tgtEl>
                                          <p:spTgt spid="3">
                                            <p:txEl>
                                              <p:pRg st="0" end="0"/>
                                            </p:txEl>
                                          </p:spTgt>
                                        </p:tgtEl>
                                      </p:cBhvr>
                                      <p:to x="100000" y="100000"/>
                                    </p:animScale>
                                    <p:animScale>
                                      <p:cBhvr>
                                        <p:cTn id="20" dur="26">
                                          <p:stCondLst>
                                            <p:cond delay="1312"/>
                                          </p:stCondLst>
                                        </p:cTn>
                                        <p:tgtEl>
                                          <p:spTgt spid="3">
                                            <p:txEl>
                                              <p:pRg st="0" end="0"/>
                                            </p:txEl>
                                          </p:spTgt>
                                        </p:tgtEl>
                                      </p:cBhvr>
                                      <p:to x="100000" y="80000"/>
                                    </p:animScale>
                                    <p:animScale>
                                      <p:cBhvr>
                                        <p:cTn id="21" dur="166" decel="50000">
                                          <p:stCondLst>
                                            <p:cond delay="1338"/>
                                          </p:stCondLst>
                                        </p:cTn>
                                        <p:tgtEl>
                                          <p:spTgt spid="3">
                                            <p:txEl>
                                              <p:pRg st="0" end="0"/>
                                            </p:txEl>
                                          </p:spTgt>
                                        </p:tgtEl>
                                      </p:cBhvr>
                                      <p:to x="100000" y="100000"/>
                                    </p:animScale>
                                    <p:animScale>
                                      <p:cBhvr>
                                        <p:cTn id="22" dur="26">
                                          <p:stCondLst>
                                            <p:cond delay="1642"/>
                                          </p:stCondLst>
                                        </p:cTn>
                                        <p:tgtEl>
                                          <p:spTgt spid="3">
                                            <p:txEl>
                                              <p:pRg st="0" end="0"/>
                                            </p:txEl>
                                          </p:spTgt>
                                        </p:tgtEl>
                                      </p:cBhvr>
                                      <p:to x="100000" y="90000"/>
                                    </p:animScale>
                                    <p:animScale>
                                      <p:cBhvr>
                                        <p:cTn id="23" dur="166" decel="50000">
                                          <p:stCondLst>
                                            <p:cond delay="1668"/>
                                          </p:stCondLst>
                                        </p:cTn>
                                        <p:tgtEl>
                                          <p:spTgt spid="3">
                                            <p:txEl>
                                              <p:pRg st="0" end="0"/>
                                            </p:txEl>
                                          </p:spTgt>
                                        </p:tgtEl>
                                      </p:cBhvr>
                                      <p:to x="100000" y="100000"/>
                                    </p:animScale>
                                    <p:animScale>
                                      <p:cBhvr>
                                        <p:cTn id="24" dur="26">
                                          <p:stCondLst>
                                            <p:cond delay="1808"/>
                                          </p:stCondLst>
                                        </p:cTn>
                                        <p:tgtEl>
                                          <p:spTgt spid="3">
                                            <p:txEl>
                                              <p:pRg st="0" end="0"/>
                                            </p:txEl>
                                          </p:spTgt>
                                        </p:tgtEl>
                                      </p:cBhvr>
                                      <p:to x="100000" y="95000"/>
                                    </p:animScale>
                                    <p:animScale>
                                      <p:cBhvr>
                                        <p:cTn id="25" dur="166" decel="50000">
                                          <p:stCondLst>
                                            <p:cond delay="1834"/>
                                          </p:stCondLst>
                                        </p:cTn>
                                        <p:tgtEl>
                                          <p:spTgt spid="3">
                                            <p:txEl>
                                              <p:pRg st="0" end="0"/>
                                            </p:txEl>
                                          </p:spTgt>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3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2. İBADET</a:t>
            </a:r>
            <a:endParaRPr lang="tr-TR" dirty="0"/>
          </a:p>
        </p:txBody>
      </p:sp>
      <p:sp>
        <p:nvSpPr>
          <p:cNvPr id="3" name="İçerik Yer Tutucusu 2"/>
          <p:cNvSpPr>
            <a:spLocks noGrp="1"/>
          </p:cNvSpPr>
          <p:nvPr>
            <p:ph idx="1"/>
          </p:nvPr>
        </p:nvSpPr>
        <p:spPr/>
        <p:txBody>
          <a:bodyPr>
            <a:normAutofit/>
          </a:bodyPr>
          <a:lstStyle/>
          <a:p>
            <a:r>
              <a:rPr lang="tr-TR" dirty="0" smtClean="0">
                <a:solidFill>
                  <a:srgbClr val="EC0A76"/>
                </a:solidFill>
                <a:latin typeface="Franklin Gothic Medium Cond" panose="020B0606030402020204" pitchFamily="34" charset="0"/>
                <a:cs typeface="Leelawadee UI Semilight" panose="020B0402040204020203" pitchFamily="34" charset="-34"/>
              </a:rPr>
              <a:t>İbadet, insanın yaratılış gayesidir ve yaratıcısına karşı başta gelen görevidir. KU’RAN-I KERİM`DE, İNSANIN YARATICISINI TANIYIP ONA İBADET YANİ KULLUK ETMEK İÇİN YARATILDIĞI BELİRTİLİR.</a:t>
            </a:r>
          </a:p>
          <a:p>
            <a:r>
              <a:rPr lang="tr-TR" dirty="0" smtClean="0">
                <a:solidFill>
                  <a:srgbClr val="00FFFF"/>
                </a:solidFill>
                <a:latin typeface="Franklin Gothic Medium Cond" panose="020B0606030402020204" pitchFamily="34" charset="0"/>
                <a:cs typeface="Leelawadee UI Semilight" panose="020B0402040204020203" pitchFamily="34" charset="-34"/>
              </a:rPr>
              <a:t>ALLAH`A  (C.C) İBADET ETMEMİZ GEREKTİĞİNİ BELİRTEN KUR’AN-I KERİM, İBADETLER hakkında bilgi verir. </a:t>
            </a:r>
          </a:p>
          <a:p>
            <a:r>
              <a:rPr lang="tr-TR" dirty="0" smtClean="0">
                <a:solidFill>
                  <a:srgbClr val="EC0A76"/>
                </a:solidFill>
                <a:latin typeface="Franklin Gothic Medium Cond" panose="020B0606030402020204" pitchFamily="34" charset="0"/>
                <a:cs typeface="Leelawadee UI Semilight" panose="020B0402040204020203" pitchFamily="34" charset="-34"/>
              </a:rPr>
              <a:t>Namaz kılmanın, oruç tutmanın, hacca gitmenin, zekat vermenin Allah'ın (c.c) emri olduğunu açıklar. Bir ayette şöyle buyrulur:</a:t>
            </a:r>
          </a:p>
          <a:p>
            <a:r>
              <a:rPr lang="tr-TR" dirty="0" smtClean="0">
                <a:solidFill>
                  <a:srgbClr val="00FFFF"/>
                </a:solidFill>
                <a:latin typeface="Franklin Gothic Medium Cond" panose="020B0606030402020204" pitchFamily="34" charset="0"/>
                <a:cs typeface="Leelawadee UI Semilight" panose="020B0402040204020203" pitchFamily="34" charset="-34"/>
              </a:rPr>
              <a:t>Namazlara ve orta namaza (ikindi namazına)devam edin, Allah'a saygı ve  bağlılık içinde namaz kılın.</a:t>
            </a:r>
          </a:p>
          <a:p>
            <a:endParaRPr lang="tr-TR" dirty="0">
              <a:solidFill>
                <a:srgbClr val="EC0A76"/>
              </a:solidFill>
              <a:latin typeface="Franklin Gothic Medium Cond" panose="020B0606030402020204" pitchFamily="34" charset="0"/>
              <a:cs typeface="Leelawadee UI Semilight" panose="020B0402040204020203" pitchFamily="34" charset="-34"/>
            </a:endParaRPr>
          </a:p>
        </p:txBody>
      </p:sp>
    </p:spTree>
    <p:extLst>
      <p:ext uri="{BB962C8B-B14F-4D97-AF65-F5344CB8AC3E}">
        <p14:creationId xmlns:p14="http://schemas.microsoft.com/office/powerpoint/2010/main" xmlns="" val="3130194524"/>
      </p:ext>
    </p:extLst>
  </p:cSld>
  <p:clrMapOvr>
    <a:masterClrMapping/>
  </p:clrMapOvr>
  <mc:AlternateContent xmlns:mc="http://schemas.openxmlformats.org/markup-compatibility/2006">
    <mc:Choice xmlns:p14="http://schemas.microsoft.com/office/powerpoint/2010/main" xmlns=""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5"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randombar(vertic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ox(in)">
                                      <p:cBhvr>
                                        <p:cTn id="18" dur="2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8"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wheel(8)">
                                      <p:cBhvr>
                                        <p:cTn id="23" dur="2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wipe(down)">
                                      <p:cBhvr>
                                        <p:cTn id="2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ksi 3"/>
          <p:cNvSpPr/>
          <p:nvPr/>
        </p:nvSpPr>
        <p:spPr>
          <a:xfrm>
            <a:off x="1015687" y="592722"/>
            <a:ext cx="8303805" cy="1685362"/>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ln w="0"/>
                <a:solidFill>
                  <a:schemeClr val="tx1"/>
                </a:solidFill>
                <a:effectLst>
                  <a:outerShdw blurRad="38100" dist="19050" dir="2700000" algn="tl" rotWithShape="0">
                    <a:schemeClr val="dk1">
                      <a:alpha val="40000"/>
                    </a:schemeClr>
                  </a:outerShdw>
                </a:effectLst>
                <a:latin typeface="Arial Black" panose="020B0A04020102020204" pitchFamily="34" charset="0"/>
              </a:rPr>
              <a:t>İbadet </a:t>
            </a:r>
            <a:endParaRPr lang="tr-TR" sz="2400" dirty="0">
              <a:ln w="0"/>
              <a:solidFill>
                <a:schemeClr val="tx1"/>
              </a:solidFill>
              <a:effectLst>
                <a:outerShdw blurRad="38100" dist="19050" dir="2700000" algn="tl" rotWithShape="0">
                  <a:schemeClr val="dk1">
                    <a:alpha val="40000"/>
                  </a:schemeClr>
                </a:outerShdw>
              </a:effectLst>
              <a:latin typeface="Arial Black" panose="020B0A04020102020204" pitchFamily="34" charset="0"/>
            </a:endParaRPr>
          </a:p>
        </p:txBody>
      </p:sp>
      <p:cxnSp>
        <p:nvCxnSpPr>
          <p:cNvPr id="6" name="Dirsek Bağlayıcısı 5"/>
          <p:cNvCxnSpPr/>
          <p:nvPr/>
        </p:nvCxnSpPr>
        <p:spPr>
          <a:xfrm rot="16200000" flipH="1">
            <a:off x="7525671" y="1817099"/>
            <a:ext cx="1359732" cy="1010652"/>
          </a:xfrm>
          <a:prstGeom prst="bentConnector3">
            <a:avLst/>
          </a:prstGeom>
          <a:ln w="57150">
            <a:tailEnd type="triangle"/>
          </a:ln>
        </p:spPr>
        <p:style>
          <a:lnRef idx="1">
            <a:schemeClr val="accent4"/>
          </a:lnRef>
          <a:fillRef idx="0">
            <a:schemeClr val="accent4"/>
          </a:fillRef>
          <a:effectRef idx="0">
            <a:schemeClr val="accent4"/>
          </a:effectRef>
          <a:fontRef idx="minor">
            <a:schemeClr val="tx1"/>
          </a:fontRef>
        </p:style>
      </p:cxnSp>
      <p:cxnSp>
        <p:nvCxnSpPr>
          <p:cNvPr id="10" name="Dirsek Bağlayıcısı 9"/>
          <p:cNvCxnSpPr/>
          <p:nvPr/>
        </p:nvCxnSpPr>
        <p:spPr>
          <a:xfrm rot="5400000">
            <a:off x="1067007" y="1886282"/>
            <a:ext cx="1510126" cy="1077058"/>
          </a:xfrm>
          <a:prstGeom prst="bentConnector3">
            <a:avLst/>
          </a:prstGeom>
          <a:ln w="57150"/>
        </p:spPr>
        <p:style>
          <a:lnRef idx="1">
            <a:schemeClr val="accent3"/>
          </a:lnRef>
          <a:fillRef idx="0">
            <a:schemeClr val="accent3"/>
          </a:fillRef>
          <a:effectRef idx="0">
            <a:schemeClr val="accent3"/>
          </a:effectRef>
          <a:fontRef idx="minor">
            <a:schemeClr val="tx1"/>
          </a:fontRef>
        </p:style>
      </p:cxnSp>
      <p:cxnSp>
        <p:nvCxnSpPr>
          <p:cNvPr id="15" name="Düz Ok Bağlayıcısı 14"/>
          <p:cNvCxnSpPr/>
          <p:nvPr/>
        </p:nvCxnSpPr>
        <p:spPr>
          <a:xfrm>
            <a:off x="3303874" y="1642559"/>
            <a:ext cx="19251" cy="1456776"/>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18" name="Düz Ok Bağlayıcısı 17"/>
          <p:cNvCxnSpPr/>
          <p:nvPr/>
        </p:nvCxnSpPr>
        <p:spPr>
          <a:xfrm>
            <a:off x="4928134" y="1666808"/>
            <a:ext cx="57752" cy="1365150"/>
          </a:xfrm>
          <a:prstGeom prst="straightConnector1">
            <a:avLst/>
          </a:prstGeom>
          <a:ln w="57150">
            <a:tailEnd type="triangle"/>
          </a:ln>
        </p:spPr>
        <p:style>
          <a:lnRef idx="1">
            <a:schemeClr val="accent2"/>
          </a:lnRef>
          <a:fillRef idx="0">
            <a:schemeClr val="accent2"/>
          </a:fillRef>
          <a:effectRef idx="0">
            <a:schemeClr val="accent2"/>
          </a:effectRef>
          <a:fontRef idx="minor">
            <a:schemeClr val="tx1"/>
          </a:fontRef>
        </p:style>
      </p:cxnSp>
      <p:cxnSp>
        <p:nvCxnSpPr>
          <p:cNvPr id="20" name="Düz Ok Bağlayıcısı 19"/>
          <p:cNvCxnSpPr/>
          <p:nvPr/>
        </p:nvCxnSpPr>
        <p:spPr>
          <a:xfrm>
            <a:off x="6679933" y="1679874"/>
            <a:ext cx="48126" cy="139956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23" name="Yuvarlatılmış Dikdörtgen 22"/>
          <p:cNvSpPr/>
          <p:nvPr/>
        </p:nvSpPr>
        <p:spPr>
          <a:xfrm>
            <a:off x="417267" y="3179874"/>
            <a:ext cx="1729167" cy="11707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Allah'a (c.c) samimiyetle kulluk etmektedir</a:t>
            </a:r>
            <a:endParaRPr lang="tr-TR" dirty="0"/>
          </a:p>
        </p:txBody>
      </p:sp>
      <p:sp>
        <p:nvSpPr>
          <p:cNvPr id="24" name="Yuvarlatılmış Dikdörtgen 23"/>
          <p:cNvSpPr/>
          <p:nvPr/>
        </p:nvSpPr>
        <p:spPr>
          <a:xfrm>
            <a:off x="2562726" y="3217230"/>
            <a:ext cx="1361975" cy="12825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İnsanın yaratılış gayesidir</a:t>
            </a:r>
            <a:endParaRPr lang="tr-TR" dirty="0"/>
          </a:p>
        </p:txBody>
      </p:sp>
      <p:sp>
        <p:nvSpPr>
          <p:cNvPr id="25" name="Yuvarlatılmış Dikdörtgen 24"/>
          <p:cNvSpPr/>
          <p:nvPr/>
        </p:nvSpPr>
        <p:spPr>
          <a:xfrm>
            <a:off x="4398745" y="3217230"/>
            <a:ext cx="1270536" cy="1622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Sadece Allah (c.c.) için yapılır</a:t>
            </a:r>
            <a:endParaRPr lang="tr-TR" dirty="0"/>
          </a:p>
        </p:txBody>
      </p:sp>
      <p:sp>
        <p:nvSpPr>
          <p:cNvPr id="26" name="Yuvarlatılmış Dikdörtgen 25"/>
          <p:cNvSpPr/>
          <p:nvPr/>
        </p:nvSpPr>
        <p:spPr>
          <a:xfrm>
            <a:off x="6073541" y="3243220"/>
            <a:ext cx="1626670" cy="12565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İnsanın ALLAH (c.c.) katındaki değerini arttırır</a:t>
            </a:r>
            <a:endParaRPr lang="tr-TR" dirty="0"/>
          </a:p>
        </p:txBody>
      </p:sp>
      <p:sp>
        <p:nvSpPr>
          <p:cNvPr id="27" name="Yuvarlatılmış Dikdörtgen 26"/>
          <p:cNvSpPr/>
          <p:nvPr/>
        </p:nvSpPr>
        <p:spPr>
          <a:xfrm>
            <a:off x="8210933" y="3239239"/>
            <a:ext cx="1500957" cy="12220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İnsana huzur ve mutluluk verir.</a:t>
            </a:r>
            <a:endParaRPr lang="tr-TR" dirty="0"/>
          </a:p>
        </p:txBody>
      </p:sp>
    </p:spTree>
    <p:extLst>
      <p:ext uri="{BB962C8B-B14F-4D97-AF65-F5344CB8AC3E}">
        <p14:creationId xmlns:p14="http://schemas.microsoft.com/office/powerpoint/2010/main" xmlns="" val="4000671378"/>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6"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580">
                                          <p:stCondLst>
                                            <p:cond delay="0"/>
                                          </p:stCondLst>
                                        </p:cTn>
                                        <p:tgtEl>
                                          <p:spTgt spid="18"/>
                                        </p:tgtEl>
                                      </p:cBhvr>
                                    </p:animEffect>
                                    <p:anim calcmode="lin" valueType="num">
                                      <p:cBhvr>
                                        <p:cTn id="24"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29" dur="26">
                                          <p:stCondLst>
                                            <p:cond delay="650"/>
                                          </p:stCondLst>
                                        </p:cTn>
                                        <p:tgtEl>
                                          <p:spTgt spid="18"/>
                                        </p:tgtEl>
                                      </p:cBhvr>
                                      <p:to x="100000" y="60000"/>
                                    </p:animScale>
                                    <p:animScale>
                                      <p:cBhvr>
                                        <p:cTn id="30" dur="166" decel="50000">
                                          <p:stCondLst>
                                            <p:cond delay="676"/>
                                          </p:stCondLst>
                                        </p:cTn>
                                        <p:tgtEl>
                                          <p:spTgt spid="18"/>
                                        </p:tgtEl>
                                      </p:cBhvr>
                                      <p:to x="100000" y="100000"/>
                                    </p:animScale>
                                    <p:animScale>
                                      <p:cBhvr>
                                        <p:cTn id="31" dur="26">
                                          <p:stCondLst>
                                            <p:cond delay="1312"/>
                                          </p:stCondLst>
                                        </p:cTn>
                                        <p:tgtEl>
                                          <p:spTgt spid="18"/>
                                        </p:tgtEl>
                                      </p:cBhvr>
                                      <p:to x="100000" y="80000"/>
                                    </p:animScale>
                                    <p:animScale>
                                      <p:cBhvr>
                                        <p:cTn id="32" dur="166" decel="50000">
                                          <p:stCondLst>
                                            <p:cond delay="1338"/>
                                          </p:stCondLst>
                                        </p:cTn>
                                        <p:tgtEl>
                                          <p:spTgt spid="18"/>
                                        </p:tgtEl>
                                      </p:cBhvr>
                                      <p:to x="100000" y="100000"/>
                                    </p:animScale>
                                    <p:animScale>
                                      <p:cBhvr>
                                        <p:cTn id="33" dur="26">
                                          <p:stCondLst>
                                            <p:cond delay="1642"/>
                                          </p:stCondLst>
                                        </p:cTn>
                                        <p:tgtEl>
                                          <p:spTgt spid="18"/>
                                        </p:tgtEl>
                                      </p:cBhvr>
                                      <p:to x="100000" y="90000"/>
                                    </p:animScale>
                                    <p:animScale>
                                      <p:cBhvr>
                                        <p:cTn id="34" dur="166" decel="50000">
                                          <p:stCondLst>
                                            <p:cond delay="1668"/>
                                          </p:stCondLst>
                                        </p:cTn>
                                        <p:tgtEl>
                                          <p:spTgt spid="18"/>
                                        </p:tgtEl>
                                      </p:cBhvr>
                                      <p:to x="100000" y="100000"/>
                                    </p:animScale>
                                    <p:animScale>
                                      <p:cBhvr>
                                        <p:cTn id="35" dur="26">
                                          <p:stCondLst>
                                            <p:cond delay="1808"/>
                                          </p:stCondLst>
                                        </p:cTn>
                                        <p:tgtEl>
                                          <p:spTgt spid="18"/>
                                        </p:tgtEl>
                                      </p:cBhvr>
                                      <p:to x="100000" y="95000"/>
                                    </p:animScale>
                                    <p:animScale>
                                      <p:cBhvr>
                                        <p:cTn id="36" dur="166" decel="50000">
                                          <p:stCondLst>
                                            <p:cond delay="1834"/>
                                          </p:stCondLst>
                                        </p:cTn>
                                        <p:tgtEl>
                                          <p:spTgt spid="18"/>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childTnLst>
                          </p:cTn>
                        </p:par>
                      </p:childTnLst>
                    </p:cTn>
                  </p:par>
                  <p:par>
                    <p:cTn id="44" fill="hold">
                      <p:stCondLst>
                        <p:cond delay="indefinite"/>
                      </p:stCondLst>
                      <p:childTnLst>
                        <p:par>
                          <p:cTn id="45" fill="hold">
                            <p:stCondLst>
                              <p:cond delay="0"/>
                            </p:stCondLst>
                            <p:childTnLst>
                              <p:par>
                                <p:cTn id="46" presetID="31" presetClass="entr" presetSubtype="0" fill="hold" nodeType="click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p:cTn id="48" dur="1000" fill="hold"/>
                                        <p:tgtEl>
                                          <p:spTgt spid="6"/>
                                        </p:tgtEl>
                                        <p:attrNameLst>
                                          <p:attrName>ppt_w</p:attrName>
                                        </p:attrNameLst>
                                      </p:cBhvr>
                                      <p:tavLst>
                                        <p:tav tm="0">
                                          <p:val>
                                            <p:fltVal val="0"/>
                                          </p:val>
                                        </p:tav>
                                        <p:tav tm="100000">
                                          <p:val>
                                            <p:strVal val="#ppt_w"/>
                                          </p:val>
                                        </p:tav>
                                      </p:tavLst>
                                    </p:anim>
                                    <p:anim calcmode="lin" valueType="num">
                                      <p:cBhvr>
                                        <p:cTn id="49" dur="1000" fill="hold"/>
                                        <p:tgtEl>
                                          <p:spTgt spid="6"/>
                                        </p:tgtEl>
                                        <p:attrNameLst>
                                          <p:attrName>ppt_h</p:attrName>
                                        </p:attrNameLst>
                                      </p:cBhvr>
                                      <p:tavLst>
                                        <p:tav tm="0">
                                          <p:val>
                                            <p:fltVal val="0"/>
                                          </p:val>
                                        </p:tav>
                                        <p:tav tm="100000">
                                          <p:val>
                                            <p:strVal val="#ppt_h"/>
                                          </p:val>
                                        </p:tav>
                                      </p:tavLst>
                                    </p:anim>
                                    <p:anim calcmode="lin" valueType="num">
                                      <p:cBhvr>
                                        <p:cTn id="50" dur="1000" fill="hold"/>
                                        <p:tgtEl>
                                          <p:spTgt spid="6"/>
                                        </p:tgtEl>
                                        <p:attrNameLst>
                                          <p:attrName>style.rotation</p:attrName>
                                        </p:attrNameLst>
                                      </p:cBhvr>
                                      <p:tavLst>
                                        <p:tav tm="0">
                                          <p:val>
                                            <p:fltVal val="90"/>
                                          </p:val>
                                        </p:tav>
                                        <p:tav tm="100000">
                                          <p:val>
                                            <p:fltVal val="0"/>
                                          </p:val>
                                        </p:tav>
                                      </p:tavLst>
                                    </p:anim>
                                    <p:animEffect transition="in" filter="fade">
                                      <p:cBhvr>
                                        <p:cTn id="51" dur="1000"/>
                                        <p:tgtEl>
                                          <p:spTgt spid="6"/>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down)">
                                      <p:cBhvr>
                                        <p:cTn id="56" dur="500"/>
                                        <p:tgtEl>
                                          <p:spTgt spid="23"/>
                                        </p:tgtEl>
                                      </p:cBhvr>
                                    </p:animEffect>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grpId="0" nodeType="click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barn(inVertical)">
                                      <p:cBhvr>
                                        <p:cTn id="61" dur="500"/>
                                        <p:tgtEl>
                                          <p:spTgt spid="24"/>
                                        </p:tgtEl>
                                      </p:cBhvr>
                                    </p:animEffect>
                                  </p:childTnLst>
                                </p:cTn>
                              </p:par>
                            </p:childTnLst>
                          </p:cTn>
                        </p:par>
                      </p:childTnLst>
                    </p:cTn>
                  </p:par>
                  <p:par>
                    <p:cTn id="62" fill="hold">
                      <p:stCondLst>
                        <p:cond delay="indefinite"/>
                      </p:stCondLst>
                      <p:childTnLst>
                        <p:par>
                          <p:cTn id="63" fill="hold">
                            <p:stCondLst>
                              <p:cond delay="0"/>
                            </p:stCondLst>
                            <p:childTnLst>
                              <p:par>
                                <p:cTn id="64" presetID="26" presetClass="entr" presetSubtype="0" fill="hold" grpId="0" nodeType="click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down)">
                                      <p:cBhvr>
                                        <p:cTn id="66" dur="580">
                                          <p:stCondLst>
                                            <p:cond delay="0"/>
                                          </p:stCondLst>
                                        </p:cTn>
                                        <p:tgtEl>
                                          <p:spTgt spid="25"/>
                                        </p:tgtEl>
                                      </p:cBhvr>
                                    </p:animEffect>
                                    <p:anim calcmode="lin" valueType="num">
                                      <p:cBhvr>
                                        <p:cTn id="67"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68"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69"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70"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71"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72" dur="26">
                                          <p:stCondLst>
                                            <p:cond delay="650"/>
                                          </p:stCondLst>
                                        </p:cTn>
                                        <p:tgtEl>
                                          <p:spTgt spid="25"/>
                                        </p:tgtEl>
                                      </p:cBhvr>
                                      <p:to x="100000" y="60000"/>
                                    </p:animScale>
                                    <p:animScale>
                                      <p:cBhvr>
                                        <p:cTn id="73" dur="166" decel="50000">
                                          <p:stCondLst>
                                            <p:cond delay="676"/>
                                          </p:stCondLst>
                                        </p:cTn>
                                        <p:tgtEl>
                                          <p:spTgt spid="25"/>
                                        </p:tgtEl>
                                      </p:cBhvr>
                                      <p:to x="100000" y="100000"/>
                                    </p:animScale>
                                    <p:animScale>
                                      <p:cBhvr>
                                        <p:cTn id="74" dur="26">
                                          <p:stCondLst>
                                            <p:cond delay="1312"/>
                                          </p:stCondLst>
                                        </p:cTn>
                                        <p:tgtEl>
                                          <p:spTgt spid="25"/>
                                        </p:tgtEl>
                                      </p:cBhvr>
                                      <p:to x="100000" y="80000"/>
                                    </p:animScale>
                                    <p:animScale>
                                      <p:cBhvr>
                                        <p:cTn id="75" dur="166" decel="50000">
                                          <p:stCondLst>
                                            <p:cond delay="1338"/>
                                          </p:stCondLst>
                                        </p:cTn>
                                        <p:tgtEl>
                                          <p:spTgt spid="25"/>
                                        </p:tgtEl>
                                      </p:cBhvr>
                                      <p:to x="100000" y="100000"/>
                                    </p:animScale>
                                    <p:animScale>
                                      <p:cBhvr>
                                        <p:cTn id="76" dur="26">
                                          <p:stCondLst>
                                            <p:cond delay="1642"/>
                                          </p:stCondLst>
                                        </p:cTn>
                                        <p:tgtEl>
                                          <p:spTgt spid="25"/>
                                        </p:tgtEl>
                                      </p:cBhvr>
                                      <p:to x="100000" y="90000"/>
                                    </p:animScale>
                                    <p:animScale>
                                      <p:cBhvr>
                                        <p:cTn id="77" dur="166" decel="50000">
                                          <p:stCondLst>
                                            <p:cond delay="1668"/>
                                          </p:stCondLst>
                                        </p:cTn>
                                        <p:tgtEl>
                                          <p:spTgt spid="25"/>
                                        </p:tgtEl>
                                      </p:cBhvr>
                                      <p:to x="100000" y="100000"/>
                                    </p:animScale>
                                    <p:animScale>
                                      <p:cBhvr>
                                        <p:cTn id="78" dur="26">
                                          <p:stCondLst>
                                            <p:cond delay="1808"/>
                                          </p:stCondLst>
                                        </p:cTn>
                                        <p:tgtEl>
                                          <p:spTgt spid="25"/>
                                        </p:tgtEl>
                                      </p:cBhvr>
                                      <p:to x="100000" y="95000"/>
                                    </p:animScale>
                                    <p:animScale>
                                      <p:cBhvr>
                                        <p:cTn id="79" dur="166" decel="50000">
                                          <p:stCondLst>
                                            <p:cond delay="1834"/>
                                          </p:stCondLst>
                                        </p:cTn>
                                        <p:tgtEl>
                                          <p:spTgt spid="25"/>
                                        </p:tgtEl>
                                      </p:cBhvr>
                                      <p:to x="100000" y="100000"/>
                                    </p:animScale>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grpId="0" nodeType="clickEffect">
                                  <p:stCondLst>
                                    <p:cond delay="0"/>
                                  </p:stCondLst>
                                  <p:childTnLst>
                                    <p:set>
                                      <p:cBhvr>
                                        <p:cTn id="83" dur="1" fill="hold">
                                          <p:stCondLst>
                                            <p:cond delay="0"/>
                                          </p:stCondLst>
                                        </p:cTn>
                                        <p:tgtEl>
                                          <p:spTgt spid="26"/>
                                        </p:tgtEl>
                                        <p:attrNameLst>
                                          <p:attrName>style.visibility</p:attrName>
                                        </p:attrNameLst>
                                      </p:cBhvr>
                                      <p:to>
                                        <p:strVal val="visible"/>
                                      </p:to>
                                    </p:set>
                                    <p:anim calcmode="lin" valueType="num">
                                      <p:cBhvr>
                                        <p:cTn id="84" dur="500" fill="hold"/>
                                        <p:tgtEl>
                                          <p:spTgt spid="26"/>
                                        </p:tgtEl>
                                        <p:attrNameLst>
                                          <p:attrName>ppt_w</p:attrName>
                                        </p:attrNameLst>
                                      </p:cBhvr>
                                      <p:tavLst>
                                        <p:tav tm="0">
                                          <p:val>
                                            <p:fltVal val="0"/>
                                          </p:val>
                                        </p:tav>
                                        <p:tav tm="100000">
                                          <p:val>
                                            <p:strVal val="#ppt_w"/>
                                          </p:val>
                                        </p:tav>
                                      </p:tavLst>
                                    </p:anim>
                                    <p:anim calcmode="lin" valueType="num">
                                      <p:cBhvr>
                                        <p:cTn id="85" dur="500" fill="hold"/>
                                        <p:tgtEl>
                                          <p:spTgt spid="26"/>
                                        </p:tgtEl>
                                        <p:attrNameLst>
                                          <p:attrName>ppt_h</p:attrName>
                                        </p:attrNameLst>
                                      </p:cBhvr>
                                      <p:tavLst>
                                        <p:tav tm="0">
                                          <p:val>
                                            <p:fltVal val="0"/>
                                          </p:val>
                                        </p:tav>
                                        <p:tav tm="100000">
                                          <p:val>
                                            <p:strVal val="#ppt_h"/>
                                          </p:val>
                                        </p:tav>
                                      </p:tavLst>
                                    </p:anim>
                                    <p:animEffect transition="in" filter="fade">
                                      <p:cBhvr>
                                        <p:cTn id="86" dur="500"/>
                                        <p:tgtEl>
                                          <p:spTgt spid="26"/>
                                        </p:tgtEl>
                                      </p:cBhvr>
                                    </p:animEffect>
                                  </p:childTnLst>
                                </p:cTn>
                              </p:par>
                            </p:childTnLst>
                          </p:cTn>
                        </p:par>
                      </p:childTnLst>
                    </p:cTn>
                  </p:par>
                  <p:par>
                    <p:cTn id="87" fill="hold">
                      <p:stCondLst>
                        <p:cond delay="indefinite"/>
                      </p:stCondLst>
                      <p:childTnLst>
                        <p:par>
                          <p:cTn id="88" fill="hold">
                            <p:stCondLst>
                              <p:cond delay="0"/>
                            </p:stCondLst>
                            <p:childTnLst>
                              <p:par>
                                <p:cTn id="89" presetID="31" presetClass="entr" presetSubtype="0" fill="hold" grpId="0" nodeType="clickEffect">
                                  <p:stCondLst>
                                    <p:cond delay="0"/>
                                  </p:stCondLst>
                                  <p:childTnLst>
                                    <p:set>
                                      <p:cBhvr>
                                        <p:cTn id="90" dur="1" fill="hold">
                                          <p:stCondLst>
                                            <p:cond delay="0"/>
                                          </p:stCondLst>
                                        </p:cTn>
                                        <p:tgtEl>
                                          <p:spTgt spid="27"/>
                                        </p:tgtEl>
                                        <p:attrNameLst>
                                          <p:attrName>style.visibility</p:attrName>
                                        </p:attrNameLst>
                                      </p:cBhvr>
                                      <p:to>
                                        <p:strVal val="visible"/>
                                      </p:to>
                                    </p:set>
                                    <p:anim calcmode="lin" valueType="num">
                                      <p:cBhvr>
                                        <p:cTn id="91" dur="1000" fill="hold"/>
                                        <p:tgtEl>
                                          <p:spTgt spid="27"/>
                                        </p:tgtEl>
                                        <p:attrNameLst>
                                          <p:attrName>ppt_w</p:attrName>
                                        </p:attrNameLst>
                                      </p:cBhvr>
                                      <p:tavLst>
                                        <p:tav tm="0">
                                          <p:val>
                                            <p:fltVal val="0"/>
                                          </p:val>
                                        </p:tav>
                                        <p:tav tm="100000">
                                          <p:val>
                                            <p:strVal val="#ppt_w"/>
                                          </p:val>
                                        </p:tav>
                                      </p:tavLst>
                                    </p:anim>
                                    <p:anim calcmode="lin" valueType="num">
                                      <p:cBhvr>
                                        <p:cTn id="92" dur="1000" fill="hold"/>
                                        <p:tgtEl>
                                          <p:spTgt spid="27"/>
                                        </p:tgtEl>
                                        <p:attrNameLst>
                                          <p:attrName>ppt_h</p:attrName>
                                        </p:attrNameLst>
                                      </p:cBhvr>
                                      <p:tavLst>
                                        <p:tav tm="0">
                                          <p:val>
                                            <p:fltVal val="0"/>
                                          </p:val>
                                        </p:tav>
                                        <p:tav tm="100000">
                                          <p:val>
                                            <p:strVal val="#ppt_h"/>
                                          </p:val>
                                        </p:tav>
                                      </p:tavLst>
                                    </p:anim>
                                    <p:anim calcmode="lin" valueType="num">
                                      <p:cBhvr>
                                        <p:cTn id="93" dur="1000" fill="hold"/>
                                        <p:tgtEl>
                                          <p:spTgt spid="27"/>
                                        </p:tgtEl>
                                        <p:attrNameLst>
                                          <p:attrName>style.rotation</p:attrName>
                                        </p:attrNameLst>
                                      </p:cBhvr>
                                      <p:tavLst>
                                        <p:tav tm="0">
                                          <p:val>
                                            <p:fltVal val="90"/>
                                          </p:val>
                                        </p:tav>
                                        <p:tav tm="100000">
                                          <p:val>
                                            <p:fltVal val="0"/>
                                          </p:val>
                                        </p:tav>
                                      </p:tavLst>
                                    </p:anim>
                                    <p:animEffect transition="in" filter="fade">
                                      <p:cBhvr>
                                        <p:cTn id="94"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animBg="1"/>
      <p:bldP spid="24" grpId="0" animBg="1"/>
      <p:bldP spid="25" grpId="0" animBg="1"/>
      <p:bldP spid="26" grpId="0" animBg="1"/>
      <p:bldP spid="2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3. Ahlak </a:t>
            </a:r>
            <a:endParaRPr lang="tr-TR" dirty="0"/>
          </a:p>
        </p:txBody>
      </p:sp>
      <p:sp>
        <p:nvSpPr>
          <p:cNvPr id="3" name="İçerik Yer Tutucusu 2"/>
          <p:cNvSpPr>
            <a:spLocks noGrp="1"/>
          </p:cNvSpPr>
          <p:nvPr>
            <p:ph idx="1"/>
          </p:nvPr>
        </p:nvSpPr>
        <p:spPr/>
        <p:txBody>
          <a:bodyPr>
            <a:normAutofit/>
          </a:bodyPr>
          <a:lstStyle/>
          <a:p>
            <a:r>
              <a:rPr lang="tr-TR" dirty="0" smtClean="0">
                <a:solidFill>
                  <a:srgbClr val="FF33CC"/>
                </a:solidFill>
              </a:rPr>
              <a:t> </a:t>
            </a:r>
            <a:r>
              <a:rPr lang="tr-TR" cap="none" dirty="0" smtClean="0">
                <a:solidFill>
                  <a:srgbClr val="FF33CC"/>
                </a:solidFill>
              </a:rPr>
              <a:t>Kur'an-ı kerim, insanlara iman ve ibadet etmenin yanı sıra güzel ahlaklı olmayı da emreder. YÜCE kitabımız, model olarak bizlere, ‘</a:t>
            </a:r>
            <a:r>
              <a:rPr lang="tr-TR" cap="none" dirty="0" smtClean="0">
                <a:solidFill>
                  <a:srgbClr val="00B0F0"/>
                </a:solidFill>
              </a:rPr>
              <a:t>muhakkak ki sen yüce bir ahlak üzeresin’ </a:t>
            </a:r>
            <a:r>
              <a:rPr lang="tr-TR" cap="none" dirty="0" smtClean="0">
                <a:solidFill>
                  <a:srgbClr val="FF33CC"/>
                </a:solidFill>
              </a:rPr>
              <a:t>buyurarak övdüğü sevgili peygamberimiz HZ. MUHAMMED’İ (S.A.V.) gösterir.</a:t>
            </a:r>
          </a:p>
          <a:p>
            <a:r>
              <a:rPr lang="tr-TR" cap="none" dirty="0" smtClean="0">
                <a:solidFill>
                  <a:srgbClr val="FFC000"/>
                </a:solidFill>
              </a:rPr>
              <a:t>Nitekim yüce kitabımızda, insanları ahlaklı olmaya yönlendiren birçok öğüt yer almaktadır</a:t>
            </a:r>
            <a:r>
              <a:rPr lang="tr-TR" cap="none" dirty="0" smtClean="0">
                <a:solidFill>
                  <a:srgbClr val="FF33CC"/>
                </a:solidFill>
              </a:rPr>
              <a:t>.</a:t>
            </a:r>
          </a:p>
          <a:p>
            <a:r>
              <a:rPr lang="tr-TR" cap="none" dirty="0" smtClean="0">
                <a:solidFill>
                  <a:schemeClr val="tx1">
                    <a:lumMod val="95000"/>
                    <a:lumOff val="5000"/>
                  </a:schemeClr>
                </a:solidFill>
              </a:rPr>
              <a:t>İslam ahlakının temeli de Kur'an'a dayanır</a:t>
            </a:r>
            <a:r>
              <a:rPr lang="tr-TR" cap="none" dirty="0" smtClean="0">
                <a:solidFill>
                  <a:srgbClr val="FF33CC"/>
                </a:solidFill>
              </a:rPr>
              <a:t>.</a:t>
            </a:r>
          </a:p>
          <a:p>
            <a:r>
              <a:rPr lang="tr-TR" cap="none" dirty="0" smtClean="0">
                <a:solidFill>
                  <a:schemeClr val="accent6">
                    <a:lumMod val="75000"/>
                  </a:schemeClr>
                </a:solidFill>
              </a:rPr>
              <a:t>Nitekim HZ Aişe (r.a.), kendisine Resulullah’ın (s.a.v.) ahlakı sorulduğunda ‘Siz hiç Kur'an okumuyor musunuz? onun ahlakı Kur'an'dı` diye cevap verir</a:t>
            </a:r>
            <a:r>
              <a:rPr lang="tr-TR" cap="none" dirty="0" smtClean="0">
                <a:solidFill>
                  <a:srgbClr val="FF33CC"/>
                </a:solidFill>
              </a:rPr>
              <a:t>.</a:t>
            </a:r>
          </a:p>
          <a:p>
            <a:endParaRPr lang="tr-TR" cap="none" dirty="0">
              <a:solidFill>
                <a:srgbClr val="FF33CC"/>
              </a:solidFill>
            </a:endParaRPr>
          </a:p>
        </p:txBody>
      </p:sp>
    </p:spTree>
    <p:extLst>
      <p:ext uri="{BB962C8B-B14F-4D97-AF65-F5344CB8AC3E}">
        <p14:creationId xmlns:p14="http://schemas.microsoft.com/office/powerpoint/2010/main" xmlns="" val="3898739582"/>
      </p:ext>
    </p:extLst>
  </p:cSld>
  <p:clrMapOvr>
    <a:masterClrMapping/>
  </p:clrMapOvr>
  <mc:AlternateContent xmlns:mc="http://schemas.openxmlformats.org/markup-compatibility/2006">
    <mc:Choice xmlns:p14="http://schemas.microsoft.com/office/powerpoint/2010/main" xmlns=""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80">
                                          <p:stCondLst>
                                            <p:cond delay="0"/>
                                          </p:stCondLst>
                                        </p:cTn>
                                        <p:tgtEl>
                                          <p:spTgt spid="3">
                                            <p:txEl>
                                              <p:pRg st="1" end="1"/>
                                            </p:txEl>
                                          </p:spTgt>
                                        </p:tgtEl>
                                      </p:cBhvr>
                                    </p:animEffect>
                                    <p:anim calcmode="lin" valueType="num">
                                      <p:cBhvr>
                                        <p:cTn id="18"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23" dur="26">
                                          <p:stCondLst>
                                            <p:cond delay="650"/>
                                          </p:stCondLst>
                                        </p:cTn>
                                        <p:tgtEl>
                                          <p:spTgt spid="3">
                                            <p:txEl>
                                              <p:pRg st="1" end="1"/>
                                            </p:txEl>
                                          </p:spTgt>
                                        </p:tgtEl>
                                      </p:cBhvr>
                                      <p:to x="100000" y="60000"/>
                                    </p:animScale>
                                    <p:animScale>
                                      <p:cBhvr>
                                        <p:cTn id="24" dur="166" decel="50000">
                                          <p:stCondLst>
                                            <p:cond delay="676"/>
                                          </p:stCondLst>
                                        </p:cTn>
                                        <p:tgtEl>
                                          <p:spTgt spid="3">
                                            <p:txEl>
                                              <p:pRg st="1" end="1"/>
                                            </p:txEl>
                                          </p:spTgt>
                                        </p:tgtEl>
                                      </p:cBhvr>
                                      <p:to x="100000" y="100000"/>
                                    </p:animScale>
                                    <p:animScale>
                                      <p:cBhvr>
                                        <p:cTn id="25" dur="26">
                                          <p:stCondLst>
                                            <p:cond delay="1312"/>
                                          </p:stCondLst>
                                        </p:cTn>
                                        <p:tgtEl>
                                          <p:spTgt spid="3">
                                            <p:txEl>
                                              <p:pRg st="1" end="1"/>
                                            </p:txEl>
                                          </p:spTgt>
                                        </p:tgtEl>
                                      </p:cBhvr>
                                      <p:to x="100000" y="80000"/>
                                    </p:animScale>
                                    <p:animScale>
                                      <p:cBhvr>
                                        <p:cTn id="26" dur="166" decel="50000">
                                          <p:stCondLst>
                                            <p:cond delay="1338"/>
                                          </p:stCondLst>
                                        </p:cTn>
                                        <p:tgtEl>
                                          <p:spTgt spid="3">
                                            <p:txEl>
                                              <p:pRg st="1" end="1"/>
                                            </p:txEl>
                                          </p:spTgt>
                                        </p:tgtEl>
                                      </p:cBhvr>
                                      <p:to x="100000" y="100000"/>
                                    </p:animScale>
                                    <p:animScale>
                                      <p:cBhvr>
                                        <p:cTn id="27" dur="26">
                                          <p:stCondLst>
                                            <p:cond delay="1642"/>
                                          </p:stCondLst>
                                        </p:cTn>
                                        <p:tgtEl>
                                          <p:spTgt spid="3">
                                            <p:txEl>
                                              <p:pRg st="1" end="1"/>
                                            </p:txEl>
                                          </p:spTgt>
                                        </p:tgtEl>
                                      </p:cBhvr>
                                      <p:to x="100000" y="90000"/>
                                    </p:animScale>
                                    <p:animScale>
                                      <p:cBhvr>
                                        <p:cTn id="28" dur="166" decel="50000">
                                          <p:stCondLst>
                                            <p:cond delay="1668"/>
                                          </p:stCondLst>
                                        </p:cTn>
                                        <p:tgtEl>
                                          <p:spTgt spid="3">
                                            <p:txEl>
                                              <p:pRg st="1" end="1"/>
                                            </p:txEl>
                                          </p:spTgt>
                                        </p:tgtEl>
                                      </p:cBhvr>
                                      <p:to x="100000" y="100000"/>
                                    </p:animScale>
                                    <p:animScale>
                                      <p:cBhvr>
                                        <p:cTn id="29" dur="26">
                                          <p:stCondLst>
                                            <p:cond delay="1808"/>
                                          </p:stCondLst>
                                        </p:cTn>
                                        <p:tgtEl>
                                          <p:spTgt spid="3">
                                            <p:txEl>
                                              <p:pRg st="1" end="1"/>
                                            </p:txEl>
                                          </p:spTgt>
                                        </p:tgtEl>
                                      </p:cBhvr>
                                      <p:to x="100000" y="95000"/>
                                    </p:animScale>
                                    <p:animScale>
                                      <p:cBhvr>
                                        <p:cTn id="30" dur="166" decel="50000">
                                          <p:stCondLst>
                                            <p:cond delay="1834"/>
                                          </p:stCondLst>
                                        </p:cTn>
                                        <p:tgtEl>
                                          <p:spTgt spid="3">
                                            <p:txEl>
                                              <p:pRg st="1" end="1"/>
                                            </p:txEl>
                                          </p:spTgt>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Effect transition="in" filter="randombar(horizontal)">
                                      <p:cBhvr>
                                        <p:cTn id="35" dur="500"/>
                                        <p:tgtEl>
                                          <p:spTgt spid="3">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31" presetClass="entr" presetSubtype="0" fill="hold" nodeType="clickEffect">
                                  <p:stCondLst>
                                    <p:cond delay="0"/>
                                  </p:stCondLst>
                                  <p:childTnLst>
                                    <p:set>
                                      <p:cBhvr>
                                        <p:cTn id="39" dur="1" fill="hold">
                                          <p:stCondLst>
                                            <p:cond delay="0"/>
                                          </p:stCondLst>
                                        </p:cTn>
                                        <p:tgtEl>
                                          <p:spTgt spid="3">
                                            <p:txEl>
                                              <p:pRg st="3" end="3"/>
                                            </p:txEl>
                                          </p:spTgt>
                                        </p:tgtEl>
                                        <p:attrNameLst>
                                          <p:attrName>style.visibility</p:attrName>
                                        </p:attrNameLst>
                                      </p:cBhvr>
                                      <p:to>
                                        <p:strVal val="visible"/>
                                      </p:to>
                                    </p:set>
                                    <p:anim calcmode="lin" valueType="num">
                                      <p:cBhvr>
                                        <p:cTn id="40"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41"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42"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43"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4.kıssalar</a:t>
            </a:r>
            <a:endParaRPr lang="tr-TR" dirty="0"/>
          </a:p>
        </p:txBody>
      </p:sp>
      <p:sp>
        <p:nvSpPr>
          <p:cNvPr id="3" name="İçerik Yer Tutucusu 2"/>
          <p:cNvSpPr>
            <a:spLocks noGrp="1"/>
          </p:cNvSpPr>
          <p:nvPr>
            <p:ph idx="1"/>
          </p:nvPr>
        </p:nvSpPr>
        <p:spPr/>
        <p:txBody>
          <a:bodyPr>
            <a:noAutofit/>
          </a:bodyPr>
          <a:lstStyle/>
          <a:p>
            <a:r>
              <a:rPr lang="tr-TR" sz="2000" dirty="0" err="1" smtClean="0">
                <a:solidFill>
                  <a:schemeClr val="accent4">
                    <a:lumMod val="75000"/>
                  </a:schemeClr>
                </a:solidFill>
              </a:rPr>
              <a:t>Kulllarını</a:t>
            </a:r>
            <a:r>
              <a:rPr lang="tr-TR" sz="2000" dirty="0" smtClean="0">
                <a:solidFill>
                  <a:schemeClr val="accent4">
                    <a:lumMod val="75000"/>
                  </a:schemeClr>
                </a:solidFill>
              </a:rPr>
              <a:t> çok seven ve onların doğru  yol üzere olmasını isteyen </a:t>
            </a:r>
            <a:r>
              <a:rPr lang="tr-TR" sz="2000" dirty="0" err="1" smtClean="0">
                <a:solidFill>
                  <a:schemeClr val="accent4">
                    <a:lumMod val="75000"/>
                  </a:schemeClr>
                </a:solidFill>
              </a:rPr>
              <a:t>allah</a:t>
            </a:r>
            <a:r>
              <a:rPr lang="tr-TR" sz="2000" dirty="0" smtClean="0">
                <a:solidFill>
                  <a:schemeClr val="accent4">
                    <a:lumMod val="75000"/>
                  </a:schemeClr>
                </a:solidFill>
              </a:rPr>
              <a:t> (</a:t>
            </a:r>
            <a:r>
              <a:rPr lang="tr-TR" sz="2000" dirty="0" err="1" smtClean="0">
                <a:solidFill>
                  <a:schemeClr val="accent4">
                    <a:lumMod val="75000"/>
                  </a:schemeClr>
                </a:solidFill>
              </a:rPr>
              <a:t>c.C</a:t>
            </a:r>
            <a:r>
              <a:rPr lang="tr-TR" sz="2000" dirty="0" smtClean="0">
                <a:solidFill>
                  <a:schemeClr val="accent4">
                    <a:lumMod val="75000"/>
                  </a:schemeClr>
                </a:solidFill>
              </a:rPr>
              <a:t>.); Emirlerini, yasaklarını, mesajlarını, bildirmek  istediği haberleri </a:t>
            </a:r>
            <a:r>
              <a:rPr lang="tr-TR" sz="2000" dirty="0" err="1" smtClean="0">
                <a:solidFill>
                  <a:schemeClr val="accent4">
                    <a:lumMod val="75000"/>
                  </a:schemeClr>
                </a:solidFill>
              </a:rPr>
              <a:t>kur’an’da</a:t>
            </a:r>
            <a:r>
              <a:rPr lang="tr-TR" sz="2000" dirty="0" smtClean="0">
                <a:solidFill>
                  <a:schemeClr val="accent4">
                    <a:lumMod val="75000"/>
                  </a:schemeClr>
                </a:solidFill>
              </a:rPr>
              <a:t> açıklamıştır .Cenab-ı ALLAH (</a:t>
            </a:r>
            <a:r>
              <a:rPr lang="tr-TR" sz="2000" dirty="0" err="1" smtClean="0">
                <a:solidFill>
                  <a:schemeClr val="accent4">
                    <a:lumMod val="75000"/>
                  </a:schemeClr>
                </a:solidFill>
              </a:rPr>
              <a:t>c.C</a:t>
            </a:r>
            <a:r>
              <a:rPr lang="tr-TR" sz="2000" dirty="0" smtClean="0">
                <a:solidFill>
                  <a:schemeClr val="accent4">
                    <a:lumMod val="75000"/>
                  </a:schemeClr>
                </a:solidFill>
              </a:rPr>
              <a:t>.), Yüce kitabında mesajlarını bazen açık ve net bir şekilde, doğrudan iletmiştir bazen de dolaylı olarak, kıssalar yoluyla bizlere mesaj vermiştir. Sözlükte hikaye, hikaye etme, anlatma, haber verme anlamlarına gelen kıssa, dini bir kavram olarak </a:t>
            </a:r>
            <a:r>
              <a:rPr lang="tr-TR" sz="2000" dirty="0" err="1" smtClean="0">
                <a:solidFill>
                  <a:schemeClr val="accent4">
                    <a:lumMod val="75000"/>
                  </a:schemeClr>
                </a:solidFill>
              </a:rPr>
              <a:t>kur’an-ı</a:t>
            </a:r>
            <a:r>
              <a:rPr lang="tr-TR" sz="2000" dirty="0" smtClean="0">
                <a:solidFill>
                  <a:schemeClr val="accent4">
                    <a:lumMod val="75000"/>
                  </a:schemeClr>
                </a:solidFill>
              </a:rPr>
              <a:t> </a:t>
            </a:r>
            <a:r>
              <a:rPr lang="tr-TR" sz="2000" dirty="0" err="1" smtClean="0">
                <a:solidFill>
                  <a:schemeClr val="accent4">
                    <a:lumMod val="75000"/>
                  </a:schemeClr>
                </a:solidFill>
              </a:rPr>
              <a:t>kerim’de</a:t>
            </a:r>
            <a:r>
              <a:rPr lang="tr-TR" sz="2000" dirty="0" smtClean="0">
                <a:solidFill>
                  <a:schemeClr val="accent4">
                    <a:lumMod val="75000"/>
                  </a:schemeClr>
                </a:solidFill>
              </a:rPr>
              <a:t> anlatılan geçmişte yaşamış peygamberler ve milletlerle ilgili ibretli ve tarihi olaylara denir.</a:t>
            </a:r>
          </a:p>
        </p:txBody>
      </p:sp>
    </p:spTree>
    <p:extLst>
      <p:ext uri="{BB962C8B-B14F-4D97-AF65-F5344CB8AC3E}">
        <p14:creationId xmlns:p14="http://schemas.microsoft.com/office/powerpoint/2010/main" xmlns="" val="2823884607"/>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80">
                                          <p:stCondLst>
                                            <p:cond delay="0"/>
                                          </p:stCondLst>
                                        </p:cTn>
                                        <p:tgtEl>
                                          <p:spTgt spid="3">
                                            <p:txEl>
                                              <p:pRg st="0" end="0"/>
                                            </p:txEl>
                                          </p:spTgt>
                                        </p:tgtEl>
                                      </p:cBhvr>
                                    </p:animEffect>
                                    <p:anim calcmode="lin" valueType="num">
                                      <p:cBhvr>
                                        <p:cTn id="13"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xEl>
                                              <p:pRg st="0" end="0"/>
                                            </p:txEl>
                                          </p:spTgt>
                                        </p:tgtEl>
                                      </p:cBhvr>
                                      <p:to x="100000" y="60000"/>
                                    </p:animScale>
                                    <p:animScale>
                                      <p:cBhvr>
                                        <p:cTn id="19" dur="166" decel="50000">
                                          <p:stCondLst>
                                            <p:cond delay="676"/>
                                          </p:stCondLst>
                                        </p:cTn>
                                        <p:tgtEl>
                                          <p:spTgt spid="3">
                                            <p:txEl>
                                              <p:pRg st="0" end="0"/>
                                            </p:txEl>
                                          </p:spTgt>
                                        </p:tgtEl>
                                      </p:cBhvr>
                                      <p:to x="100000" y="100000"/>
                                    </p:animScale>
                                    <p:animScale>
                                      <p:cBhvr>
                                        <p:cTn id="20" dur="26">
                                          <p:stCondLst>
                                            <p:cond delay="1312"/>
                                          </p:stCondLst>
                                        </p:cTn>
                                        <p:tgtEl>
                                          <p:spTgt spid="3">
                                            <p:txEl>
                                              <p:pRg st="0" end="0"/>
                                            </p:txEl>
                                          </p:spTgt>
                                        </p:tgtEl>
                                      </p:cBhvr>
                                      <p:to x="100000" y="80000"/>
                                    </p:animScale>
                                    <p:animScale>
                                      <p:cBhvr>
                                        <p:cTn id="21" dur="166" decel="50000">
                                          <p:stCondLst>
                                            <p:cond delay="1338"/>
                                          </p:stCondLst>
                                        </p:cTn>
                                        <p:tgtEl>
                                          <p:spTgt spid="3">
                                            <p:txEl>
                                              <p:pRg st="0" end="0"/>
                                            </p:txEl>
                                          </p:spTgt>
                                        </p:tgtEl>
                                      </p:cBhvr>
                                      <p:to x="100000" y="100000"/>
                                    </p:animScale>
                                    <p:animScale>
                                      <p:cBhvr>
                                        <p:cTn id="22" dur="26">
                                          <p:stCondLst>
                                            <p:cond delay="1642"/>
                                          </p:stCondLst>
                                        </p:cTn>
                                        <p:tgtEl>
                                          <p:spTgt spid="3">
                                            <p:txEl>
                                              <p:pRg st="0" end="0"/>
                                            </p:txEl>
                                          </p:spTgt>
                                        </p:tgtEl>
                                      </p:cBhvr>
                                      <p:to x="100000" y="90000"/>
                                    </p:animScale>
                                    <p:animScale>
                                      <p:cBhvr>
                                        <p:cTn id="23" dur="166" decel="50000">
                                          <p:stCondLst>
                                            <p:cond delay="1668"/>
                                          </p:stCondLst>
                                        </p:cTn>
                                        <p:tgtEl>
                                          <p:spTgt spid="3">
                                            <p:txEl>
                                              <p:pRg st="0" end="0"/>
                                            </p:txEl>
                                          </p:spTgt>
                                        </p:tgtEl>
                                      </p:cBhvr>
                                      <p:to x="100000" y="100000"/>
                                    </p:animScale>
                                    <p:animScale>
                                      <p:cBhvr>
                                        <p:cTn id="24" dur="26">
                                          <p:stCondLst>
                                            <p:cond delay="1808"/>
                                          </p:stCondLst>
                                        </p:cTn>
                                        <p:tgtEl>
                                          <p:spTgt spid="3">
                                            <p:txEl>
                                              <p:pRg st="0" end="0"/>
                                            </p:txEl>
                                          </p:spTgt>
                                        </p:tgtEl>
                                      </p:cBhvr>
                                      <p:to x="100000" y="95000"/>
                                    </p:animScale>
                                    <p:animScale>
                                      <p:cBhvr>
                                        <p:cTn id="25"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a:xfrm>
            <a:off x="3261088" y="2054789"/>
            <a:ext cx="5490224" cy="1833720"/>
          </a:xfrm>
        </p:spPr>
        <p:txBody>
          <a:bodyPr>
            <a:noAutofit/>
          </a:bodyPr>
          <a:lstStyle/>
          <a:p>
            <a:r>
              <a:rPr lang="tr-TR" sz="4800" spc="0" dirty="0" smtClean="0">
                <a:ln w="0"/>
                <a:solidFill>
                  <a:schemeClr val="tx1"/>
                </a:solidFill>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rPr>
              <a:t>Beni izlediğiniz için teşekkür ederim</a:t>
            </a:r>
            <a:endParaRPr lang="tr-TR" sz="4800" spc="0" dirty="0">
              <a:ln w="0"/>
              <a:solidFill>
                <a:schemeClr val="tx1"/>
              </a:solidFill>
              <a:effectLst>
                <a:outerShdw blurRad="38100" dist="19050" dir="2700000" algn="tl" rotWithShape="0">
                  <a:schemeClr val="dk1">
                    <a:alpha val="40000"/>
                  </a:schemeClr>
                </a:outerShdw>
              </a:effectLst>
              <a:latin typeface="Calibri" panose="020F0502020204030204" pitchFamily="34" charset="0"/>
              <a:cs typeface="Calibri" panose="020F0502020204030204" pitchFamily="34" charset="0"/>
            </a:endParaRPr>
          </a:p>
        </p:txBody>
      </p:sp>
      <p:sp>
        <p:nvSpPr>
          <p:cNvPr id="5" name="Metin Yer Tutucusu 4"/>
          <p:cNvSpPr>
            <a:spLocks noGrp="1"/>
          </p:cNvSpPr>
          <p:nvPr>
            <p:ph type="body" idx="1"/>
          </p:nvPr>
        </p:nvSpPr>
        <p:spPr>
          <a:xfrm>
            <a:off x="3344215" y="3888509"/>
            <a:ext cx="5490223" cy="1342112"/>
          </a:xfrm>
        </p:spPr>
        <p:txBody>
          <a:bodyPr>
            <a:noAutofit/>
          </a:bodyPr>
          <a:lstStyle/>
          <a:p>
            <a:r>
              <a:rPr lang="tr-TR" sz="3600" dirty="0" smtClean="0">
                <a:solidFill>
                  <a:srgbClr val="00FFFF"/>
                </a:solidFill>
                <a:latin typeface="Calibri" panose="020F0502020204030204" pitchFamily="34" charset="0"/>
                <a:cs typeface="Calibri" panose="020F0502020204030204" pitchFamily="34" charset="0"/>
              </a:rPr>
              <a:t>Yapan= Büşra </a:t>
            </a:r>
            <a:r>
              <a:rPr lang="tr-TR" sz="3600" dirty="0" err="1" smtClean="0">
                <a:solidFill>
                  <a:srgbClr val="00FFFF"/>
                </a:solidFill>
                <a:latin typeface="Calibri" panose="020F0502020204030204" pitchFamily="34" charset="0"/>
                <a:cs typeface="Calibri" panose="020F0502020204030204" pitchFamily="34" charset="0"/>
              </a:rPr>
              <a:t>özdemir</a:t>
            </a:r>
            <a:endParaRPr lang="tr-TR" sz="3600" dirty="0" smtClean="0">
              <a:solidFill>
                <a:srgbClr val="00FFFF"/>
              </a:solidFill>
              <a:latin typeface="Calibri" panose="020F0502020204030204" pitchFamily="34" charset="0"/>
              <a:cs typeface="Calibri" panose="020F0502020204030204" pitchFamily="34" charset="0"/>
            </a:endParaRPr>
          </a:p>
          <a:p>
            <a:r>
              <a:rPr lang="tr-TR" sz="3600" dirty="0" smtClean="0">
                <a:solidFill>
                  <a:srgbClr val="00FFFF"/>
                </a:solidFill>
                <a:latin typeface="Calibri" panose="020F0502020204030204" pitchFamily="34" charset="0"/>
                <a:cs typeface="Calibri" panose="020F0502020204030204" pitchFamily="34" charset="0"/>
              </a:rPr>
              <a:t>Konu= KUR’AN-I KERİM</a:t>
            </a:r>
          </a:p>
        </p:txBody>
      </p:sp>
    </p:spTree>
    <p:extLst>
      <p:ext uri="{BB962C8B-B14F-4D97-AF65-F5344CB8AC3E}">
        <p14:creationId xmlns:p14="http://schemas.microsoft.com/office/powerpoint/2010/main" xmlns="" val="2778466927"/>
      </p:ext>
    </p:extLst>
  </p:cSld>
  <p:clrMapOvr>
    <a:masterClrMapping/>
  </p:clrMapOvr>
  <mc:AlternateContent xmlns:mc="http://schemas.openxmlformats.org/markup-compatibility/2006">
    <mc:Choice xmlns:p14="http://schemas.microsoft.com/office/powerpoint/2010/main" xmlns="" Requires="p14">
      <p:transition spd="slow" p14:dur="3000">
        <p14:shred/>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r>
              <a:rPr lang="tr-TR" sz="6600" dirty="0" smtClean="0">
                <a:solidFill>
                  <a:schemeClr val="accent2"/>
                </a:solidFill>
                <a:latin typeface="Arial Black" panose="020B0A04020102020204" pitchFamily="34" charset="0"/>
              </a:rPr>
              <a:t>Kur'an-ı kerim</a:t>
            </a:r>
            <a:endParaRPr lang="tr-TR" sz="6600" dirty="0">
              <a:solidFill>
                <a:schemeClr val="accent2"/>
              </a:solidFill>
              <a:latin typeface="Arial Black" panose="020B0A04020102020204" pitchFamily="34" charset="0"/>
            </a:endParaRPr>
          </a:p>
        </p:txBody>
      </p:sp>
      <p:sp>
        <p:nvSpPr>
          <p:cNvPr id="3" name="İçerik Yer Tutucusu 2"/>
          <p:cNvSpPr>
            <a:spLocks noGrp="1"/>
          </p:cNvSpPr>
          <p:nvPr>
            <p:ph idx="1"/>
          </p:nvPr>
        </p:nvSpPr>
        <p:spPr/>
        <p:txBody>
          <a:bodyPr>
            <a:normAutofit/>
          </a:bodyPr>
          <a:lstStyle/>
          <a:p>
            <a:r>
              <a:rPr lang="tr-TR" sz="2400" dirty="0">
                <a:solidFill>
                  <a:srgbClr val="FF0000"/>
                </a:solidFill>
                <a:latin typeface="Ebrima" panose="02000000000000000000" pitchFamily="2" charset="0"/>
                <a:ea typeface="Ebrima" panose="02000000000000000000" pitchFamily="2" charset="0"/>
                <a:cs typeface="Ebrima" panose="02000000000000000000" pitchFamily="2" charset="0"/>
              </a:rPr>
              <a:t>Kur'an-ı Kerim sevgili Peygamberimiz Hz. Muhammed (s.a.v)'e 23 yıllık bir süre içerisinde gönderilmiştir. </a:t>
            </a:r>
          </a:p>
          <a:p>
            <a:r>
              <a:rPr lang="tr-TR" sz="2800" dirty="0" smtClean="0">
                <a:solidFill>
                  <a:schemeClr val="accent6">
                    <a:lumMod val="75000"/>
                  </a:schemeClr>
                </a:solidFill>
                <a:latin typeface="Ebrima" panose="02000000000000000000" pitchFamily="2" charset="0"/>
                <a:ea typeface="Ebrima" panose="02000000000000000000" pitchFamily="2" charset="0"/>
                <a:cs typeface="Ebrima" panose="02000000000000000000" pitchFamily="2" charset="0"/>
              </a:rPr>
              <a:t>Toplam </a:t>
            </a:r>
            <a:r>
              <a:rPr lang="tr-TR" sz="2800" dirty="0">
                <a:solidFill>
                  <a:schemeClr val="accent6">
                    <a:lumMod val="75000"/>
                  </a:schemeClr>
                </a:solidFill>
                <a:latin typeface="Ebrima" panose="02000000000000000000" pitchFamily="2" charset="0"/>
                <a:ea typeface="Ebrima" panose="02000000000000000000" pitchFamily="2" charset="0"/>
                <a:cs typeface="Ebrima" panose="02000000000000000000" pitchFamily="2" charset="0"/>
              </a:rPr>
              <a:t>114 sureden oluşur.</a:t>
            </a:r>
          </a:p>
          <a:p>
            <a:r>
              <a:rPr lang="tr-TR" sz="2400" cap="none" dirty="0" smtClean="0">
                <a:solidFill>
                  <a:srgbClr val="0070C0"/>
                </a:solidFill>
                <a:latin typeface="Ebrima" panose="02000000000000000000" pitchFamily="2" charset="0"/>
                <a:ea typeface="Ebrima" panose="02000000000000000000" pitchFamily="2" charset="0"/>
                <a:cs typeface="Ebrima" panose="02000000000000000000" pitchFamily="2" charset="0"/>
              </a:rPr>
              <a:t>6666 ayetten oluşur</a:t>
            </a:r>
          </a:p>
          <a:p>
            <a:r>
              <a:rPr lang="tr-TR" sz="2400" dirty="0" smtClean="0">
                <a:solidFill>
                  <a:srgbClr val="00B050"/>
                </a:solidFill>
                <a:latin typeface="Ebrima" panose="02000000000000000000" pitchFamily="2" charset="0"/>
                <a:ea typeface="Ebrima" panose="02000000000000000000" pitchFamily="2" charset="0"/>
                <a:cs typeface="Ebrima" panose="02000000000000000000" pitchFamily="2" charset="0"/>
              </a:rPr>
              <a:t>Kur'an-ı </a:t>
            </a:r>
            <a:r>
              <a:rPr lang="tr-TR" sz="2400" dirty="0">
                <a:solidFill>
                  <a:srgbClr val="00B050"/>
                </a:solidFill>
                <a:latin typeface="Ebrima" panose="02000000000000000000" pitchFamily="2" charset="0"/>
                <a:ea typeface="Ebrima" panose="02000000000000000000" pitchFamily="2" charset="0"/>
                <a:cs typeface="Ebrima" panose="02000000000000000000" pitchFamily="2" charset="0"/>
              </a:rPr>
              <a:t>Kerim toplam 30 cüzdür.</a:t>
            </a:r>
          </a:p>
          <a:p>
            <a:r>
              <a:rPr lang="tr-TR" sz="2400" dirty="0" smtClean="0">
                <a:solidFill>
                  <a:schemeClr val="tx1">
                    <a:lumMod val="95000"/>
                    <a:lumOff val="5000"/>
                  </a:schemeClr>
                </a:solidFill>
                <a:latin typeface="Ebrima" panose="02000000000000000000" pitchFamily="2" charset="0"/>
                <a:ea typeface="Ebrima" panose="02000000000000000000" pitchFamily="2" charset="0"/>
                <a:cs typeface="Ebrima" panose="02000000000000000000" pitchFamily="2" charset="0"/>
              </a:rPr>
              <a:t>Bir </a:t>
            </a:r>
            <a:r>
              <a:rPr lang="tr-TR" sz="2400" dirty="0">
                <a:solidFill>
                  <a:schemeClr val="tx1">
                    <a:lumMod val="95000"/>
                    <a:lumOff val="5000"/>
                  </a:schemeClr>
                </a:solidFill>
                <a:latin typeface="Ebrima" panose="02000000000000000000" pitchFamily="2" charset="0"/>
                <a:ea typeface="Ebrima" panose="02000000000000000000" pitchFamily="2" charset="0"/>
                <a:cs typeface="Ebrima" panose="02000000000000000000" pitchFamily="2" charset="0"/>
              </a:rPr>
              <a:t>harfi dahi değişmeden günümüze </a:t>
            </a:r>
            <a:r>
              <a:rPr lang="tr-TR" sz="2400" dirty="0" smtClean="0">
                <a:solidFill>
                  <a:schemeClr val="tx1">
                    <a:lumMod val="95000"/>
                    <a:lumOff val="5000"/>
                  </a:schemeClr>
                </a:solidFill>
                <a:latin typeface="Ebrima" panose="02000000000000000000" pitchFamily="2" charset="0"/>
                <a:ea typeface="Ebrima" panose="02000000000000000000" pitchFamily="2" charset="0"/>
                <a:cs typeface="Ebrima" panose="02000000000000000000" pitchFamily="2" charset="0"/>
              </a:rPr>
              <a:t>kadar  gelmiştir.</a:t>
            </a:r>
            <a:endParaRPr lang="tr-TR" sz="2400" dirty="0">
              <a:solidFill>
                <a:schemeClr val="tx1">
                  <a:lumMod val="95000"/>
                  <a:lumOff val="5000"/>
                </a:schemeClr>
              </a:solidFill>
              <a:latin typeface="Ebrima" panose="02000000000000000000" pitchFamily="2" charset="0"/>
              <a:ea typeface="Ebrima" panose="02000000000000000000" pitchFamily="2" charset="0"/>
              <a:cs typeface="Ebrima" panose="02000000000000000000" pitchFamily="2" charset="0"/>
            </a:endParaRPr>
          </a:p>
        </p:txBody>
      </p:sp>
    </p:spTree>
    <p:extLst>
      <p:ext uri="{BB962C8B-B14F-4D97-AF65-F5344CB8AC3E}">
        <p14:creationId xmlns:p14="http://schemas.microsoft.com/office/powerpoint/2010/main" xmlns="" val="1248098537"/>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6"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wipe(down)">
                                      <p:cBhvr>
                                        <p:cTn id="23" dur="580">
                                          <p:stCondLst>
                                            <p:cond delay="0"/>
                                          </p:stCondLst>
                                        </p:cTn>
                                        <p:tgtEl>
                                          <p:spTgt spid="3">
                                            <p:txEl>
                                              <p:pRg st="2" end="2"/>
                                            </p:txEl>
                                          </p:spTgt>
                                        </p:tgtEl>
                                      </p:cBhvr>
                                    </p:animEffect>
                                    <p:anim calcmode="lin" valueType="num">
                                      <p:cBhvr>
                                        <p:cTn id="2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3">
                                            <p:txEl>
                                              <p:pRg st="2" end="2"/>
                                            </p:txEl>
                                          </p:spTgt>
                                        </p:tgtEl>
                                      </p:cBhvr>
                                      <p:to x="100000" y="60000"/>
                                    </p:animScale>
                                    <p:animScale>
                                      <p:cBhvr>
                                        <p:cTn id="30" dur="166" decel="50000">
                                          <p:stCondLst>
                                            <p:cond delay="676"/>
                                          </p:stCondLst>
                                        </p:cTn>
                                        <p:tgtEl>
                                          <p:spTgt spid="3">
                                            <p:txEl>
                                              <p:pRg st="2" end="2"/>
                                            </p:txEl>
                                          </p:spTgt>
                                        </p:tgtEl>
                                      </p:cBhvr>
                                      <p:to x="100000" y="100000"/>
                                    </p:animScale>
                                    <p:animScale>
                                      <p:cBhvr>
                                        <p:cTn id="31" dur="26">
                                          <p:stCondLst>
                                            <p:cond delay="1312"/>
                                          </p:stCondLst>
                                        </p:cTn>
                                        <p:tgtEl>
                                          <p:spTgt spid="3">
                                            <p:txEl>
                                              <p:pRg st="2" end="2"/>
                                            </p:txEl>
                                          </p:spTgt>
                                        </p:tgtEl>
                                      </p:cBhvr>
                                      <p:to x="100000" y="80000"/>
                                    </p:animScale>
                                    <p:animScale>
                                      <p:cBhvr>
                                        <p:cTn id="32" dur="166" decel="50000">
                                          <p:stCondLst>
                                            <p:cond delay="1338"/>
                                          </p:stCondLst>
                                        </p:cTn>
                                        <p:tgtEl>
                                          <p:spTgt spid="3">
                                            <p:txEl>
                                              <p:pRg st="2" end="2"/>
                                            </p:txEl>
                                          </p:spTgt>
                                        </p:tgtEl>
                                      </p:cBhvr>
                                      <p:to x="100000" y="100000"/>
                                    </p:animScale>
                                    <p:animScale>
                                      <p:cBhvr>
                                        <p:cTn id="33" dur="26">
                                          <p:stCondLst>
                                            <p:cond delay="1642"/>
                                          </p:stCondLst>
                                        </p:cTn>
                                        <p:tgtEl>
                                          <p:spTgt spid="3">
                                            <p:txEl>
                                              <p:pRg st="2" end="2"/>
                                            </p:txEl>
                                          </p:spTgt>
                                        </p:tgtEl>
                                      </p:cBhvr>
                                      <p:to x="100000" y="90000"/>
                                    </p:animScale>
                                    <p:animScale>
                                      <p:cBhvr>
                                        <p:cTn id="34" dur="166" decel="50000">
                                          <p:stCondLst>
                                            <p:cond delay="1668"/>
                                          </p:stCondLst>
                                        </p:cTn>
                                        <p:tgtEl>
                                          <p:spTgt spid="3">
                                            <p:txEl>
                                              <p:pRg st="2" end="2"/>
                                            </p:txEl>
                                          </p:spTgt>
                                        </p:tgtEl>
                                      </p:cBhvr>
                                      <p:to x="100000" y="100000"/>
                                    </p:animScale>
                                    <p:animScale>
                                      <p:cBhvr>
                                        <p:cTn id="35" dur="26">
                                          <p:stCondLst>
                                            <p:cond delay="1808"/>
                                          </p:stCondLst>
                                        </p:cTn>
                                        <p:tgtEl>
                                          <p:spTgt spid="3">
                                            <p:txEl>
                                              <p:pRg st="2" end="2"/>
                                            </p:txEl>
                                          </p:spTgt>
                                        </p:tgtEl>
                                      </p:cBhvr>
                                      <p:to x="100000" y="95000"/>
                                    </p:animScale>
                                    <p:animScale>
                                      <p:cBhvr>
                                        <p:cTn id="36" dur="166" decel="50000">
                                          <p:stCondLst>
                                            <p:cond delay="1834"/>
                                          </p:stCondLst>
                                        </p:cTn>
                                        <p:tgtEl>
                                          <p:spTgt spid="3">
                                            <p:txEl>
                                              <p:pRg st="2" end="2"/>
                                            </p:txEl>
                                          </p:spTgt>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3">
                                            <p:txEl>
                                              <p:pRg st="3" end="3"/>
                                            </p:txEl>
                                          </p:spTgt>
                                        </p:tgtEl>
                                        <p:attrNameLst>
                                          <p:attrName>style.visibility</p:attrName>
                                        </p:attrNameLst>
                                      </p:cBhvr>
                                      <p:to>
                                        <p:strVal val="visible"/>
                                      </p:to>
                                    </p:set>
                                    <p:anim calcmode="lin" valueType="num">
                                      <p:cBhvr>
                                        <p:cTn id="41"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42"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43" dur="500"/>
                                        <p:tgtEl>
                                          <p:spTgt spid="3">
                                            <p:txEl>
                                              <p:pRg st="3" end="3"/>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31" presetClass="entr" presetSubtype="0" fill="hold" nodeType="clickEffect">
                                  <p:stCondLst>
                                    <p:cond delay="0"/>
                                  </p:stCondLst>
                                  <p:childTnLst>
                                    <p:set>
                                      <p:cBhvr>
                                        <p:cTn id="47" dur="1" fill="hold">
                                          <p:stCondLst>
                                            <p:cond delay="0"/>
                                          </p:stCondLst>
                                        </p:cTn>
                                        <p:tgtEl>
                                          <p:spTgt spid="3">
                                            <p:txEl>
                                              <p:pRg st="4" end="4"/>
                                            </p:txEl>
                                          </p:spTgt>
                                        </p:tgtEl>
                                        <p:attrNameLst>
                                          <p:attrName>style.visibility</p:attrName>
                                        </p:attrNameLst>
                                      </p:cBhvr>
                                      <p:to>
                                        <p:strVal val="visible"/>
                                      </p:to>
                                    </p:set>
                                    <p:anim calcmode="lin" valueType="num">
                                      <p:cBhvr>
                                        <p:cTn id="48"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9"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50"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51"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68219" y="2349925"/>
            <a:ext cx="3519392" cy="2456442"/>
          </a:xfrm>
        </p:spPr>
        <p:txBody>
          <a:bodyPr/>
          <a:lstStyle/>
          <a:p>
            <a:r>
              <a:rPr lang="tr-TR" dirty="0" smtClean="0"/>
              <a:t>KUR’AN-I  KERİM</a:t>
            </a:r>
            <a:endParaRPr lang="tr-TR" dirty="0"/>
          </a:p>
        </p:txBody>
      </p:sp>
      <p:sp>
        <p:nvSpPr>
          <p:cNvPr id="3" name="İçerik Yer Tutucusu 2"/>
          <p:cNvSpPr>
            <a:spLocks noGrp="1"/>
          </p:cNvSpPr>
          <p:nvPr>
            <p:ph idx="1"/>
          </p:nvPr>
        </p:nvSpPr>
        <p:spPr/>
        <p:txBody>
          <a:bodyPr>
            <a:normAutofit/>
          </a:bodyPr>
          <a:lstStyle/>
          <a:p>
            <a:r>
              <a:rPr lang="tr-TR" sz="2800" dirty="0">
                <a:solidFill>
                  <a:schemeClr val="accent2">
                    <a:lumMod val="50000"/>
                  </a:schemeClr>
                </a:solidFill>
                <a:latin typeface="Ebrima" panose="02000000000000000000" pitchFamily="2" charset="0"/>
                <a:ea typeface="Ebrima" panose="02000000000000000000" pitchFamily="2" charset="0"/>
                <a:cs typeface="Ebrima" panose="02000000000000000000" pitchFamily="2" charset="0"/>
              </a:rPr>
              <a:t>Kur'an-ı Kerim, Miladi 610 yılının Ramazan ayında Mekke yakınlarındaki Nur </a:t>
            </a:r>
            <a:r>
              <a:rPr lang="tr-TR" sz="2800" dirty="0" smtClean="0">
                <a:solidFill>
                  <a:schemeClr val="accent2">
                    <a:lumMod val="50000"/>
                  </a:schemeClr>
                </a:solidFill>
                <a:latin typeface="Ebrima" panose="02000000000000000000" pitchFamily="2" charset="0"/>
                <a:ea typeface="Ebrima" panose="02000000000000000000" pitchFamily="2" charset="0"/>
                <a:cs typeface="Ebrima" panose="02000000000000000000" pitchFamily="2" charset="0"/>
              </a:rPr>
              <a:t>dağının hira mağarasında  gönderilmeye başlamıştır.</a:t>
            </a:r>
          </a:p>
          <a:p>
            <a:r>
              <a:rPr lang="tr-TR" sz="2800" dirty="0" smtClean="0">
                <a:solidFill>
                  <a:schemeClr val="accent4">
                    <a:lumMod val="60000"/>
                    <a:lumOff val="40000"/>
                  </a:schemeClr>
                </a:solidFill>
                <a:latin typeface="Ebrima" panose="02000000000000000000" pitchFamily="2" charset="0"/>
                <a:ea typeface="Ebrima" panose="02000000000000000000" pitchFamily="2" charset="0"/>
                <a:cs typeface="Ebrima" panose="02000000000000000000" pitchFamily="2" charset="0"/>
              </a:rPr>
              <a:t>23 sene sürmüştür.</a:t>
            </a:r>
            <a:endParaRPr lang="tr-TR" sz="2800" dirty="0">
              <a:solidFill>
                <a:schemeClr val="accent4">
                  <a:lumMod val="60000"/>
                  <a:lumOff val="40000"/>
                </a:schemeClr>
              </a:solidFill>
              <a:latin typeface="Ebrima" panose="02000000000000000000" pitchFamily="2" charset="0"/>
              <a:ea typeface="Ebrima" panose="02000000000000000000" pitchFamily="2" charset="0"/>
              <a:cs typeface="Ebrima" panose="02000000000000000000" pitchFamily="2" charset="0"/>
            </a:endParaRPr>
          </a:p>
        </p:txBody>
      </p:sp>
    </p:spTree>
    <p:extLst>
      <p:ext uri="{BB962C8B-B14F-4D97-AF65-F5344CB8AC3E}">
        <p14:creationId xmlns:p14="http://schemas.microsoft.com/office/powerpoint/2010/main" xmlns="" val="4272297720"/>
      </p:ext>
    </p:extLst>
  </p:cSld>
  <p:clrMapOvr>
    <a:masterClrMapping/>
  </p:clrMapOvr>
  <mc:AlternateContent xmlns:mc="http://schemas.openxmlformats.org/markup-compatibility/2006">
    <mc:Choice xmlns:p14="http://schemas.microsoft.com/office/powerpoint/2010/main" xmlns=""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KUR’AN-I  KERİM</a:t>
            </a:r>
          </a:p>
        </p:txBody>
      </p:sp>
      <p:sp>
        <p:nvSpPr>
          <p:cNvPr id="3" name="İçerik Yer Tutucusu 2"/>
          <p:cNvSpPr>
            <a:spLocks noGrp="1"/>
          </p:cNvSpPr>
          <p:nvPr>
            <p:ph idx="1"/>
          </p:nvPr>
        </p:nvSpPr>
        <p:spPr/>
        <p:txBody>
          <a:bodyPr/>
          <a:lstStyle/>
          <a:p>
            <a:r>
              <a:rPr lang="tr-TR" sz="2800" dirty="0" smtClean="0">
                <a:solidFill>
                  <a:schemeClr val="bg2">
                    <a:lumMod val="50000"/>
                  </a:schemeClr>
                </a:solidFill>
                <a:latin typeface="Ebrima" panose="02000000000000000000" pitchFamily="2" charset="0"/>
                <a:ea typeface="Ebrima" panose="02000000000000000000" pitchFamily="2" charset="0"/>
                <a:cs typeface="Ebrima" panose="02000000000000000000" pitchFamily="2" charset="0"/>
              </a:rPr>
              <a:t>sure</a:t>
            </a:r>
            <a:r>
              <a:rPr lang="tr-TR" sz="2800" dirty="0">
                <a:solidFill>
                  <a:schemeClr val="bg2">
                    <a:lumMod val="50000"/>
                  </a:schemeClr>
                </a:solidFill>
                <a:latin typeface="Ebrima" panose="02000000000000000000" pitchFamily="2" charset="0"/>
                <a:ea typeface="Ebrima" panose="02000000000000000000" pitchFamily="2" charset="0"/>
                <a:cs typeface="Ebrima" panose="02000000000000000000" pitchFamily="2" charset="0"/>
              </a:rPr>
              <a:t>, Kur'an-ı Kerim'de en az 3 ayetten (cümleden) oluşan ve özel isimleri bulunan bölümlerdir</a:t>
            </a:r>
            <a:r>
              <a:rPr lang="tr-TR" sz="2800" dirty="0" smtClean="0">
                <a:solidFill>
                  <a:schemeClr val="bg2">
                    <a:lumMod val="50000"/>
                  </a:schemeClr>
                </a:solidFill>
                <a:latin typeface="Ebrima" panose="02000000000000000000" pitchFamily="2" charset="0"/>
                <a:ea typeface="Ebrima" panose="02000000000000000000" pitchFamily="2" charset="0"/>
                <a:cs typeface="Ebrima" panose="02000000000000000000" pitchFamily="2" charset="0"/>
              </a:rPr>
              <a:t>.</a:t>
            </a:r>
          </a:p>
          <a:p>
            <a:r>
              <a:rPr lang="tr-TR" sz="2800" dirty="0" smtClean="0">
                <a:solidFill>
                  <a:schemeClr val="accent1">
                    <a:lumMod val="75000"/>
                  </a:schemeClr>
                </a:solidFill>
                <a:latin typeface="Ebrima" panose="02000000000000000000" pitchFamily="2" charset="0"/>
                <a:ea typeface="Ebrima" panose="02000000000000000000" pitchFamily="2" charset="0"/>
                <a:cs typeface="Ebrima" panose="02000000000000000000" pitchFamily="2" charset="0"/>
              </a:rPr>
              <a:t> </a:t>
            </a:r>
            <a:r>
              <a:rPr lang="tr-TR" sz="2800" dirty="0">
                <a:solidFill>
                  <a:schemeClr val="accent1">
                    <a:lumMod val="75000"/>
                  </a:schemeClr>
                </a:solidFill>
                <a:latin typeface="Ebrima" panose="02000000000000000000" pitchFamily="2" charset="0"/>
                <a:ea typeface="Ebrima" panose="02000000000000000000" pitchFamily="2" charset="0"/>
                <a:cs typeface="Ebrima" panose="02000000000000000000" pitchFamily="2" charset="0"/>
              </a:rPr>
              <a:t>Kur'an-ı Kerim'in ilk suresi Fatiha son suresi Nas suresidir.</a:t>
            </a:r>
          </a:p>
        </p:txBody>
      </p:sp>
    </p:spTree>
    <p:extLst>
      <p:ext uri="{BB962C8B-B14F-4D97-AF65-F5344CB8AC3E}">
        <p14:creationId xmlns:p14="http://schemas.microsoft.com/office/powerpoint/2010/main" xmlns="" val="43612793"/>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KUR’AN-I  KERİM</a:t>
            </a:r>
          </a:p>
        </p:txBody>
      </p:sp>
      <p:sp>
        <p:nvSpPr>
          <p:cNvPr id="3" name="İçerik Yer Tutucusu 2"/>
          <p:cNvSpPr>
            <a:spLocks noGrp="1"/>
          </p:cNvSpPr>
          <p:nvPr>
            <p:ph idx="1"/>
          </p:nvPr>
        </p:nvSpPr>
        <p:spPr/>
        <p:txBody>
          <a:bodyPr>
            <a:normAutofit/>
          </a:bodyPr>
          <a:lstStyle/>
          <a:p>
            <a:r>
              <a:rPr lang="tr-TR" sz="3200" dirty="0" smtClean="0">
                <a:solidFill>
                  <a:srgbClr val="00FFFF"/>
                </a:solidFill>
                <a:latin typeface="Ebrima" panose="02000000000000000000" pitchFamily="2" charset="0"/>
                <a:ea typeface="Ebrima" panose="02000000000000000000" pitchFamily="2" charset="0"/>
                <a:cs typeface="Ebrima" panose="02000000000000000000" pitchFamily="2" charset="0"/>
              </a:rPr>
              <a:t>Ayet: </a:t>
            </a:r>
            <a:r>
              <a:rPr lang="tr-TR" sz="3200" dirty="0" smtClean="0">
                <a:solidFill>
                  <a:schemeClr val="accent3">
                    <a:lumMod val="75000"/>
                  </a:schemeClr>
                </a:solidFill>
                <a:latin typeface="Ebrima" panose="02000000000000000000" pitchFamily="2" charset="0"/>
                <a:ea typeface="Ebrima" panose="02000000000000000000" pitchFamily="2" charset="0"/>
                <a:cs typeface="Ebrima" panose="02000000000000000000" pitchFamily="2" charset="0"/>
              </a:rPr>
              <a:t>Kur'an-ı </a:t>
            </a:r>
            <a:r>
              <a:rPr lang="tr-TR" sz="3200" dirty="0">
                <a:solidFill>
                  <a:schemeClr val="accent3">
                    <a:lumMod val="75000"/>
                  </a:schemeClr>
                </a:solidFill>
                <a:latin typeface="Ebrima" panose="02000000000000000000" pitchFamily="2" charset="0"/>
                <a:ea typeface="Ebrima" panose="02000000000000000000" pitchFamily="2" charset="0"/>
                <a:cs typeface="Ebrima" panose="02000000000000000000" pitchFamily="2" charset="0"/>
              </a:rPr>
              <a:t>Kerim'de bir veya bir kaç kelimeden oluşan cümledir</a:t>
            </a:r>
            <a:r>
              <a:rPr lang="tr-TR" sz="3200" dirty="0" smtClean="0">
                <a:solidFill>
                  <a:schemeClr val="accent3">
                    <a:lumMod val="75000"/>
                  </a:schemeClr>
                </a:solidFill>
                <a:latin typeface="Ebrima" panose="02000000000000000000" pitchFamily="2" charset="0"/>
                <a:ea typeface="Ebrima" panose="02000000000000000000" pitchFamily="2" charset="0"/>
                <a:cs typeface="Ebrima" panose="02000000000000000000" pitchFamily="2" charset="0"/>
              </a:rPr>
              <a:t>.</a:t>
            </a:r>
          </a:p>
          <a:p>
            <a:r>
              <a:rPr lang="tr-TR" sz="3200" dirty="0">
                <a:solidFill>
                  <a:srgbClr val="00FFFF"/>
                </a:solidFill>
                <a:latin typeface="Ebrima" panose="02000000000000000000" pitchFamily="2" charset="0"/>
                <a:ea typeface="Ebrima" panose="02000000000000000000" pitchFamily="2" charset="0"/>
                <a:cs typeface="Ebrima" panose="02000000000000000000" pitchFamily="2" charset="0"/>
              </a:rPr>
              <a:t>meal: </a:t>
            </a:r>
            <a:r>
              <a:rPr lang="tr-TR" sz="3200" dirty="0">
                <a:solidFill>
                  <a:schemeClr val="accent3">
                    <a:lumMod val="75000"/>
                  </a:schemeClr>
                </a:solidFill>
                <a:latin typeface="Ebrima" panose="02000000000000000000" pitchFamily="2" charset="0"/>
                <a:ea typeface="Ebrima" panose="02000000000000000000" pitchFamily="2" charset="0"/>
                <a:cs typeface="Ebrima" panose="02000000000000000000" pitchFamily="2" charset="0"/>
              </a:rPr>
              <a:t>Kur'an-ı Kerim'in </a:t>
            </a:r>
            <a:r>
              <a:rPr lang="tr-TR" sz="3200" dirty="0" smtClean="0">
                <a:solidFill>
                  <a:schemeClr val="accent3">
                    <a:lumMod val="75000"/>
                  </a:schemeClr>
                </a:solidFill>
                <a:latin typeface="Ebrima" panose="02000000000000000000" pitchFamily="2" charset="0"/>
                <a:ea typeface="Ebrima" panose="02000000000000000000" pitchFamily="2" charset="0"/>
                <a:cs typeface="Ebrima" panose="02000000000000000000" pitchFamily="2" charset="0"/>
              </a:rPr>
              <a:t>Arapçadan </a:t>
            </a:r>
            <a:r>
              <a:rPr lang="tr-TR" sz="3200" dirty="0">
                <a:solidFill>
                  <a:schemeClr val="accent3">
                    <a:lumMod val="75000"/>
                  </a:schemeClr>
                </a:solidFill>
                <a:latin typeface="Ebrima" panose="02000000000000000000" pitchFamily="2" charset="0"/>
                <a:ea typeface="Ebrima" panose="02000000000000000000" pitchFamily="2" charset="0"/>
                <a:cs typeface="Ebrima" panose="02000000000000000000" pitchFamily="2" charset="0"/>
              </a:rPr>
              <a:t>başka bir dile yaklaşık olarak çevrilmesidir.</a:t>
            </a:r>
          </a:p>
          <a:p>
            <a:pPr marL="0" indent="0">
              <a:buNone/>
            </a:pPr>
            <a:endParaRPr lang="tr-TR" sz="3200" dirty="0">
              <a:solidFill>
                <a:schemeClr val="accent3">
                  <a:lumMod val="75000"/>
                </a:schemeClr>
              </a:solidFill>
              <a:latin typeface="Ebrima" panose="02000000000000000000" pitchFamily="2" charset="0"/>
              <a:ea typeface="Ebrima" panose="02000000000000000000" pitchFamily="2" charset="0"/>
              <a:cs typeface="Ebrima" panose="02000000000000000000" pitchFamily="2" charset="0"/>
            </a:endParaRPr>
          </a:p>
        </p:txBody>
      </p:sp>
    </p:spTree>
    <p:extLst>
      <p:ext uri="{BB962C8B-B14F-4D97-AF65-F5344CB8AC3E}">
        <p14:creationId xmlns:p14="http://schemas.microsoft.com/office/powerpoint/2010/main" xmlns="" val="1675346649"/>
      </p:ext>
    </p:extLst>
  </p:cSld>
  <p:clrMapOvr>
    <a:masterClrMapping/>
  </p:clrMapOvr>
  <mc:AlternateContent xmlns:mc="http://schemas.openxmlformats.org/markup-compatibility/2006">
    <mc:Choice xmlns:p14="http://schemas.microsoft.com/office/powerpoint/2010/main" xmlns=""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KUR’AN-I  KERİM</a:t>
            </a:r>
          </a:p>
        </p:txBody>
      </p:sp>
      <p:sp>
        <p:nvSpPr>
          <p:cNvPr id="3" name="İçerik Yer Tutucusu 2"/>
          <p:cNvSpPr>
            <a:spLocks noGrp="1"/>
          </p:cNvSpPr>
          <p:nvPr>
            <p:ph idx="1"/>
          </p:nvPr>
        </p:nvSpPr>
        <p:spPr/>
        <p:txBody>
          <a:bodyPr/>
          <a:lstStyle/>
          <a:p>
            <a:r>
              <a:rPr lang="tr-TR" sz="2400" dirty="0">
                <a:solidFill>
                  <a:srgbClr val="FF0000"/>
                </a:solidFill>
                <a:latin typeface="Ebrima" panose="02000000000000000000" pitchFamily="2" charset="0"/>
                <a:ea typeface="Ebrima" panose="02000000000000000000" pitchFamily="2" charset="0"/>
                <a:cs typeface="Ebrima" panose="02000000000000000000" pitchFamily="2" charset="0"/>
              </a:rPr>
              <a:t>İslam'a göre vahiyler peygambere Cebrail meleği aracılığıyla gönderilmiştir. Kuran metninin tamamlanması, 610 - 632 yılları arasında, yaklaşık 23 yılda gerçekleşmiştir. Kur'an peygamber hayatta iken yazılı hale getirilmemiştir. Kur'an'ı yazan Vahiy katipleri: </a:t>
            </a:r>
            <a:r>
              <a:rPr lang="tr-TR" sz="2400" dirty="0" err="1">
                <a:solidFill>
                  <a:srgbClr val="FF0000"/>
                </a:solidFill>
                <a:latin typeface="Ebrima" panose="02000000000000000000" pitchFamily="2" charset="0"/>
                <a:ea typeface="Ebrima" panose="02000000000000000000" pitchFamily="2" charset="0"/>
                <a:cs typeface="Ebrima" panose="02000000000000000000" pitchFamily="2" charset="0"/>
              </a:rPr>
              <a:t>Zeyd</a:t>
            </a:r>
            <a:r>
              <a:rPr lang="tr-TR" sz="2400" dirty="0">
                <a:solidFill>
                  <a:srgbClr val="FF0000"/>
                </a:solidFill>
                <a:latin typeface="Ebrima" panose="02000000000000000000" pitchFamily="2" charset="0"/>
                <a:ea typeface="Ebrima" panose="02000000000000000000" pitchFamily="2" charset="0"/>
                <a:cs typeface="Ebrima" panose="02000000000000000000" pitchFamily="2" charset="0"/>
              </a:rPr>
              <a:t> </a:t>
            </a:r>
            <a:r>
              <a:rPr lang="tr-TR" sz="2400" dirty="0" err="1">
                <a:solidFill>
                  <a:srgbClr val="FF0000"/>
                </a:solidFill>
                <a:latin typeface="Ebrima" panose="02000000000000000000" pitchFamily="2" charset="0"/>
                <a:ea typeface="Ebrima" panose="02000000000000000000" pitchFamily="2" charset="0"/>
                <a:cs typeface="Ebrima" panose="02000000000000000000" pitchFamily="2" charset="0"/>
              </a:rPr>
              <a:t>ibn</a:t>
            </a:r>
            <a:r>
              <a:rPr lang="tr-TR" sz="2400" dirty="0">
                <a:solidFill>
                  <a:srgbClr val="FF0000"/>
                </a:solidFill>
                <a:latin typeface="Ebrima" panose="02000000000000000000" pitchFamily="2" charset="0"/>
                <a:ea typeface="Ebrima" panose="02000000000000000000" pitchFamily="2" charset="0"/>
                <a:cs typeface="Ebrima" panose="02000000000000000000" pitchFamily="2" charset="0"/>
              </a:rPr>
              <a:t> Sabit başkanlığında Ömer, Osman, Ali, Talha, Sad, Ebu </a:t>
            </a:r>
            <a:r>
              <a:rPr lang="tr-TR" sz="2400" dirty="0" err="1">
                <a:solidFill>
                  <a:srgbClr val="FF0000"/>
                </a:solidFill>
                <a:latin typeface="Ebrima" panose="02000000000000000000" pitchFamily="2" charset="0"/>
                <a:ea typeface="Ebrima" panose="02000000000000000000" pitchFamily="2" charset="0"/>
                <a:cs typeface="Ebrima" panose="02000000000000000000" pitchFamily="2" charset="0"/>
              </a:rPr>
              <a:t>Derda</a:t>
            </a:r>
            <a:r>
              <a:rPr lang="tr-TR" sz="2400" dirty="0">
                <a:solidFill>
                  <a:srgbClr val="FF0000"/>
                </a:solidFill>
                <a:latin typeface="Ebrima" panose="02000000000000000000" pitchFamily="2" charset="0"/>
                <a:ea typeface="Ebrima" panose="02000000000000000000" pitchFamily="2" charset="0"/>
                <a:cs typeface="Ebrima" panose="02000000000000000000" pitchFamily="2" charset="0"/>
              </a:rPr>
              <a:t>, </a:t>
            </a:r>
            <a:r>
              <a:rPr lang="tr-TR" sz="2400" dirty="0" err="1">
                <a:solidFill>
                  <a:srgbClr val="FF0000"/>
                </a:solidFill>
                <a:latin typeface="Ebrima" panose="02000000000000000000" pitchFamily="2" charset="0"/>
                <a:ea typeface="Ebrima" panose="02000000000000000000" pitchFamily="2" charset="0"/>
                <a:cs typeface="Ebrima" panose="02000000000000000000" pitchFamily="2" charset="0"/>
              </a:rPr>
              <a:t>Mikdad</a:t>
            </a:r>
            <a:r>
              <a:rPr lang="tr-TR" sz="2400" dirty="0">
                <a:solidFill>
                  <a:srgbClr val="FF0000"/>
                </a:solidFill>
                <a:latin typeface="Ebrima" panose="02000000000000000000" pitchFamily="2" charset="0"/>
                <a:ea typeface="Ebrima" panose="02000000000000000000" pitchFamily="2" charset="0"/>
                <a:cs typeface="Ebrima" panose="02000000000000000000" pitchFamily="2" charset="0"/>
              </a:rPr>
              <a:t>, </a:t>
            </a:r>
            <a:r>
              <a:rPr lang="tr-TR" sz="2400" dirty="0" err="1">
                <a:solidFill>
                  <a:srgbClr val="FF0000"/>
                </a:solidFill>
                <a:latin typeface="Ebrima" panose="02000000000000000000" pitchFamily="2" charset="0"/>
                <a:ea typeface="Ebrima" panose="02000000000000000000" pitchFamily="2" charset="0"/>
                <a:cs typeface="Ebrima" panose="02000000000000000000" pitchFamily="2" charset="0"/>
              </a:rPr>
              <a:t>Übey</a:t>
            </a:r>
            <a:r>
              <a:rPr lang="tr-TR" sz="2400" dirty="0">
                <a:solidFill>
                  <a:srgbClr val="FF0000"/>
                </a:solidFill>
                <a:latin typeface="Ebrima" panose="02000000000000000000" pitchFamily="2" charset="0"/>
                <a:ea typeface="Ebrima" panose="02000000000000000000" pitchFamily="2" charset="0"/>
                <a:cs typeface="Ebrima" panose="02000000000000000000" pitchFamily="2" charset="0"/>
              </a:rPr>
              <a:t> </a:t>
            </a:r>
            <a:r>
              <a:rPr lang="tr-TR" sz="2400" dirty="0" err="1">
                <a:solidFill>
                  <a:srgbClr val="FF0000"/>
                </a:solidFill>
                <a:latin typeface="Ebrima" panose="02000000000000000000" pitchFamily="2" charset="0"/>
                <a:ea typeface="Ebrima" panose="02000000000000000000" pitchFamily="2" charset="0"/>
                <a:cs typeface="Ebrima" panose="02000000000000000000" pitchFamily="2" charset="0"/>
              </a:rPr>
              <a:t>ibn</a:t>
            </a:r>
            <a:r>
              <a:rPr lang="tr-TR" sz="2400" dirty="0">
                <a:solidFill>
                  <a:srgbClr val="FF0000"/>
                </a:solidFill>
                <a:latin typeface="Ebrima" panose="02000000000000000000" pitchFamily="2" charset="0"/>
                <a:ea typeface="Ebrima" panose="02000000000000000000" pitchFamily="2" charset="0"/>
                <a:cs typeface="Ebrima" panose="02000000000000000000" pitchFamily="2" charset="0"/>
              </a:rPr>
              <a:t> </a:t>
            </a:r>
            <a:r>
              <a:rPr lang="tr-TR" sz="2400" dirty="0" err="1">
                <a:solidFill>
                  <a:srgbClr val="FF0000"/>
                </a:solidFill>
                <a:latin typeface="Ebrima" panose="02000000000000000000" pitchFamily="2" charset="0"/>
                <a:ea typeface="Ebrima" panose="02000000000000000000" pitchFamily="2" charset="0"/>
                <a:cs typeface="Ebrima" panose="02000000000000000000" pitchFamily="2" charset="0"/>
              </a:rPr>
              <a:t>Kab</a:t>
            </a:r>
            <a:r>
              <a:rPr lang="tr-TR" sz="2400" dirty="0">
                <a:solidFill>
                  <a:srgbClr val="FF0000"/>
                </a:solidFill>
                <a:latin typeface="Ebrima" panose="02000000000000000000" pitchFamily="2" charset="0"/>
                <a:ea typeface="Ebrima" panose="02000000000000000000" pitchFamily="2" charset="0"/>
                <a:cs typeface="Ebrima" panose="02000000000000000000" pitchFamily="2" charset="0"/>
              </a:rPr>
              <a:t>, Ebu Musa el-</a:t>
            </a:r>
            <a:r>
              <a:rPr lang="tr-TR" sz="2400" dirty="0" err="1">
                <a:solidFill>
                  <a:srgbClr val="FF0000"/>
                </a:solidFill>
                <a:latin typeface="Ebrima" panose="02000000000000000000" pitchFamily="2" charset="0"/>
                <a:ea typeface="Ebrima" panose="02000000000000000000" pitchFamily="2" charset="0"/>
                <a:cs typeface="Ebrima" panose="02000000000000000000" pitchFamily="2" charset="0"/>
              </a:rPr>
              <a:t>Eşari</a:t>
            </a:r>
            <a:r>
              <a:rPr lang="tr-TR" sz="2400" dirty="0">
                <a:solidFill>
                  <a:srgbClr val="FF0000"/>
                </a:solidFill>
                <a:latin typeface="Ebrima" panose="02000000000000000000" pitchFamily="2" charset="0"/>
                <a:ea typeface="Ebrima" panose="02000000000000000000" pitchFamily="2" charset="0"/>
                <a:cs typeface="Ebrima" panose="02000000000000000000" pitchFamily="2" charset="0"/>
              </a:rPr>
              <a:t> ve Abdullah </a:t>
            </a:r>
            <a:r>
              <a:rPr lang="tr-TR" sz="2400" dirty="0" err="1">
                <a:solidFill>
                  <a:srgbClr val="FF0000"/>
                </a:solidFill>
                <a:latin typeface="Ebrima" panose="02000000000000000000" pitchFamily="2" charset="0"/>
                <a:ea typeface="Ebrima" panose="02000000000000000000" pitchFamily="2" charset="0"/>
                <a:cs typeface="Ebrima" panose="02000000000000000000" pitchFamily="2" charset="0"/>
              </a:rPr>
              <a:t>ibn</a:t>
            </a:r>
            <a:r>
              <a:rPr lang="tr-TR" sz="2400" dirty="0">
                <a:solidFill>
                  <a:srgbClr val="FF0000"/>
                </a:solidFill>
                <a:latin typeface="Ebrima" panose="02000000000000000000" pitchFamily="2" charset="0"/>
                <a:ea typeface="Ebrima" panose="02000000000000000000" pitchFamily="2" charset="0"/>
                <a:cs typeface="Ebrima" panose="02000000000000000000" pitchFamily="2" charset="0"/>
              </a:rPr>
              <a:t> </a:t>
            </a:r>
            <a:r>
              <a:rPr lang="tr-TR" sz="2400" dirty="0" err="1">
                <a:solidFill>
                  <a:srgbClr val="FF0000"/>
                </a:solidFill>
                <a:latin typeface="Ebrima" panose="02000000000000000000" pitchFamily="2" charset="0"/>
                <a:ea typeface="Ebrima" panose="02000000000000000000" pitchFamily="2" charset="0"/>
                <a:cs typeface="Ebrima" panose="02000000000000000000" pitchFamily="2" charset="0"/>
              </a:rPr>
              <a:t>Mesud'dur</a:t>
            </a:r>
            <a:r>
              <a:rPr lang="tr-TR" sz="2400" dirty="0">
                <a:solidFill>
                  <a:srgbClr val="FF0000"/>
                </a:solidFill>
                <a:latin typeface="Ebrima" panose="02000000000000000000" pitchFamily="2" charset="0"/>
                <a:ea typeface="Ebrima" panose="02000000000000000000" pitchFamily="2" charset="0"/>
                <a:cs typeface="Ebrima" panose="02000000000000000000" pitchFamily="2" charset="0"/>
              </a:rPr>
              <a:t>. </a:t>
            </a:r>
          </a:p>
          <a:p>
            <a:endParaRPr lang="tr-TR" dirty="0"/>
          </a:p>
        </p:txBody>
      </p:sp>
    </p:spTree>
    <p:extLst>
      <p:ext uri="{BB962C8B-B14F-4D97-AF65-F5344CB8AC3E}">
        <p14:creationId xmlns:p14="http://schemas.microsoft.com/office/powerpoint/2010/main" xmlns="" val="743453390"/>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8)">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V="1">
            <a:off x="913775" y="-304801"/>
            <a:ext cx="10364451" cy="572655"/>
          </a:xfrm>
        </p:spPr>
        <p:txBody>
          <a:bodyPr>
            <a:normAutofit fontScale="90000"/>
          </a:bodyPr>
          <a:lstStyle/>
          <a:p>
            <a:endParaRPr lang="tr-TR" dirty="0"/>
          </a:p>
        </p:txBody>
      </p:sp>
      <p:sp>
        <p:nvSpPr>
          <p:cNvPr id="3" name="İçerik Yer Tutucusu 2"/>
          <p:cNvSpPr>
            <a:spLocks noGrp="1"/>
          </p:cNvSpPr>
          <p:nvPr>
            <p:ph idx="1"/>
          </p:nvPr>
        </p:nvSpPr>
        <p:spPr>
          <a:xfrm>
            <a:off x="655782" y="387927"/>
            <a:ext cx="10622444" cy="5458691"/>
          </a:xfrm>
        </p:spPr>
        <p:txBody>
          <a:bodyPr>
            <a:noAutofit/>
          </a:bodyPr>
          <a:lstStyle/>
          <a:p>
            <a:r>
              <a:rPr lang="tr-TR" sz="2400" dirty="0" smtClean="0">
                <a:solidFill>
                  <a:schemeClr val="accent1">
                    <a:lumMod val="75000"/>
                  </a:schemeClr>
                </a:solidFill>
                <a:latin typeface="Ebrima" panose="02000000000000000000" pitchFamily="2" charset="0"/>
                <a:ea typeface="Ebrima" panose="02000000000000000000" pitchFamily="2" charset="0"/>
                <a:cs typeface="Ebrima" panose="02000000000000000000" pitchFamily="2" charset="0"/>
              </a:rPr>
              <a:t>İlk inen ayetler:</a:t>
            </a:r>
          </a:p>
          <a:p>
            <a:r>
              <a:rPr lang="tr-TR" sz="2400" dirty="0" smtClean="0">
                <a:solidFill>
                  <a:schemeClr val="accent6">
                    <a:lumMod val="75000"/>
                  </a:schemeClr>
                </a:solidFill>
                <a:latin typeface="Ebrima" panose="02000000000000000000" pitchFamily="2" charset="0"/>
                <a:ea typeface="Ebrima" panose="02000000000000000000" pitchFamily="2" charset="0"/>
                <a:cs typeface="Ebrima" panose="02000000000000000000" pitchFamily="2" charset="0"/>
              </a:rPr>
              <a:t>yaratan </a:t>
            </a:r>
            <a:r>
              <a:rPr lang="tr-TR" sz="2400" dirty="0">
                <a:solidFill>
                  <a:schemeClr val="accent6">
                    <a:lumMod val="75000"/>
                  </a:schemeClr>
                </a:solidFill>
                <a:latin typeface="Ebrima" panose="02000000000000000000" pitchFamily="2" charset="0"/>
                <a:ea typeface="Ebrima" panose="02000000000000000000" pitchFamily="2" charset="0"/>
                <a:cs typeface="Ebrima" panose="02000000000000000000" pitchFamily="2" charset="0"/>
              </a:rPr>
              <a:t>Rabbinin adıyla oku, O insanı bir asılıp tutunandan yarattı, oku! Rabbin, kalemle öğreten, insana bilmediğini bildiren en büyük kerem sahibidir, </a:t>
            </a:r>
            <a:r>
              <a:rPr lang="tr-TR" sz="2400" dirty="0" err="1">
                <a:solidFill>
                  <a:schemeClr val="accent6">
                    <a:lumMod val="75000"/>
                  </a:schemeClr>
                </a:solidFill>
                <a:latin typeface="Ebrima" panose="02000000000000000000" pitchFamily="2" charset="0"/>
                <a:ea typeface="Ebrima" panose="02000000000000000000" pitchFamily="2" charset="0"/>
                <a:cs typeface="Ebrima" panose="02000000000000000000" pitchFamily="2" charset="0"/>
              </a:rPr>
              <a:t>nun</a:t>
            </a:r>
            <a:r>
              <a:rPr lang="tr-TR" sz="2400" dirty="0">
                <a:solidFill>
                  <a:schemeClr val="accent6">
                    <a:lumMod val="75000"/>
                  </a:schemeClr>
                </a:solidFill>
                <a:latin typeface="Ebrima" panose="02000000000000000000" pitchFamily="2" charset="0"/>
                <a:ea typeface="Ebrima" panose="02000000000000000000" pitchFamily="2" charset="0"/>
                <a:cs typeface="Ebrima" panose="02000000000000000000" pitchFamily="2" charset="0"/>
              </a:rPr>
              <a:t>/nokta ile kalem/çizgi ve </a:t>
            </a:r>
            <a:r>
              <a:rPr lang="tr-TR" sz="2400" dirty="0" err="1">
                <a:solidFill>
                  <a:schemeClr val="accent6">
                    <a:lumMod val="75000"/>
                  </a:schemeClr>
                </a:solidFill>
                <a:latin typeface="Ebrima" panose="02000000000000000000" pitchFamily="2" charset="0"/>
                <a:ea typeface="Ebrima" panose="02000000000000000000" pitchFamily="2" charset="0"/>
                <a:cs typeface="Ebrima" panose="02000000000000000000" pitchFamily="2" charset="0"/>
              </a:rPr>
              <a:t>satırladıkları</a:t>
            </a:r>
            <a:r>
              <a:rPr lang="tr-TR" sz="2400" dirty="0">
                <a:solidFill>
                  <a:schemeClr val="accent6">
                    <a:lumMod val="75000"/>
                  </a:schemeClr>
                </a:solidFill>
                <a:latin typeface="Ebrima" panose="02000000000000000000" pitchFamily="2" charset="0"/>
                <a:ea typeface="Ebrima" panose="02000000000000000000" pitchFamily="2" charset="0"/>
                <a:cs typeface="Ebrima" panose="02000000000000000000" pitchFamily="2" charset="0"/>
              </a:rPr>
              <a:t>/yazdıkları" (</a:t>
            </a:r>
            <a:r>
              <a:rPr lang="tr-TR" sz="2400" dirty="0" err="1">
                <a:solidFill>
                  <a:schemeClr val="accent6">
                    <a:lumMod val="75000"/>
                  </a:schemeClr>
                </a:solidFill>
                <a:latin typeface="Ebrima" panose="02000000000000000000" pitchFamily="2" charset="0"/>
                <a:ea typeface="Ebrima" panose="02000000000000000000" pitchFamily="2" charset="0"/>
                <a:cs typeface="Ebrima" panose="02000000000000000000" pitchFamily="2" charset="0"/>
              </a:rPr>
              <a:t>Alak</a:t>
            </a:r>
            <a:r>
              <a:rPr lang="tr-TR" sz="2400" dirty="0">
                <a:solidFill>
                  <a:schemeClr val="accent6">
                    <a:lumMod val="75000"/>
                  </a:schemeClr>
                </a:solidFill>
                <a:latin typeface="Ebrima" panose="02000000000000000000" pitchFamily="2" charset="0"/>
                <a:ea typeface="Ebrima" panose="02000000000000000000" pitchFamily="2" charset="0"/>
                <a:cs typeface="Ebrima" panose="02000000000000000000" pitchFamily="2" charset="0"/>
              </a:rPr>
              <a:t>, 96/1-5 Kalem, 68/1). </a:t>
            </a:r>
            <a:endParaRPr lang="tr-TR" sz="2400" dirty="0" smtClean="0">
              <a:solidFill>
                <a:schemeClr val="accent6">
                  <a:lumMod val="75000"/>
                </a:schemeClr>
              </a:solidFill>
              <a:latin typeface="Ebrima" panose="02000000000000000000" pitchFamily="2" charset="0"/>
              <a:ea typeface="Ebrima" panose="02000000000000000000" pitchFamily="2" charset="0"/>
              <a:cs typeface="Ebrima" panose="02000000000000000000" pitchFamily="2" charset="0"/>
            </a:endParaRPr>
          </a:p>
          <a:p>
            <a:r>
              <a:rPr lang="tr-TR" sz="2400" dirty="0" smtClean="0">
                <a:solidFill>
                  <a:schemeClr val="tx2">
                    <a:lumMod val="50000"/>
                  </a:schemeClr>
                </a:solidFill>
                <a:latin typeface="Ebrima" panose="02000000000000000000" pitchFamily="2" charset="0"/>
                <a:ea typeface="Ebrima" panose="02000000000000000000" pitchFamily="2" charset="0"/>
                <a:cs typeface="Ebrima" panose="02000000000000000000" pitchFamily="2" charset="0"/>
              </a:rPr>
              <a:t>Son </a:t>
            </a:r>
            <a:r>
              <a:rPr lang="tr-TR" sz="2400" dirty="0">
                <a:solidFill>
                  <a:schemeClr val="tx2">
                    <a:lumMod val="50000"/>
                  </a:schemeClr>
                </a:solidFill>
                <a:latin typeface="Ebrima" panose="02000000000000000000" pitchFamily="2" charset="0"/>
                <a:ea typeface="Ebrima" panose="02000000000000000000" pitchFamily="2" charset="0"/>
                <a:cs typeface="Ebrima" panose="02000000000000000000" pitchFamily="2" charset="0"/>
              </a:rPr>
              <a:t>inen </a:t>
            </a:r>
            <a:r>
              <a:rPr lang="tr-TR" sz="2400" dirty="0" smtClean="0">
                <a:solidFill>
                  <a:schemeClr val="tx2">
                    <a:lumMod val="50000"/>
                  </a:schemeClr>
                </a:solidFill>
                <a:latin typeface="Ebrima" panose="02000000000000000000" pitchFamily="2" charset="0"/>
                <a:ea typeface="Ebrima" panose="02000000000000000000" pitchFamily="2" charset="0"/>
                <a:cs typeface="Ebrima" panose="02000000000000000000" pitchFamily="2" charset="0"/>
              </a:rPr>
              <a:t>ayetler</a:t>
            </a:r>
          </a:p>
          <a:p>
            <a:r>
              <a:rPr lang="tr-TR" sz="2400" dirty="0" smtClean="0">
                <a:solidFill>
                  <a:srgbClr val="00B050"/>
                </a:solidFill>
                <a:latin typeface="Ebrima" panose="02000000000000000000" pitchFamily="2" charset="0"/>
                <a:ea typeface="Ebrima" panose="02000000000000000000" pitchFamily="2" charset="0"/>
                <a:cs typeface="Ebrima" panose="02000000000000000000" pitchFamily="2" charset="0"/>
              </a:rPr>
              <a:t>Kafirler </a:t>
            </a:r>
            <a:r>
              <a:rPr lang="tr-TR" sz="2400" dirty="0">
                <a:solidFill>
                  <a:srgbClr val="00B050"/>
                </a:solidFill>
                <a:latin typeface="Ebrima" panose="02000000000000000000" pitchFamily="2" charset="0"/>
                <a:ea typeface="Ebrima" panose="02000000000000000000" pitchFamily="2" charset="0"/>
                <a:cs typeface="Ebrima" panose="02000000000000000000" pitchFamily="2" charset="0"/>
              </a:rPr>
              <a:t>bugün sizden dininiz hakkında ümitsizliğe kapılmışlardır artık onlardan haşyet etmeyin, benden haşyet edin. Bugün size </a:t>
            </a:r>
            <a:r>
              <a:rPr lang="tr-TR" sz="2400" dirty="0" smtClean="0">
                <a:solidFill>
                  <a:srgbClr val="00B050"/>
                </a:solidFill>
                <a:latin typeface="Ebrima" panose="02000000000000000000" pitchFamily="2" charset="0"/>
                <a:ea typeface="Ebrima" panose="02000000000000000000" pitchFamily="2" charset="0"/>
                <a:cs typeface="Ebrima" panose="02000000000000000000" pitchFamily="2" charset="0"/>
              </a:rPr>
              <a:t>dininizi </a:t>
            </a:r>
            <a:r>
              <a:rPr lang="tr-TR" sz="2400" dirty="0">
                <a:solidFill>
                  <a:srgbClr val="00B050"/>
                </a:solidFill>
                <a:latin typeface="Ebrima" panose="02000000000000000000" pitchFamily="2" charset="0"/>
                <a:ea typeface="Ebrima" panose="02000000000000000000" pitchFamily="2" charset="0"/>
                <a:cs typeface="Ebrima" panose="02000000000000000000" pitchFamily="2" charset="0"/>
              </a:rPr>
              <a:t>ikmal ettim/kabaca, </a:t>
            </a:r>
            <a:r>
              <a:rPr lang="tr-TR" sz="2400" dirty="0" err="1" smtClean="0">
                <a:solidFill>
                  <a:srgbClr val="00B050"/>
                </a:solidFill>
                <a:latin typeface="Ebrima" panose="02000000000000000000" pitchFamily="2" charset="0"/>
                <a:ea typeface="Ebrima" panose="02000000000000000000" pitchFamily="2" charset="0"/>
                <a:cs typeface="Ebrima" panose="02000000000000000000" pitchFamily="2" charset="0"/>
              </a:rPr>
              <a:t>anahatarları</a:t>
            </a:r>
            <a:r>
              <a:rPr lang="tr-TR" sz="2400" dirty="0" smtClean="0">
                <a:solidFill>
                  <a:srgbClr val="00B050"/>
                </a:solidFill>
                <a:latin typeface="Ebrima" panose="02000000000000000000" pitchFamily="2" charset="0"/>
                <a:ea typeface="Ebrima" panose="02000000000000000000" pitchFamily="2" charset="0"/>
                <a:cs typeface="Ebrima" panose="02000000000000000000" pitchFamily="2" charset="0"/>
              </a:rPr>
              <a:t> </a:t>
            </a:r>
            <a:r>
              <a:rPr lang="tr-TR" sz="2400" dirty="0">
                <a:solidFill>
                  <a:srgbClr val="00B050"/>
                </a:solidFill>
                <a:latin typeface="Ebrima" panose="02000000000000000000" pitchFamily="2" charset="0"/>
                <a:ea typeface="Ebrima" panose="02000000000000000000" pitchFamily="2" charset="0"/>
                <a:cs typeface="Ebrima" panose="02000000000000000000" pitchFamily="2" charset="0"/>
              </a:rPr>
              <a:t>ile olgunlaştırdım, size </a:t>
            </a:r>
            <a:r>
              <a:rPr lang="tr-TR" sz="2400" dirty="0" smtClean="0">
                <a:solidFill>
                  <a:srgbClr val="00B050"/>
                </a:solidFill>
                <a:latin typeface="Ebrima" panose="02000000000000000000" pitchFamily="2" charset="0"/>
                <a:ea typeface="Ebrima" panose="02000000000000000000" pitchFamily="2" charset="0"/>
                <a:cs typeface="Ebrima" panose="02000000000000000000" pitchFamily="2" charset="0"/>
              </a:rPr>
              <a:t>nimetimi </a:t>
            </a:r>
            <a:r>
              <a:rPr lang="tr-TR" sz="2400" dirty="0">
                <a:solidFill>
                  <a:srgbClr val="00B050"/>
                </a:solidFill>
                <a:latin typeface="Ebrima" panose="02000000000000000000" pitchFamily="2" charset="0"/>
                <a:ea typeface="Ebrima" panose="02000000000000000000" pitchFamily="2" charset="0"/>
                <a:cs typeface="Ebrima" panose="02000000000000000000" pitchFamily="2" charset="0"/>
              </a:rPr>
              <a:t>itmam ettim/</a:t>
            </a:r>
            <a:r>
              <a:rPr lang="tr-TR" sz="2400" dirty="0" err="1">
                <a:solidFill>
                  <a:srgbClr val="00B050"/>
                </a:solidFill>
                <a:latin typeface="Ebrima" panose="02000000000000000000" pitchFamily="2" charset="0"/>
                <a:ea typeface="Ebrima" panose="02000000000000000000" pitchFamily="2" charset="0"/>
                <a:cs typeface="Ebrima" panose="02000000000000000000" pitchFamily="2" charset="0"/>
              </a:rPr>
              <a:t>anahatları</a:t>
            </a:r>
            <a:r>
              <a:rPr lang="tr-TR" sz="2400" dirty="0">
                <a:solidFill>
                  <a:srgbClr val="00B050"/>
                </a:solidFill>
                <a:latin typeface="Ebrima" panose="02000000000000000000" pitchFamily="2" charset="0"/>
                <a:ea typeface="Ebrima" panose="02000000000000000000" pitchFamily="2" charset="0"/>
                <a:cs typeface="Ebrima" panose="02000000000000000000" pitchFamily="2" charset="0"/>
              </a:rPr>
              <a:t> ile tamamladım, sizin için bir din olarak islama razı oldum " (Maide, 5/3).</a:t>
            </a:r>
          </a:p>
        </p:txBody>
      </p:sp>
    </p:spTree>
    <p:extLst>
      <p:ext uri="{BB962C8B-B14F-4D97-AF65-F5344CB8AC3E}">
        <p14:creationId xmlns:p14="http://schemas.microsoft.com/office/powerpoint/2010/main" xmlns="" val="2642241265"/>
      </p:ext>
    </p:extLst>
  </p:cSld>
  <p:clrMapOvr>
    <a:masterClrMapping/>
  </p:clrMapOvr>
  <mc:AlternateContent xmlns:mc="http://schemas.openxmlformats.org/markup-compatibility/2006">
    <mc:Choice xmlns:p14="http://schemas.microsoft.com/office/powerpoint/2010/main" xmlns=""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p:cTn id="2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7" dur="500"/>
                                        <p:tgtEl>
                                          <p:spTgt spid="3">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1" presetClass="entr" presetSubtype="0" fill="hold" nodeType="click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 calcmode="lin" valueType="num">
                                      <p:cBhvr>
                                        <p:cTn id="32"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33"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34"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35" dur="1000"/>
                                        <p:tgtEl>
                                          <p:spTgt spid="3">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nodeType="clickEffect">
                                  <p:stCondLst>
                                    <p:cond delay="0"/>
                                  </p:stCondLst>
                                  <p:childTnLst>
                                    <p:set>
                                      <p:cBhvr>
                                        <p:cTn id="39" dur="1" fill="hold">
                                          <p:stCondLst>
                                            <p:cond delay="0"/>
                                          </p:stCondLst>
                                        </p:cTn>
                                        <p:tgtEl>
                                          <p:spTgt spid="3">
                                            <p:txEl>
                                              <p:pRg st="3" end="3"/>
                                            </p:txEl>
                                          </p:spTgt>
                                        </p:tgtEl>
                                        <p:attrNameLst>
                                          <p:attrName>style.visibility</p:attrName>
                                        </p:attrNameLst>
                                      </p:cBhvr>
                                      <p:to>
                                        <p:strVal val="visible"/>
                                      </p:to>
                                    </p:set>
                                    <p:animEffect transition="in" filter="randombar(horizontal)">
                                      <p:cBhvr>
                                        <p:cTn id="4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27418" y="775856"/>
            <a:ext cx="6650183" cy="5911270"/>
          </a:xfrm>
        </p:spPr>
        <p:txBody>
          <a:bodyPr>
            <a:normAutofit fontScale="85000" lnSpcReduction="20000"/>
          </a:bodyPr>
          <a:lstStyle/>
          <a:p>
            <a:r>
              <a:rPr lang="tr-TR" sz="2800" dirty="0" smtClean="0">
                <a:solidFill>
                  <a:srgbClr val="00FFFF"/>
                </a:solidFill>
                <a:latin typeface="Ebrima" panose="02000000000000000000" pitchFamily="2" charset="0"/>
                <a:ea typeface="Ebrima" panose="02000000000000000000" pitchFamily="2" charset="0"/>
                <a:cs typeface="Ebrima" panose="02000000000000000000" pitchFamily="2" charset="0"/>
              </a:rPr>
              <a:t>Başında besmele çekilmeyen tek sure: tevbe suresidir</a:t>
            </a:r>
            <a:r>
              <a:rPr lang="tr-TR" sz="2800" dirty="0" smtClean="0">
                <a:latin typeface="Ebrima" panose="02000000000000000000" pitchFamily="2" charset="0"/>
                <a:ea typeface="Ebrima" panose="02000000000000000000" pitchFamily="2" charset="0"/>
                <a:cs typeface="Ebrima" panose="02000000000000000000" pitchFamily="2" charset="0"/>
              </a:rPr>
              <a:t>.</a:t>
            </a:r>
          </a:p>
          <a:p>
            <a:r>
              <a:rPr lang="tr-TR" sz="2800" dirty="0" smtClean="0">
                <a:solidFill>
                  <a:srgbClr val="EC0A76"/>
                </a:solidFill>
                <a:latin typeface="Ebrima" panose="02000000000000000000" pitchFamily="2" charset="0"/>
                <a:ea typeface="Ebrima" panose="02000000000000000000" pitchFamily="2" charset="0"/>
                <a:cs typeface="Ebrima" panose="02000000000000000000" pitchFamily="2" charset="0"/>
              </a:rPr>
              <a:t>Kur'an-ı Kerim'de toplam 114 kere besmele çekilir</a:t>
            </a:r>
            <a:r>
              <a:rPr lang="tr-TR" sz="2800" dirty="0" smtClean="0">
                <a:latin typeface="Ebrima" panose="02000000000000000000" pitchFamily="2" charset="0"/>
                <a:ea typeface="Ebrima" panose="02000000000000000000" pitchFamily="2" charset="0"/>
                <a:cs typeface="Ebrima" panose="02000000000000000000" pitchFamily="2" charset="0"/>
              </a:rPr>
              <a:t>.</a:t>
            </a:r>
          </a:p>
          <a:p>
            <a:r>
              <a:rPr lang="tr-TR" sz="2800" dirty="0" smtClean="0">
                <a:solidFill>
                  <a:srgbClr val="FF33CC"/>
                </a:solidFill>
                <a:latin typeface="Ebrima" panose="02000000000000000000" pitchFamily="2" charset="0"/>
                <a:ea typeface="Ebrima" panose="02000000000000000000" pitchFamily="2" charset="0"/>
                <a:cs typeface="Ebrima" panose="02000000000000000000" pitchFamily="2" charset="0"/>
              </a:rPr>
              <a:t>Kur’an-ı kerimde hakkında en çok ayet inen kabile israiloğulları’dır</a:t>
            </a:r>
            <a:r>
              <a:rPr lang="tr-TR" sz="2800" dirty="0" smtClean="0">
                <a:latin typeface="Ebrima" panose="02000000000000000000" pitchFamily="2" charset="0"/>
                <a:ea typeface="Ebrima" panose="02000000000000000000" pitchFamily="2" charset="0"/>
                <a:cs typeface="Ebrima" panose="02000000000000000000" pitchFamily="2" charset="0"/>
              </a:rPr>
              <a:t>.</a:t>
            </a:r>
          </a:p>
          <a:p>
            <a:r>
              <a:rPr lang="tr-TR" sz="2800" dirty="0" smtClean="0">
                <a:solidFill>
                  <a:srgbClr val="00FFFF"/>
                </a:solidFill>
                <a:latin typeface="Ebrima" panose="02000000000000000000" pitchFamily="2" charset="0"/>
                <a:ea typeface="Ebrima" panose="02000000000000000000" pitchFamily="2" charset="0"/>
                <a:cs typeface="Ebrima" panose="02000000000000000000" pitchFamily="2" charset="0"/>
              </a:rPr>
              <a:t>Yasin: Kur'an-ı Kerim'in kalbi olan suredir.</a:t>
            </a:r>
          </a:p>
          <a:p>
            <a:r>
              <a:rPr lang="tr-TR" sz="2800" dirty="0" smtClean="0">
                <a:solidFill>
                  <a:srgbClr val="FF33CC"/>
                </a:solidFill>
                <a:latin typeface="Ebrima" panose="02000000000000000000" pitchFamily="2" charset="0"/>
                <a:ea typeface="Ebrima" panose="02000000000000000000" pitchFamily="2" charset="0"/>
                <a:cs typeface="Ebrima" panose="02000000000000000000" pitchFamily="2" charset="0"/>
              </a:rPr>
              <a:t>Kur’an-ı kerimin en  uzun süresi bakara suresidir</a:t>
            </a:r>
            <a:r>
              <a:rPr lang="tr-TR" sz="2800" dirty="0" smtClean="0">
                <a:latin typeface="Ebrima" panose="02000000000000000000" pitchFamily="2" charset="0"/>
                <a:ea typeface="Ebrima" panose="02000000000000000000" pitchFamily="2" charset="0"/>
                <a:cs typeface="Ebrima" panose="02000000000000000000" pitchFamily="2" charset="0"/>
              </a:rPr>
              <a:t>.</a:t>
            </a:r>
          </a:p>
          <a:p>
            <a:r>
              <a:rPr lang="tr-TR" sz="2800" dirty="0" smtClean="0">
                <a:solidFill>
                  <a:srgbClr val="EC0A76"/>
                </a:solidFill>
                <a:latin typeface="Ebrima" panose="02000000000000000000" pitchFamily="2" charset="0"/>
                <a:ea typeface="Ebrima" panose="02000000000000000000" pitchFamily="2" charset="0"/>
                <a:cs typeface="Ebrima" panose="02000000000000000000" pitchFamily="2" charset="0"/>
              </a:rPr>
              <a:t>Kur'an-ı Kerim'in en kısa suresi Kevser suresidir.</a:t>
            </a:r>
          </a:p>
          <a:p>
            <a:r>
              <a:rPr lang="tr-TR" sz="2800" dirty="0" smtClean="0">
                <a:latin typeface="Ebrima" panose="02000000000000000000" pitchFamily="2" charset="0"/>
                <a:ea typeface="Ebrima" panose="02000000000000000000" pitchFamily="2" charset="0"/>
                <a:cs typeface="Ebrima" panose="02000000000000000000" pitchFamily="2" charset="0"/>
              </a:rPr>
              <a:t>İçerisinde iki defa besmele  çekilen sure nem </a:t>
            </a:r>
            <a:r>
              <a:rPr lang="tr-TR" sz="2800" dirty="0" err="1" smtClean="0">
                <a:latin typeface="Ebrima" panose="02000000000000000000" pitchFamily="2" charset="0"/>
                <a:ea typeface="Ebrima" panose="02000000000000000000" pitchFamily="2" charset="0"/>
                <a:cs typeface="Ebrima" panose="02000000000000000000" pitchFamily="2" charset="0"/>
              </a:rPr>
              <a:t>suresi’dir</a:t>
            </a:r>
            <a:endParaRPr lang="tr-TR" sz="2800" dirty="0" smtClean="0">
              <a:latin typeface="Ebrima" panose="02000000000000000000" pitchFamily="2" charset="0"/>
              <a:ea typeface="Ebrima" panose="02000000000000000000" pitchFamily="2" charset="0"/>
              <a:cs typeface="Ebrima" panose="02000000000000000000" pitchFamily="2" charset="0"/>
            </a:endParaRPr>
          </a:p>
          <a:p>
            <a:endParaRPr lang="tr-TR" sz="2800" dirty="0" smtClean="0">
              <a:latin typeface="Ebrima" panose="02000000000000000000" pitchFamily="2" charset="0"/>
              <a:ea typeface="Ebrima" panose="02000000000000000000" pitchFamily="2" charset="0"/>
              <a:cs typeface="Ebrima" panose="02000000000000000000" pitchFamily="2" charset="0"/>
            </a:endParaRPr>
          </a:p>
          <a:p>
            <a:endParaRPr lang="tr-TR" dirty="0"/>
          </a:p>
        </p:txBody>
      </p:sp>
    </p:spTree>
    <p:extLst>
      <p:ext uri="{BB962C8B-B14F-4D97-AF65-F5344CB8AC3E}">
        <p14:creationId xmlns:p14="http://schemas.microsoft.com/office/powerpoint/2010/main" xmlns="" val="3095166479"/>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p:cTn id="2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7" dur="500"/>
                                        <p:tgtEl>
                                          <p:spTgt spid="3">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1" presetClass="entr" presetSubtype="0" fill="hold" nodeType="click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 calcmode="lin" valueType="num">
                                      <p:cBhvr>
                                        <p:cTn id="32"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33"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34"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35" dur="1000"/>
                                        <p:tgtEl>
                                          <p:spTgt spid="3">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nodeType="clickEffect">
                                  <p:stCondLst>
                                    <p:cond delay="0"/>
                                  </p:stCondLst>
                                  <p:childTnLst>
                                    <p:set>
                                      <p:cBhvr>
                                        <p:cTn id="39" dur="1" fill="hold">
                                          <p:stCondLst>
                                            <p:cond delay="0"/>
                                          </p:stCondLst>
                                        </p:cTn>
                                        <p:tgtEl>
                                          <p:spTgt spid="3">
                                            <p:txEl>
                                              <p:pRg st="3" end="3"/>
                                            </p:txEl>
                                          </p:spTgt>
                                        </p:tgtEl>
                                        <p:attrNameLst>
                                          <p:attrName>style.visibility</p:attrName>
                                        </p:attrNameLst>
                                      </p:cBhvr>
                                      <p:to>
                                        <p:strVal val="visible"/>
                                      </p:to>
                                    </p:set>
                                    <p:animEffect transition="in" filter="randombar(horizontal)">
                                      <p:cBhvr>
                                        <p:cTn id="40" dur="500"/>
                                        <p:tgtEl>
                                          <p:spTgt spid="3">
                                            <p:txEl>
                                              <p:pRg st="3" end="3"/>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1" presetClass="entr" presetSubtype="8" fill="hold" nodeType="clickEffect">
                                  <p:stCondLst>
                                    <p:cond delay="0"/>
                                  </p:stCondLst>
                                  <p:childTnLst>
                                    <p:set>
                                      <p:cBhvr>
                                        <p:cTn id="44" dur="1" fill="hold">
                                          <p:stCondLst>
                                            <p:cond delay="0"/>
                                          </p:stCondLst>
                                        </p:cTn>
                                        <p:tgtEl>
                                          <p:spTgt spid="3">
                                            <p:txEl>
                                              <p:pRg st="4" end="4"/>
                                            </p:txEl>
                                          </p:spTgt>
                                        </p:tgtEl>
                                        <p:attrNameLst>
                                          <p:attrName>style.visibility</p:attrName>
                                        </p:attrNameLst>
                                      </p:cBhvr>
                                      <p:to>
                                        <p:strVal val="visible"/>
                                      </p:to>
                                    </p:set>
                                    <p:animEffect transition="in" filter="wheel(8)">
                                      <p:cBhvr>
                                        <p:cTn id="45" dur="2000"/>
                                        <p:tgtEl>
                                          <p:spTgt spid="3">
                                            <p:txEl>
                                              <p:pRg st="4" end="4"/>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6" presetClass="entr" presetSubtype="16" fill="hold" nodeType="clickEffect">
                                  <p:stCondLst>
                                    <p:cond delay="0"/>
                                  </p:stCondLst>
                                  <p:childTnLst>
                                    <p:set>
                                      <p:cBhvr>
                                        <p:cTn id="49" dur="1" fill="hold">
                                          <p:stCondLst>
                                            <p:cond delay="0"/>
                                          </p:stCondLst>
                                        </p:cTn>
                                        <p:tgtEl>
                                          <p:spTgt spid="3">
                                            <p:txEl>
                                              <p:pRg st="5" end="5"/>
                                            </p:txEl>
                                          </p:spTgt>
                                        </p:tgtEl>
                                        <p:attrNameLst>
                                          <p:attrName>style.visibility</p:attrName>
                                        </p:attrNameLst>
                                      </p:cBhvr>
                                      <p:to>
                                        <p:strVal val="visible"/>
                                      </p:to>
                                    </p:set>
                                    <p:animEffect transition="in" filter="circle(in)">
                                      <p:cBhvr>
                                        <p:cTn id="50" dur="2000"/>
                                        <p:tgtEl>
                                          <p:spTgt spid="3">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Effect transition="in" filter="wipe(down)">
                                      <p:cBhvr>
                                        <p:cTn id="5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KUR’AN-I  KERİM</a:t>
            </a:r>
          </a:p>
        </p:txBody>
      </p:sp>
      <p:sp>
        <p:nvSpPr>
          <p:cNvPr id="3" name="İçerik Yer Tutucusu 2"/>
          <p:cNvSpPr>
            <a:spLocks noGrp="1"/>
          </p:cNvSpPr>
          <p:nvPr>
            <p:ph idx="1"/>
          </p:nvPr>
        </p:nvSpPr>
        <p:spPr/>
        <p:txBody>
          <a:bodyPr>
            <a:noAutofit/>
          </a:bodyPr>
          <a:lstStyle/>
          <a:p>
            <a:r>
              <a:rPr lang="tr-TR" sz="2800" dirty="0" smtClean="0">
                <a:solidFill>
                  <a:srgbClr val="FFC000"/>
                </a:solidFill>
                <a:latin typeface="Ebrima" panose="02000000000000000000" pitchFamily="2" charset="0"/>
                <a:ea typeface="Ebrima" panose="02000000000000000000" pitchFamily="2" charset="0"/>
                <a:cs typeface="Ebrima" panose="02000000000000000000" pitchFamily="2" charset="0"/>
              </a:rPr>
              <a:t>Sayfa sayısı 604’tür</a:t>
            </a:r>
          </a:p>
          <a:p>
            <a:r>
              <a:rPr lang="tr-TR" sz="2800" dirty="0" smtClean="0">
                <a:solidFill>
                  <a:srgbClr val="FFC000"/>
                </a:solidFill>
                <a:latin typeface="Ebrima" panose="02000000000000000000" pitchFamily="2" charset="0"/>
                <a:ea typeface="Ebrima" panose="02000000000000000000" pitchFamily="2" charset="0"/>
                <a:cs typeface="Ebrima" panose="02000000000000000000" pitchFamily="2" charset="0"/>
              </a:rPr>
              <a:t>Bir cüz 10 yaprak, 20 sayfadan oluşur</a:t>
            </a:r>
          </a:p>
          <a:p>
            <a:r>
              <a:rPr lang="tr-TR" sz="2800" dirty="0" smtClean="0">
                <a:solidFill>
                  <a:srgbClr val="FFC000"/>
                </a:solidFill>
                <a:latin typeface="Ebrima" panose="02000000000000000000" pitchFamily="2" charset="0"/>
                <a:ea typeface="Ebrima" panose="02000000000000000000" pitchFamily="2" charset="0"/>
                <a:cs typeface="Ebrima" panose="02000000000000000000" pitchFamily="2" charset="0"/>
              </a:rPr>
              <a:t>Kur’an-ı kerimin 13 yılı  Mekke'de, 10 yıllı Medine'de indirilmiştir.</a:t>
            </a:r>
          </a:p>
          <a:p>
            <a:r>
              <a:rPr lang="tr-TR" sz="2800" dirty="0" smtClean="0">
                <a:solidFill>
                  <a:srgbClr val="FFC000"/>
                </a:solidFill>
                <a:latin typeface="Ebrima" panose="02000000000000000000" pitchFamily="2" charset="0"/>
                <a:ea typeface="Ebrima" panose="02000000000000000000" pitchFamily="2" charset="0"/>
                <a:cs typeface="Ebrima" panose="02000000000000000000" pitchFamily="2" charset="0"/>
              </a:rPr>
              <a:t>Kur’an-</a:t>
            </a:r>
            <a:r>
              <a:rPr lang="tr-TR" sz="2800" dirty="0" err="1" smtClean="0">
                <a:solidFill>
                  <a:srgbClr val="FFC000"/>
                </a:solidFill>
                <a:latin typeface="Ebrima" panose="02000000000000000000" pitchFamily="2" charset="0"/>
                <a:ea typeface="Ebrima" panose="02000000000000000000" pitchFamily="2" charset="0"/>
                <a:cs typeface="Ebrima" panose="02000000000000000000" pitchFamily="2" charset="0"/>
              </a:rPr>
              <a:t>ın</a:t>
            </a:r>
            <a:r>
              <a:rPr lang="tr-TR" sz="2800" dirty="0" smtClean="0">
                <a:solidFill>
                  <a:srgbClr val="FFC000"/>
                </a:solidFill>
                <a:latin typeface="Ebrima" panose="02000000000000000000" pitchFamily="2" charset="0"/>
                <a:ea typeface="Ebrima" panose="02000000000000000000" pitchFamily="2" charset="0"/>
                <a:cs typeface="Ebrima" panose="02000000000000000000" pitchFamily="2" charset="0"/>
              </a:rPr>
              <a:t> 86 suresi Mekke'de 28 suresi ise Medine'de indirilmiştir</a:t>
            </a:r>
            <a:endParaRPr lang="tr-TR" sz="2800" dirty="0">
              <a:solidFill>
                <a:srgbClr val="FFC000"/>
              </a:solidFill>
              <a:latin typeface="Ebrima" panose="02000000000000000000" pitchFamily="2" charset="0"/>
              <a:ea typeface="Ebrima" panose="02000000000000000000" pitchFamily="2" charset="0"/>
              <a:cs typeface="Ebrima" panose="02000000000000000000" pitchFamily="2" charset="0"/>
            </a:endParaRPr>
          </a:p>
        </p:txBody>
      </p:sp>
    </p:spTree>
    <p:extLst>
      <p:ext uri="{BB962C8B-B14F-4D97-AF65-F5344CB8AC3E}">
        <p14:creationId xmlns:p14="http://schemas.microsoft.com/office/powerpoint/2010/main" xmlns="" val="1332543386"/>
      </p:ext>
    </p:extLst>
  </p:cSld>
  <p:clrMapOvr>
    <a:masterClrMapping/>
  </p:clrMapOvr>
  <mc:AlternateContent xmlns:mc="http://schemas.openxmlformats.org/markup-compatibility/2006">
    <mc:Choice xmlns:p14="http://schemas.microsoft.com/office/powerpoint/2010/main" xmlns=""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Atlas">
  <a:themeElements>
    <a:clrScheme name="Atlas">
      <a:dk1>
        <a:sysClr val="windowText" lastClr="000000"/>
      </a:dk1>
      <a:lt1>
        <a:sysClr val="window" lastClr="FFFFFF"/>
      </a:lt1>
      <a:dk2>
        <a:srgbClr val="454545"/>
      </a:dk2>
      <a:lt2>
        <a:srgbClr val="E0E0E0"/>
      </a:lt2>
      <a:accent1>
        <a:srgbClr val="F81B02"/>
      </a:accent1>
      <a:accent2>
        <a:srgbClr val="FC7715"/>
      </a:accent2>
      <a:accent3>
        <a:srgbClr val="AFBF41"/>
      </a:accent3>
      <a:accent4>
        <a:srgbClr val="50C49F"/>
      </a:accent4>
      <a:accent5>
        <a:srgbClr val="3B95C4"/>
      </a:accent5>
      <a:accent6>
        <a:srgbClr val="B560D4"/>
      </a:accent6>
      <a:hlink>
        <a:srgbClr val="FC5A1A"/>
      </a:hlink>
      <a:folHlink>
        <a:srgbClr val="B49E74"/>
      </a:folHlink>
    </a:clrScheme>
    <a:fontScheme name="Atlas">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tlas">
      <a:fillStyleLst>
        <a:solidFill>
          <a:schemeClr val="phClr"/>
        </a:solidFill>
        <a:gradFill rotWithShape="1">
          <a:gsLst>
            <a:gs pos="0">
              <a:schemeClr val="phClr">
                <a:tint val="62000"/>
                <a:alpha val="60000"/>
                <a:satMod val="109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4000"/>
                <a:satMod val="130000"/>
                <a:lumMod val="92000"/>
              </a:schemeClr>
            </a:gs>
            <a:gs pos="100000">
              <a:schemeClr val="phClr">
                <a:shade val="76000"/>
                <a:satMod val="130000"/>
                <a:lumMod val="88000"/>
              </a:schemeClr>
            </a:gs>
          </a:gsLst>
          <a:lin ang="5400000" scaled="0"/>
        </a:gradFill>
      </a:fillStyleLst>
      <a:lnStyleLst>
        <a:ln w="9525" cap="flat" cmpd="sng" algn="ctr">
          <a:solidFill>
            <a:schemeClr val="phClr">
              <a:shade val="90000"/>
            </a:schemeClr>
          </a:solidFill>
          <a:prstDash val="solid"/>
        </a:ln>
        <a:ln w="15875" cap="flat" cmpd="sng" algn="ctr">
          <a:solidFill>
            <a:schemeClr val="phClr">
              <a:shade val="90000"/>
            </a:scheme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38100" dist="25400" dir="5400000" rotWithShape="0">
              <a:srgbClr val="000000">
                <a:alpha val="75000"/>
              </a:srgbClr>
            </a:outerShdw>
          </a:effectLst>
          <a:scene3d>
            <a:camera prst="orthographicFront">
              <a:rot lat="0" lon="0" rev="0"/>
            </a:camera>
            <a:lightRig rig="threePt" dir="tl"/>
          </a:scene3d>
          <a:sp3d>
            <a:bevelT w="0" h="0"/>
          </a:sp3d>
        </a:effectStyle>
      </a:effectStyleLst>
      <a:bgFillStyleLst>
        <a:solidFill>
          <a:schemeClr val="phClr"/>
        </a:solidFill>
        <a:solidFill>
          <a:schemeClr val="phClr"/>
        </a:solidFill>
        <a:gradFill rotWithShape="1">
          <a:gsLst>
            <a:gs pos="10000">
              <a:schemeClr val="phClr">
                <a:tint val="94000"/>
                <a:lumMod val="116000"/>
              </a:schemeClr>
            </a:gs>
            <a:gs pos="100000">
              <a:schemeClr val="phClr">
                <a:tint val="98000"/>
                <a:shade val="86000"/>
                <a:satMod val="90000"/>
                <a:lumMod val="88000"/>
              </a:schemeClr>
            </a:gs>
          </a:gsLst>
          <a:path path="circle">
            <a:fillToRect l="50000" t="15000" r="50000" b="169000"/>
          </a:path>
        </a:gradFill>
      </a:bgFillStyleLst>
    </a:fmtScheme>
  </a:themeElements>
  <a:objectDefaults/>
  <a:extraClrSchemeLst/>
  <a:extLst>
    <a:ext uri="{05A4C25C-085E-4340-85A3-A5531E510DB2}">
      <thm15:themeFamily xmlns:thm15="http://schemas.microsoft.com/office/thememl/2012/main" xmlns="" name="Atlas" id="{5156B0E4-0EB1-49FE-A26B-15F6F698AEC6}" vid="{508F7963-D0B5-43F7-BB2C-FCE3009C08EC}"/>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TM16401371[[fn=Atlas]]</Template>
  <TotalTime>394</TotalTime>
  <Words>827</Words>
  <PresentationFormat>Özel</PresentationFormat>
  <Paragraphs>78</Paragraphs>
  <Slides>16</Slides>
  <Notes>7</Notes>
  <HiddenSlides>0</HiddenSlides>
  <MMClips>0</MMClips>
  <ScaleCrop>false</ScaleCrop>
  <HeadingPairs>
    <vt:vector size="4" baseType="variant">
      <vt:variant>
        <vt:lpstr>Tema</vt:lpstr>
      </vt:variant>
      <vt:variant>
        <vt:i4>1</vt:i4>
      </vt:variant>
      <vt:variant>
        <vt:lpstr>Slayt Başlıkları</vt:lpstr>
      </vt:variant>
      <vt:variant>
        <vt:i4>16</vt:i4>
      </vt:variant>
    </vt:vector>
  </HeadingPairs>
  <TitlesOfParts>
    <vt:vector size="17" baseType="lpstr">
      <vt:lpstr>Atlas</vt:lpstr>
      <vt:lpstr>Slayt 1</vt:lpstr>
      <vt:lpstr>Kur'an-ı kerim</vt:lpstr>
      <vt:lpstr>KUR’AN-I  KERİM</vt:lpstr>
      <vt:lpstr>KUR’AN-I  KERİM</vt:lpstr>
      <vt:lpstr>KUR’AN-I  KERİM</vt:lpstr>
      <vt:lpstr>KUR’AN-I  KERİM</vt:lpstr>
      <vt:lpstr>Slayt 7</vt:lpstr>
      <vt:lpstr>Slayt 8</vt:lpstr>
      <vt:lpstr>KUR’AN-I  KERİM</vt:lpstr>
      <vt:lpstr>Slayt 10</vt:lpstr>
      <vt:lpstr>1. İNANÇ</vt:lpstr>
      <vt:lpstr>2. İBADET</vt:lpstr>
      <vt:lpstr>Slayt 13</vt:lpstr>
      <vt:lpstr>3. Ahlak </vt:lpstr>
      <vt:lpstr>4.kıssalar</vt:lpstr>
      <vt:lpstr>Beni izlediğiniz için teşekkür ederim</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2018-03-12T10:43:13Z</dcterms:created>
  <dcterms:modified xsi:type="dcterms:W3CDTF">2018-03-30T14:21:07Z</dcterms:modified>
  <cp:category>www.sorubak.com</cp:category>
</cp:coreProperties>
</file>