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7" r:id="rId4"/>
    <p:sldId id="259" r:id="rId5"/>
    <p:sldId id="260" r:id="rId6"/>
    <p:sldId id="262" r:id="rId7"/>
    <p:sldId id="261" r:id="rId8"/>
    <p:sldId id="263" r:id="rId9"/>
    <p:sldId id="267" r:id="rId10"/>
    <p:sldId id="268" r:id="rId11"/>
    <p:sldId id="269" r:id="rId12"/>
    <p:sldId id="264" r:id="rId13"/>
    <p:sldId id="266" r:id="rId14"/>
    <p:sldId id="265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>
        <p:scale>
          <a:sx n="75" d="100"/>
          <a:sy n="75" d="100"/>
        </p:scale>
        <p:origin x="-2664" y="-8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kizkenar Üçgen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23720DD-5B6D-40BF-8493-A6B52D484E6B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 Üçgen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İkizkenar Üçgen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23720DD-5B6D-40BF-8493-A6B52D484E6B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23720DD-5B6D-40BF-8493-A6B52D484E6B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 Üçgen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22111" y="435150"/>
            <a:ext cx="7772400" cy="1181993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AR CENA" panose="02000000000000000000" pitchFamily="2" charset="0"/>
              </a:rPr>
              <a:t>Fen Bilimleri Dersimize Hoş Geldiniz..</a:t>
            </a:r>
            <a:endParaRPr lang="tr-TR" dirty="0">
              <a:solidFill>
                <a:srgbClr val="FF0000"/>
              </a:solidFill>
              <a:latin typeface="AR CENA" panose="02000000000000000000" pitchFamily="2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15616" y="4581128"/>
            <a:ext cx="6400800" cy="1752600"/>
          </a:xfrm>
        </p:spPr>
        <p:txBody>
          <a:bodyPr/>
          <a:lstStyle/>
          <a:p>
            <a:r>
              <a:rPr lang="tr-TR" dirty="0" smtClean="0">
                <a:latin typeface="AR CENA" panose="02000000000000000000" pitchFamily="2" charset="0"/>
              </a:rPr>
              <a:t>MİKROSKOBİK CANLILAR DÜNYASINDA YOLCULUĞA ÇIKMAYA HAZIR MIYIZ? </a:t>
            </a:r>
            <a:endParaRPr lang="tr-TR" dirty="0">
              <a:latin typeface="AR CENA" panose="02000000000000000000" pitchFamily="2" charset="0"/>
            </a:endParaRPr>
          </a:p>
        </p:txBody>
      </p:sp>
      <p:pic>
        <p:nvPicPr>
          <p:cNvPr id="1027" name="Picture 3" descr="C:\Program Files (x86)\Microsoft Office\MEDIA\CAGCAT10\j030525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772816"/>
            <a:ext cx="2016224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LENOVO\AppData\Local\Microsoft\Windows\INetCache\IE\UBW25KO2\tardigarada1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56279">
            <a:off x="5841585" y="1968082"/>
            <a:ext cx="2765853" cy="16682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LENOVO\AppData\Local\Microsoft\Windows\INetCache\IE\QXE781OK\0001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644997">
            <a:off x="217203" y="1995524"/>
            <a:ext cx="2776600" cy="15380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LENOVO\AppData\Local\Microsoft\Windows\INetCache\IE\I2A8ZVX0\1200px-Micromet3m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336" y="4365104"/>
            <a:ext cx="1387222" cy="22352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LENOVO\AppData\Local\Microsoft\Windows\INetCache\IE\QXE781OK\Mikroskop_von_Engelbert_&amp;_Hensoldt_um_1870_Hufeisenstativ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08" y="4509120"/>
            <a:ext cx="1357212" cy="20401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7139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 descr="Mikroskobik canlÄ±lar ile ilgili gÃ¶rsel sonucu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48680"/>
            <a:ext cx="6768752" cy="54726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223934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75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 descr="Mikroskobik canlÄ±lar ile ilgili gÃ¶rsel sonucu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7488832" cy="52565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004897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75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07137" y="23540"/>
            <a:ext cx="8229600" cy="1399032"/>
          </a:xfrm>
        </p:spPr>
        <p:txBody>
          <a:bodyPr>
            <a:normAutofit/>
          </a:bodyPr>
          <a:lstStyle/>
          <a:p>
            <a:r>
              <a:rPr lang="tr-TR" i="1" dirty="0">
                <a:solidFill>
                  <a:srgbClr val="FF0000"/>
                </a:solidFill>
                <a:latin typeface="AR CENA" panose="02000000000000000000" pitchFamily="2" charset="0"/>
              </a:rPr>
              <a:t>MİKROSKOBİK CANLILARIN ETKİLERİ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07137" y="692696"/>
            <a:ext cx="8229600" cy="5688632"/>
          </a:xfrm>
        </p:spPr>
        <p:txBody>
          <a:bodyPr>
            <a:normAutofit/>
          </a:bodyPr>
          <a:lstStyle/>
          <a:p>
            <a:r>
              <a:rPr lang="tr-TR" sz="2800" dirty="0"/>
              <a:t>Mikroskobik canlıların bazılarının yararlı etkileri </a:t>
            </a:r>
            <a:r>
              <a:rPr lang="tr-TR" sz="2800" dirty="0" smtClean="0"/>
              <a:t>bazılarının ise </a:t>
            </a:r>
            <a:r>
              <a:rPr lang="tr-TR" sz="2800" dirty="0"/>
              <a:t>zararlı etkileri bulunmaktadır</a:t>
            </a:r>
            <a:r>
              <a:rPr lang="tr-TR" sz="2800" dirty="0" smtClean="0"/>
              <a:t>.</a:t>
            </a:r>
            <a:endParaRPr lang="tr-TR" sz="2800" dirty="0"/>
          </a:p>
          <a:p>
            <a:r>
              <a:rPr lang="tr-TR" sz="2800" u="sng" dirty="0">
                <a:solidFill>
                  <a:srgbClr val="FF0000"/>
                </a:solidFill>
              </a:rPr>
              <a:t>Yararlı </a:t>
            </a:r>
            <a:r>
              <a:rPr lang="tr-TR" sz="2800" u="sng" dirty="0" smtClean="0">
                <a:solidFill>
                  <a:srgbClr val="FF0000"/>
                </a:solidFill>
              </a:rPr>
              <a:t>Etkiler:</a:t>
            </a:r>
          </a:p>
          <a:p>
            <a:pPr marL="0" indent="0">
              <a:buNone/>
            </a:pPr>
            <a:r>
              <a:rPr lang="tr-TR" sz="2800" dirty="0" smtClean="0"/>
              <a:t>    ​</a:t>
            </a:r>
            <a:r>
              <a:rPr lang="tr-TR" sz="2800" dirty="0"/>
              <a:t>Mikroskobik canlılar yoğurt, peynir, sirke, turşu gibi gıdaların yapımında; endüstride çeşitli kimyasal madde ve ilaçların üretiminde </a:t>
            </a:r>
            <a:r>
              <a:rPr lang="tr-TR" sz="2800" dirty="0" smtClean="0"/>
              <a:t>kullanılır.</a:t>
            </a:r>
          </a:p>
          <a:p>
            <a:pPr marL="0" indent="0">
              <a:buNone/>
            </a:pPr>
            <a:endParaRPr lang="tr-TR" sz="2800" dirty="0" smtClean="0"/>
          </a:p>
          <a:p>
            <a:pPr marL="0" indent="0">
              <a:buNone/>
            </a:pPr>
            <a:endParaRPr lang="tr-TR" sz="2800" dirty="0"/>
          </a:p>
        </p:txBody>
      </p:sp>
      <p:pic>
        <p:nvPicPr>
          <p:cNvPr id="4" name="Resim 3" descr="mikroskobik canlÄ±lar yararlarÄ± ile ilgili gÃ¶rsel sonucu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607594">
            <a:off x="628990" y="4598793"/>
            <a:ext cx="3406838" cy="205375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Resim 4" descr="http://www.fenokulu.net/images/mikroskobik-canlilar-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18778">
            <a:off x="4949860" y="4552354"/>
            <a:ext cx="2791732" cy="21466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568909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548680"/>
            <a:ext cx="8229600" cy="6048672"/>
          </a:xfrm>
        </p:spPr>
        <p:txBody>
          <a:bodyPr/>
          <a:lstStyle/>
          <a:p>
            <a:r>
              <a:rPr lang="tr-TR" u="sng" dirty="0">
                <a:solidFill>
                  <a:srgbClr val="FF0000"/>
                </a:solidFill>
              </a:rPr>
              <a:t>Zararlı </a:t>
            </a:r>
            <a:r>
              <a:rPr lang="tr-TR" u="sng" dirty="0" smtClean="0">
                <a:solidFill>
                  <a:srgbClr val="FF0000"/>
                </a:solidFill>
              </a:rPr>
              <a:t>Etkileri:</a:t>
            </a:r>
            <a:endParaRPr lang="tr-TR" u="sng" dirty="0">
              <a:solidFill>
                <a:srgbClr val="FF0000"/>
              </a:solidFill>
            </a:endParaRPr>
          </a:p>
          <a:p>
            <a:r>
              <a:rPr lang="tr-TR" sz="2800" dirty="0"/>
              <a:t>Açık ortamda bırakılan besinlerin bozulmasına, tatlarının ekşimesine ve küflenmelerine neden olan mikroskobik canlılar buzdolabında kolayca üreyip çoğalamazlar. Bu nedenle yiyecekler buzdolabında uzun süre muhafaza edilebilir</a:t>
            </a:r>
            <a:r>
              <a:rPr lang="tr-TR" dirty="0" smtClean="0"/>
              <a:t>.</a:t>
            </a:r>
          </a:p>
          <a:p>
            <a:endParaRPr lang="tr-TR" dirty="0" smtClean="0"/>
          </a:p>
          <a:p>
            <a:endParaRPr lang="tr-TR" dirty="0"/>
          </a:p>
          <a:p>
            <a:endParaRPr lang="tr-TR" dirty="0"/>
          </a:p>
        </p:txBody>
      </p:sp>
      <p:pic>
        <p:nvPicPr>
          <p:cNvPr id="4" name="Resim 3" descr="kÃ¼flenmiÅ besinler ile ilgili gÃ¶rsel sonucu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61048"/>
            <a:ext cx="2808312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Resim 4" descr="Ä°lgili resim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249" y="3789040"/>
            <a:ext cx="2857500" cy="2799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Resim 5" descr="kÃ¼flenmiÅ besinler ile ilgili gÃ¶rsel sonucu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1856" y="3890404"/>
            <a:ext cx="2592288" cy="2799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044770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550547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>
                <a:latin typeface="AR CENA" panose="02000000000000000000" pitchFamily="2" charset="0"/>
              </a:rPr>
              <a:t>   </a:t>
            </a:r>
            <a:r>
              <a:rPr lang="tr-TR" sz="2800" dirty="0" smtClean="0"/>
              <a:t>Mikroskobik </a:t>
            </a:r>
            <a:r>
              <a:rPr lang="tr-TR" sz="2800" dirty="0"/>
              <a:t>canlılar canlı yaşamı için çok </a:t>
            </a:r>
            <a:r>
              <a:rPr lang="tr-TR" sz="2800" dirty="0" smtClean="0"/>
              <a:t>önemlidir! </a:t>
            </a:r>
            <a:r>
              <a:rPr lang="tr-TR" sz="2800" dirty="0"/>
              <a:t>Ölü hayvan ve bitkileri parçalayarak dünyamızın çöplük olmasını engeller.</a:t>
            </a:r>
            <a:r>
              <a:rPr lang="tr-TR" dirty="0"/>
              <a:t> </a:t>
            </a:r>
            <a:endParaRPr lang="tr-TR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tr-TR" dirty="0"/>
              <a:t> </a:t>
            </a:r>
            <a:r>
              <a:rPr lang="tr-TR" dirty="0" smtClean="0"/>
              <a:t> </a:t>
            </a:r>
            <a:r>
              <a:rPr lang="tr-TR" sz="2800" dirty="0" smtClean="0">
                <a:solidFill>
                  <a:srgbClr val="FF0000"/>
                </a:solidFill>
              </a:rPr>
              <a:t>Örneğin</a:t>
            </a:r>
            <a:r>
              <a:rPr lang="tr-TR" sz="2800" dirty="0">
                <a:solidFill>
                  <a:srgbClr val="FF0000"/>
                </a:solidFill>
              </a:rPr>
              <a:t>, </a:t>
            </a:r>
            <a:r>
              <a:rPr lang="tr-TR" sz="2800" dirty="0"/>
              <a:t>bitkilerin</a:t>
            </a:r>
          </a:p>
          <a:p>
            <a:pPr marL="0" indent="0">
              <a:buNone/>
            </a:pPr>
            <a:r>
              <a:rPr lang="tr-TR" sz="2800" dirty="0"/>
              <a:t>yere dökülen yapraklarının, yiyeceklerin ve</a:t>
            </a:r>
          </a:p>
          <a:p>
            <a:pPr marL="0" indent="0">
              <a:buNone/>
            </a:pPr>
            <a:r>
              <a:rPr lang="tr-TR" sz="2800" dirty="0"/>
              <a:t>canlı atıklarının çürüyerek toprağa karışmasını</a:t>
            </a:r>
          </a:p>
          <a:p>
            <a:pPr marL="0" indent="0">
              <a:buNone/>
            </a:pPr>
            <a:r>
              <a:rPr lang="tr-TR" sz="2800" dirty="0"/>
              <a:t>sağlayan mikroskobik canlılar sayesinde</a:t>
            </a:r>
          </a:p>
          <a:p>
            <a:pPr marL="0" indent="0">
              <a:buNone/>
            </a:pPr>
            <a:r>
              <a:rPr lang="tr-TR" sz="2800" dirty="0"/>
              <a:t>toprak zenginleşir ve tarıma daha </a:t>
            </a:r>
            <a:r>
              <a:rPr lang="tr-TR" sz="2800" dirty="0" smtClean="0"/>
              <a:t>elverişli hâle </a:t>
            </a:r>
            <a:r>
              <a:rPr lang="tr-TR" sz="2800" dirty="0"/>
              <a:t>gelir.</a:t>
            </a:r>
            <a:r>
              <a:rPr lang="tr-TR" sz="3000" dirty="0"/>
              <a:t/>
            </a:r>
            <a:br>
              <a:rPr lang="tr-TR" sz="3000" dirty="0"/>
            </a:br>
            <a:endParaRPr lang="tr-TR" sz="3000" dirty="0" smtClean="0"/>
          </a:p>
          <a:p>
            <a:pPr>
              <a:buFont typeface="Wingdings" panose="05000000000000000000" pitchFamily="2" charset="2"/>
              <a:buChar char="ü"/>
            </a:pPr>
            <a:endParaRPr lang="tr-TR" dirty="0"/>
          </a:p>
          <a:p>
            <a:pPr>
              <a:buFont typeface="Wingdings" panose="05000000000000000000" pitchFamily="2" charset="2"/>
              <a:buChar char="ü"/>
            </a:pPr>
            <a:endParaRPr lang="tr-TR" dirty="0"/>
          </a:p>
        </p:txBody>
      </p:sp>
      <p:pic>
        <p:nvPicPr>
          <p:cNvPr id="4" name="Resim 3" descr="Ä°lgili resim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04664"/>
            <a:ext cx="3966614" cy="1656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821829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16632"/>
            <a:ext cx="8229600" cy="6048672"/>
          </a:xfrm>
        </p:spPr>
        <p:txBody>
          <a:bodyPr>
            <a:normAutofit/>
          </a:bodyPr>
          <a:lstStyle/>
          <a:p>
            <a:r>
              <a:rPr lang="tr-TR" sz="2800" i="1" dirty="0" smtClean="0"/>
              <a:t> Uygun </a:t>
            </a:r>
            <a:r>
              <a:rPr lang="tr-TR" sz="2800" i="1" dirty="0"/>
              <a:t>ortam sağlandığında </a:t>
            </a:r>
            <a:r>
              <a:rPr lang="tr-TR" sz="2800" i="1" u="sng" dirty="0"/>
              <a:t>çok </a:t>
            </a:r>
            <a:r>
              <a:rPr lang="tr-TR" sz="2800" i="1" u="sng" dirty="0" smtClean="0"/>
              <a:t>hızlı </a:t>
            </a:r>
            <a:r>
              <a:rPr lang="tr-TR" sz="2800" i="1" dirty="0" smtClean="0"/>
              <a:t>çoğalırlar</a:t>
            </a:r>
            <a:r>
              <a:rPr lang="tr-TR" sz="2800" i="1" dirty="0"/>
              <a:t>. Hastalık yapan birçok mikroskobik canlı kirli ellerimizle vücudumuza girerek </a:t>
            </a:r>
            <a:r>
              <a:rPr lang="tr-TR" sz="2800" i="1" dirty="0" smtClean="0">
                <a:solidFill>
                  <a:srgbClr val="FF0000"/>
                </a:solidFill>
              </a:rPr>
              <a:t>çoğalır.</a:t>
            </a:r>
          </a:p>
          <a:p>
            <a:endParaRPr lang="tr-TR" sz="2800" i="1" dirty="0"/>
          </a:p>
          <a:p>
            <a:endParaRPr lang="tr-TR" sz="2800" i="1" dirty="0" smtClean="0"/>
          </a:p>
          <a:p>
            <a:endParaRPr lang="tr-TR" sz="2800" i="1" dirty="0"/>
          </a:p>
        </p:txBody>
      </p:sp>
      <p:pic>
        <p:nvPicPr>
          <p:cNvPr id="4" name="Resim 3" descr="Ä°lgili resim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18206">
            <a:off x="698747" y="2111106"/>
            <a:ext cx="3074869" cy="31640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Resim 4" descr="Ä°lgili resim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491052">
            <a:off x="4576576" y="2770414"/>
            <a:ext cx="4052662" cy="2628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502121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744"/>
            <a:ext cx="8229600" cy="6208712"/>
          </a:xfrm>
        </p:spPr>
        <p:txBody>
          <a:bodyPr>
            <a:normAutofit/>
          </a:bodyPr>
          <a:lstStyle/>
          <a:p>
            <a:r>
              <a:rPr lang="tr-TR" sz="2800" dirty="0"/>
              <a:t>İnsanlar besinlerin mikroskobik canlıların etkisiyle bozulmasını engellemek, besinleri uzun süre saklamak için çeşitli yöntemler geliştirmişlerdir. </a:t>
            </a:r>
            <a:endParaRPr lang="tr-TR" sz="2800" dirty="0" smtClean="0"/>
          </a:p>
          <a:p>
            <a:pPr marL="0" indent="0">
              <a:buNone/>
            </a:pPr>
            <a:r>
              <a:rPr lang="tr-TR" dirty="0"/>
              <a:t>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Peki bunlar nelerdir?</a:t>
            </a:r>
          </a:p>
          <a:p>
            <a:pPr marL="0" indent="0">
              <a:buNone/>
            </a:pPr>
            <a:endParaRPr lang="tr-TR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2800" i="1" dirty="0"/>
              <a:t> </a:t>
            </a:r>
          </a:p>
        </p:txBody>
      </p:sp>
      <p:pic>
        <p:nvPicPr>
          <p:cNvPr id="4" name="Resim 3" descr="Ä°lgili resim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9040" y="3039616"/>
            <a:ext cx="2304256" cy="3018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Resim 4" descr="sÃ¼tÃ¼ pastÃ¶rize etmek ile ilgili gÃ¶rsel sonucu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68960"/>
            <a:ext cx="2736304" cy="3036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Resim 5" descr="Ä°lgili resim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2176" y="3039616"/>
            <a:ext cx="2419474" cy="2892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84766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5112568"/>
          </a:xfrm>
        </p:spPr>
        <p:txBody>
          <a:bodyPr/>
          <a:lstStyle/>
          <a:p>
            <a:r>
              <a:rPr lang="tr-TR" i="1" dirty="0"/>
              <a:t> </a:t>
            </a:r>
            <a:r>
              <a:rPr lang="tr-TR" sz="2800" i="1" dirty="0"/>
              <a:t>Dondurmak, </a:t>
            </a:r>
            <a:endParaRPr lang="tr-TR" sz="2800" i="1" dirty="0" smtClean="0"/>
          </a:p>
          <a:p>
            <a:r>
              <a:rPr lang="tr-TR" sz="2800" i="1" dirty="0" smtClean="0"/>
              <a:t>konserve </a:t>
            </a:r>
            <a:r>
              <a:rPr lang="tr-TR" sz="2800" i="1" dirty="0"/>
              <a:t>yapmak, </a:t>
            </a:r>
            <a:endParaRPr lang="tr-TR" sz="2800" i="1" dirty="0" smtClean="0"/>
          </a:p>
          <a:p>
            <a:r>
              <a:rPr lang="tr-TR" sz="2800" i="1" dirty="0" smtClean="0"/>
              <a:t>kurutmak</a:t>
            </a:r>
            <a:r>
              <a:rPr lang="tr-TR" sz="2800" i="1" dirty="0"/>
              <a:t>, </a:t>
            </a:r>
            <a:endParaRPr lang="tr-TR" sz="2800" i="1" dirty="0" smtClean="0"/>
          </a:p>
          <a:p>
            <a:r>
              <a:rPr lang="tr-TR" sz="2800" i="1" dirty="0" smtClean="0"/>
              <a:t>sütü </a:t>
            </a:r>
            <a:r>
              <a:rPr lang="tr-TR" sz="2800" i="1" dirty="0"/>
              <a:t>pastörize etmek, </a:t>
            </a:r>
            <a:endParaRPr lang="tr-TR" sz="2800" i="1" dirty="0" smtClean="0"/>
          </a:p>
          <a:p>
            <a:r>
              <a:rPr lang="tr-TR" sz="2800" i="1" dirty="0" smtClean="0"/>
              <a:t>meyveleri </a:t>
            </a:r>
            <a:r>
              <a:rPr lang="tr-TR" sz="2800" i="1" dirty="0"/>
              <a:t>reçel yapmak bu yöntemlerden bazılarıdır.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61401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/>
          </a:bodyPr>
          <a:lstStyle/>
          <a:p>
            <a:r>
              <a:rPr lang="tr-TR" dirty="0"/>
              <a:t>Mikroskobik canlılar </a:t>
            </a:r>
            <a:r>
              <a:rPr lang="tr-TR" i="1" dirty="0" smtClean="0">
                <a:solidFill>
                  <a:srgbClr val="FF0000"/>
                </a:solidFill>
              </a:rPr>
              <a:t>havada</a:t>
            </a:r>
            <a:r>
              <a:rPr lang="tr-TR" dirty="0" smtClean="0"/>
              <a:t>, </a:t>
            </a:r>
            <a:r>
              <a:rPr lang="tr-TR" i="1" dirty="0" smtClean="0">
                <a:solidFill>
                  <a:srgbClr val="FF0000"/>
                </a:solidFill>
              </a:rPr>
              <a:t>suda, </a:t>
            </a:r>
            <a:r>
              <a:rPr lang="tr-TR" i="1" dirty="0">
                <a:solidFill>
                  <a:srgbClr val="FF0000"/>
                </a:solidFill>
              </a:rPr>
              <a:t>karada</a:t>
            </a:r>
            <a:r>
              <a:rPr lang="tr-TR" dirty="0"/>
              <a:t>, </a:t>
            </a:r>
            <a:r>
              <a:rPr lang="tr-TR" i="1" dirty="0">
                <a:solidFill>
                  <a:srgbClr val="FF0000"/>
                </a:solidFill>
              </a:rPr>
              <a:t>besinlerde</a:t>
            </a:r>
            <a:r>
              <a:rPr lang="tr-TR" dirty="0"/>
              <a:t> ve canlıların vücutlarında yaşayabilir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endParaRPr lang="tr-TR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 </a:t>
            </a:r>
            <a:r>
              <a:rPr lang="tr-TR" dirty="0" smtClean="0">
                <a:solidFill>
                  <a:srgbClr val="FF0000"/>
                </a:solidFill>
              </a:rPr>
              <a:t>Havadan</a:t>
            </a:r>
            <a:r>
              <a:rPr lang="tr-TR" dirty="0" smtClean="0"/>
              <a:t> hangi yolla bulaşır?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Sudan</a:t>
            </a:r>
            <a:r>
              <a:rPr lang="tr-TR" dirty="0" smtClean="0"/>
              <a:t> hangi yolla bulaşır?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>
                <a:solidFill>
                  <a:srgbClr val="FF0000"/>
                </a:solidFill>
              </a:rPr>
              <a:t> Besinlerden </a:t>
            </a:r>
            <a:r>
              <a:rPr lang="tr-TR" dirty="0" smtClean="0"/>
              <a:t>hangi yolla bulaşır?</a:t>
            </a:r>
            <a:endParaRPr lang="tr-TR" dirty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  <a:p>
            <a:pPr marL="0" indent="0">
              <a:buNone/>
            </a:pPr>
            <a:r>
              <a:rPr lang="tr-TR" dirty="0" smtClean="0"/>
              <a:t>                                           </a:t>
            </a:r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 descr="musluk suyu ile ilgili gÃ¶rsel sonucu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640701">
            <a:off x="311459" y="4504747"/>
            <a:ext cx="2730500" cy="186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C:\Users\LENOVO\AppData\Local\Microsoft\Windows\INetCache\IE\PCK2X8AK\beslenme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02727">
            <a:off x="6516216" y="1574941"/>
            <a:ext cx="2438400" cy="21031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LENOVO\AppData\Local\Microsoft\Windows\INetCache\IE\UBW25KO2\250px-Bluesky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31052">
            <a:off x="5132537" y="4387970"/>
            <a:ext cx="3292866" cy="2016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2041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328592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tr-TR" sz="2800" dirty="0" smtClean="0"/>
              <a:t> Suda </a:t>
            </a:r>
            <a:r>
              <a:rPr lang="tr-TR" sz="2800" dirty="0"/>
              <a:t>bulunan mikroskobik canlılar ile sudaki mikroorganizmalar bize bulaşabilir</a:t>
            </a:r>
            <a:r>
              <a:rPr lang="tr-TR" sz="2800" dirty="0" smtClean="0"/>
              <a:t>.</a:t>
            </a:r>
          </a:p>
          <a:p>
            <a:pPr marL="0" indent="0">
              <a:buNone/>
            </a:pPr>
            <a:endParaRPr lang="tr-TR" sz="28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tr-TR" sz="2800" dirty="0" smtClean="0"/>
              <a:t> </a:t>
            </a:r>
            <a:r>
              <a:rPr lang="tr-TR" sz="2800" dirty="0"/>
              <a:t>Bu yüzden çeşme suyu içmemeliyiz. İçme sularını tercih etmeliyiz</a:t>
            </a:r>
            <a:r>
              <a:rPr lang="tr-TR" sz="2800" dirty="0" smtClean="0"/>
              <a:t>.</a:t>
            </a:r>
          </a:p>
          <a:p>
            <a:pPr>
              <a:buFont typeface="Wingdings" panose="05000000000000000000" pitchFamily="2" charset="2"/>
              <a:buChar char="ü"/>
            </a:pPr>
            <a:endParaRPr lang="tr-TR" sz="28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tr-TR" sz="2800" dirty="0"/>
              <a:t>Toplu taşıma araçlarına bindiğimizde, sokaktan eve geldiğimizde mutlaka ellerimizi yıkamalıyız. </a:t>
            </a:r>
            <a:endParaRPr lang="tr-TR" sz="2800" dirty="0" smtClean="0"/>
          </a:p>
          <a:p>
            <a:pPr>
              <a:buFont typeface="Wingdings" panose="05000000000000000000" pitchFamily="2" charset="2"/>
              <a:buChar char="ü"/>
            </a:pPr>
            <a:endParaRPr lang="tr-TR" sz="2800" dirty="0"/>
          </a:p>
          <a:p>
            <a:pPr>
              <a:buFont typeface="Wingdings" panose="05000000000000000000" pitchFamily="2" charset="2"/>
              <a:buChar char="ü"/>
            </a:pPr>
            <a:r>
              <a:rPr lang="tr-TR" sz="2800" dirty="0"/>
              <a:t>Besinleri bol suyla yıkamadan yememeliyiz</a:t>
            </a:r>
            <a:r>
              <a:rPr lang="tr-TR" sz="2800" dirty="0" smtClean="0"/>
              <a:t>.</a:t>
            </a:r>
          </a:p>
          <a:p>
            <a:pPr>
              <a:buFont typeface="Wingdings" panose="05000000000000000000" pitchFamily="2" charset="2"/>
              <a:buChar char="ü"/>
            </a:pPr>
            <a:endParaRPr lang="tr-TR" sz="28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tr-TR" sz="2800" dirty="0"/>
              <a:t>Mikroskobik canlıların etkilerinden korunmak için temizliğimize dikkat etmeli ve dengeli beslenmeliyiz. </a:t>
            </a:r>
          </a:p>
          <a:p>
            <a:pPr marL="0" indent="0">
              <a:buNone/>
            </a:pPr>
            <a:endParaRPr lang="tr-TR" sz="28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755576" y="548680"/>
            <a:ext cx="6624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AR CENA" panose="02000000000000000000" pitchFamily="2" charset="0"/>
              </a:rPr>
              <a:t>Öneriler bölümü..</a:t>
            </a:r>
            <a:endParaRPr lang="tr-TR" sz="4000" dirty="0">
              <a:solidFill>
                <a:srgbClr val="FF0000"/>
              </a:solidFill>
              <a:latin typeface="AR CEN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2744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  <a:latin typeface="AR CENA" panose="02000000000000000000" pitchFamily="2" charset="0"/>
              </a:rPr>
              <a:t>O halde mikroskobik canlıları nasıl göreceğiz?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tr-TR" sz="2400" dirty="0"/>
              <a:t>Robert </a:t>
            </a:r>
            <a:r>
              <a:rPr lang="tr-TR" sz="2400" dirty="0" err="1"/>
              <a:t>Hook</a:t>
            </a:r>
            <a:r>
              <a:rPr lang="tr-TR" sz="2400" dirty="0"/>
              <a:t> ve </a:t>
            </a:r>
            <a:r>
              <a:rPr lang="tr-TR" sz="2400" dirty="0" err="1"/>
              <a:t>Antonie</a:t>
            </a:r>
            <a:r>
              <a:rPr lang="tr-TR" sz="2400" dirty="0"/>
              <a:t> </a:t>
            </a:r>
            <a:r>
              <a:rPr lang="tr-TR" sz="2400" dirty="0" err="1"/>
              <a:t>van</a:t>
            </a:r>
            <a:r>
              <a:rPr lang="tr-TR" sz="2400" dirty="0"/>
              <a:t> </a:t>
            </a:r>
            <a:r>
              <a:rPr lang="tr-TR" sz="2400" dirty="0" err="1"/>
              <a:t>Leeuwenhoek</a:t>
            </a:r>
            <a:r>
              <a:rPr lang="tr-TR" sz="2400" dirty="0"/>
              <a:t>’ un mucizevi buluşu mikroskop sayesinde mikroskobik canlılar </a:t>
            </a:r>
            <a:r>
              <a:rPr lang="tr-TR" sz="2400" dirty="0" smtClean="0"/>
              <a:t>keşfedilmiştir.</a:t>
            </a:r>
          </a:p>
          <a:p>
            <a:pPr marL="0" indent="0">
              <a:buNone/>
            </a:pPr>
            <a:endParaRPr lang="tr-TR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tr-TR" sz="2400" dirty="0">
                <a:solidFill>
                  <a:srgbClr val="FF0000"/>
                </a:solidFill>
              </a:rPr>
              <a:t>Mikroskop: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i="1" dirty="0"/>
              <a:t>​Mikroskop, çok küçük cisimlerin büyütülmüş görüntüsünü elde etmek için kullanılan alettir</a:t>
            </a:r>
            <a:r>
              <a:rPr lang="tr-TR" sz="2400" i="1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endParaRPr lang="tr-TR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tr-TR" sz="2400" i="1" dirty="0"/>
              <a:t>Elbette günümüzde teknolojinin ilerlemesiyle çok daha gelişmiş mikroskoplarla mikroskobik canlıları incelemekteyiz.</a:t>
            </a:r>
            <a:endParaRPr lang="tr-TR" sz="2400" dirty="0"/>
          </a:p>
          <a:p>
            <a:pPr>
              <a:buFont typeface="Wingdings" panose="05000000000000000000" pitchFamily="2" charset="2"/>
              <a:buChar char="Ø"/>
            </a:pP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xmlns="" val="4145217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 descr="Ä°lgili resim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3888432" cy="36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Resim 4" descr="meyve sebze su ile yÄ±kama ile ilgili gÃ¶rsel sonucu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268760"/>
            <a:ext cx="4032447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555108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ÖMER BİLEM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339752" y="2420888"/>
            <a:ext cx="5760640" cy="47419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dirty="0" smtClean="0">
                <a:solidFill>
                  <a:srgbClr val="FF0000"/>
                </a:solidFill>
              </a:rPr>
              <a:t> </a:t>
            </a:r>
            <a:r>
              <a:rPr lang="tr-TR" sz="4400" b="1" i="1" dirty="0" smtClean="0">
                <a:solidFill>
                  <a:srgbClr val="FF0000"/>
                </a:solidFill>
              </a:rPr>
              <a:t>GURURLA SUNAR..</a:t>
            </a:r>
            <a:endParaRPr lang="tr-TR" sz="4400" b="1" i="1" dirty="0">
              <a:solidFill>
                <a:srgbClr val="FF0000"/>
              </a:solidFill>
            </a:endParaRPr>
          </a:p>
        </p:txBody>
      </p:sp>
      <p:pic>
        <p:nvPicPr>
          <p:cNvPr id="4101" name="Picture 5" descr="C:\Users\LENOVO\AppData\Local\Microsoft\Windows\INetCache\IE\QXE781OK\mouth_smile_PNG42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04864"/>
            <a:ext cx="6858000" cy="45365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34673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AR CENA" panose="02000000000000000000" pitchFamily="2" charset="0"/>
              </a:rPr>
              <a:t>MİKROSKOBİK CANLILAR</a:t>
            </a:r>
            <a:endParaRPr lang="tr-TR" dirty="0">
              <a:solidFill>
                <a:srgbClr val="FF0000"/>
              </a:solidFill>
              <a:latin typeface="AR CENA" panose="02000000000000000000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Çıplak gözle göremeyeceğimiz kadar küçük canlılara </a:t>
            </a:r>
            <a:r>
              <a:rPr lang="tr-TR" i="1" dirty="0">
                <a:solidFill>
                  <a:srgbClr val="FF0000"/>
                </a:solidFill>
              </a:rPr>
              <a:t>mikroskobik canlılar </a:t>
            </a:r>
            <a:r>
              <a:rPr lang="tr-TR" dirty="0"/>
              <a:t>denir</a:t>
            </a:r>
            <a:r>
              <a:rPr lang="tr-TR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endParaRPr lang="tr-TR" dirty="0"/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Sütten </a:t>
            </a:r>
            <a:r>
              <a:rPr lang="tr-TR" u="sng" dirty="0"/>
              <a:t>yoğurt yapımında</a:t>
            </a:r>
            <a:r>
              <a:rPr lang="tr-TR" dirty="0" smtClean="0"/>
              <a:t>, uzun </a:t>
            </a:r>
            <a:r>
              <a:rPr lang="tr-TR" dirty="0"/>
              <a:t>süre dışarıda bekleyen bir </a:t>
            </a:r>
            <a:r>
              <a:rPr lang="tr-TR" u="sng" dirty="0"/>
              <a:t>meyve</a:t>
            </a:r>
            <a:r>
              <a:rPr lang="tr-TR" dirty="0"/>
              <a:t> </a:t>
            </a:r>
            <a:r>
              <a:rPr lang="tr-TR" dirty="0" smtClean="0"/>
              <a:t>veya ekmeğin </a:t>
            </a:r>
            <a:r>
              <a:rPr lang="tr-TR" u="sng" dirty="0"/>
              <a:t>küflenmesinde</a:t>
            </a:r>
            <a:r>
              <a:rPr lang="tr-TR" dirty="0" smtClean="0"/>
              <a:t>, </a:t>
            </a:r>
            <a:r>
              <a:rPr lang="tr-TR" u="sng" dirty="0" smtClean="0"/>
              <a:t>üşüttüğümüzde</a:t>
            </a:r>
            <a:r>
              <a:rPr lang="tr-TR" dirty="0" smtClean="0"/>
              <a:t> boğazımız </a:t>
            </a:r>
            <a:r>
              <a:rPr lang="tr-TR" u="sng" dirty="0"/>
              <a:t>şişmesinde</a:t>
            </a:r>
            <a:r>
              <a:rPr lang="tr-TR" dirty="0"/>
              <a:t> ve bunlar gibi ve bunlar gibi birçok olayda </a:t>
            </a:r>
            <a:r>
              <a:rPr lang="tr-TR" u="sng" dirty="0"/>
              <a:t>çıplak gözle göremeyeceğimiz </a:t>
            </a:r>
            <a:r>
              <a:rPr lang="tr-TR" dirty="0"/>
              <a:t>kadar küçük canlılar rol oynar.</a:t>
            </a:r>
          </a:p>
          <a:p>
            <a:pPr>
              <a:buFont typeface="Wingdings" panose="05000000000000000000" pitchFamily="2" charset="2"/>
              <a:buChar char="Ø"/>
            </a:pPr>
            <a:endParaRPr lang="tr-TR" dirty="0" smtClean="0"/>
          </a:p>
          <a:p>
            <a:endParaRPr lang="tr-TR" dirty="0">
              <a:latin typeface="AR CEN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6316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000" i="1" dirty="0">
                <a:solidFill>
                  <a:srgbClr val="FF0000"/>
                </a:solidFill>
                <a:latin typeface="AR CENA" panose="02000000000000000000" pitchFamily="2" charset="0"/>
              </a:rPr>
              <a:t>GEÇMİŞTEN GÜNÜMÜZE MİKROSKOBUN GELİŞİMİ</a:t>
            </a:r>
            <a:r>
              <a:rPr lang="tr-TR" sz="4000" dirty="0"/>
              <a:t/>
            </a:r>
            <a:br>
              <a:rPr lang="tr-TR" sz="4000" dirty="0"/>
            </a:b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i="1" dirty="0" err="1">
                <a:solidFill>
                  <a:schemeClr val="accent1"/>
                </a:solidFill>
              </a:rPr>
              <a:t>Antonie</a:t>
            </a:r>
            <a:r>
              <a:rPr lang="tr-TR" i="1" dirty="0">
                <a:solidFill>
                  <a:schemeClr val="accent1"/>
                </a:solidFill>
              </a:rPr>
              <a:t> </a:t>
            </a:r>
            <a:r>
              <a:rPr lang="tr-TR" i="1" dirty="0" err="1">
                <a:solidFill>
                  <a:schemeClr val="accent1"/>
                </a:solidFill>
              </a:rPr>
              <a:t>van</a:t>
            </a:r>
            <a:r>
              <a:rPr lang="tr-TR" i="1" dirty="0">
                <a:solidFill>
                  <a:schemeClr val="accent1"/>
                </a:solidFill>
              </a:rPr>
              <a:t> </a:t>
            </a:r>
            <a:r>
              <a:rPr lang="tr-TR" i="1" dirty="0" err="1">
                <a:solidFill>
                  <a:schemeClr val="accent1"/>
                </a:solidFill>
              </a:rPr>
              <a:t>Leeuwenhoek</a:t>
            </a:r>
            <a:r>
              <a:rPr lang="tr-TR" i="1" dirty="0">
                <a:solidFill>
                  <a:schemeClr val="accent1"/>
                </a:solidFill>
              </a:rPr>
              <a:t> (1632–1723) </a:t>
            </a:r>
          </a:p>
          <a:p>
            <a:r>
              <a:rPr lang="tr-TR" sz="2400" dirty="0"/>
              <a:t>Keşfettiği ilk mikroskop ile bakterileri inceledi. Mikroskobu tek mercekli yapıdaydı. </a:t>
            </a:r>
            <a:r>
              <a:rPr lang="tr-TR" sz="2400" dirty="0" err="1"/>
              <a:t>Leeuwenhoek</a:t>
            </a:r>
            <a:r>
              <a:rPr lang="tr-TR" sz="2400" dirty="0"/>
              <a:t>, mikroskop altında havuz suyunu incelemiştir.</a:t>
            </a:r>
          </a:p>
          <a:p>
            <a:endParaRPr lang="tr-TR" dirty="0"/>
          </a:p>
        </p:txBody>
      </p:sp>
      <p:pic>
        <p:nvPicPr>
          <p:cNvPr id="5" name="Resim 4" descr="mikroskobun geÃ§miÅten gÃ¼nÃ¼mÃ¼ze geliÅimi ile ilgili gÃ¶rsel sonucu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56992"/>
            <a:ext cx="4248472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Resim 5" descr="Ä°lgili resim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537012"/>
            <a:ext cx="3093542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22348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620688"/>
            <a:ext cx="8229600" cy="5688632"/>
          </a:xfrm>
        </p:spPr>
        <p:txBody>
          <a:bodyPr/>
          <a:lstStyle/>
          <a:p>
            <a:r>
              <a:rPr lang="tr-TR" i="1" dirty="0" err="1">
                <a:solidFill>
                  <a:schemeClr val="accent1"/>
                </a:solidFill>
              </a:rPr>
              <a:t>Zacharias</a:t>
            </a:r>
            <a:r>
              <a:rPr lang="tr-TR" i="1" dirty="0">
                <a:solidFill>
                  <a:schemeClr val="accent1"/>
                </a:solidFill>
              </a:rPr>
              <a:t> </a:t>
            </a:r>
            <a:r>
              <a:rPr lang="tr-TR" i="1" dirty="0" err="1">
                <a:solidFill>
                  <a:schemeClr val="accent1"/>
                </a:solidFill>
              </a:rPr>
              <a:t>Janssen</a:t>
            </a:r>
            <a:r>
              <a:rPr lang="tr-TR" i="1" dirty="0">
                <a:solidFill>
                  <a:schemeClr val="accent1"/>
                </a:solidFill>
              </a:rPr>
              <a:t> (1585-1632) </a:t>
            </a:r>
          </a:p>
          <a:p>
            <a:r>
              <a:rPr lang="tr-TR" sz="2800" i="1" dirty="0"/>
              <a:t>İki mercekten oluşan basit bir büyüteç </a:t>
            </a:r>
            <a:r>
              <a:rPr lang="tr-TR" sz="2800" i="1" dirty="0" err="1"/>
              <a:t>yapmıştır.Bazı</a:t>
            </a:r>
            <a:r>
              <a:rPr lang="tr-TR" sz="2800" i="1" dirty="0"/>
              <a:t> objeleri 50 bazı objeleri ise 100 kat </a:t>
            </a:r>
            <a:r>
              <a:rPr lang="tr-TR" sz="2800" i="1" dirty="0" smtClean="0"/>
              <a:t>büyütmüştür.</a:t>
            </a:r>
          </a:p>
          <a:p>
            <a:endParaRPr lang="tr-TR" sz="2800" i="1" dirty="0"/>
          </a:p>
          <a:p>
            <a:endParaRPr lang="tr-TR" sz="2800" dirty="0"/>
          </a:p>
        </p:txBody>
      </p:sp>
      <p:pic>
        <p:nvPicPr>
          <p:cNvPr id="4" name="Resim 3" descr="Zacharias Janssen (1585-1632) ile ilgili gÃ¶rsel sonucu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49488"/>
            <a:ext cx="3693021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Resim 4" descr="Zacharias Janssen (1585-1632) ile ilgili gÃ¶rsel sonucu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49488"/>
            <a:ext cx="3744416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856270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r>
              <a:rPr lang="tr-TR" i="1" dirty="0">
                <a:solidFill>
                  <a:schemeClr val="accent1"/>
                </a:solidFill>
              </a:rPr>
              <a:t>Robert </a:t>
            </a:r>
            <a:r>
              <a:rPr lang="tr-TR" i="1" dirty="0" err="1">
                <a:solidFill>
                  <a:schemeClr val="accent1"/>
                </a:solidFill>
              </a:rPr>
              <a:t>Hooke</a:t>
            </a:r>
            <a:r>
              <a:rPr lang="tr-TR" i="1" dirty="0">
                <a:solidFill>
                  <a:schemeClr val="accent1"/>
                </a:solidFill>
              </a:rPr>
              <a:t> (1635–1703)</a:t>
            </a:r>
            <a:r>
              <a:rPr lang="tr-TR" i="1" dirty="0"/>
              <a:t> </a:t>
            </a:r>
            <a:endParaRPr lang="tr-TR" dirty="0"/>
          </a:p>
          <a:p>
            <a:r>
              <a:rPr lang="tr-TR" sz="2800" i="1" dirty="0"/>
              <a:t>Geliştirdiği aletle cisimleri 200 kat büyütmeyi başarmıştır</a:t>
            </a:r>
            <a:r>
              <a:rPr lang="tr-TR" sz="2800" i="1" dirty="0" smtClean="0"/>
              <a:t>. Böylece </a:t>
            </a:r>
            <a:r>
              <a:rPr lang="tr-TR" sz="2800" i="1" dirty="0"/>
              <a:t>mikroskobik canlıları incelemeyi </a:t>
            </a:r>
            <a:r>
              <a:rPr lang="tr-TR" sz="2800" i="1" dirty="0" smtClean="0"/>
              <a:t>başarmıştır.</a:t>
            </a:r>
          </a:p>
          <a:p>
            <a:endParaRPr lang="tr-TR" sz="2800" i="1" dirty="0"/>
          </a:p>
          <a:p>
            <a:endParaRPr lang="tr-TR" sz="2800" dirty="0"/>
          </a:p>
        </p:txBody>
      </p:sp>
      <p:pic>
        <p:nvPicPr>
          <p:cNvPr id="4" name="Resim 3" descr="Robert Hooke (1635â1703) ile ilgili gÃ¶rsel sonucu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564904"/>
            <a:ext cx="3240360" cy="31487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Resim 4" descr="Ä°lgili resim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64904"/>
            <a:ext cx="3528392" cy="31487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365214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r>
              <a:rPr lang="tr-TR" i="1" dirty="0">
                <a:solidFill>
                  <a:schemeClr val="accent1"/>
                </a:solidFill>
              </a:rPr>
              <a:t>Galileo </a:t>
            </a:r>
            <a:r>
              <a:rPr lang="tr-TR" i="1" dirty="0" err="1">
                <a:solidFill>
                  <a:schemeClr val="accent1"/>
                </a:solidFill>
              </a:rPr>
              <a:t>Galilei</a:t>
            </a:r>
            <a:r>
              <a:rPr lang="tr-TR" i="1" dirty="0">
                <a:solidFill>
                  <a:schemeClr val="accent1"/>
                </a:solidFill>
              </a:rPr>
              <a:t> (1564–1642) </a:t>
            </a:r>
            <a:endParaRPr lang="tr-TR" dirty="0">
              <a:solidFill>
                <a:schemeClr val="accent1"/>
              </a:solidFill>
            </a:endParaRPr>
          </a:p>
          <a:p>
            <a:r>
              <a:rPr lang="tr-TR" i="1" dirty="0"/>
              <a:t>Bir tüp içerisine yerleştirilen seri merceklerle daha fazla büyütme gücü elde etmiştir.</a:t>
            </a:r>
            <a:endParaRPr lang="tr-TR" dirty="0"/>
          </a:p>
          <a:p>
            <a:endParaRPr lang="tr-TR" dirty="0"/>
          </a:p>
          <a:p>
            <a:pPr marL="0" indent="0">
              <a:buNone/>
            </a:pPr>
            <a:r>
              <a:rPr lang="tr-TR" i="1" dirty="0"/>
              <a:t>			</a:t>
            </a:r>
            <a:endParaRPr lang="tr-TR" dirty="0"/>
          </a:p>
        </p:txBody>
      </p:sp>
      <p:pic>
        <p:nvPicPr>
          <p:cNvPr id="4" name="Resim 3" descr="Ä°lgili resim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492896"/>
            <a:ext cx="3787701" cy="36724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Resim 4" descr="Ä°lgili resim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64904"/>
            <a:ext cx="3168352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37147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192688"/>
          </a:xfrm>
        </p:spPr>
        <p:txBody>
          <a:bodyPr/>
          <a:lstStyle/>
          <a:p>
            <a:r>
              <a:rPr lang="tr-TR" i="1" dirty="0" err="1">
                <a:solidFill>
                  <a:schemeClr val="accent1"/>
                </a:solidFill>
              </a:rPr>
              <a:t>Max</a:t>
            </a:r>
            <a:r>
              <a:rPr lang="tr-TR" i="1" dirty="0">
                <a:solidFill>
                  <a:schemeClr val="accent1"/>
                </a:solidFill>
              </a:rPr>
              <a:t> </a:t>
            </a:r>
            <a:r>
              <a:rPr lang="tr-TR" i="1" dirty="0" err="1">
                <a:solidFill>
                  <a:schemeClr val="accent1"/>
                </a:solidFill>
              </a:rPr>
              <a:t>Knoll</a:t>
            </a:r>
            <a:r>
              <a:rPr lang="tr-TR" i="1" dirty="0">
                <a:solidFill>
                  <a:schemeClr val="accent1"/>
                </a:solidFill>
              </a:rPr>
              <a:t>   ve  </a:t>
            </a:r>
            <a:r>
              <a:rPr lang="tr-TR" i="1" dirty="0" err="1">
                <a:solidFill>
                  <a:schemeClr val="accent1"/>
                </a:solidFill>
              </a:rPr>
              <a:t>Ernst</a:t>
            </a:r>
            <a:r>
              <a:rPr lang="tr-TR" i="1" dirty="0">
                <a:solidFill>
                  <a:schemeClr val="accent1"/>
                </a:solidFill>
              </a:rPr>
              <a:t> </a:t>
            </a:r>
            <a:r>
              <a:rPr lang="tr-TR" i="1" dirty="0" err="1">
                <a:solidFill>
                  <a:schemeClr val="accent1"/>
                </a:solidFill>
              </a:rPr>
              <a:t>Ruska</a:t>
            </a:r>
            <a:r>
              <a:rPr lang="tr-TR" i="1" dirty="0">
                <a:solidFill>
                  <a:schemeClr val="accent1"/>
                </a:solidFill>
              </a:rPr>
              <a:t> </a:t>
            </a:r>
            <a:r>
              <a:rPr lang="tr-TR" i="1" dirty="0"/>
              <a:t> :</a:t>
            </a:r>
            <a:r>
              <a:rPr lang="tr-TR" sz="2800" dirty="0"/>
              <a:t>1931’de </a:t>
            </a:r>
            <a:r>
              <a:rPr lang="tr-TR" sz="2800" dirty="0">
                <a:solidFill>
                  <a:srgbClr val="FF0000"/>
                </a:solidFill>
              </a:rPr>
              <a:t>elektron</a:t>
            </a:r>
            <a:r>
              <a:rPr lang="tr-TR" sz="2800" dirty="0"/>
              <a:t> mikroskobunu bulmuşlardır</a:t>
            </a:r>
            <a:r>
              <a:rPr lang="tr-TR" sz="2800" dirty="0" smtClean="0"/>
              <a:t>.</a:t>
            </a:r>
          </a:p>
          <a:p>
            <a:endParaRPr lang="tr-TR" sz="2800" dirty="0"/>
          </a:p>
          <a:p>
            <a:endParaRPr lang="tr-TR" sz="2800" dirty="0"/>
          </a:p>
        </p:txBody>
      </p:sp>
      <p:pic>
        <p:nvPicPr>
          <p:cNvPr id="4" name="Resim 3" descr="Ä°lgili resim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95425"/>
            <a:ext cx="3240360" cy="33017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Resim 4" descr="âMax Knoll   âErnst Ruska ile ilgili gÃ¶rsel sonucu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16698"/>
            <a:ext cx="3528392" cy="3280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892796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i="1" dirty="0" smtClean="0">
                <a:solidFill>
                  <a:srgbClr val="FF0000"/>
                </a:solidFill>
                <a:latin typeface="AR CENA" panose="02000000000000000000" pitchFamily="2" charset="0"/>
              </a:rPr>
              <a:t>MİKROSKOBİK CANLILAR</a:t>
            </a:r>
            <a:endParaRPr lang="tr-TR" i="1" dirty="0">
              <a:solidFill>
                <a:srgbClr val="FF0000"/>
              </a:solidFill>
              <a:latin typeface="AR CENA" panose="02000000000000000000" pitchFamily="2" charset="0"/>
            </a:endParaRPr>
          </a:p>
        </p:txBody>
      </p:sp>
      <p:pic>
        <p:nvPicPr>
          <p:cNvPr id="4" name="İçerik Yer Tutucusu 3" descr="Mikroskobik canlÄ±lar ile ilgili gÃ¶rsel sonucu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0"/>
            <a:ext cx="6840760" cy="4968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449801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103</TotalTime>
  <Words>367</Words>
  <PresentationFormat>Ekran Gösterisi (4:3)</PresentationFormat>
  <Paragraphs>77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Canlı</vt:lpstr>
      <vt:lpstr>Fen Bilimleri Dersimize Hoş Geldiniz..</vt:lpstr>
      <vt:lpstr>O halde mikroskobik canlıları nasıl göreceğiz?</vt:lpstr>
      <vt:lpstr>MİKROSKOBİK CANLILAR</vt:lpstr>
      <vt:lpstr>GEÇMİŞTEN GÜNÜMÜZE MİKROSKOBUN GELİŞİMİ </vt:lpstr>
      <vt:lpstr>Slayt 5</vt:lpstr>
      <vt:lpstr>Slayt 6</vt:lpstr>
      <vt:lpstr>Slayt 7</vt:lpstr>
      <vt:lpstr>Slayt 8</vt:lpstr>
      <vt:lpstr>MİKROSKOBİK CANLILAR</vt:lpstr>
      <vt:lpstr>Slayt 10</vt:lpstr>
      <vt:lpstr>Slayt 11</vt:lpstr>
      <vt:lpstr>MİKROSKOBİK CANLILARIN ETKİLERİ 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ÖMER BİLEM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2018-04-24T06:43:26Z</dcterms:created>
  <dcterms:modified xsi:type="dcterms:W3CDTF">2018-04-25T13:49:32Z</dcterms:modified>
  <cp:category>www.sorubak.com</cp:category>
</cp:coreProperties>
</file>