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0"/>
  </p:notesMasterIdLst>
  <p:sldIdLst>
    <p:sldId id="256" r:id="rId2"/>
    <p:sldId id="257" r:id="rId3"/>
    <p:sldId id="258" r:id="rId4"/>
    <p:sldId id="259" r:id="rId5"/>
    <p:sldId id="260" r:id="rId6"/>
    <p:sldId id="261"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AAF491-F513-43D0-9108-74EDBC54E246}" type="datetimeFigureOut">
              <a:rPr lang="tr-TR" smtClean="0"/>
              <a:pPr/>
              <a:t>27/04/2018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5C0061-9177-4D56-8987-D23D56B9FAB9}"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2</a:t>
            </a:fld>
            <a:endParaRPr lang="tr-TR"/>
          </a:p>
        </p:txBody>
      </p:sp>
    </p:spTree>
    <p:extLst>
      <p:ext uri="{BB962C8B-B14F-4D97-AF65-F5344CB8AC3E}">
        <p14:creationId xmlns:p14="http://schemas.microsoft.com/office/powerpoint/2010/main" xmlns="" val="82957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5</a:t>
            </a:fld>
            <a:endParaRPr lang="tr-TR"/>
          </a:p>
        </p:txBody>
      </p:sp>
    </p:spTree>
    <p:extLst>
      <p:ext uri="{BB962C8B-B14F-4D97-AF65-F5344CB8AC3E}">
        <p14:creationId xmlns:p14="http://schemas.microsoft.com/office/powerpoint/2010/main" xmlns="" val="4157091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2B5C0061-9177-4D56-8987-D23D56B9FAB9}" type="slidenum">
              <a:rPr lang="tr-TR" smtClean="0"/>
              <a:pPr/>
              <a:t>7</a:t>
            </a:fld>
            <a:endParaRPr lang="tr-TR"/>
          </a:p>
        </p:txBody>
      </p:sp>
    </p:spTree>
    <p:extLst>
      <p:ext uri="{BB962C8B-B14F-4D97-AF65-F5344CB8AC3E}">
        <p14:creationId xmlns:p14="http://schemas.microsoft.com/office/powerpoint/2010/main" xmlns="" val="1342356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27/04/2018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gif"/><Relationship Id="rId5" Type="http://schemas.openxmlformats.org/officeDocument/2006/relationships/image" Target="../media/image6.jpeg"/><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4.gif"/><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6" name="5 Metin kutusu"/>
          <p:cNvSpPr txBox="1"/>
          <p:nvPr/>
        </p:nvSpPr>
        <p:spPr>
          <a:xfrm>
            <a:off x="0" y="2921169"/>
            <a:ext cx="9144000" cy="1200329"/>
          </a:xfrm>
          <a:prstGeom prst="rect">
            <a:avLst/>
          </a:prstGeom>
          <a:noFill/>
        </p:spPr>
        <p:txBody>
          <a:bodyPr wrap="square" rtlCol="0">
            <a:spAutoFit/>
          </a:bodyPr>
          <a:lstStyle/>
          <a:p>
            <a:pPr algn="ctr"/>
            <a:r>
              <a:rPr lang="tr-TR" sz="7200" b="1" dirty="0">
                <a:solidFill>
                  <a:schemeClr val="bg1"/>
                </a:solidFill>
                <a:latin typeface="Candara" pitchFamily="34" charset="0"/>
              </a:rPr>
              <a:t>MENİSKÜS NEDİR ?</a:t>
            </a:r>
          </a:p>
        </p:txBody>
      </p:sp>
      <p:sp>
        <p:nvSpPr>
          <p:cNvPr id="7" name="6 Köşeli Çift Ayraç"/>
          <p:cNvSpPr/>
          <p:nvPr/>
        </p:nvSpPr>
        <p:spPr>
          <a:xfrm>
            <a:off x="179512"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899592"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154766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226774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298782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3635896"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a:off x="4355976"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a:off x="500404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a:off x="572412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a:off x="644420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Köşeli Çift Ayraç"/>
          <p:cNvSpPr/>
          <p:nvPr/>
        </p:nvSpPr>
        <p:spPr>
          <a:xfrm>
            <a:off x="7092280"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Köşeli Çift Ayraç"/>
          <p:cNvSpPr/>
          <p:nvPr/>
        </p:nvSpPr>
        <p:spPr>
          <a:xfrm>
            <a:off x="7812360"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18 Köşeli Çift Ayraç"/>
          <p:cNvSpPr/>
          <p:nvPr/>
        </p:nvSpPr>
        <p:spPr>
          <a:xfrm>
            <a:off x="849592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8" name="27 Köşeli Çift Ayraç"/>
          <p:cNvSpPr/>
          <p:nvPr/>
        </p:nvSpPr>
        <p:spPr>
          <a:xfrm>
            <a:off x="0"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9" name="28 Köşeli Çift Ayraç"/>
          <p:cNvSpPr/>
          <p:nvPr/>
        </p:nvSpPr>
        <p:spPr>
          <a:xfrm>
            <a:off x="720080"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0" name="29 Köşeli Çift Ayraç"/>
          <p:cNvSpPr/>
          <p:nvPr/>
        </p:nvSpPr>
        <p:spPr>
          <a:xfrm>
            <a:off x="136815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1" name="30 Köşeli Çift Ayraç"/>
          <p:cNvSpPr/>
          <p:nvPr/>
        </p:nvSpPr>
        <p:spPr>
          <a:xfrm>
            <a:off x="208823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2" name="31 Köşeli Çift Ayraç"/>
          <p:cNvSpPr/>
          <p:nvPr/>
        </p:nvSpPr>
        <p:spPr>
          <a:xfrm>
            <a:off x="280831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3" name="32 Köşeli Çift Ayraç"/>
          <p:cNvSpPr/>
          <p:nvPr/>
        </p:nvSpPr>
        <p:spPr>
          <a:xfrm>
            <a:off x="3456384"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4" name="33 Köşeli Çift Ayraç"/>
          <p:cNvSpPr/>
          <p:nvPr/>
        </p:nvSpPr>
        <p:spPr>
          <a:xfrm>
            <a:off x="4176464"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5" name="34 Köşeli Çift Ayraç"/>
          <p:cNvSpPr/>
          <p:nvPr/>
        </p:nvSpPr>
        <p:spPr>
          <a:xfrm>
            <a:off x="482453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6" name="35 Köşeli Çift Ayraç"/>
          <p:cNvSpPr/>
          <p:nvPr/>
        </p:nvSpPr>
        <p:spPr>
          <a:xfrm>
            <a:off x="554461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7" name="36 Köşeli Çift Ayraç"/>
          <p:cNvSpPr/>
          <p:nvPr/>
        </p:nvSpPr>
        <p:spPr>
          <a:xfrm>
            <a:off x="626469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8" name="37 Köşeli Çift Ayraç"/>
          <p:cNvSpPr/>
          <p:nvPr/>
        </p:nvSpPr>
        <p:spPr>
          <a:xfrm>
            <a:off x="6912768"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9" name="38 Köşeli Çift Ayraç"/>
          <p:cNvSpPr/>
          <p:nvPr/>
        </p:nvSpPr>
        <p:spPr>
          <a:xfrm>
            <a:off x="7632848"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0" name="39 Köşeli Çift Ayraç"/>
          <p:cNvSpPr/>
          <p:nvPr/>
        </p:nvSpPr>
        <p:spPr>
          <a:xfrm>
            <a:off x="831641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0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10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10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10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10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10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10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10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1000"/>
                                        <p:tgtEl>
                                          <p:spTgt spid="1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10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10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10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1000"/>
                                        <p:tgtEl>
                                          <p:spTgt spid="4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1000"/>
                                        <p:tgtEl>
                                          <p:spTgt spid="3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1000"/>
                                        <p:tgtEl>
                                          <p:spTgt spid="3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1000"/>
                                        <p:tgtEl>
                                          <p:spTgt spid="3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down)">
                                      <p:cBhvr>
                                        <p:cTn id="55" dur="1000"/>
                                        <p:tgtEl>
                                          <p:spTgt spid="3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1000"/>
                                        <p:tgtEl>
                                          <p:spTgt spid="3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down)">
                                      <p:cBhvr>
                                        <p:cTn id="61" dur="1000"/>
                                        <p:tgtEl>
                                          <p:spTgt spid="3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1000"/>
                                        <p:tgtEl>
                                          <p:spTgt spid="3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down)">
                                      <p:cBhvr>
                                        <p:cTn id="67" dur="1000"/>
                                        <p:tgtEl>
                                          <p:spTgt spid="3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1000"/>
                                        <p:tgtEl>
                                          <p:spTgt spid="3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down)">
                                      <p:cBhvr>
                                        <p:cTn id="73" dur="1000"/>
                                        <p:tgtEl>
                                          <p:spTgt spid="3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down)">
                                      <p:cBhvr>
                                        <p:cTn id="76" dur="1000"/>
                                        <p:tgtEl>
                                          <p:spTgt spid="29"/>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1000"/>
                                        <p:tgtEl>
                                          <p:spTgt spid="2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1000"/>
                                        <p:tgtEl>
                                          <p:spTgt spid="19"/>
                                        </p:tgtEl>
                                      </p:cBhvr>
                                    </p:animEffect>
                                  </p:childTnLst>
                                </p:cTn>
                              </p:par>
                            </p:childTnLst>
                          </p:cTn>
                        </p:par>
                        <p:par>
                          <p:cTn id="83" fill="hold">
                            <p:stCondLst>
                              <p:cond delay="1000"/>
                            </p:stCondLst>
                            <p:childTnLst>
                              <p:par>
                                <p:cTn id="84" presetID="40" presetClass="entr" presetSubtype="0" fill="hold" nodeType="afterEffect">
                                  <p:stCondLst>
                                    <p:cond delay="0"/>
                                  </p:stCondLst>
                                  <p:iterate type="lt">
                                    <p:tmPct val="10000"/>
                                  </p:iterate>
                                  <p:childTnLst>
                                    <p:set>
                                      <p:cBhvr>
                                        <p:cTn id="85" dur="1" fill="hold">
                                          <p:stCondLst>
                                            <p:cond delay="0"/>
                                          </p:stCondLst>
                                        </p:cTn>
                                        <p:tgtEl>
                                          <p:spTgt spid="6">
                                            <p:txEl>
                                              <p:pRg st="0" end="0"/>
                                            </p:txEl>
                                          </p:spTgt>
                                        </p:tgtEl>
                                        <p:attrNameLst>
                                          <p:attrName>style.visibility</p:attrName>
                                        </p:attrNameLst>
                                      </p:cBhvr>
                                      <p:to>
                                        <p:strVal val="visible"/>
                                      </p:to>
                                    </p:set>
                                    <p:animEffect transition="in" filter="fade">
                                      <p:cBhvr>
                                        <p:cTn id="86" dur="1000"/>
                                        <p:tgtEl>
                                          <p:spTgt spid="6">
                                            <p:txEl>
                                              <p:pRg st="0" end="0"/>
                                            </p:txEl>
                                          </p:spTgt>
                                        </p:tgtEl>
                                      </p:cBhvr>
                                    </p:animEffect>
                                    <p:anim calcmode="lin" valueType="num">
                                      <p:cBhvr>
                                        <p:cTn id="87"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88"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719572" y="1628800"/>
            <a:ext cx="7704856" cy="3046988"/>
          </a:xfrm>
          <a:prstGeom prst="rect">
            <a:avLst/>
          </a:prstGeom>
          <a:noFill/>
        </p:spPr>
        <p:txBody>
          <a:bodyPr wrap="square" rtlCol="0">
            <a:spAutoFit/>
          </a:bodyPr>
          <a:lstStyle/>
          <a:p>
            <a:r>
              <a:rPr lang="tr-TR" sz="2400" dirty="0">
                <a:latin typeface="Candara" pitchFamily="34" charset="0"/>
              </a:rPr>
              <a:t>	Menisküs, insan dizinde yer alan kıkırdak dokudan oluşmuş bir yapıdır. Dizdeki hareketleri kontrol eden menisküsler, bacağın üstündeki ve altındaki iki kemiğin hareket esnasında birbiriyle sürtünerek aşınmasını önler. Menisküs dokusu, ani dönme hareketleri başta olmak üzere, dizdeki travmalar sonucu yırtılabilmektedir. Bu tahribat daha çok sporcularda görüldüğü için menisküs yırtığı bir sporcu hastalığı olarak görülmektedir.</a:t>
            </a:r>
          </a:p>
        </p:txBody>
      </p:sp>
      <p:pic>
        <p:nvPicPr>
          <p:cNvPr id="13"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14"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3"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3"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3074" name="Picture 2" descr="C:\Users\hp\Desktop\dis-meniskus.jpg"/>
          <p:cNvPicPr>
            <a:picLocks noChangeAspect="1" noChangeArrowheads="1"/>
          </p:cNvPicPr>
          <p:nvPr/>
        </p:nvPicPr>
        <p:blipFill>
          <a:blip r:embed="rId4" cstate="print"/>
          <a:srcRect/>
          <a:stretch>
            <a:fillRect/>
          </a:stretch>
        </p:blipFill>
        <p:spPr bwMode="auto">
          <a:xfrm>
            <a:off x="1416010" y="1988840"/>
            <a:ext cx="6311981" cy="31681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3"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3"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6" name="Picture 3" descr="G:\minüsküs\asagi_ok_gif.gif"/>
          <p:cNvPicPr>
            <a:picLocks noChangeAspect="1" noChangeArrowheads="1" noCrop="1"/>
          </p:cNvPicPr>
          <p:nvPr/>
        </p:nvPicPr>
        <p:blipFill>
          <a:blip r:embed="rId4" cstate="print"/>
          <a:srcRect/>
          <a:stretch>
            <a:fillRect/>
          </a:stretch>
        </p:blipFill>
        <p:spPr bwMode="auto">
          <a:xfrm rot="16200000">
            <a:off x="539552" y="260648"/>
            <a:ext cx="952500" cy="952500"/>
          </a:xfrm>
          <a:prstGeom prst="rect">
            <a:avLst/>
          </a:prstGeom>
          <a:noFill/>
        </p:spPr>
      </p:pic>
      <p:pic>
        <p:nvPicPr>
          <p:cNvPr id="7" name="Picture 3" descr="G:\minüsküs\asagi_ok_gif.gif"/>
          <p:cNvPicPr>
            <a:picLocks noChangeAspect="1" noChangeArrowheads="1" noCrop="1"/>
          </p:cNvPicPr>
          <p:nvPr/>
        </p:nvPicPr>
        <p:blipFill>
          <a:blip r:embed="rId4" cstate="print"/>
          <a:srcRect/>
          <a:stretch>
            <a:fillRect/>
          </a:stretch>
        </p:blipFill>
        <p:spPr bwMode="auto">
          <a:xfrm rot="5400000">
            <a:off x="7596336" y="260648"/>
            <a:ext cx="952500" cy="952500"/>
          </a:xfrm>
          <a:prstGeom prst="rect">
            <a:avLst/>
          </a:prstGeom>
          <a:noFill/>
        </p:spPr>
      </p:pic>
      <p:sp>
        <p:nvSpPr>
          <p:cNvPr id="9" name="8 Metin kutusu"/>
          <p:cNvSpPr txBox="1"/>
          <p:nvPr/>
        </p:nvSpPr>
        <p:spPr>
          <a:xfrm>
            <a:off x="827584" y="1700808"/>
            <a:ext cx="7560840" cy="3416320"/>
          </a:xfrm>
          <a:prstGeom prst="rect">
            <a:avLst/>
          </a:prstGeom>
          <a:noFill/>
        </p:spPr>
        <p:txBody>
          <a:bodyPr wrap="square" rtlCol="0">
            <a:spAutoFit/>
          </a:bodyPr>
          <a:lstStyle/>
          <a:p>
            <a:r>
              <a:rPr lang="tr-TR" sz="2400" dirty="0">
                <a:latin typeface="Candara" pitchFamily="34" charset="0"/>
              </a:rPr>
              <a:t>	Ancak menisküs rahatsızlıkları sadece sporcularda değil, dizini herhangi bir şekilde zorlamış hemen hemen herkeste görülebilir. Menisküs yırtığı dizde ağrı, kilitlenme, hareket kısıtlılığı ve sıvı toplanması gibi çeşitli şikayetlere neden olur. Menisküsle savaşta oldukça önemli 4 uygulama mevcuttur. Bunlar; dinlenme, buz uygulama, bandaj ve dizin vücuttan yukarıda tutulmasıdır. Fizik tedavi ve kas güçlendirici egzersizler de önemli yer tutar.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4098" name="Picture 2" descr="C:\Users\hp\Desktop\diz-eklem-anatomisi-1.jpg"/>
          <p:cNvPicPr>
            <a:picLocks noChangeAspect="1" noChangeArrowheads="1"/>
          </p:cNvPicPr>
          <p:nvPr/>
        </p:nvPicPr>
        <p:blipFill>
          <a:blip r:embed="rId5" cstate="print"/>
          <a:srcRect/>
          <a:stretch>
            <a:fillRect/>
          </a:stretch>
        </p:blipFill>
        <p:spPr bwMode="auto">
          <a:xfrm>
            <a:off x="1444470" y="1556792"/>
            <a:ext cx="6255061" cy="41700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099" name="Picture 3" descr="G:\minüsküs\asagi_ok_gif.gif"/>
          <p:cNvPicPr>
            <a:picLocks noChangeAspect="1" noChangeArrowheads="1" noCrop="1"/>
          </p:cNvPicPr>
          <p:nvPr/>
        </p:nvPicPr>
        <p:blipFill>
          <a:blip r:embed="rId6"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6"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3"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3"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6" name="Picture 3" descr="G:\minüsküs\asagi_ok_gif.gif"/>
          <p:cNvPicPr>
            <a:picLocks noChangeAspect="1" noChangeArrowheads="1" noCrop="1"/>
          </p:cNvPicPr>
          <p:nvPr/>
        </p:nvPicPr>
        <p:blipFill>
          <a:blip r:embed="rId4" cstate="print"/>
          <a:srcRect/>
          <a:stretch>
            <a:fillRect/>
          </a:stretch>
        </p:blipFill>
        <p:spPr bwMode="auto">
          <a:xfrm rot="16200000">
            <a:off x="539552" y="260648"/>
            <a:ext cx="952500" cy="952500"/>
          </a:xfrm>
          <a:prstGeom prst="rect">
            <a:avLst/>
          </a:prstGeom>
          <a:noFill/>
        </p:spPr>
      </p:pic>
      <p:pic>
        <p:nvPicPr>
          <p:cNvPr id="7" name="Picture 3" descr="G:\minüsküs\asagi_ok_gif.gif"/>
          <p:cNvPicPr>
            <a:picLocks noChangeAspect="1" noChangeArrowheads="1" noCrop="1"/>
          </p:cNvPicPr>
          <p:nvPr/>
        </p:nvPicPr>
        <p:blipFill>
          <a:blip r:embed="rId4" cstate="print"/>
          <a:srcRect/>
          <a:stretch>
            <a:fillRect/>
          </a:stretch>
        </p:blipFill>
        <p:spPr bwMode="auto">
          <a:xfrm rot="5400000">
            <a:off x="7596336" y="260648"/>
            <a:ext cx="952500" cy="952500"/>
          </a:xfrm>
          <a:prstGeom prst="rect">
            <a:avLst/>
          </a:prstGeom>
          <a:noFill/>
        </p:spPr>
      </p:pic>
      <p:sp>
        <p:nvSpPr>
          <p:cNvPr id="9" name="8 Metin kutusu"/>
          <p:cNvSpPr txBox="1"/>
          <p:nvPr/>
        </p:nvSpPr>
        <p:spPr>
          <a:xfrm>
            <a:off x="971600" y="1772816"/>
            <a:ext cx="7200800" cy="3416320"/>
          </a:xfrm>
          <a:prstGeom prst="rect">
            <a:avLst/>
          </a:prstGeom>
          <a:noFill/>
        </p:spPr>
        <p:txBody>
          <a:bodyPr wrap="square" rtlCol="0">
            <a:spAutoFit/>
          </a:bodyPr>
          <a:lstStyle/>
          <a:p>
            <a:pPr fontAlgn="base"/>
            <a:r>
              <a:rPr lang="tr-TR" sz="2400" dirty="0">
                <a:latin typeface="Candara" pitchFamily="34" charset="0"/>
              </a:rPr>
              <a:t>	 Hasta olan kişi hekime başvurduğunda menisküsden şüphe ediyorsa bacağına aldığı darbeleri, zorlanmaları ve buna benzer tüm durumları hatırlamalı ve doktora bildirmelidir. Doktor muayene ile durumu tam olarak saptayamaz ise MR çektirerek zedelenme ve yırtığı görsel olarak görebilir. MR ile çekilen eklemlerde kesin sonuç vermeyebilir, bazı yırtık ve zedelenmelerin görünmeme durumu vardır. </a:t>
            </a:r>
            <a:r>
              <a:rPr lang="tr-TR" sz="2400" dirty="0" err="1">
                <a:latin typeface="Candara" pitchFamily="34" charset="0"/>
              </a:rPr>
              <a:t>Menisküste</a:t>
            </a:r>
            <a:r>
              <a:rPr lang="tr-TR" sz="2400" dirty="0">
                <a:latin typeface="Candara" pitchFamily="34" charset="0"/>
              </a:rPr>
              <a:t> yırtık varsa hasta ameliyatla </a:t>
            </a:r>
            <a:r>
              <a:rPr lang="tr-TR" sz="2400">
                <a:latin typeface="Candara" pitchFamily="34" charset="0"/>
              </a:rPr>
              <a:t>tedavi edilir.</a:t>
            </a:r>
            <a:endParaRPr lang="tr-TR" sz="2400" dirty="0">
              <a:latin typeface="Candar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4099"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pic>
        <p:nvPicPr>
          <p:cNvPr id="5123" name="Picture 3" descr="C:\Users\hp\Desktop\meniskus.jpg"/>
          <p:cNvPicPr>
            <a:picLocks noChangeAspect="1" noChangeArrowheads="1"/>
          </p:cNvPicPr>
          <p:nvPr/>
        </p:nvPicPr>
        <p:blipFill>
          <a:blip r:embed="rId6" cstate="print"/>
          <a:srcRect/>
          <a:stretch>
            <a:fillRect/>
          </a:stretch>
        </p:blipFill>
        <p:spPr bwMode="auto">
          <a:xfrm>
            <a:off x="1511660" y="1266198"/>
            <a:ext cx="6120680" cy="43966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7" name="6 Metin kutusu"/>
          <p:cNvSpPr txBox="1"/>
          <p:nvPr/>
        </p:nvSpPr>
        <p:spPr>
          <a:xfrm>
            <a:off x="0" y="2274838"/>
            <a:ext cx="9144000" cy="2308324"/>
          </a:xfrm>
          <a:prstGeom prst="rect">
            <a:avLst/>
          </a:prstGeom>
          <a:noFill/>
        </p:spPr>
        <p:txBody>
          <a:bodyPr wrap="square" rtlCol="0">
            <a:spAutoFit/>
          </a:bodyPr>
          <a:lstStyle/>
          <a:p>
            <a:pPr algn="ctr"/>
            <a:r>
              <a:rPr lang="tr-TR" sz="7200" b="1" dirty="0">
                <a:solidFill>
                  <a:schemeClr val="bg1"/>
                </a:solidFill>
                <a:latin typeface="Candara" pitchFamily="34" charset="0"/>
              </a:rPr>
              <a:t>HAZIRLAYAN</a:t>
            </a:r>
          </a:p>
          <a:p>
            <a:pPr algn="ctr"/>
            <a:r>
              <a:rPr lang="tr-TR" sz="7200" b="1" dirty="0">
                <a:solidFill>
                  <a:schemeClr val="bg1"/>
                </a:solidFill>
                <a:latin typeface="Candara" pitchFamily="34" charset="0"/>
              </a:rPr>
              <a:t>EMİR UÇAR</a:t>
            </a:r>
          </a:p>
        </p:txBody>
      </p:sp>
      <p:pic>
        <p:nvPicPr>
          <p:cNvPr id="6148" name="Picture 4" descr="G:\minüsküs\giphy.gif"/>
          <p:cNvPicPr>
            <a:picLocks noChangeAspect="1" noChangeArrowheads="1" noCrop="1"/>
          </p:cNvPicPr>
          <p:nvPr/>
        </p:nvPicPr>
        <p:blipFill>
          <a:blip r:embed="rId3" cstate="print"/>
          <a:srcRect/>
          <a:stretch>
            <a:fillRect/>
          </a:stretch>
        </p:blipFill>
        <p:spPr bwMode="auto">
          <a:xfrm>
            <a:off x="1475656" y="1628800"/>
            <a:ext cx="5904656"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1000"/>
                                        <p:tgtEl>
                                          <p:spTgt spid="7">
                                            <p:txEl>
                                              <p:pRg st="1" end="1"/>
                                            </p:txEl>
                                          </p:spTgt>
                                        </p:tgtEl>
                                      </p:cBhvr>
                                    </p:animEffect>
                                    <p:anim calcmode="lin" valueType="num">
                                      <p:cBhvr>
                                        <p:cTn id="14" dur="1000" fill="hold"/>
                                        <p:tgtEl>
                                          <p:spTgt spid="7">
                                            <p:txEl>
                                              <p:pRg st="1" end="1"/>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6" fill="hold">
                            <p:stCondLst>
                              <p:cond delay="3600"/>
                            </p:stCondLst>
                            <p:childTnLst>
                              <p:par>
                                <p:cTn id="17" presetID="22" presetClass="entr" presetSubtype="4" fill="hold" nodeType="after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wipe(down)">
                                      <p:cBhvr>
                                        <p:cTn id="19"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TotalTime>
  <Words>30</Words>
  <PresentationFormat>Ekran Gösterisi (4:3)</PresentationFormat>
  <Paragraphs>23</Paragraphs>
  <Slides>8</Slides>
  <Notes>3</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Slayt 1</vt:lpstr>
      <vt:lpstr>Slayt 2</vt:lpstr>
      <vt:lpstr>Slayt 3</vt:lpstr>
      <vt:lpstr>Slayt 4</vt:lpstr>
      <vt:lpstr>Slayt 5</vt:lpstr>
      <vt:lpstr>Slayt 6</vt:lpstr>
      <vt:lpstr>Slayt 7</vt:lpstr>
      <vt:lpstr>Slayt 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2018-04-27T13:45:47Z</dcterms:modified>
  <cp:category>www.sorubak.com</cp:category>
</cp:coreProperties>
</file>