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135"/>
  </p:notesMasterIdLst>
  <p:sldIdLst>
    <p:sldId id="388" r:id="rId2"/>
    <p:sldId id="389"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5" r:id="rId22"/>
    <p:sldId id="27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8" r:id="rId48"/>
    <p:sldId id="309" r:id="rId49"/>
    <p:sldId id="300" r:id="rId50"/>
    <p:sldId id="301" r:id="rId51"/>
    <p:sldId id="302" r:id="rId52"/>
    <p:sldId id="303" r:id="rId53"/>
    <p:sldId id="304" r:id="rId54"/>
    <p:sldId id="305" r:id="rId55"/>
    <p:sldId id="306"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CC00"/>
    <a:srgbClr val="990033"/>
    <a:srgbClr val="FF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72" autoAdjust="0"/>
    <p:restoredTop sz="94660"/>
  </p:normalViewPr>
  <p:slideViewPr>
    <p:cSldViewPr>
      <p:cViewPr varScale="1">
        <p:scale>
          <a:sx n="110" d="100"/>
          <a:sy n="110" d="100"/>
        </p:scale>
        <p:origin x="-19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F95F74-23DA-4570-88F4-0304C92F7C8B}" type="datetimeFigureOut">
              <a:rPr lang="tr-TR" smtClean="0"/>
              <a:pPr/>
              <a:t>05/04/2018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F19FA6-1E8C-4B49-84CD-56B24940BF91}"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www.Egitimhane.Com</a:t>
            </a:r>
            <a:endParaRPr lang="tr-TR" dirty="0"/>
          </a:p>
        </p:txBody>
      </p:sp>
      <p:sp>
        <p:nvSpPr>
          <p:cNvPr id="4" name="Slayt Numarası Yer Tutucusu 3"/>
          <p:cNvSpPr>
            <a:spLocks noGrp="1"/>
          </p:cNvSpPr>
          <p:nvPr>
            <p:ph type="sldNum" sz="quarter" idx="10"/>
          </p:nvPr>
        </p:nvSpPr>
        <p:spPr/>
        <p:txBody>
          <a:bodyPr/>
          <a:lstStyle/>
          <a:p>
            <a:fld id="{1FF19FA6-1E8C-4B49-84CD-56B24940BF91}" type="slidenum">
              <a:rPr lang="tr-TR" smtClean="0"/>
              <a:pPr/>
              <a:t>5</a:t>
            </a:fld>
            <a:endParaRPr lang="tr-TR"/>
          </a:p>
        </p:txBody>
      </p:sp>
    </p:spTree>
    <p:extLst>
      <p:ext uri="{BB962C8B-B14F-4D97-AF65-F5344CB8AC3E}">
        <p14:creationId xmlns:p14="http://schemas.microsoft.com/office/powerpoint/2010/main" xmlns="" val="200669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799118" y="533401"/>
            <a:ext cx="3772883" cy="2514601"/>
          </a:xfrm>
        </p:spPr>
        <p:txBody>
          <a:bodyPr rtlCol="0">
            <a:normAutofit/>
          </a:bodyPr>
          <a:lstStyle>
            <a:lvl1pPr>
              <a:defRPr sz="5400"/>
            </a:lvl1pPr>
          </a:lstStyle>
          <a:p>
            <a:pPr rtl="0"/>
            <a:r>
              <a:rPr lang="tr-TR" noProof="0" smtClean="0"/>
              <a:t>Asıl başlık stili için tıklatın</a:t>
            </a:r>
            <a:endParaRPr lang="tr-TR" noProof="0" dirty="0"/>
          </a:p>
        </p:txBody>
      </p:sp>
      <p:sp>
        <p:nvSpPr>
          <p:cNvPr id="3" name="Alt Başlık 2"/>
          <p:cNvSpPr>
            <a:spLocks noGrp="1"/>
          </p:cNvSpPr>
          <p:nvPr>
            <p:ph type="subTitle" idx="1"/>
          </p:nvPr>
        </p:nvSpPr>
        <p:spPr>
          <a:xfrm>
            <a:off x="799118" y="3403600"/>
            <a:ext cx="3772883" cy="1397000"/>
          </a:xfrm>
        </p:spPr>
        <p:txBody>
          <a:bodyPr rtlCol="0">
            <a:normAutofit/>
          </a:bodyPr>
          <a:lstStyle>
            <a:lvl1pPr marL="0" indent="0" algn="l">
              <a:spcBef>
                <a:spcPts val="600"/>
              </a:spcBef>
              <a:buNone/>
              <a:defRPr sz="240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tr-TR" noProof="0" smtClean="0"/>
              <a:t>Asıl alt başlık stilini düzenlemek için tıklatın</a:t>
            </a:r>
            <a:endParaRPr lang="tr-TR" noProof="0" dirty="0"/>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6647520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p:txBody>
          <a:bodyPr vert="eaVert"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2668093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72771" y="533400"/>
            <a:ext cx="1772112" cy="5486400"/>
          </a:xfrm>
        </p:spPr>
        <p:txBody>
          <a:bodyPr vert="eaVert" rtlCol="0"/>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a:xfrm>
            <a:off x="799118" y="533400"/>
            <a:ext cx="5602158" cy="5486400"/>
          </a:xfrm>
        </p:spPr>
        <p:txBody>
          <a:bodyPr vert="eaVert"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1882449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İçerik Yer Tutucusu 2"/>
          <p:cNvSpPr>
            <a:spLocks noGrp="1"/>
          </p:cNvSpPr>
          <p:nvPr>
            <p:ph idx="1"/>
          </p:nvPr>
        </p:nvSpPr>
        <p:spPr/>
        <p:txBody>
          <a:bodyPr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24291533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799119" y="533400"/>
            <a:ext cx="6516797" cy="2286000"/>
          </a:xfrm>
        </p:spPr>
        <p:txBody>
          <a:bodyPr rtlCol="0" anchor="b">
            <a:normAutofit/>
          </a:bodyPr>
          <a:lstStyle>
            <a:lvl1pPr algn="l">
              <a:defRPr sz="5400" b="1" cap="none" baseline="0"/>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799119" y="3124200"/>
            <a:ext cx="6516797" cy="1371600"/>
          </a:xfrm>
        </p:spPr>
        <p:txBody>
          <a:bodyPr rtlCol="0" anchor="t">
            <a:normAutofit/>
          </a:bodyPr>
          <a:lstStyle>
            <a:lvl1pPr marL="0" indent="0">
              <a:spcBef>
                <a:spcPts val="600"/>
              </a:spcBef>
              <a:buNone/>
              <a:defRPr sz="24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37013312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İçerik Yer Tutucusu 2"/>
          <p:cNvSpPr>
            <a:spLocks noGrp="1"/>
          </p:cNvSpPr>
          <p:nvPr>
            <p:ph sz="half" idx="1"/>
          </p:nvPr>
        </p:nvSpPr>
        <p:spPr>
          <a:xfrm>
            <a:off x="799117" y="1828800"/>
            <a:ext cx="3189801" cy="41910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İçerik Yer Tutucusu 3"/>
          <p:cNvSpPr>
            <a:spLocks noGrp="1"/>
          </p:cNvSpPr>
          <p:nvPr>
            <p:ph sz="half" idx="2"/>
          </p:nvPr>
        </p:nvSpPr>
        <p:spPr>
          <a:xfrm>
            <a:off x="4099516" y="1828800"/>
            <a:ext cx="3189801" cy="41910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6" name="Alt Bilgi Yer Tutucusu 5"/>
          <p:cNvSpPr>
            <a:spLocks noGrp="1"/>
          </p:cNvSpPr>
          <p:nvPr>
            <p:ph type="ftr" sz="quarter" idx="11"/>
          </p:nvPr>
        </p:nvSpPr>
        <p:spPr/>
        <p:txBody>
          <a:bodyPr rtlCol="0"/>
          <a:lstStyle/>
          <a:p>
            <a:endParaRPr lang="tr-TR"/>
          </a:p>
        </p:txBody>
      </p:sp>
      <p:sp>
        <p:nvSpPr>
          <p:cNvPr id="5" name="Tarih Yer Tutucusu 4"/>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7" name="Slayt Numarası Yer Tutucusu 6"/>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34137094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defRPr/>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799118" y="1828800"/>
            <a:ext cx="3189801" cy="685801"/>
          </a:xfrm>
        </p:spPr>
        <p:txBody>
          <a:bodyPr rtlCol="0"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4" name="İçerik Yer Tutucusu 3"/>
          <p:cNvSpPr>
            <a:spLocks noGrp="1"/>
          </p:cNvSpPr>
          <p:nvPr>
            <p:ph sz="half" idx="2"/>
          </p:nvPr>
        </p:nvSpPr>
        <p:spPr>
          <a:xfrm>
            <a:off x="799118" y="2590800"/>
            <a:ext cx="3189801" cy="34290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Metin Yer Tutucusu 4"/>
          <p:cNvSpPr>
            <a:spLocks noGrp="1"/>
          </p:cNvSpPr>
          <p:nvPr>
            <p:ph type="body" sz="quarter" idx="3"/>
          </p:nvPr>
        </p:nvSpPr>
        <p:spPr>
          <a:xfrm>
            <a:off x="4126114" y="1828800"/>
            <a:ext cx="3189801" cy="685801"/>
          </a:xfrm>
        </p:spPr>
        <p:txBody>
          <a:bodyPr rtlCol="0"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6" name="İçerik Yer Tutucusu 5"/>
          <p:cNvSpPr>
            <a:spLocks noGrp="1"/>
          </p:cNvSpPr>
          <p:nvPr>
            <p:ph sz="quarter" idx="4"/>
          </p:nvPr>
        </p:nvSpPr>
        <p:spPr>
          <a:xfrm>
            <a:off x="4126114" y="2590800"/>
            <a:ext cx="3189801" cy="34290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8" name="Alt Bilgi Yer Tutucusu 7"/>
          <p:cNvSpPr>
            <a:spLocks noGrp="1"/>
          </p:cNvSpPr>
          <p:nvPr>
            <p:ph type="ftr" sz="quarter" idx="11"/>
          </p:nvPr>
        </p:nvSpPr>
        <p:spPr/>
        <p:txBody>
          <a:bodyPr rtlCol="0"/>
          <a:lstStyle/>
          <a:p>
            <a:endParaRPr lang="tr-TR"/>
          </a:p>
        </p:txBody>
      </p:sp>
      <p:sp>
        <p:nvSpPr>
          <p:cNvPr id="7" name="Tarih Yer Tutucusu 6"/>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9" name="Slayt Numarası Yer Tutucusu 8"/>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20007847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4" name="Alt Bilgi Yer Tutucusu 3"/>
          <p:cNvSpPr>
            <a:spLocks noGrp="1"/>
          </p:cNvSpPr>
          <p:nvPr>
            <p:ph type="ftr" sz="quarter" idx="11"/>
          </p:nvPr>
        </p:nvSpPr>
        <p:spPr/>
        <p:txBody>
          <a:bodyPr rtlCol="0"/>
          <a:lstStyle/>
          <a:p>
            <a:endParaRPr lang="tr-TR"/>
          </a:p>
        </p:txBody>
      </p:sp>
      <p:sp>
        <p:nvSpPr>
          <p:cNvPr id="3" name="Tarih Yer Tutucusu 2"/>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5" name="Slayt Numarası Yer Tutucusu 4"/>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9071586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Alt Bilgi Yer Tutucusu 2"/>
          <p:cNvSpPr>
            <a:spLocks noGrp="1"/>
          </p:cNvSpPr>
          <p:nvPr>
            <p:ph type="ftr" sz="quarter" idx="11"/>
          </p:nvPr>
        </p:nvSpPr>
        <p:spPr/>
        <p:txBody>
          <a:bodyPr rtlCol="0"/>
          <a:lstStyle/>
          <a:p>
            <a:endParaRPr lang="tr-TR"/>
          </a:p>
        </p:txBody>
      </p:sp>
      <p:sp>
        <p:nvSpPr>
          <p:cNvPr id="2" name="Tarih Yer Tutucusu 1"/>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4" name="Slayt Numarası Yer Tutucusu 3"/>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24415315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Resim Yazılı İçeri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799118" y="533400"/>
            <a:ext cx="3086904" cy="1524000"/>
          </a:xfrm>
        </p:spPr>
        <p:txBody>
          <a:bodyPr rtlCol="0" anchor="b">
            <a:normAutofit/>
          </a:bodyPr>
          <a:lstStyle>
            <a:lvl1pPr algn="l">
              <a:defRPr sz="3600" b="1"/>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a:xfrm>
            <a:off x="4400506" y="533400"/>
            <a:ext cx="4401696" cy="54864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Metin Yer Tutucusu 3"/>
          <p:cNvSpPr>
            <a:spLocks noGrp="1"/>
          </p:cNvSpPr>
          <p:nvPr>
            <p:ph type="body" sz="half" idx="2"/>
          </p:nvPr>
        </p:nvSpPr>
        <p:spPr>
          <a:xfrm>
            <a:off x="799118" y="2209800"/>
            <a:ext cx="3086904" cy="3810000"/>
          </a:xfrm>
        </p:spPr>
        <p:txBody>
          <a:bodyPr rtlCol="0">
            <a:normAutofit/>
          </a:bodyPr>
          <a:lstStyle>
            <a:lvl1pPr marL="0" indent="0">
              <a:lnSpc>
                <a:spcPct val="110000"/>
              </a:lnSpc>
              <a:spcBef>
                <a:spcPts val="600"/>
              </a:spcBef>
              <a:buNone/>
              <a:defRPr sz="18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smtClean="0"/>
              <a:t>Asıl metin stillerini düzenlemek için tıklatın</a:t>
            </a:r>
          </a:p>
        </p:txBody>
      </p:sp>
      <p:sp>
        <p:nvSpPr>
          <p:cNvPr id="6" name="Alt Bilgi Yer Tutucusu 5"/>
          <p:cNvSpPr>
            <a:spLocks noGrp="1"/>
          </p:cNvSpPr>
          <p:nvPr>
            <p:ph type="ftr" sz="quarter" idx="11"/>
          </p:nvPr>
        </p:nvSpPr>
        <p:spPr/>
        <p:txBody>
          <a:bodyPr rtlCol="0"/>
          <a:lstStyle/>
          <a:p>
            <a:endParaRPr lang="tr-TR"/>
          </a:p>
        </p:txBody>
      </p:sp>
      <p:sp>
        <p:nvSpPr>
          <p:cNvPr id="5" name="Tarih Yer Tutucusu 4"/>
          <p:cNvSpPr>
            <a:spLocks noGrp="1"/>
          </p:cNvSpPr>
          <p:nvPr>
            <p:ph type="dt" sz="half" idx="10"/>
          </p:nvPr>
        </p:nvSpPr>
        <p:spPr/>
        <p:txBody>
          <a:bodyPr rtlCol="0"/>
          <a:lstStyle/>
          <a:p>
            <a:fld id="{A4FD1E53-0009-46F8-A684-E934BDCC0C0A}" type="datetimeFigureOut">
              <a:rPr lang="tr-TR" smtClean="0"/>
              <a:pPr/>
              <a:t>05/04/2018</a:t>
            </a:fld>
            <a:endParaRPr lang="tr-TR"/>
          </a:p>
        </p:txBody>
      </p:sp>
      <p:sp>
        <p:nvSpPr>
          <p:cNvPr id="7" name="Slayt Numarası Yer Tutucusu 6"/>
          <p:cNvSpPr>
            <a:spLocks noGrp="1"/>
          </p:cNvSpPr>
          <p:nvPr>
            <p:ph type="sldNum" sz="quarter" idx="12"/>
          </p:nvPr>
        </p:nvSpPr>
        <p:spPr/>
        <p:txBody>
          <a:bodyPr rtlCol="0"/>
          <a:lstStyle/>
          <a:p>
            <a:fld id="{E71D93C6-9E44-4349-847D-AF0FBB6328A4}" type="slidenum">
              <a:rPr lang="tr-TR" smtClean="0"/>
              <a:pPr/>
              <a:t>‹#›</a:t>
            </a:fld>
            <a:endParaRPr lang="tr-TR"/>
          </a:p>
        </p:txBody>
      </p:sp>
    </p:spTree>
    <p:extLst>
      <p:ext uri="{BB962C8B-B14F-4D97-AF65-F5344CB8AC3E}">
        <p14:creationId xmlns:p14="http://schemas.microsoft.com/office/powerpoint/2010/main" xmlns="" val="21017111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799118" y="533400"/>
            <a:ext cx="3086904" cy="1524000"/>
          </a:xfrm>
        </p:spPr>
        <p:txBody>
          <a:bodyPr rtlCol="0" anchor="b">
            <a:noAutofit/>
          </a:bodyPr>
          <a:lstStyle>
            <a:lvl1pPr algn="l">
              <a:defRPr sz="3600" b="1"/>
            </a:lvl1pPr>
          </a:lstStyle>
          <a:p>
            <a:pPr rtl="0"/>
            <a:r>
              <a:rPr lang="tr-TR" noProof="0" smtClean="0"/>
              <a:t>Asıl başlık stili için tıklatın</a:t>
            </a:r>
            <a:endParaRPr lang="tr-TR" noProof="0" dirty="0"/>
          </a:p>
        </p:txBody>
      </p:sp>
      <p:sp>
        <p:nvSpPr>
          <p:cNvPr id="3" name="Resim Yer Tutucusu 2" descr="Resim eklemek için boş yer tutucu. Yer tutucuya tıklayın ve eklemek istediğiniz resmi seçin"/>
          <p:cNvSpPr>
            <a:spLocks noGrp="1"/>
          </p:cNvSpPr>
          <p:nvPr>
            <p:ph type="pic" idx="1"/>
          </p:nvPr>
        </p:nvSpPr>
        <p:spPr>
          <a:xfrm>
            <a:off x="4400505" y="533400"/>
            <a:ext cx="4336259" cy="5791200"/>
          </a:xfrm>
          <a:ln w="50800">
            <a:solidFill>
              <a:schemeClr val="tx1">
                <a:lumMod val="65000"/>
                <a:lumOff val="35000"/>
              </a:schemeClr>
            </a:solidFill>
            <a:miter lim="800000"/>
          </a:ln>
        </p:spPr>
        <p:txBody>
          <a:bodyPr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tr-TR" noProof="0" smtClean="0"/>
              <a:t>Resim eklemek için simgeyi tıklatın</a:t>
            </a:r>
            <a:endParaRPr lang="tr-TR" noProof="0" dirty="0"/>
          </a:p>
        </p:txBody>
      </p:sp>
      <p:sp>
        <p:nvSpPr>
          <p:cNvPr id="4" name="Metin Yer Tutucusu 3"/>
          <p:cNvSpPr>
            <a:spLocks noGrp="1"/>
          </p:cNvSpPr>
          <p:nvPr>
            <p:ph type="body" sz="half" idx="2"/>
          </p:nvPr>
        </p:nvSpPr>
        <p:spPr>
          <a:xfrm>
            <a:off x="799118" y="2209800"/>
            <a:ext cx="3086904" cy="3810000"/>
          </a:xfrm>
        </p:spPr>
        <p:txBody>
          <a:bodyPr rtlCol="0">
            <a:normAutofit/>
          </a:bodyPr>
          <a:lstStyle>
            <a:lvl1pPr marL="0" indent="0">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smtClean="0"/>
              <a:t>Asıl metin stillerini düzenlemek için tıklatın</a:t>
            </a:r>
          </a:p>
        </p:txBody>
      </p:sp>
    </p:spTree>
    <p:extLst>
      <p:ext uri="{BB962C8B-B14F-4D97-AF65-F5344CB8AC3E}">
        <p14:creationId xmlns:p14="http://schemas.microsoft.com/office/powerpoint/2010/main" xmlns="" val="14196082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799117" y="533400"/>
            <a:ext cx="6516798" cy="1066800"/>
          </a:xfrm>
          <a:prstGeom prst="rect">
            <a:avLst/>
          </a:prstGeom>
        </p:spPr>
        <p:txBody>
          <a:bodyPr vert="horz" lIns="91440" tIns="45720" rIns="91440" bIns="45720" rtlCol="0" anchor="b">
            <a:normAutofit/>
          </a:bodyPr>
          <a:lstStyle/>
          <a:p>
            <a:pPr rtl="0"/>
            <a:r>
              <a:rPr lang="tr-TR" noProof="0" dirty="0" smtClean="0"/>
              <a:t>Asıl başlık stilini düzenlemek için tıklayın</a:t>
            </a:r>
            <a:endParaRPr lang="tr-TR" noProof="0" dirty="0"/>
          </a:p>
        </p:txBody>
      </p:sp>
      <p:sp>
        <p:nvSpPr>
          <p:cNvPr id="3" name="Metin Yer Tutucusu 2"/>
          <p:cNvSpPr>
            <a:spLocks noGrp="1"/>
          </p:cNvSpPr>
          <p:nvPr>
            <p:ph type="body" idx="1"/>
          </p:nvPr>
        </p:nvSpPr>
        <p:spPr>
          <a:xfrm>
            <a:off x="799117" y="1828800"/>
            <a:ext cx="6516798" cy="4191000"/>
          </a:xfrm>
          <a:prstGeom prst="rect">
            <a:avLst/>
          </a:prstGeom>
        </p:spPr>
        <p:txBody>
          <a:bodyPr vert="horz" lIns="91440" tIns="45720" rIns="91440" bIns="45720" rtlCol="0">
            <a:normAutofit/>
          </a:bodyPr>
          <a:lstStyle/>
          <a:p>
            <a:pPr lvl="0" rtl="0"/>
            <a:r>
              <a:rPr lang="tr-TR" noProof="0" dirty="0" smtClean="0"/>
              <a:t>Asıl metin stillerini düzenlemek için tıklayın</a:t>
            </a:r>
          </a:p>
          <a:p>
            <a:pPr lvl="1" rtl="0"/>
            <a:r>
              <a:rPr lang="tr-TR" noProof="0" dirty="0" smtClean="0"/>
              <a:t>İkinci düzey</a:t>
            </a:r>
          </a:p>
          <a:p>
            <a:pPr lvl="2" rtl="0"/>
            <a:r>
              <a:rPr lang="tr-TR" noProof="0" dirty="0" smtClean="0"/>
              <a:t>Üçüncü düzey</a:t>
            </a:r>
          </a:p>
          <a:p>
            <a:pPr lvl="3" rtl="0"/>
            <a:r>
              <a:rPr lang="tr-TR" noProof="0" dirty="0" smtClean="0"/>
              <a:t>Dördüncü düzey</a:t>
            </a:r>
          </a:p>
          <a:p>
            <a:pPr lvl="4" rtl="0"/>
            <a:r>
              <a:rPr lang="tr-TR" noProof="0" dirty="0" smtClean="0"/>
              <a:t>Beşinci düzey</a:t>
            </a:r>
            <a:endParaRPr lang="tr-TR" noProof="0" dirty="0"/>
          </a:p>
        </p:txBody>
      </p:sp>
      <p:sp>
        <p:nvSpPr>
          <p:cNvPr id="5" name="Alt Bilgi Yer Tutucusu 4"/>
          <p:cNvSpPr>
            <a:spLocks noGrp="1"/>
          </p:cNvSpPr>
          <p:nvPr>
            <p:ph type="ftr" sz="quarter" idx="3"/>
          </p:nvPr>
        </p:nvSpPr>
        <p:spPr>
          <a:xfrm>
            <a:off x="799118" y="6155268"/>
            <a:ext cx="4240920" cy="273049"/>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lang="tr-TR"/>
          </a:p>
        </p:txBody>
      </p:sp>
      <p:sp>
        <p:nvSpPr>
          <p:cNvPr id="4" name="Tarih Yer Tutucusu 3"/>
          <p:cNvSpPr>
            <a:spLocks noGrp="1"/>
          </p:cNvSpPr>
          <p:nvPr>
            <p:ph type="dt" sz="half" idx="2"/>
          </p:nvPr>
        </p:nvSpPr>
        <p:spPr>
          <a:xfrm>
            <a:off x="5200813" y="6155268"/>
            <a:ext cx="1028968" cy="273049"/>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A4FD1E53-0009-46F8-A684-E934BDCC0C0A}" type="datetimeFigureOut">
              <a:rPr lang="tr-TR" smtClean="0"/>
              <a:pPr/>
              <a:t>05/04/2018</a:t>
            </a:fld>
            <a:endParaRPr lang="tr-TR"/>
          </a:p>
        </p:txBody>
      </p:sp>
      <p:sp>
        <p:nvSpPr>
          <p:cNvPr id="6" name="Slayt Numarası Yer Tutucusu 5"/>
          <p:cNvSpPr>
            <a:spLocks noGrp="1"/>
          </p:cNvSpPr>
          <p:nvPr>
            <p:ph type="sldNum" sz="quarter" idx="4"/>
          </p:nvPr>
        </p:nvSpPr>
        <p:spPr>
          <a:xfrm>
            <a:off x="6401276" y="6155268"/>
            <a:ext cx="914639" cy="273049"/>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E71D93C6-9E44-4349-847D-AF0FBB6328A4}" type="slidenum">
              <a:rPr lang="tr-TR" smtClean="0"/>
              <a:pPr/>
              <a:t>‹#›</a:t>
            </a:fld>
            <a:endParaRPr lang="tr-TR"/>
          </a:p>
        </p:txBody>
      </p:sp>
    </p:spTree>
    <p:extLst>
      <p:ext uri="{BB962C8B-B14F-4D97-AF65-F5344CB8AC3E}">
        <p14:creationId xmlns:p14="http://schemas.microsoft.com/office/powerpoint/2010/main" xmlns="" val="1597054149"/>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914400" rtl="0" eaLnBrk="1" latinLnBrk="0" hangingPunct="1">
        <a:lnSpc>
          <a:spcPct val="80000"/>
        </a:lnSpc>
        <a:spcBef>
          <a:spcPct val="0"/>
        </a:spcBef>
        <a:buNone/>
        <a:defRPr sz="3600" b="1" kern="1200">
          <a:solidFill>
            <a:schemeClr val="accent1">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lumMod val="65000"/>
            <a:lumOff val="35000"/>
          </a:schemeClr>
        </a:buClr>
        <a:buSzPct val="80000"/>
        <a:buFont typeface="Arial" pitchFamily="34" charset="0"/>
        <a:buChar char="•"/>
        <a:defRPr sz="2000" kern="1200">
          <a:solidFill>
            <a:schemeClr val="tx1">
              <a:lumMod val="65000"/>
              <a:lumOff val="35000"/>
            </a:schemeClr>
          </a:solidFill>
          <a:latin typeface="+mn-lt"/>
          <a:ea typeface="+mn-ea"/>
          <a:cs typeface="+mn-cs"/>
        </a:defRPr>
      </a:lvl1pPr>
      <a:lvl2pPr marL="594360" indent="-228600" algn="l" defTabSz="914400" rtl="0" eaLnBrk="1" latinLnBrk="0" hangingPunct="1">
        <a:lnSpc>
          <a:spcPct val="90000"/>
        </a:lnSpc>
        <a:spcBef>
          <a:spcPts val="1000"/>
        </a:spcBef>
        <a:buClr>
          <a:schemeClr val="tx1">
            <a:lumMod val="65000"/>
            <a:lumOff val="35000"/>
          </a:schemeClr>
        </a:buClr>
        <a:buSzPct val="80000"/>
        <a:buFont typeface="Arial" pitchFamily="34" charset="0"/>
        <a:buChar char="•"/>
        <a:defRPr sz="1800" kern="1200">
          <a:solidFill>
            <a:schemeClr val="tx1">
              <a:lumMod val="65000"/>
              <a:lumOff val="35000"/>
            </a:schemeClr>
          </a:solidFill>
          <a:latin typeface="+mn-lt"/>
          <a:ea typeface="+mn-ea"/>
          <a:cs typeface="+mn-cs"/>
        </a:defRPr>
      </a:lvl2pPr>
      <a:lvl3pPr marL="77724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600" kern="1200">
          <a:solidFill>
            <a:schemeClr val="tx1">
              <a:lumMod val="65000"/>
              <a:lumOff val="35000"/>
            </a:schemeClr>
          </a:solidFill>
          <a:latin typeface="+mn-lt"/>
          <a:ea typeface="+mn-ea"/>
          <a:cs typeface="+mn-cs"/>
        </a:defRPr>
      </a:lvl3pPr>
      <a:lvl4pPr marL="96012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4pPr>
      <a:lvl5pPr marL="1097280" indent="-13716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5pPr>
      <a:lvl6pPr marL="123444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6pPr>
      <a:lvl7pPr marL="137160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7pPr>
      <a:lvl8pPr marL="150876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8pPr>
      <a:lvl9pPr marL="164592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4282" y="928670"/>
            <a:ext cx="6858048" cy="2214578"/>
          </a:xfrm>
        </p:spPr>
        <p:txBody>
          <a:bodyPr/>
          <a:lstStyle/>
          <a:p>
            <a:r>
              <a:rPr lang="tr-TR" dirty="0" smtClean="0"/>
              <a:t>BİYOLOJİ DERSİ PROJE ÖDEVİ</a:t>
            </a:r>
            <a:endParaRPr lang="tr-TR" dirty="0"/>
          </a:p>
        </p:txBody>
      </p:sp>
      <p:sp>
        <p:nvSpPr>
          <p:cNvPr id="3" name="2 Alt Başlık"/>
          <p:cNvSpPr>
            <a:spLocks noGrp="1"/>
          </p:cNvSpPr>
          <p:nvPr>
            <p:ph type="subTitle" idx="1"/>
          </p:nvPr>
        </p:nvSpPr>
        <p:spPr>
          <a:xfrm>
            <a:off x="0" y="3286124"/>
            <a:ext cx="8143932" cy="3571876"/>
          </a:xfrm>
        </p:spPr>
        <p:txBody>
          <a:bodyPr>
            <a:normAutofit/>
          </a:bodyPr>
          <a:lstStyle/>
          <a:p>
            <a:r>
              <a:rPr lang="tr-TR" sz="2800" dirty="0" smtClean="0">
                <a:solidFill>
                  <a:srgbClr val="FF0000"/>
                </a:solidFill>
              </a:rPr>
              <a:t> </a:t>
            </a:r>
            <a:r>
              <a:rPr lang="tr-TR" sz="2800" dirty="0" smtClean="0">
                <a:solidFill>
                  <a:schemeClr val="tx1"/>
                </a:solidFill>
              </a:rPr>
              <a:t>Konu:</a:t>
            </a:r>
            <a:r>
              <a:rPr lang="tr-TR" sz="2800" dirty="0" smtClean="0">
                <a:solidFill>
                  <a:srgbClr val="FF0000"/>
                </a:solidFill>
              </a:rPr>
              <a:t> SİNİR SİSTEMİ VE DUYU ORGANLARI	 </a:t>
            </a:r>
            <a:r>
              <a:rPr lang="tr-TR" sz="2800" dirty="0" smtClean="0">
                <a:solidFill>
                  <a:schemeClr val="tx1"/>
                </a:solidFill>
              </a:rPr>
              <a:t>HAZIRLAYAN: </a:t>
            </a:r>
            <a:r>
              <a:rPr lang="tr-TR" sz="2800" dirty="0" smtClean="0">
                <a:solidFill>
                  <a:srgbClr val="FF0000"/>
                </a:solidFill>
              </a:rPr>
              <a:t>SERRA KILIÇ 11/D 98 		 </a:t>
            </a:r>
            <a:r>
              <a:rPr lang="tr-TR" sz="2800" dirty="0" smtClean="0">
                <a:solidFill>
                  <a:schemeClr val="tx1"/>
                </a:solidFill>
              </a:rPr>
              <a:t>ÖĞRETMEN: </a:t>
            </a:r>
            <a:r>
              <a:rPr lang="tr-TR" sz="2800" dirty="0" smtClean="0">
                <a:solidFill>
                  <a:srgbClr val="FF0000"/>
                </a:solidFill>
              </a:rPr>
              <a:t>NURİYE YALÇINTAN		</a:t>
            </a:r>
            <a:r>
              <a:rPr lang="tr-TR" dirty="0" smtClean="0">
                <a:solidFill>
                  <a:srgbClr val="FF0000"/>
                </a:solidFill>
              </a:rPr>
              <a:t>		</a:t>
            </a:r>
            <a:endParaRPr lang="tr-TR" dirty="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 Kıkırdak Doku;</a:t>
            </a:r>
            <a:endParaRPr lang="tr-TR" dirty="0"/>
          </a:p>
        </p:txBody>
      </p:sp>
      <p:sp>
        <p:nvSpPr>
          <p:cNvPr id="3" name="2 İçerik Yer Tutucusu"/>
          <p:cNvSpPr>
            <a:spLocks noGrp="1"/>
          </p:cNvSpPr>
          <p:nvPr>
            <p:ph idx="1"/>
          </p:nvPr>
        </p:nvSpPr>
        <p:spPr>
          <a:xfrm>
            <a:off x="214282" y="1643050"/>
            <a:ext cx="8286808" cy="5214950"/>
          </a:xfrm>
        </p:spPr>
        <p:txBody>
          <a:bodyPr>
            <a:normAutofit/>
          </a:bodyPr>
          <a:lstStyle/>
          <a:p>
            <a:r>
              <a:rPr lang="tr-TR" sz="2400" b="1" dirty="0" smtClean="0"/>
              <a:t>Kıkırdak Doku,</a:t>
            </a:r>
            <a:r>
              <a:rPr lang="tr-TR" b="1" dirty="0" smtClean="0"/>
              <a:t> </a:t>
            </a:r>
            <a:r>
              <a:rPr lang="tr-TR" dirty="0" err="1" smtClean="0"/>
              <a:t>Sentripom</a:t>
            </a:r>
            <a:r>
              <a:rPr lang="tr-TR" dirty="0" smtClean="0"/>
              <a:t> adı verilen kıkırdak doku hayvansal bir dokudur. Görevleri vücutta yarı taşıyıcı görevi bulunur. Esnek bir matrise sahip olan kıkırdak doku kemik dokudan daha esnek ve yumuşaktır. Kesinlikle dokusunda damar bulunmaz. Kıkırdak olan hücreleri </a:t>
            </a:r>
            <a:r>
              <a:rPr lang="tr-TR" b="1" dirty="0" err="1" smtClean="0"/>
              <a:t>mantilizyon</a:t>
            </a:r>
            <a:r>
              <a:rPr lang="tr-TR" dirty="0" smtClean="0"/>
              <a:t> ile madde alış verişi yapar. Kıkırdak dokulu kemikler vücudumuzda çeşitli yerlerde bulunurlar. Bunlar Burun, kulak, göğüs kafesi, boğazda ve omurlar arasında. Kıkırdak dokular üçü ana kıkırdak doku tipine sahiptir. Bunlar </a:t>
            </a:r>
            <a:r>
              <a:rPr lang="tr-TR" b="1" dirty="0" smtClean="0"/>
              <a:t>elastik, </a:t>
            </a:r>
            <a:r>
              <a:rPr lang="tr-TR" b="1" dirty="0" err="1" smtClean="0"/>
              <a:t>hiyalin</a:t>
            </a:r>
            <a:r>
              <a:rPr lang="tr-TR" b="1" dirty="0" smtClean="0"/>
              <a:t> ve </a:t>
            </a:r>
            <a:r>
              <a:rPr lang="tr-TR" b="1" dirty="0" err="1" smtClean="0"/>
              <a:t>fibröz</a:t>
            </a:r>
            <a:r>
              <a:rPr lang="tr-TR" b="1" dirty="0" smtClean="0"/>
              <a:t> </a:t>
            </a:r>
            <a:r>
              <a:rPr lang="tr-TR" dirty="0" smtClean="0"/>
              <a:t>olarak adlandırılır. Bunların her biri bulundukları yerin ihtiyaçlarını karşılamak ile görevlidir. Farklı özelliklere sahiptirler. </a:t>
            </a:r>
            <a:endParaRPr lang="tr-TR" dirty="0"/>
          </a:p>
        </p:txBody>
      </p:sp>
    </p:spTree>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5. Epilepsi (Sara):</a:t>
            </a:r>
            <a:r>
              <a:rPr lang="tr-TR" dirty="0" smtClean="0"/>
              <a:t/>
            </a:r>
            <a:br>
              <a:rPr lang="tr-TR" dirty="0" smtClean="0"/>
            </a:br>
            <a:endParaRPr lang="tr-TR" dirty="0"/>
          </a:p>
        </p:txBody>
      </p:sp>
      <p:sp>
        <p:nvSpPr>
          <p:cNvPr id="3" name="2 İçerik Yer Tutucusu"/>
          <p:cNvSpPr>
            <a:spLocks noGrp="1"/>
          </p:cNvSpPr>
          <p:nvPr>
            <p:ph idx="1"/>
          </p:nvPr>
        </p:nvSpPr>
        <p:spPr>
          <a:xfrm>
            <a:off x="857224" y="1714488"/>
            <a:ext cx="7244978" cy="4891102"/>
          </a:xfrm>
        </p:spPr>
        <p:txBody>
          <a:bodyPr/>
          <a:lstStyle/>
          <a:p>
            <a:r>
              <a:rPr lang="tr-TR" dirty="0" smtClean="0"/>
              <a:t>-Epilepsi, beyin içinde bulunan sinir hücrelerinin olağan dışı bir elektro-kimyasal boşalma yapması sonucu ortaya çıkan nörolojik hastalıktır.</a:t>
            </a:r>
          </a:p>
          <a:p>
            <a:r>
              <a:rPr lang="tr-TR" dirty="0" smtClean="0"/>
              <a:t>-Sıklıkla geçici bilinç kaybına neden olur.</a:t>
            </a:r>
          </a:p>
          <a:p>
            <a:r>
              <a:rPr lang="tr-TR" sz="2800" b="1" dirty="0" smtClean="0">
                <a:solidFill>
                  <a:srgbClr val="FF0000"/>
                </a:solidFill>
              </a:rPr>
              <a:t>SARA NÖBETİ SIRASINDA NELER YAPILMALIDIR?</a:t>
            </a:r>
            <a:endParaRPr lang="tr-TR" sz="2800" dirty="0" smtClean="0">
              <a:solidFill>
                <a:srgbClr val="FF0000"/>
              </a:solidFill>
            </a:endParaRPr>
          </a:p>
          <a:p>
            <a:r>
              <a:rPr lang="tr-TR" dirty="0" smtClean="0"/>
              <a:t>-İlerlemiş vakalarda nöbetle birlikte yere düşen kişinin dilini ısırıp koparmasını hatta yutmasını önlemek için ağzına dişlerini aralık tutacak bir nesne konulması ilk yardımda oldukça önemlidir. Kıyafetleri ve yakası gevşetilmelidir.</a:t>
            </a:r>
          </a:p>
          <a:p>
            <a:endParaRPr lang="tr-TR" dirty="0"/>
          </a:p>
        </p:txBody>
      </p:sp>
    </p:spTree>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500042"/>
            <a:ext cx="7429552" cy="6143668"/>
          </a:xfrm>
        </p:spPr>
        <p:txBody>
          <a:bodyPr>
            <a:normAutofit fontScale="92500" lnSpcReduction="20000"/>
          </a:bodyPr>
          <a:lstStyle/>
          <a:p>
            <a:r>
              <a:rPr lang="tr-TR" b="1" dirty="0" smtClean="0">
                <a:solidFill>
                  <a:srgbClr val="FFC000"/>
                </a:solidFill>
              </a:rPr>
              <a:t>6. Menenjit:</a:t>
            </a:r>
            <a:r>
              <a:rPr lang="tr-TR" b="1" dirty="0" smtClean="0"/>
              <a:t> </a:t>
            </a:r>
            <a:r>
              <a:rPr lang="tr-TR" dirty="0" smtClean="0"/>
              <a:t>Menenjit, beyni saran zarların (</a:t>
            </a:r>
            <a:r>
              <a:rPr lang="tr-TR" dirty="0" err="1" smtClean="0"/>
              <a:t>meningens</a:t>
            </a:r>
            <a:r>
              <a:rPr lang="tr-TR" dirty="0" smtClean="0"/>
              <a:t>) iltihaplanmasıyla oluşan, hemen tedavi edilmezse işitme kaybı, beyin hasarı ve ölümle sonuçlanabilen ciddi bir merkezî sinir sistemi hastalığıdır.</a:t>
            </a:r>
          </a:p>
          <a:p>
            <a:r>
              <a:rPr lang="tr-TR" dirty="0" smtClean="0"/>
              <a:t>-Menenjitin bakteriyel ve </a:t>
            </a:r>
            <a:r>
              <a:rPr lang="tr-TR" dirty="0" err="1" smtClean="0"/>
              <a:t>virütik</a:t>
            </a:r>
            <a:r>
              <a:rPr lang="tr-TR" dirty="0" smtClean="0"/>
              <a:t> olmak üzere iki tipi vardır. </a:t>
            </a:r>
            <a:r>
              <a:rPr lang="tr-TR" dirty="0" err="1" smtClean="0"/>
              <a:t>Viral</a:t>
            </a:r>
            <a:r>
              <a:rPr lang="tr-TR" dirty="0" smtClean="0"/>
              <a:t> menenjit genellikle daha sık görülür ve daha kolay atlatılır. Ancak, bakteriyel menenjit, erken tanı konulduğunda antibiyotikle başarılı bir şekilde tedavi edilebilir.</a:t>
            </a:r>
          </a:p>
          <a:p>
            <a:r>
              <a:rPr lang="tr-TR" b="1" dirty="0" smtClean="0">
                <a:solidFill>
                  <a:srgbClr val="FFC000"/>
                </a:solidFill>
              </a:rPr>
              <a:t>7. Çocuk Felci:</a:t>
            </a:r>
            <a:r>
              <a:rPr lang="tr-TR" b="1" dirty="0" smtClean="0"/>
              <a:t> </a:t>
            </a:r>
            <a:r>
              <a:rPr lang="tr-TR" dirty="0" err="1" smtClean="0"/>
              <a:t>Polio</a:t>
            </a:r>
            <a:r>
              <a:rPr lang="tr-TR" dirty="0" smtClean="0"/>
              <a:t> virüsünün yol açtığı omurilikteki motor sinir hücrelerinin tahribatı ve buna bağlı olarak ortaya çıkan organ felçleri ile seyreden </a:t>
            </a:r>
            <a:r>
              <a:rPr lang="tr-TR" dirty="0" err="1" smtClean="0"/>
              <a:t>viral</a:t>
            </a:r>
            <a:r>
              <a:rPr lang="tr-TR" dirty="0" smtClean="0"/>
              <a:t> ve bulaşıcı bir hastalıktır.</a:t>
            </a:r>
          </a:p>
          <a:p>
            <a:r>
              <a:rPr lang="tr-TR" dirty="0" smtClean="0"/>
              <a:t>-Genellikle 1-4 yaşları arasındaki çocuklarda görülmekle birlikte aşılama ile tamamen önlenebilen bir hastalıktır.</a:t>
            </a:r>
          </a:p>
          <a:p>
            <a:r>
              <a:rPr lang="tr-TR" b="1" dirty="0" smtClean="0">
                <a:solidFill>
                  <a:srgbClr val="FFC000"/>
                </a:solidFill>
              </a:rPr>
              <a:t>8. Alkol ve Madde Bağımlılığının Sinir Sistemine Etkisi</a:t>
            </a:r>
            <a:endParaRPr lang="tr-TR" dirty="0" smtClean="0">
              <a:solidFill>
                <a:srgbClr val="FFC000"/>
              </a:solidFill>
            </a:endParaRPr>
          </a:p>
          <a:p>
            <a:r>
              <a:rPr lang="tr-TR" dirty="0" smtClean="0"/>
              <a:t>-Bağımlılık yapan maddelerin tümü merkezî sinir sistemine etki ederek duyarlılığı azaltır ya da yok eder. Devamlı kullanılması hâlinde sinir sistemi tahribatına neden olur.</a:t>
            </a:r>
          </a:p>
          <a:p>
            <a:r>
              <a:rPr lang="tr-TR" dirty="0" smtClean="0"/>
              <a:t>Alkolün en fazla tahribata neden olduğu organlardan biri beyindir. Alkol, beyin hücrelerini öldürdüğü için zamanla beyin küçülür. Aşırı alkol tüketimi mantıklı düşünme, karar verme ve hareket etme yeteneklerinin bozulmasına, hafızanın zayıflamasına ve uyku bozukluklarına sebep olmaktadır.</a:t>
            </a:r>
          </a:p>
          <a:p>
            <a:endParaRPr lang="tr-TR" dirty="0"/>
          </a:p>
        </p:txBody>
      </p:sp>
    </p:spTree>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285728"/>
            <a:ext cx="6516798" cy="814406"/>
          </a:xfrm>
        </p:spPr>
        <p:txBody>
          <a:bodyPr/>
          <a:lstStyle/>
          <a:p>
            <a:r>
              <a:rPr lang="tr-TR" b="1" dirty="0" smtClean="0">
                <a:solidFill>
                  <a:srgbClr val="FFC000"/>
                </a:solidFill>
              </a:rPr>
              <a:t>ÖNEMLİ:</a:t>
            </a:r>
            <a:r>
              <a:rPr lang="tr-TR" b="1" dirty="0" smtClean="0"/>
              <a:t> </a:t>
            </a:r>
            <a:endParaRPr lang="tr-TR" dirty="0"/>
          </a:p>
        </p:txBody>
      </p:sp>
      <p:sp>
        <p:nvSpPr>
          <p:cNvPr id="3" name="2 İçerik Yer Tutucusu"/>
          <p:cNvSpPr>
            <a:spLocks noGrp="1"/>
          </p:cNvSpPr>
          <p:nvPr>
            <p:ph idx="1"/>
          </p:nvPr>
        </p:nvSpPr>
        <p:spPr>
          <a:xfrm>
            <a:off x="214282" y="1142984"/>
            <a:ext cx="8072494" cy="5500725"/>
          </a:xfrm>
        </p:spPr>
        <p:txBody>
          <a:bodyPr>
            <a:normAutofit lnSpcReduction="10000"/>
          </a:bodyPr>
          <a:lstStyle/>
          <a:p>
            <a:r>
              <a:rPr lang="tr-TR" dirty="0" smtClean="0"/>
              <a:t>Düzenli uyku güne zinde başlamayı sağlamasının yanı sıra hafızanın güçlenmesine ve öğrenme</a:t>
            </a:r>
            <a:r>
              <a:rPr lang="tr-TR" b="1" dirty="0" smtClean="0"/>
              <a:t> </a:t>
            </a:r>
            <a:r>
              <a:rPr lang="tr-TR" dirty="0" smtClean="0"/>
              <a:t>kapasitesinin artmasına da katkı sağlamaktadır. Uykunun, beyni zehirli maddelerden</a:t>
            </a:r>
            <a:r>
              <a:rPr lang="tr-TR" b="1" dirty="0" smtClean="0"/>
              <a:t> </a:t>
            </a:r>
            <a:r>
              <a:rPr lang="tr-TR" dirty="0" smtClean="0"/>
              <a:t>temizlediğine dair yeni veriler elde edilmiştir. Yapılan araştırmalarda uyku sırasında beyin</a:t>
            </a:r>
            <a:r>
              <a:rPr lang="tr-TR" b="1" dirty="0" smtClean="0"/>
              <a:t> </a:t>
            </a:r>
            <a:r>
              <a:rPr lang="tr-TR" dirty="0" smtClean="0"/>
              <a:t>hücreleri arasındaki boşluğun arttığı ve bu artışın uyanıkken merkezî sinir sisteminde oluşan</a:t>
            </a:r>
            <a:r>
              <a:rPr lang="tr-TR" b="1" dirty="0" smtClean="0"/>
              <a:t> </a:t>
            </a:r>
            <a:r>
              <a:rPr lang="tr-TR" dirty="0" smtClean="0"/>
              <a:t>zehirli maddelerin beyinden uzaklaştırılmasında etkili olduğu belirlenmiştir.</a:t>
            </a:r>
          </a:p>
          <a:p>
            <a:r>
              <a:rPr lang="tr-TR" dirty="0" smtClean="0"/>
              <a:t>-Özellikle B grubu vitaminler, E vitamini, demir, çinko, iyot gibi mineraller içeren besinlerin tüketimi sinir sistemi sağlığı açısından çok önemlidir. B vitaminleri birçok yararının yanı sıra beynimizi strese karşı da korur. E vitamini, hem felç hem de kalp krizi riskini düşürür. Demir, beynin beslenmesi açısından hayati önem taşımaktadır.</a:t>
            </a:r>
          </a:p>
          <a:p>
            <a:r>
              <a:rPr lang="tr-TR" dirty="0" smtClean="0"/>
              <a:t>-Beyin sağlığımız için her gün yeterli miktarda C vitamini içerikli yiyecekler, su tüketilmesi ve protein içeriği yüksek gıdaların alınması gerektiği de unutulmamalıdır.</a:t>
            </a:r>
          </a:p>
          <a:p>
            <a:r>
              <a:rPr lang="tr-TR" b="1" dirty="0" smtClean="0"/>
              <a:t>Beyin, aşırı çalıştığında hücrelerde biriken atık maddeleri uzaklaştıramadığı için yorulur. Buna sürmenaj denir. İstirahat etmek, uyumak, temiz hava almak beyni dinlendirir.                                          </a:t>
            </a:r>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2786058"/>
            <a:ext cx="7053542" cy="1400530"/>
          </a:xfrm>
        </p:spPr>
        <p:txBody>
          <a:bodyPr/>
          <a:lstStyle/>
          <a:p>
            <a:r>
              <a:rPr lang="tr-TR" sz="5400" b="1" dirty="0" smtClean="0"/>
              <a:t>DUYU ORGANLARI</a:t>
            </a:r>
            <a:r>
              <a:rPr lang="tr-TR" dirty="0" smtClean="0"/>
              <a:t/>
            </a:r>
            <a:br>
              <a:rPr lang="tr-TR" dirty="0" smtClean="0"/>
            </a:br>
            <a:endParaRPr lang="tr-TR" dirty="0"/>
          </a:p>
        </p:txBody>
      </p:sp>
    </p:spTree>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Göz :</a:t>
            </a:r>
            <a:r>
              <a:rPr lang="tr-TR" dirty="0" smtClean="0"/>
              <a:t/>
            </a:r>
            <a:br>
              <a:rPr lang="tr-TR" dirty="0" smtClean="0"/>
            </a:br>
            <a:endParaRPr lang="tr-TR" dirty="0"/>
          </a:p>
        </p:txBody>
      </p:sp>
      <p:sp>
        <p:nvSpPr>
          <p:cNvPr id="3" name="2 İçerik Yer Tutucusu"/>
          <p:cNvSpPr>
            <a:spLocks noGrp="1"/>
          </p:cNvSpPr>
          <p:nvPr>
            <p:ph idx="1"/>
          </p:nvPr>
        </p:nvSpPr>
        <p:spPr>
          <a:xfrm>
            <a:off x="0" y="1000108"/>
            <a:ext cx="9144000" cy="5857891"/>
          </a:xfrm>
        </p:spPr>
        <p:txBody>
          <a:bodyPr>
            <a:normAutofit fontScale="85000" lnSpcReduction="20000"/>
          </a:bodyPr>
          <a:lstStyle/>
          <a:p>
            <a:r>
              <a:rPr lang="tr-TR" dirty="0" smtClean="0"/>
              <a:t>Duyu organlarının yapısında çevredeki uyarıları almaya özelleşmiş yapılara </a:t>
            </a:r>
            <a:r>
              <a:rPr lang="tr-TR" b="1" dirty="0" smtClean="0">
                <a:solidFill>
                  <a:srgbClr val="FFC000"/>
                </a:solidFill>
              </a:rPr>
              <a:t>reseptör</a:t>
            </a:r>
            <a:r>
              <a:rPr lang="tr-TR" dirty="0" smtClean="0">
                <a:solidFill>
                  <a:srgbClr val="FFC000"/>
                </a:solidFill>
              </a:rPr>
              <a:t> </a:t>
            </a:r>
            <a:r>
              <a:rPr lang="tr-TR" b="1" dirty="0" smtClean="0">
                <a:solidFill>
                  <a:srgbClr val="FFC000"/>
                </a:solidFill>
              </a:rPr>
              <a:t>(almaç)</a:t>
            </a:r>
            <a:r>
              <a:rPr lang="tr-TR" dirty="0" smtClean="0"/>
              <a:t> denir.</a:t>
            </a:r>
          </a:p>
          <a:p>
            <a:r>
              <a:rPr lang="tr-TR" dirty="0" smtClean="0"/>
              <a:t>-Çevredeki uyarılar, duyu organlarındaki alıcı </a:t>
            </a:r>
            <a:r>
              <a:rPr lang="tr-TR" dirty="0" smtClean="0">
                <a:solidFill>
                  <a:srgbClr val="FFC000"/>
                </a:solidFill>
              </a:rPr>
              <a:t>(reseptör) </a:t>
            </a:r>
            <a:r>
              <a:rPr lang="tr-TR" dirty="0" smtClean="0"/>
              <a:t>adı verilen özelleşmiş </a:t>
            </a:r>
            <a:r>
              <a:rPr lang="tr-TR" dirty="0" err="1" smtClean="0"/>
              <a:t>epitel</a:t>
            </a:r>
            <a:r>
              <a:rPr lang="tr-TR" dirty="0" smtClean="0"/>
              <a:t> hücreleri veya sinir uçlarıyla alınır.</a:t>
            </a:r>
          </a:p>
          <a:p>
            <a:r>
              <a:rPr lang="tr-TR" dirty="0" smtClean="0"/>
              <a:t>-Oluşan uyartılar beyindeki belirli merkezlere iletilerek değerlendirilir ve algı oluşur. Dolayısıyla, duyu organımızla değil, beynimizle görür, işitir veya dokunduklarımızı algılarız.</a:t>
            </a:r>
          </a:p>
          <a:p>
            <a:r>
              <a:rPr lang="tr-TR" dirty="0" smtClean="0"/>
              <a:t>-Vücutta, kan basıncı ve vücut pozisyonu gibi içsel uyarılara duyarlı</a:t>
            </a:r>
            <a:r>
              <a:rPr lang="tr-TR" dirty="0" smtClean="0">
                <a:solidFill>
                  <a:srgbClr val="FFC000"/>
                </a:solidFill>
              </a:rPr>
              <a:t> </a:t>
            </a:r>
            <a:r>
              <a:rPr lang="tr-TR" b="1" dirty="0" smtClean="0">
                <a:solidFill>
                  <a:srgbClr val="FFC000"/>
                </a:solidFill>
              </a:rPr>
              <a:t>iç alıcılar</a:t>
            </a:r>
            <a:r>
              <a:rPr lang="tr-TR" dirty="0" smtClean="0"/>
              <a:t> ve vücut dışındaki uyarılara duyarlı olan</a:t>
            </a:r>
            <a:r>
              <a:rPr lang="tr-TR" dirty="0" smtClean="0">
                <a:solidFill>
                  <a:srgbClr val="FFC000"/>
                </a:solidFill>
              </a:rPr>
              <a:t> </a:t>
            </a:r>
            <a:r>
              <a:rPr lang="tr-TR" b="1" dirty="0" smtClean="0">
                <a:solidFill>
                  <a:srgbClr val="FFC000"/>
                </a:solidFill>
              </a:rPr>
              <a:t>dış alıcılar</a:t>
            </a:r>
            <a:r>
              <a:rPr lang="tr-TR" dirty="0" smtClean="0"/>
              <a:t> vardır.</a:t>
            </a:r>
          </a:p>
          <a:p>
            <a:r>
              <a:rPr lang="tr-TR" dirty="0" smtClean="0"/>
              <a:t>Örneğin dolaşım sıvısının </a:t>
            </a:r>
            <a:r>
              <a:rPr lang="tr-TR" dirty="0" err="1" smtClean="0"/>
              <a:t>ozmotik</a:t>
            </a:r>
            <a:r>
              <a:rPr lang="tr-TR" dirty="0" smtClean="0"/>
              <a:t> basıcını algılayan almaçlar, kandaki glikoz ve CO</a:t>
            </a:r>
            <a:r>
              <a:rPr lang="tr-TR" baseline="-25000" dirty="0" smtClean="0"/>
              <a:t>2 </a:t>
            </a:r>
            <a:r>
              <a:rPr lang="tr-TR" dirty="0" smtClean="0"/>
              <a:t>miktarını algılayan iç almaçlardır.</a:t>
            </a:r>
          </a:p>
          <a:p>
            <a:r>
              <a:rPr lang="tr-TR" dirty="0" smtClean="0"/>
              <a:t>-Dış alıcılar duyu organlarında bulunur.</a:t>
            </a:r>
          </a:p>
          <a:p>
            <a:r>
              <a:rPr lang="tr-TR" b="1" dirty="0" smtClean="0">
                <a:solidFill>
                  <a:srgbClr val="FFC000"/>
                </a:solidFill>
              </a:rPr>
              <a:t>-</a:t>
            </a:r>
            <a:r>
              <a:rPr lang="tr-TR" b="1" dirty="0" smtClean="0">
                <a:solidFill>
                  <a:srgbClr val="FF0000"/>
                </a:solidFill>
              </a:rPr>
              <a:t>Uyaranın çeşidine göre Duyu reseptörleri çeşitleri: </a:t>
            </a:r>
            <a:endParaRPr lang="tr-TR" dirty="0" smtClean="0">
              <a:solidFill>
                <a:srgbClr val="FF0000"/>
              </a:solidFill>
            </a:endParaRPr>
          </a:p>
          <a:p>
            <a:r>
              <a:rPr lang="tr-TR" b="1" dirty="0" smtClean="0">
                <a:solidFill>
                  <a:srgbClr val="FF0000"/>
                </a:solidFill>
              </a:rPr>
              <a:t>1. </a:t>
            </a:r>
            <a:r>
              <a:rPr lang="tr-TR" b="1" dirty="0" err="1" smtClean="0">
                <a:solidFill>
                  <a:srgbClr val="FF0000"/>
                </a:solidFill>
              </a:rPr>
              <a:t>Fotoreseptörler</a:t>
            </a:r>
            <a:r>
              <a:rPr lang="tr-TR" b="1" dirty="0" smtClean="0">
                <a:solidFill>
                  <a:srgbClr val="FF0000"/>
                </a:solidFill>
              </a:rPr>
              <a:t>:</a:t>
            </a:r>
            <a:r>
              <a:rPr lang="tr-TR" dirty="0" smtClean="0">
                <a:solidFill>
                  <a:srgbClr val="FF0000"/>
                </a:solidFill>
              </a:rPr>
              <a:t> </a:t>
            </a:r>
            <a:r>
              <a:rPr lang="tr-TR" dirty="0" smtClean="0"/>
              <a:t>Gözümüzde bulunur, ışığa karşı duyarlıdır.</a:t>
            </a:r>
          </a:p>
          <a:p>
            <a:r>
              <a:rPr lang="tr-TR" b="1" dirty="0" smtClean="0">
                <a:solidFill>
                  <a:srgbClr val="FF0000"/>
                </a:solidFill>
              </a:rPr>
              <a:t>2. </a:t>
            </a:r>
            <a:r>
              <a:rPr lang="tr-TR" b="1" dirty="0" err="1" smtClean="0">
                <a:solidFill>
                  <a:srgbClr val="FF0000"/>
                </a:solidFill>
              </a:rPr>
              <a:t>Kemoreseptörler</a:t>
            </a:r>
            <a:r>
              <a:rPr lang="tr-TR" b="1" dirty="0" smtClean="0">
                <a:solidFill>
                  <a:srgbClr val="FF0000"/>
                </a:solidFill>
              </a:rPr>
              <a:t>:</a:t>
            </a:r>
            <a:r>
              <a:rPr lang="tr-TR" dirty="0" smtClean="0">
                <a:solidFill>
                  <a:srgbClr val="FF0000"/>
                </a:solidFill>
              </a:rPr>
              <a:t> </a:t>
            </a:r>
            <a:r>
              <a:rPr lang="tr-TR" dirty="0" smtClean="0"/>
              <a:t>Burun ve dilde bulunur, kimyasal uyaranlara karşı duyarlıdır.</a:t>
            </a:r>
          </a:p>
          <a:p>
            <a:r>
              <a:rPr lang="tr-TR" b="1" dirty="0" smtClean="0">
                <a:solidFill>
                  <a:srgbClr val="FF0000"/>
                </a:solidFill>
              </a:rPr>
              <a:t>3. </a:t>
            </a:r>
            <a:r>
              <a:rPr lang="tr-TR" b="1" dirty="0" err="1" smtClean="0">
                <a:solidFill>
                  <a:srgbClr val="FF0000"/>
                </a:solidFill>
              </a:rPr>
              <a:t>Mekanoreseptörler</a:t>
            </a:r>
            <a:r>
              <a:rPr lang="tr-TR" b="1" dirty="0" smtClean="0">
                <a:solidFill>
                  <a:srgbClr val="FF0000"/>
                </a:solidFill>
              </a:rPr>
              <a:t>:</a:t>
            </a:r>
            <a:r>
              <a:rPr lang="tr-TR" dirty="0" smtClean="0"/>
              <a:t> Deri ve kulakta bulunur. Dokunma, titreşim, sıcaklık gibi uyaranlara karşı duyarlıdır.</a:t>
            </a:r>
          </a:p>
          <a:p>
            <a:r>
              <a:rPr lang="tr-TR" dirty="0" smtClean="0"/>
              <a:t>-Deride bulunan ve sıcak ile soğuğu algılayanlara</a:t>
            </a:r>
            <a:r>
              <a:rPr lang="tr-TR" dirty="0" smtClean="0">
                <a:solidFill>
                  <a:srgbClr val="FF0000"/>
                </a:solidFill>
              </a:rPr>
              <a:t> </a:t>
            </a:r>
            <a:r>
              <a:rPr lang="tr-TR" b="1" dirty="0" err="1" smtClean="0">
                <a:solidFill>
                  <a:srgbClr val="FF0000"/>
                </a:solidFill>
              </a:rPr>
              <a:t>termoreseptör</a:t>
            </a:r>
            <a:r>
              <a:rPr lang="tr-TR" dirty="0" smtClean="0">
                <a:solidFill>
                  <a:srgbClr val="FFC000"/>
                </a:solidFill>
              </a:rPr>
              <a:t> </a:t>
            </a:r>
            <a:r>
              <a:rPr lang="tr-TR" dirty="0" smtClean="0"/>
              <a:t>denir.</a:t>
            </a:r>
          </a:p>
          <a:p>
            <a:endParaRPr lang="tr-TR" dirty="0"/>
          </a:p>
        </p:txBody>
      </p:sp>
    </p:spTree>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57166"/>
            <a:ext cx="7858148" cy="4195481"/>
          </a:xfrm>
        </p:spPr>
        <p:txBody>
          <a:bodyPr/>
          <a:lstStyle/>
          <a:p>
            <a:r>
              <a:rPr lang="tr-TR" b="1" dirty="0" smtClean="0"/>
              <a:t>Göz iki kısımda incelenir; </a:t>
            </a:r>
            <a:r>
              <a:rPr lang="tr-TR" dirty="0" smtClean="0"/>
              <a:t>1. Göz yuvarlağı 2. Yardımcı yapılar</a:t>
            </a:r>
          </a:p>
          <a:p>
            <a:r>
              <a:rPr lang="tr-TR" sz="2800" b="1" dirty="0" smtClean="0">
                <a:solidFill>
                  <a:srgbClr val="FFC000"/>
                </a:solidFill>
              </a:rPr>
              <a:t>1. GÖZ YUVARLAĞI</a:t>
            </a:r>
            <a:endParaRPr lang="tr-TR" sz="2800" dirty="0" smtClean="0">
              <a:solidFill>
                <a:srgbClr val="FFC000"/>
              </a:solidFill>
            </a:endParaRPr>
          </a:p>
          <a:p>
            <a:r>
              <a:rPr lang="tr-TR" dirty="0" smtClean="0"/>
              <a:t>-Dıştan içe doğru sert tabaka, damar tabaka ve ağ tabak (retina) olmak üzere üç tabakadan oluşur.</a:t>
            </a:r>
          </a:p>
          <a:p>
            <a:endParaRPr lang="tr-TR" dirty="0"/>
          </a:p>
        </p:txBody>
      </p:sp>
      <p:pic>
        <p:nvPicPr>
          <p:cNvPr id="4" name="3 Resim" descr="image001 (2).png"/>
          <p:cNvPicPr>
            <a:picLocks noChangeAspect="1"/>
          </p:cNvPicPr>
          <p:nvPr/>
        </p:nvPicPr>
        <p:blipFill>
          <a:blip r:embed="rId2" cstate="print"/>
          <a:stretch>
            <a:fillRect/>
          </a:stretch>
        </p:blipFill>
        <p:spPr>
          <a:xfrm>
            <a:off x="0" y="2547814"/>
            <a:ext cx="9144000" cy="4310186"/>
          </a:xfrm>
          <a:prstGeom prst="rect">
            <a:avLst/>
          </a:prstGeom>
        </p:spPr>
      </p:pic>
    </p:spTree>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 Sert tabaka:</a:t>
            </a:r>
            <a:endParaRPr lang="tr-TR" dirty="0"/>
          </a:p>
        </p:txBody>
      </p:sp>
      <p:sp>
        <p:nvSpPr>
          <p:cNvPr id="3" name="2 İçerik Yer Tutucusu"/>
          <p:cNvSpPr>
            <a:spLocks noGrp="1"/>
          </p:cNvSpPr>
          <p:nvPr>
            <p:ph idx="1"/>
          </p:nvPr>
        </p:nvSpPr>
        <p:spPr>
          <a:xfrm>
            <a:off x="357158" y="1785902"/>
            <a:ext cx="8429684" cy="4286304"/>
          </a:xfrm>
        </p:spPr>
        <p:txBody>
          <a:bodyPr>
            <a:normAutofit/>
          </a:bodyPr>
          <a:lstStyle/>
          <a:p>
            <a:r>
              <a:rPr lang="tr-TR" dirty="0" smtClean="0"/>
              <a:t> </a:t>
            </a:r>
            <a:r>
              <a:rPr lang="tr-TR" sz="2800" dirty="0" smtClean="0"/>
              <a:t>Gözün en dış tabakasıdır. Gözü sarar ve iç tabakaları korur. Sert tabakanın gözün ön kısmında saydamlaşıp kubbeleşerek oluşturduğu yapıya kornea (saydam tabaka) denir. Kornea, göze gelen ışınların ilk olarak kırıldığı yerdir. Kornea göze gelen ışığı kırar ve ışığın göz merceğine ulaşmasını sağlar. Kornea damarsız bir doku olduğu için tüm organ nakilleri içinde doku reddinin en az görüldüğü ameliyat kornea nakli ameliyatıdır.</a:t>
            </a:r>
            <a:endParaRPr lang="tr-TR" sz="2800" dirty="0"/>
          </a:p>
        </p:txBody>
      </p:sp>
    </p:spTree>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214290"/>
            <a:ext cx="6516798" cy="638196"/>
          </a:xfrm>
        </p:spPr>
        <p:txBody>
          <a:bodyPr/>
          <a:lstStyle/>
          <a:p>
            <a:r>
              <a:rPr lang="tr-TR" b="1" dirty="0" smtClean="0"/>
              <a:t>b.</a:t>
            </a:r>
            <a:r>
              <a:rPr lang="tr-TR" dirty="0" smtClean="0"/>
              <a:t> </a:t>
            </a:r>
            <a:r>
              <a:rPr lang="tr-TR" b="1" dirty="0" smtClean="0"/>
              <a:t>Damar tabaka:</a:t>
            </a:r>
            <a:endParaRPr lang="tr-TR" dirty="0"/>
          </a:p>
        </p:txBody>
      </p:sp>
      <p:sp>
        <p:nvSpPr>
          <p:cNvPr id="3" name="2 İçerik Yer Tutucusu"/>
          <p:cNvSpPr>
            <a:spLocks noGrp="1"/>
          </p:cNvSpPr>
          <p:nvPr>
            <p:ph idx="1"/>
          </p:nvPr>
        </p:nvSpPr>
        <p:spPr>
          <a:xfrm>
            <a:off x="0" y="857232"/>
            <a:ext cx="9144000" cy="5643578"/>
          </a:xfrm>
        </p:spPr>
        <p:txBody>
          <a:bodyPr>
            <a:normAutofit fontScale="77500" lnSpcReduction="20000"/>
          </a:bodyPr>
          <a:lstStyle/>
          <a:p>
            <a:r>
              <a:rPr lang="tr-TR" b="1" dirty="0" smtClean="0"/>
              <a:t> </a:t>
            </a:r>
            <a:r>
              <a:rPr lang="tr-TR" dirty="0" smtClean="0"/>
              <a:t>Sert tabakanın altında yer alır, koyu kahverengi görünür. Gözü besleyen kan damarları bakımından zengindir. İçerdiği pigmentlerden dolayı koyu renkte görünür. Pigmentler göze gelen ışığın çoğunu emer. Bu nedenle gözün içi karanlık bir oda görünümündedir. Işığın bu tabakada emilmesi ile göz içinde ışık yansıması olmaz. Böylece görüntünün net olması sağlanır.</a:t>
            </a:r>
          </a:p>
          <a:p>
            <a:r>
              <a:rPr lang="tr-TR" dirty="0" smtClean="0"/>
              <a:t>-Damar tabaka gözün ön kısmında farklılaşarak </a:t>
            </a:r>
            <a:r>
              <a:rPr lang="tr-TR" b="1" dirty="0" err="1" smtClean="0">
                <a:solidFill>
                  <a:srgbClr val="FF0000"/>
                </a:solidFill>
              </a:rPr>
              <a:t>irisi</a:t>
            </a:r>
            <a:r>
              <a:rPr lang="tr-TR" dirty="0" err="1" smtClean="0"/>
              <a:t>oluşturur</a:t>
            </a:r>
            <a:r>
              <a:rPr lang="tr-TR" dirty="0" smtClean="0"/>
              <a:t>. İris, gözün renkli kısmıdır. İrisin tam ortasında bir delik bulunur. Bu deliğe </a:t>
            </a:r>
            <a:r>
              <a:rPr lang="tr-TR" b="1" dirty="0" smtClean="0">
                <a:solidFill>
                  <a:srgbClr val="FF0000"/>
                </a:solidFill>
              </a:rPr>
              <a:t>göz bebeği</a:t>
            </a:r>
            <a:r>
              <a:rPr lang="tr-TR" dirty="0" smtClean="0">
                <a:solidFill>
                  <a:srgbClr val="FF0000"/>
                </a:solidFill>
              </a:rPr>
              <a:t> </a:t>
            </a:r>
            <a:r>
              <a:rPr lang="tr-TR" dirty="0" smtClean="0"/>
              <a:t>adı verilir. Göz bebeğinin çalışması kameranın diyaframına benzer. Fazla ışıkta daralır, az ışıkta genişler, böylece göze giren ışık miktarını ayarlar.</a:t>
            </a:r>
          </a:p>
          <a:p>
            <a:r>
              <a:rPr lang="tr-TR" dirty="0" smtClean="0"/>
              <a:t>-Göz bebeğinin genişleyip daralmasını irisi tutan düz kaslar sağlar. Bu kaslar otonom sinir sistemi tarafından kontrol edilir. İrisin arkasında göz merceği yer alır. Göz merceği, göze gelen ışınları kırarak ağ tabaka üzerinde bir noktada toplayan saydam bir yapıdır. Göz merceğinin kalınlığı kirpiksi cisim tarafından ayarlanır.</a:t>
            </a:r>
          </a:p>
          <a:p>
            <a:r>
              <a:rPr lang="tr-TR" dirty="0" smtClean="0"/>
              <a:t>-Kirpiksi cisim, iris etrafında kalınlaşan damar tabaka ve düz kaslardan oluşur. Uzaktaki veya yakındaki cisimlere bakılırken kirpiksi cisim kasları kasılıp gevşeyerek merceğin kalınlığını ayarlar.</a:t>
            </a:r>
          </a:p>
          <a:p>
            <a:r>
              <a:rPr lang="tr-TR" dirty="0" smtClean="0"/>
              <a:t>-Cismin uzaklığına bağlı olarak göz merceği incelip ya da kalınlaşarak görüntüyü sarı benek üzerine düşürmesine </a:t>
            </a:r>
            <a:r>
              <a:rPr lang="tr-TR" b="1" dirty="0" smtClean="0">
                <a:solidFill>
                  <a:srgbClr val="FF0000"/>
                </a:solidFill>
              </a:rPr>
              <a:t>göz uyumu</a:t>
            </a:r>
            <a:r>
              <a:rPr lang="tr-TR" dirty="0" smtClean="0">
                <a:solidFill>
                  <a:srgbClr val="FF0000"/>
                </a:solidFill>
              </a:rPr>
              <a:t> </a:t>
            </a:r>
            <a:r>
              <a:rPr lang="tr-TR" dirty="0" smtClean="0"/>
              <a:t>denir.</a:t>
            </a:r>
          </a:p>
          <a:p>
            <a:r>
              <a:rPr lang="tr-TR" dirty="0" smtClean="0"/>
              <a:t>-Yakındaki bir cisme bakıldığında damar tabakadaki </a:t>
            </a:r>
            <a:r>
              <a:rPr lang="tr-TR" dirty="0" err="1" smtClean="0"/>
              <a:t>silli</a:t>
            </a:r>
            <a:r>
              <a:rPr lang="tr-TR" dirty="0" smtClean="0"/>
              <a:t> (kirpiksi) kaslar kasılır, göz merceğini tutan mercek bağları gevşer, göz merceğinin kırıcılığı artar ve küresel bir şekil alır. -Uzaktaki bir cisme bakıldığında ise </a:t>
            </a:r>
            <a:r>
              <a:rPr lang="tr-TR" dirty="0" err="1" smtClean="0"/>
              <a:t>silli</a:t>
            </a:r>
            <a:r>
              <a:rPr lang="tr-TR" dirty="0" smtClean="0"/>
              <a:t> kaslar gevşer, damar tabaka genişler ve mercek bağları gerilir; mercek yassılaşır ve merceğin kırıcılığı azalır.</a:t>
            </a:r>
          </a:p>
          <a:p>
            <a:r>
              <a:rPr lang="tr-TR" dirty="0" smtClean="0"/>
              <a:t>-Gözde saydam tabaka ile göz merceği arasında kalan boşluğa </a:t>
            </a:r>
            <a:r>
              <a:rPr lang="tr-TR" dirty="0" smtClean="0">
                <a:solidFill>
                  <a:srgbClr val="FF0000"/>
                </a:solidFill>
              </a:rPr>
              <a:t>ön oda, </a:t>
            </a:r>
            <a:r>
              <a:rPr lang="tr-TR" dirty="0" smtClean="0"/>
              <a:t>mercekle iris arasında kalan boşluğa da </a:t>
            </a:r>
            <a:r>
              <a:rPr lang="tr-TR" dirty="0" smtClean="0">
                <a:solidFill>
                  <a:srgbClr val="FF0000"/>
                </a:solidFill>
              </a:rPr>
              <a:t>arka oda</a:t>
            </a:r>
            <a:r>
              <a:rPr lang="tr-TR" dirty="0" smtClean="0"/>
              <a:t> adı verilir. Bu odalar özel bir sıvı ile doludur. Bu sıvı gözün şeklinin ve canlılığının korunmasını sağlar. Mercek ile retina arasında kalan kısım gözün en büyük boşluğunu oluşturur. Bu kısım jelimsi bir sıvıyla doludur. Bu sıvı camsı sıvı olarak adlandırılır</a:t>
            </a:r>
            <a:r>
              <a:rPr lang="tr-TR" dirty="0" smtClean="0">
                <a:solidFill>
                  <a:srgbClr val="FF0000"/>
                </a:solidFill>
              </a:rPr>
              <a:t>. Camsı sıvı, göz küresinde iç basınç meydana getirerek gözün şeklinin sabit kalmasını sağlar.</a:t>
            </a:r>
          </a:p>
          <a:p>
            <a:endParaRPr lang="tr-TR" dirty="0"/>
          </a:p>
        </p:txBody>
      </p:sp>
    </p:spTree>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c. Ağ tabaka (Retina):</a:t>
            </a:r>
            <a:endParaRPr lang="tr-TR" dirty="0"/>
          </a:p>
        </p:txBody>
      </p:sp>
      <p:sp>
        <p:nvSpPr>
          <p:cNvPr id="3" name="2 İçerik Yer Tutucusu"/>
          <p:cNvSpPr>
            <a:spLocks noGrp="1"/>
          </p:cNvSpPr>
          <p:nvPr>
            <p:ph idx="1"/>
          </p:nvPr>
        </p:nvSpPr>
        <p:spPr>
          <a:xfrm>
            <a:off x="827484" y="1428737"/>
            <a:ext cx="6709906" cy="4819664"/>
          </a:xfrm>
        </p:spPr>
        <p:txBody>
          <a:bodyPr>
            <a:normAutofit/>
          </a:bodyPr>
          <a:lstStyle/>
          <a:p>
            <a:r>
              <a:rPr lang="tr-TR" b="1" dirty="0" smtClean="0"/>
              <a:t> </a:t>
            </a:r>
            <a:r>
              <a:rPr lang="tr-TR" dirty="0" smtClean="0"/>
              <a:t>Gözün en iç kısmında bulunan tabakadır. Mercekten kırılan ışınlar retina üzerine düşer.</a:t>
            </a:r>
          </a:p>
          <a:p>
            <a:r>
              <a:rPr lang="tr-TR" dirty="0" smtClean="0"/>
              <a:t>Retinada ışığı algılayan reseptörler ve ağ şeklinde dağılmış sinir hücreleri bulunur. Bu reseptörlere şekillerinden dolayı çubuk ve koni hücreleri adı verilir. Retinada sadece koni hücrelerinin bulunduğu yere </a:t>
            </a:r>
            <a:r>
              <a:rPr lang="tr-TR" b="1" dirty="0" smtClean="0">
                <a:solidFill>
                  <a:srgbClr val="FFC000"/>
                </a:solidFill>
              </a:rPr>
              <a:t>sarı benek</a:t>
            </a:r>
            <a:r>
              <a:rPr lang="tr-TR" dirty="0" smtClean="0"/>
              <a:t> adı verilir. Ancak retinada sarı benek dışında da seyrek olarak koni hücreleri bulunur. Burası görme olayı sırasında retinaya ulaşan ışınların toplandığı yerdir.</a:t>
            </a:r>
          </a:p>
          <a:p>
            <a:r>
              <a:rPr lang="tr-TR" dirty="0" smtClean="0"/>
              <a:t>-Görme sinirlerinin retinadan çıktığı nokta ise kör nokta olarak adlandırılır. Burada çubuk ve koni hücresi bulunmadığından görüntü oluşmaz ve ışık algılanmaz.</a:t>
            </a:r>
          </a:p>
          <a:p>
            <a:endParaRPr lang="tr-TR" dirty="0"/>
          </a:p>
        </p:txBody>
      </p:sp>
    </p:spTree>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b="1" dirty="0" smtClean="0"/>
              <a:t>-Retinadaki </a:t>
            </a:r>
            <a:r>
              <a:rPr lang="tr-TR" sz="3600" b="1" dirty="0" err="1" smtClean="0"/>
              <a:t>fotoreseptörler</a:t>
            </a:r>
            <a:r>
              <a:rPr lang="tr-TR" sz="3600" b="1" dirty="0" smtClean="0"/>
              <a:t>, çubuk ve koni olmak üzere iki çeşittir.</a:t>
            </a:r>
            <a:r>
              <a:rPr lang="tr-TR" sz="3600" dirty="0" smtClean="0"/>
              <a:t/>
            </a:r>
            <a:br>
              <a:rPr lang="tr-TR" sz="3600" dirty="0" smtClean="0"/>
            </a:br>
            <a:endParaRPr lang="tr-TR" sz="3600" dirty="0"/>
          </a:p>
        </p:txBody>
      </p:sp>
      <p:sp>
        <p:nvSpPr>
          <p:cNvPr id="3" name="2 İçerik Yer Tutucusu"/>
          <p:cNvSpPr>
            <a:spLocks noGrp="1"/>
          </p:cNvSpPr>
          <p:nvPr>
            <p:ph idx="1"/>
          </p:nvPr>
        </p:nvSpPr>
        <p:spPr>
          <a:xfrm>
            <a:off x="571472" y="1643050"/>
            <a:ext cx="7858180" cy="4714908"/>
          </a:xfrm>
        </p:spPr>
        <p:txBody>
          <a:bodyPr>
            <a:normAutofit/>
          </a:bodyPr>
          <a:lstStyle/>
          <a:p>
            <a:r>
              <a:rPr lang="tr-TR" sz="2400" b="1" dirty="0" smtClean="0">
                <a:solidFill>
                  <a:srgbClr val="FF0000"/>
                </a:solidFill>
              </a:rPr>
              <a:t>-a. Çubuk hücreler:</a:t>
            </a:r>
            <a:r>
              <a:rPr lang="tr-TR" sz="2400" dirty="0" smtClean="0"/>
              <a:t> Renklere duyarlı değildir. Az ışıkta (gece) cismin şeklini, siyah-beyaz olarak algılanmasını sağlar.</a:t>
            </a:r>
          </a:p>
          <a:p>
            <a:r>
              <a:rPr lang="tr-TR" sz="2400" dirty="0" smtClean="0"/>
              <a:t>- Yapılarındaki </a:t>
            </a:r>
            <a:r>
              <a:rPr lang="tr-TR" sz="2400" dirty="0" err="1" smtClean="0"/>
              <a:t>rodopsin</a:t>
            </a:r>
            <a:r>
              <a:rPr lang="tr-TR" sz="2400" dirty="0" smtClean="0"/>
              <a:t> adlı pigment düşük yoğunluktaki ışığı iyi soğurur. Bu durum da karanlıkta iyi görmeyi sağlar</a:t>
            </a:r>
            <a:r>
              <a:rPr lang="tr-TR" sz="2400" dirty="0" smtClean="0">
                <a:solidFill>
                  <a:srgbClr val="FFC000"/>
                </a:solidFill>
              </a:rPr>
              <a:t>. </a:t>
            </a:r>
            <a:r>
              <a:rPr lang="tr-TR" sz="2400" b="1" dirty="0" err="1" smtClean="0">
                <a:solidFill>
                  <a:srgbClr val="FFC000"/>
                </a:solidFill>
              </a:rPr>
              <a:t>Rodopsin</a:t>
            </a:r>
            <a:r>
              <a:rPr lang="tr-TR" sz="2400" b="1" dirty="0" smtClean="0">
                <a:solidFill>
                  <a:srgbClr val="FFC000"/>
                </a:solidFill>
              </a:rPr>
              <a:t> pigmentinin</a:t>
            </a:r>
            <a:r>
              <a:rPr lang="tr-TR" sz="2400" dirty="0" smtClean="0"/>
              <a:t> ön maddesi A vitaminidir. A vitamini eksikliğinde gece körlüğü görülür. Fazla ışıkta </a:t>
            </a:r>
            <a:r>
              <a:rPr lang="tr-TR" sz="2400" dirty="0" err="1" smtClean="0"/>
              <a:t>rodopsin</a:t>
            </a:r>
            <a:r>
              <a:rPr lang="tr-TR" sz="2400" dirty="0" smtClean="0"/>
              <a:t> özelliğini kaybeder karanlıkta tekrar oluşur. Karanlık bir odaya girdiğimizde önce hiçbir şey göremeyiz. Fakat yavaş yavaş şekli belirginleşir. Bunun sebebi </a:t>
            </a:r>
            <a:r>
              <a:rPr lang="tr-TR" sz="2400" dirty="0" err="1" smtClean="0"/>
              <a:t>rodopsin</a:t>
            </a:r>
            <a:r>
              <a:rPr lang="tr-TR" sz="2400" dirty="0" smtClean="0"/>
              <a:t> sentezinin zaman almasıdır.</a:t>
            </a:r>
          </a:p>
          <a:p>
            <a:endParaRPr lang="tr-TR" dirty="0"/>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714356"/>
            <a:ext cx="6709906" cy="5786478"/>
          </a:xfrm>
        </p:spPr>
        <p:txBody>
          <a:bodyPr>
            <a:normAutofit/>
          </a:bodyPr>
          <a:lstStyle/>
          <a:p>
            <a:r>
              <a:rPr lang="tr-TR" b="1" dirty="0" smtClean="0">
                <a:solidFill>
                  <a:schemeClr val="accent3"/>
                </a:solidFill>
              </a:rPr>
              <a:t>Elastik kıkırdak;</a:t>
            </a:r>
            <a:r>
              <a:rPr lang="tr-TR" b="1" dirty="0" smtClean="0"/>
              <a:t> </a:t>
            </a:r>
            <a:r>
              <a:rPr lang="tr-TR" dirty="0" smtClean="0"/>
              <a:t>Sarı kıkırdak olarak ta bilinen elastik kıkırdak </a:t>
            </a:r>
            <a:r>
              <a:rPr lang="tr-TR" dirty="0" err="1" smtClean="0"/>
              <a:t>öztaki</a:t>
            </a:r>
            <a:r>
              <a:rPr lang="tr-TR" dirty="0" smtClean="0"/>
              <a:t> borusu, gırtlak ve kulak kepçesinde bulunur. Bu kıkırdak dokunun buralarda görevli olması boruların açık kalmasını sağlamasıdır. Elastik kıkırdak </a:t>
            </a:r>
            <a:r>
              <a:rPr lang="tr-TR" dirty="0" err="1" smtClean="0"/>
              <a:t>hiyalin</a:t>
            </a:r>
            <a:r>
              <a:rPr lang="tr-TR" dirty="0" smtClean="0"/>
              <a:t> kıkırdağa da benzer. Elastik lifler içermesi </a:t>
            </a:r>
            <a:r>
              <a:rPr lang="tr-TR" dirty="0" err="1" smtClean="0"/>
              <a:t>hiyalin</a:t>
            </a:r>
            <a:r>
              <a:rPr lang="tr-TR" dirty="0" smtClean="0"/>
              <a:t> kıkırdak tan kendisini farklı kılar. Dokusu sert ama elastik tir.</a:t>
            </a:r>
          </a:p>
          <a:p>
            <a:r>
              <a:rPr lang="tr-TR" b="1" dirty="0" err="1" smtClean="0">
                <a:solidFill>
                  <a:schemeClr val="accent3"/>
                </a:solidFill>
              </a:rPr>
              <a:t>Hiyalin</a:t>
            </a:r>
            <a:r>
              <a:rPr lang="tr-TR" b="1" dirty="0" smtClean="0">
                <a:solidFill>
                  <a:schemeClr val="accent3"/>
                </a:solidFill>
              </a:rPr>
              <a:t> kıkırdak;</a:t>
            </a:r>
            <a:r>
              <a:rPr lang="tr-TR" b="1" dirty="0" smtClean="0"/>
              <a:t> </a:t>
            </a:r>
            <a:r>
              <a:rPr lang="tr-TR" dirty="0" smtClean="0"/>
              <a:t>Hayvansal canlılar üzerinde en sık görülen kıkırdak tür </a:t>
            </a:r>
            <a:r>
              <a:rPr lang="tr-TR" dirty="0" err="1" smtClean="0"/>
              <a:t>hiyalin</a:t>
            </a:r>
            <a:r>
              <a:rPr lang="tr-TR" dirty="0" smtClean="0"/>
              <a:t> </a:t>
            </a:r>
            <a:r>
              <a:rPr lang="tr-TR" dirty="0" err="1" smtClean="0"/>
              <a:t>kıkırdakdır</a:t>
            </a:r>
            <a:r>
              <a:rPr lang="tr-TR" dirty="0" smtClean="0"/>
              <a:t>. Kemiklerin içerisinde kemikleşme merkezi olarak çalışır. Özellikle hareketli eklemlerde bulunurlar. Bunların yanı sıra nefes borusu, gırtlak ve burunda büyük solunum yolları duvarlarında bulunurlar.</a:t>
            </a:r>
          </a:p>
          <a:p>
            <a:r>
              <a:rPr lang="tr-TR" b="1" dirty="0" err="1" smtClean="0">
                <a:solidFill>
                  <a:schemeClr val="accent3"/>
                </a:solidFill>
              </a:rPr>
              <a:t>Fibröz</a:t>
            </a:r>
            <a:r>
              <a:rPr lang="tr-TR" b="1" dirty="0" smtClean="0">
                <a:solidFill>
                  <a:schemeClr val="accent3"/>
                </a:solidFill>
              </a:rPr>
              <a:t> kıkırdak;</a:t>
            </a:r>
            <a:r>
              <a:rPr lang="tr-TR" dirty="0" smtClean="0"/>
              <a:t> </a:t>
            </a:r>
            <a:r>
              <a:rPr lang="tr-TR" dirty="0" err="1" smtClean="0"/>
              <a:t>Fibröz</a:t>
            </a:r>
            <a:r>
              <a:rPr lang="tr-TR" dirty="0" smtClean="0"/>
              <a:t> kıkırdaklar sert ve dirence gerilim gerektiren yerlerde bulunurlar. </a:t>
            </a:r>
            <a:r>
              <a:rPr lang="tr-TR" dirty="0" err="1" smtClean="0"/>
              <a:t>Fibröz</a:t>
            </a:r>
            <a:r>
              <a:rPr lang="tr-TR" dirty="0" smtClean="0"/>
              <a:t> kıkırdaklar kalça, penis ve omurga arası diskler de kemikler arasında </a:t>
            </a:r>
            <a:r>
              <a:rPr lang="tr-TR" dirty="0" err="1" smtClean="0"/>
              <a:t>tendon</a:t>
            </a:r>
            <a:r>
              <a:rPr lang="tr-TR" dirty="0" smtClean="0"/>
              <a:t> ve </a:t>
            </a:r>
            <a:r>
              <a:rPr lang="tr-TR" dirty="0" err="1" smtClean="0"/>
              <a:t>ligamentlerin</a:t>
            </a:r>
            <a:r>
              <a:rPr lang="tr-TR" dirty="0" smtClean="0"/>
              <a:t> kemikler arasında birleşme noktasında bulunurlar. </a:t>
            </a:r>
            <a:r>
              <a:rPr lang="tr-TR" dirty="0" err="1" smtClean="0"/>
              <a:t>Fibröz</a:t>
            </a:r>
            <a:r>
              <a:rPr lang="tr-TR" dirty="0" smtClean="0"/>
              <a:t> kıkırdağın kıkırdak dokusu ile </a:t>
            </a:r>
            <a:r>
              <a:rPr lang="tr-TR" dirty="0" err="1" smtClean="0"/>
              <a:t>hiyalin</a:t>
            </a:r>
            <a:r>
              <a:rPr lang="tr-TR" dirty="0" smtClean="0"/>
              <a:t> kıkırdak doku arasında bir karakteri bulunur.</a:t>
            </a:r>
          </a:p>
          <a:p>
            <a:endParaRPr lang="tr-TR" dirty="0"/>
          </a:p>
        </p:txBody>
      </p:sp>
    </p:spTree>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0"/>
            <a:ext cx="6516798" cy="1066800"/>
          </a:xfrm>
        </p:spPr>
        <p:txBody>
          <a:bodyPr/>
          <a:lstStyle/>
          <a:p>
            <a:r>
              <a:rPr lang="tr-TR" b="1" dirty="0" smtClean="0"/>
              <a:t>b. Koni hücreler</a:t>
            </a:r>
            <a:endParaRPr lang="tr-TR" dirty="0"/>
          </a:p>
        </p:txBody>
      </p:sp>
      <p:sp>
        <p:nvSpPr>
          <p:cNvPr id="3" name="2 İçerik Yer Tutucusu"/>
          <p:cNvSpPr>
            <a:spLocks noGrp="1"/>
          </p:cNvSpPr>
          <p:nvPr>
            <p:ph idx="1"/>
          </p:nvPr>
        </p:nvSpPr>
        <p:spPr>
          <a:xfrm>
            <a:off x="285720" y="1142984"/>
            <a:ext cx="8358246" cy="5715016"/>
          </a:xfrm>
        </p:spPr>
        <p:txBody>
          <a:bodyPr>
            <a:normAutofit fontScale="92500" lnSpcReduction="10000"/>
          </a:bodyPr>
          <a:lstStyle/>
          <a:p>
            <a:r>
              <a:rPr lang="tr-TR" dirty="0" smtClean="0"/>
              <a:t>Yeterli ışık şiddetinde renkli görmeyi sağlar. Renkli ve parlak ışığı soğuran</a:t>
            </a:r>
            <a:r>
              <a:rPr lang="tr-TR" dirty="0" smtClean="0">
                <a:solidFill>
                  <a:srgbClr val="FFC000"/>
                </a:solidFill>
              </a:rPr>
              <a:t> </a:t>
            </a:r>
            <a:r>
              <a:rPr lang="tr-TR" dirty="0" err="1" smtClean="0">
                <a:solidFill>
                  <a:srgbClr val="FFC000"/>
                </a:solidFill>
              </a:rPr>
              <a:t>fotopsin</a:t>
            </a:r>
            <a:r>
              <a:rPr lang="tr-TR" dirty="0" smtClean="0">
                <a:solidFill>
                  <a:srgbClr val="FFC000"/>
                </a:solidFill>
              </a:rPr>
              <a:t> pigmenti </a:t>
            </a:r>
            <a:r>
              <a:rPr lang="tr-TR" dirty="0" smtClean="0"/>
              <a:t>içerir.</a:t>
            </a:r>
          </a:p>
          <a:p>
            <a:r>
              <a:rPr lang="tr-TR" dirty="0" smtClean="0"/>
              <a:t>-Retinada üç tip koni hücresi vardır. Bunlar kırmızı, yeşil ve mavi ışığı algılama özelliğine sahip pigmentleri taşıyan koni hücrelerdir.</a:t>
            </a:r>
          </a:p>
          <a:p>
            <a:r>
              <a:rPr lang="tr-TR" dirty="0" smtClean="0"/>
              <a:t>-Bunların dışındaki renkler bu üç çeşit koni hücresinin çeşit ve sayı olarak farklı görev yapması ile algılanır. Örneğin Maviyi ve kırmızıyı soğuran koniler eşit oranda uyarılırsa mor görürüz.</a:t>
            </a:r>
          </a:p>
          <a:p>
            <a:r>
              <a:rPr lang="tr-TR" dirty="0" smtClean="0"/>
              <a:t>-Genlerde meydana gelen kalıtsal bozukluklar nedeniyle koni hücrelerinde bir grubun olmaması renk körlüğüne neden olur. Renk körlüğü renklerin algılanamaması durumudur. Renk körlüğünün yaygın olan çeşidinde kişiler kırmızı ve yeşil renkleri birbirinden ayıramaz.</a:t>
            </a:r>
            <a:r>
              <a:rPr lang="tr-TR" dirty="0" smtClean="0">
                <a:solidFill>
                  <a:srgbClr val="FFC000"/>
                </a:solidFill>
              </a:rPr>
              <a:t> </a:t>
            </a:r>
            <a:r>
              <a:rPr lang="tr-TR" b="1" dirty="0" smtClean="0">
                <a:solidFill>
                  <a:srgbClr val="FFC000"/>
                </a:solidFill>
              </a:rPr>
              <a:t>Buna kırmızı-yeşil renk körlüğü (daltonizm) </a:t>
            </a:r>
            <a:r>
              <a:rPr lang="tr-TR" b="1" dirty="0" smtClean="0"/>
              <a:t>denir.</a:t>
            </a:r>
            <a:endParaRPr lang="tr-TR" dirty="0" smtClean="0"/>
          </a:p>
          <a:p>
            <a:r>
              <a:rPr lang="tr-TR" dirty="0" smtClean="0"/>
              <a:t>-Retinada koni hücrelerinin hiç bulunmadığı durumda ise kişi her şeyi siyah beyaz görür buna da</a:t>
            </a:r>
            <a:r>
              <a:rPr lang="tr-TR" dirty="0" smtClean="0">
                <a:solidFill>
                  <a:srgbClr val="FFC000"/>
                </a:solidFill>
              </a:rPr>
              <a:t> </a:t>
            </a:r>
            <a:r>
              <a:rPr lang="tr-TR" b="1" dirty="0" smtClean="0">
                <a:solidFill>
                  <a:srgbClr val="FFC000"/>
                </a:solidFill>
              </a:rPr>
              <a:t>total renk </a:t>
            </a:r>
            <a:r>
              <a:rPr lang="tr-TR" b="1" dirty="0" err="1" smtClean="0">
                <a:solidFill>
                  <a:srgbClr val="FFC000"/>
                </a:solidFill>
              </a:rPr>
              <a:t>körlüğü</a:t>
            </a:r>
            <a:r>
              <a:rPr lang="tr-TR" dirty="0" err="1" smtClean="0"/>
              <a:t>denir</a:t>
            </a:r>
            <a:r>
              <a:rPr lang="tr-TR" dirty="0" smtClean="0"/>
              <a:t>.</a:t>
            </a:r>
          </a:p>
          <a:p>
            <a:r>
              <a:rPr lang="tr-TR" dirty="0" smtClean="0"/>
              <a:t>-Her iki gözden çıkan sinirler beyin kabuğunda </a:t>
            </a:r>
            <a:r>
              <a:rPr lang="tr-TR" b="1" dirty="0" smtClean="0">
                <a:solidFill>
                  <a:srgbClr val="FFC000"/>
                </a:solidFill>
              </a:rPr>
              <a:t>optik </a:t>
            </a:r>
            <a:r>
              <a:rPr lang="tr-TR" b="1" dirty="0" err="1" smtClean="0">
                <a:solidFill>
                  <a:srgbClr val="FFC000"/>
                </a:solidFill>
              </a:rPr>
              <a:t>kiyazma</a:t>
            </a:r>
            <a:r>
              <a:rPr lang="tr-TR" dirty="0" smtClean="0"/>
              <a:t> adı verilen bölgede birleşir. Optik </a:t>
            </a:r>
            <a:r>
              <a:rPr lang="tr-TR" dirty="0" err="1" smtClean="0"/>
              <a:t>kiyazmadaki</a:t>
            </a:r>
            <a:r>
              <a:rPr lang="tr-TR" dirty="0" smtClean="0"/>
              <a:t> sinirler her iki gözün sağ görme alanındaki görüntüyü beynin sol tarafına; her iki gözün sol görme alanındaki görüntüsünü ise beynin sağ tarafına iletir.</a:t>
            </a:r>
          </a:p>
          <a:p>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428604"/>
            <a:ext cx="7802192" cy="1400530"/>
          </a:xfrm>
        </p:spPr>
        <p:txBody>
          <a:bodyPr/>
          <a:lstStyle/>
          <a:p>
            <a:r>
              <a:rPr lang="tr-TR" b="1" dirty="0" smtClean="0"/>
              <a:t>2. GÖZE YARDIMCI YAPILAR</a:t>
            </a:r>
            <a:r>
              <a:rPr lang="tr-TR" dirty="0" smtClean="0"/>
              <a:t/>
            </a:r>
            <a:br>
              <a:rPr lang="tr-TR" dirty="0" smtClean="0"/>
            </a:br>
            <a:endParaRPr lang="tr-TR" dirty="0"/>
          </a:p>
        </p:txBody>
      </p:sp>
      <p:sp>
        <p:nvSpPr>
          <p:cNvPr id="3" name="2 İçerik Yer Tutucusu"/>
          <p:cNvSpPr>
            <a:spLocks noGrp="1"/>
          </p:cNvSpPr>
          <p:nvPr>
            <p:ph idx="1"/>
          </p:nvPr>
        </p:nvSpPr>
        <p:spPr>
          <a:xfrm>
            <a:off x="500034" y="1500174"/>
            <a:ext cx="8001056" cy="5000659"/>
          </a:xfrm>
        </p:spPr>
        <p:txBody>
          <a:bodyPr>
            <a:normAutofit/>
          </a:bodyPr>
          <a:lstStyle/>
          <a:p>
            <a:r>
              <a:rPr lang="tr-TR" dirty="0" smtClean="0"/>
              <a:t>Kaşlar, göz kapakları, kirpikler, gözyaşı bezleri ve göz kasları göze yardımcı yapılardır.</a:t>
            </a:r>
          </a:p>
          <a:p>
            <a:r>
              <a:rPr lang="tr-TR" dirty="0" smtClean="0"/>
              <a:t>-Kaşlar ve kirpikler gözü yoğun güneş ışınlarından korur. Yabancı maddelerin ve alından gelebilecek terin göze kaçmasını engeller.</a:t>
            </a:r>
          </a:p>
          <a:p>
            <a:r>
              <a:rPr lang="tr-TR" dirty="0" smtClean="0"/>
              <a:t>- Göz kapakları, gözü toz ve dışarıdan gelen diğer zararlı maddelere karşı korur; gözyaşının kurumasını engeller, gözün nemli kalmasını sağlar.</a:t>
            </a:r>
          </a:p>
          <a:p>
            <a:r>
              <a:rPr lang="tr-TR" dirty="0" smtClean="0"/>
              <a:t>-Gözyaşı gözü nemli tutar, kurumaktan korur. Göze ulaşan mikroplar, gözyaşında bulunan </a:t>
            </a:r>
            <a:r>
              <a:rPr lang="tr-TR" dirty="0" err="1" smtClean="0"/>
              <a:t>lizozim</a:t>
            </a:r>
            <a:r>
              <a:rPr lang="tr-TR" dirty="0" smtClean="0"/>
              <a:t> enzimi sayesinde yok edilmesi, göz küresinin temiz ve nemli tutulması, kornea ve göz merceğine besin ve su sağlanması gibi görevleri vardır.</a:t>
            </a:r>
          </a:p>
          <a:p>
            <a:endParaRPr lang="tr-TR" dirty="0"/>
          </a:p>
        </p:txBody>
      </p:sp>
    </p:spTree>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285728"/>
            <a:ext cx="6709906" cy="4195481"/>
          </a:xfrm>
        </p:spPr>
        <p:txBody>
          <a:bodyPr/>
          <a:lstStyle/>
          <a:p>
            <a:r>
              <a:rPr lang="tr-TR" sz="3200" b="1" dirty="0" smtClean="0">
                <a:solidFill>
                  <a:srgbClr val="FF0000"/>
                </a:solidFill>
              </a:rPr>
              <a:t>Görme Olayı</a:t>
            </a:r>
            <a:endParaRPr lang="tr-TR" sz="3200" dirty="0" smtClean="0">
              <a:solidFill>
                <a:srgbClr val="FF0000"/>
              </a:solidFill>
            </a:endParaRPr>
          </a:p>
          <a:p>
            <a:r>
              <a:rPr lang="tr-TR" b="1" dirty="0" smtClean="0"/>
              <a:t>Görme olayı aşağıdaki şekilde gerçekleşir:</a:t>
            </a:r>
            <a:endParaRPr lang="tr-TR" dirty="0" smtClean="0"/>
          </a:p>
          <a:p>
            <a:r>
              <a:rPr lang="tr-TR" dirty="0" smtClean="0"/>
              <a:t>-Kaynaktan gelen ışınlar sırasıyla kornea ve gözbebeğinden geçerek göz merceğinde kırılır ve retinaya ters olarak düşer.</a:t>
            </a:r>
          </a:p>
          <a:p>
            <a:r>
              <a:rPr lang="tr-TR" dirty="0" smtClean="0"/>
              <a:t>-Işık dalgaları, koni ve çubuk reseptörlerinde sinir </a:t>
            </a:r>
            <a:r>
              <a:rPr lang="tr-TR" dirty="0" err="1" smtClean="0"/>
              <a:t>impulslarına</a:t>
            </a:r>
            <a:r>
              <a:rPr lang="tr-TR" dirty="0" smtClean="0"/>
              <a:t> dönüştürülür.</a:t>
            </a:r>
          </a:p>
          <a:p>
            <a:r>
              <a:rPr lang="tr-TR" dirty="0" smtClean="0"/>
              <a:t>-</a:t>
            </a:r>
            <a:r>
              <a:rPr lang="tr-TR" dirty="0" err="1" smtClean="0"/>
              <a:t>İmpulslar</a:t>
            </a:r>
            <a:r>
              <a:rPr lang="tr-TR" dirty="0" smtClean="0"/>
              <a:t> optik sinirler aracılığı ile gözden çıkar ve beyne iletilir.</a:t>
            </a:r>
          </a:p>
          <a:p>
            <a:r>
              <a:rPr lang="tr-TR" dirty="0" smtClean="0"/>
              <a:t>-</a:t>
            </a:r>
            <a:r>
              <a:rPr lang="tr-TR" dirty="0" err="1" smtClean="0"/>
              <a:t>İmpulslar</a:t>
            </a:r>
            <a:r>
              <a:rPr lang="tr-TR" dirty="0" smtClean="0"/>
              <a:t> beyinde işlenir ve görüntü algılanır.</a:t>
            </a:r>
          </a:p>
          <a:p>
            <a:endParaRPr lang="tr-TR" dirty="0"/>
          </a:p>
        </p:txBody>
      </p:sp>
      <p:pic>
        <p:nvPicPr>
          <p:cNvPr id="4" name="3 Resim" descr="image005.png"/>
          <p:cNvPicPr>
            <a:picLocks noChangeAspect="1"/>
          </p:cNvPicPr>
          <p:nvPr/>
        </p:nvPicPr>
        <p:blipFill>
          <a:blip r:embed="rId2" cstate="print"/>
          <a:stretch>
            <a:fillRect/>
          </a:stretch>
        </p:blipFill>
        <p:spPr>
          <a:xfrm>
            <a:off x="571472" y="4572008"/>
            <a:ext cx="7715304" cy="1419272"/>
          </a:xfrm>
          <a:prstGeom prst="rect">
            <a:avLst/>
          </a:prstGeom>
        </p:spPr>
      </p:pic>
    </p:spTree>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7053542" cy="714356"/>
          </a:xfrm>
        </p:spPr>
        <p:txBody>
          <a:bodyPr/>
          <a:lstStyle/>
          <a:p>
            <a:r>
              <a:rPr lang="tr-TR" b="1" dirty="0" smtClean="0"/>
              <a:t>Göz Kusurları</a:t>
            </a:r>
            <a:endParaRPr lang="tr-TR" dirty="0"/>
          </a:p>
        </p:txBody>
      </p:sp>
      <p:sp>
        <p:nvSpPr>
          <p:cNvPr id="3" name="2 İçerik Yer Tutucusu"/>
          <p:cNvSpPr>
            <a:spLocks noGrp="1"/>
          </p:cNvSpPr>
          <p:nvPr>
            <p:ph idx="1"/>
          </p:nvPr>
        </p:nvSpPr>
        <p:spPr>
          <a:xfrm>
            <a:off x="428596" y="714356"/>
            <a:ext cx="6709906" cy="4195481"/>
          </a:xfrm>
        </p:spPr>
        <p:txBody>
          <a:bodyPr>
            <a:normAutofit fontScale="92500" lnSpcReduction="20000"/>
          </a:bodyPr>
          <a:lstStyle/>
          <a:p>
            <a:r>
              <a:rPr lang="tr-TR" sz="2800" b="1" dirty="0" smtClean="0">
                <a:solidFill>
                  <a:srgbClr val="FFC000"/>
                </a:solidFill>
              </a:rPr>
              <a:t>-Miyop:</a:t>
            </a:r>
            <a:endParaRPr lang="tr-TR" sz="2800" dirty="0" smtClean="0">
              <a:solidFill>
                <a:srgbClr val="FFC000"/>
              </a:solidFill>
            </a:endParaRPr>
          </a:p>
          <a:p>
            <a:r>
              <a:rPr lang="tr-TR" dirty="0" smtClean="0"/>
              <a:t>-Uzağı net görememedir.</a:t>
            </a:r>
          </a:p>
          <a:p>
            <a:r>
              <a:rPr lang="tr-TR" dirty="0" smtClean="0"/>
              <a:t>-Göz küresinin önden arkaya doğru çapı artar.</a:t>
            </a:r>
          </a:p>
          <a:p>
            <a:r>
              <a:rPr lang="tr-TR" dirty="0" smtClean="0"/>
              <a:t>-Göz merceği normalden daha şişkin olur.</a:t>
            </a:r>
          </a:p>
          <a:p>
            <a:r>
              <a:rPr lang="tr-TR" dirty="0" smtClean="0"/>
              <a:t>-Merceğin kırıcılığı artar.</a:t>
            </a:r>
          </a:p>
          <a:p>
            <a:r>
              <a:rPr lang="tr-TR" dirty="0" smtClean="0"/>
              <a:t>- Odak noktası retinanın önündedir.</a:t>
            </a:r>
          </a:p>
          <a:p>
            <a:r>
              <a:rPr lang="tr-TR" dirty="0" smtClean="0"/>
              <a:t>-Görüntü retinanın önüne düşer.</a:t>
            </a:r>
          </a:p>
          <a:p>
            <a:r>
              <a:rPr lang="tr-TR" dirty="0" smtClean="0"/>
              <a:t>-Bu sorun kalın kenarlı mercekle düzeltilir.</a:t>
            </a:r>
          </a:p>
          <a:p>
            <a:r>
              <a:rPr lang="tr-TR" b="1" dirty="0" smtClean="0"/>
              <a:t>-NOT: Miyoplukta, </a:t>
            </a:r>
            <a:r>
              <a:rPr lang="tr-TR" b="1" dirty="0" err="1" smtClean="0"/>
              <a:t>silli</a:t>
            </a:r>
            <a:r>
              <a:rPr lang="tr-TR" b="1" dirty="0" smtClean="0"/>
              <a:t> (kirpiksi) kaslar kasılmış, mercek bağları gevşemiş durumdadır.</a:t>
            </a:r>
            <a:endParaRPr lang="tr-TR" dirty="0"/>
          </a:p>
        </p:txBody>
      </p:sp>
      <p:pic>
        <p:nvPicPr>
          <p:cNvPr id="4" name="3 Resim" descr="image002 (1).png"/>
          <p:cNvPicPr>
            <a:picLocks noChangeAspect="1"/>
          </p:cNvPicPr>
          <p:nvPr/>
        </p:nvPicPr>
        <p:blipFill>
          <a:blip r:embed="rId2" cstate="print"/>
          <a:stretch>
            <a:fillRect/>
          </a:stretch>
        </p:blipFill>
        <p:spPr>
          <a:xfrm>
            <a:off x="1428728" y="4943387"/>
            <a:ext cx="6429419" cy="1914613"/>
          </a:xfrm>
          <a:prstGeom prst="rect">
            <a:avLst/>
          </a:prstGeom>
        </p:spPr>
      </p:pic>
    </p:spTree>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Hipermetrop:</a:t>
            </a:r>
            <a:r>
              <a:rPr lang="tr-TR" dirty="0" smtClean="0"/>
              <a:t/>
            </a:r>
            <a:br>
              <a:rPr lang="tr-TR" dirty="0" smtClean="0"/>
            </a:br>
            <a:endParaRPr lang="tr-TR" dirty="0"/>
          </a:p>
        </p:txBody>
      </p:sp>
      <p:sp>
        <p:nvSpPr>
          <p:cNvPr id="3" name="2 İçerik Yer Tutucusu"/>
          <p:cNvSpPr>
            <a:spLocks noGrp="1"/>
          </p:cNvSpPr>
          <p:nvPr>
            <p:ph idx="1"/>
          </p:nvPr>
        </p:nvSpPr>
        <p:spPr>
          <a:xfrm>
            <a:off x="500034" y="928670"/>
            <a:ext cx="8072494" cy="4195481"/>
          </a:xfrm>
        </p:spPr>
        <p:txBody>
          <a:bodyPr>
            <a:normAutofit/>
          </a:bodyPr>
          <a:lstStyle/>
          <a:p>
            <a:r>
              <a:rPr lang="tr-TR" b="1" dirty="0" smtClean="0"/>
              <a:t>-</a:t>
            </a:r>
            <a:r>
              <a:rPr lang="tr-TR" dirty="0" smtClean="0"/>
              <a:t>Yakını net görememedir.</a:t>
            </a:r>
          </a:p>
          <a:p>
            <a:r>
              <a:rPr lang="tr-TR" dirty="0" smtClean="0"/>
              <a:t>-Göz küresinin önden arkaya çapı azalır.</a:t>
            </a:r>
          </a:p>
          <a:p>
            <a:r>
              <a:rPr lang="tr-TR" dirty="0" smtClean="0"/>
              <a:t>-Göz merceği normalden</a:t>
            </a:r>
            <a:r>
              <a:rPr lang="tr-TR" b="1" dirty="0" smtClean="0"/>
              <a:t> </a:t>
            </a:r>
            <a:r>
              <a:rPr lang="tr-TR" dirty="0" smtClean="0"/>
              <a:t>incedir.</a:t>
            </a:r>
          </a:p>
          <a:p>
            <a:r>
              <a:rPr lang="tr-TR" dirty="0" smtClean="0"/>
              <a:t>-Merceğin kırıcılığı azalır.</a:t>
            </a:r>
          </a:p>
          <a:p>
            <a:r>
              <a:rPr lang="tr-TR" dirty="0" smtClean="0"/>
              <a:t>-Odak noktası retinanın arkasındadır.</a:t>
            </a:r>
          </a:p>
          <a:p>
            <a:r>
              <a:rPr lang="tr-TR" dirty="0" smtClean="0"/>
              <a:t>-Görüntü retinanın arkasına düşer.</a:t>
            </a:r>
          </a:p>
          <a:p>
            <a:r>
              <a:rPr lang="tr-TR" dirty="0" smtClean="0"/>
              <a:t>-Bu sorun ince kenarlı mercekle düzeltilir.</a:t>
            </a:r>
          </a:p>
          <a:p>
            <a:r>
              <a:rPr lang="tr-TR" b="1" dirty="0" smtClean="0"/>
              <a:t>-NOT: Hipermetroplukta, </a:t>
            </a:r>
            <a:r>
              <a:rPr lang="tr-TR" b="1" dirty="0" err="1" smtClean="0"/>
              <a:t>silli</a:t>
            </a:r>
            <a:r>
              <a:rPr lang="tr-TR" b="1" dirty="0" smtClean="0"/>
              <a:t> (kirpiksi) kaslar gevşemiş, mercek bağları kasılmış durumdadır. </a:t>
            </a:r>
            <a:r>
              <a:rPr lang="tr-TR" dirty="0" smtClean="0"/>
              <a:t> </a:t>
            </a:r>
          </a:p>
          <a:p>
            <a:endParaRPr lang="tr-TR" dirty="0"/>
          </a:p>
        </p:txBody>
      </p:sp>
      <p:pic>
        <p:nvPicPr>
          <p:cNvPr id="4" name="3 Resim" descr="image003.png"/>
          <p:cNvPicPr>
            <a:picLocks noChangeAspect="1"/>
          </p:cNvPicPr>
          <p:nvPr/>
        </p:nvPicPr>
        <p:blipFill>
          <a:blip r:embed="rId2" cstate="print"/>
          <a:stretch>
            <a:fillRect/>
          </a:stretch>
        </p:blipFill>
        <p:spPr>
          <a:xfrm>
            <a:off x="2000232" y="5157701"/>
            <a:ext cx="4786346" cy="1700299"/>
          </a:xfrm>
          <a:prstGeom prst="rect">
            <a:avLst/>
          </a:prstGeom>
        </p:spPr>
      </p:pic>
    </p:spTree>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214290"/>
            <a:ext cx="6516798" cy="1066800"/>
          </a:xfrm>
        </p:spPr>
        <p:txBody>
          <a:bodyPr/>
          <a:lstStyle/>
          <a:p>
            <a:r>
              <a:rPr lang="tr-TR" b="1" dirty="0" smtClean="0"/>
              <a:t>-Astigmat</a:t>
            </a:r>
            <a:endParaRPr lang="tr-TR" dirty="0"/>
          </a:p>
        </p:txBody>
      </p:sp>
      <p:sp>
        <p:nvSpPr>
          <p:cNvPr id="3" name="2 İçerik Yer Tutucusu"/>
          <p:cNvSpPr>
            <a:spLocks noGrp="1"/>
          </p:cNvSpPr>
          <p:nvPr>
            <p:ph idx="1"/>
          </p:nvPr>
        </p:nvSpPr>
        <p:spPr>
          <a:xfrm>
            <a:off x="714348" y="1285860"/>
            <a:ext cx="6709906" cy="4195481"/>
          </a:xfrm>
        </p:spPr>
        <p:txBody>
          <a:bodyPr>
            <a:normAutofit/>
          </a:bodyPr>
          <a:lstStyle/>
          <a:p>
            <a:r>
              <a:rPr lang="tr-TR" sz="2400" dirty="0" smtClean="0"/>
              <a:t>Göz merceği ya da korneadaki düzensiz kıvrımlar sonucunda göze giren ışınlar farklı açılarda kırıldığından retinanın üzerine aynı şekilde düşmez. Astigmatlık silindirik mercekle düzeltilir.</a:t>
            </a:r>
            <a:endParaRPr lang="tr-TR" sz="2400" dirty="0"/>
          </a:p>
        </p:txBody>
      </p:sp>
      <p:pic>
        <p:nvPicPr>
          <p:cNvPr id="5" name="4 Resim" descr="image004.png"/>
          <p:cNvPicPr>
            <a:picLocks noChangeAspect="1"/>
          </p:cNvPicPr>
          <p:nvPr/>
        </p:nvPicPr>
        <p:blipFill>
          <a:blip r:embed="rId2" cstate="print"/>
          <a:stretch>
            <a:fillRect/>
          </a:stretch>
        </p:blipFill>
        <p:spPr>
          <a:xfrm>
            <a:off x="0" y="3429000"/>
            <a:ext cx="9144000" cy="2857520"/>
          </a:xfrm>
          <a:prstGeom prst="rect">
            <a:avLst/>
          </a:prstGeom>
        </p:spPr>
      </p:pic>
    </p:spTree>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85728"/>
            <a:ext cx="8929718" cy="6572272"/>
          </a:xfrm>
        </p:spPr>
        <p:txBody>
          <a:bodyPr>
            <a:normAutofit fontScale="85000" lnSpcReduction="20000"/>
          </a:bodyPr>
          <a:lstStyle/>
          <a:p>
            <a:r>
              <a:rPr lang="tr-TR" b="1" dirty="0" smtClean="0">
                <a:solidFill>
                  <a:srgbClr val="FFC000"/>
                </a:solidFill>
              </a:rPr>
              <a:t>-</a:t>
            </a:r>
            <a:r>
              <a:rPr lang="tr-TR" b="1" dirty="0" err="1" smtClean="0">
                <a:solidFill>
                  <a:srgbClr val="FFC000"/>
                </a:solidFill>
              </a:rPr>
              <a:t>Prespitlik</a:t>
            </a:r>
            <a:endParaRPr lang="tr-TR" dirty="0" smtClean="0">
              <a:solidFill>
                <a:srgbClr val="FFC000"/>
              </a:solidFill>
            </a:endParaRPr>
          </a:p>
          <a:p>
            <a:r>
              <a:rPr lang="tr-TR" dirty="0" smtClean="0"/>
              <a:t>-Yaşlanmaya bağlı olarak göz merceği, esnekliğini kaybetmeye başlar. Bu durumda gözün uyum yeteneği azalır ve yakına bakıldığında net görememe başlar. Bu göz kusuru da hipermetropta olduğu gibi ince kenarlı mercekle düzeltilir.</a:t>
            </a:r>
          </a:p>
          <a:p>
            <a:r>
              <a:rPr lang="tr-TR" b="1" dirty="0" smtClean="0">
                <a:solidFill>
                  <a:srgbClr val="FFC000"/>
                </a:solidFill>
              </a:rPr>
              <a:t>- Şaşılık:</a:t>
            </a:r>
            <a:endParaRPr lang="tr-TR" dirty="0" smtClean="0">
              <a:solidFill>
                <a:srgbClr val="FFC000"/>
              </a:solidFill>
            </a:endParaRPr>
          </a:p>
          <a:p>
            <a:r>
              <a:rPr lang="tr-TR" dirty="0" smtClean="0"/>
              <a:t>Göz küresini hareket ettiren kaslar orantısız olarak kasıldığında gözler farklı yönlere bakar. Buna</a:t>
            </a:r>
            <a:r>
              <a:rPr lang="tr-TR" dirty="0" smtClean="0">
                <a:solidFill>
                  <a:srgbClr val="FFC000"/>
                </a:solidFill>
              </a:rPr>
              <a:t> </a:t>
            </a:r>
            <a:r>
              <a:rPr lang="tr-TR" b="1" dirty="0" smtClean="0">
                <a:solidFill>
                  <a:srgbClr val="FFC000"/>
                </a:solidFill>
              </a:rPr>
              <a:t>şaşılık </a:t>
            </a:r>
            <a:r>
              <a:rPr lang="tr-TR" dirty="0" smtClean="0"/>
              <a:t>denir. Bu durum ameliyatla düzeltilebilir.</a:t>
            </a:r>
          </a:p>
          <a:p>
            <a:r>
              <a:rPr lang="tr-TR" b="1" dirty="0" smtClean="0"/>
              <a:t>-</a:t>
            </a:r>
            <a:r>
              <a:rPr lang="tr-TR" b="1" dirty="0" smtClean="0">
                <a:solidFill>
                  <a:srgbClr val="FFC000"/>
                </a:solidFill>
              </a:rPr>
              <a:t> Katarakt</a:t>
            </a:r>
            <a:endParaRPr lang="tr-TR" dirty="0" smtClean="0">
              <a:solidFill>
                <a:srgbClr val="FFC000"/>
              </a:solidFill>
            </a:endParaRPr>
          </a:p>
          <a:p>
            <a:r>
              <a:rPr lang="tr-TR" dirty="0" smtClean="0"/>
              <a:t>-Göz merceğinin saydamlığını kaybederek matlaşmasıdır. Genellikle orta yaş üstü kişilerde görülen katarak hastalığında kişi buğulu bir camdan bakıyor gibi görür.</a:t>
            </a:r>
          </a:p>
          <a:p>
            <a:r>
              <a:rPr lang="tr-TR" b="1" dirty="0" smtClean="0">
                <a:solidFill>
                  <a:srgbClr val="FFC000"/>
                </a:solidFill>
              </a:rPr>
              <a:t>-</a:t>
            </a:r>
            <a:r>
              <a:rPr lang="tr-TR" dirty="0" smtClean="0">
                <a:solidFill>
                  <a:srgbClr val="FFC000"/>
                </a:solidFill>
              </a:rPr>
              <a:t> </a:t>
            </a:r>
            <a:r>
              <a:rPr lang="tr-TR" b="1" dirty="0" smtClean="0">
                <a:solidFill>
                  <a:srgbClr val="FFC000"/>
                </a:solidFill>
              </a:rPr>
              <a:t>Renk körlüğü (Daltonizm)</a:t>
            </a:r>
            <a:endParaRPr lang="tr-TR" dirty="0" smtClean="0">
              <a:solidFill>
                <a:srgbClr val="FFC000"/>
              </a:solidFill>
            </a:endParaRPr>
          </a:p>
          <a:p>
            <a:r>
              <a:rPr lang="tr-TR" b="1" dirty="0" smtClean="0"/>
              <a:t>-</a:t>
            </a:r>
            <a:r>
              <a:rPr lang="tr-TR" dirty="0" smtClean="0"/>
              <a:t>Renk körlüğü, X kromozomu ile taşınan çekinik bir karakterdir. Renkli görmemizi sağlayan koni hücreleri kırmızı, mavi ve yeşil olmak üzere üç tiptir. Diğer renklerin algılanması iki ya da üç tip koni hücresinin birlikte çalışması ile gerçekleşir. Genlerde oluşan bozukluklar nedeniyle koni</a:t>
            </a:r>
          </a:p>
          <a:p>
            <a:r>
              <a:rPr lang="tr-TR" dirty="0" smtClean="0"/>
              <a:t>hücrelerinden bazılarının olmayışı renk körlüğüne neden olur. Bu durumda renkler algılanamaz. En yaygın olarak görülen renk körlüğü çeşidi kırmızı ve yeşil renklerin ayırt edilememesidir.</a:t>
            </a:r>
          </a:p>
          <a:p>
            <a:r>
              <a:rPr lang="tr-TR" dirty="0" smtClean="0"/>
              <a:t>-Günümüz teknolojisi ile göz kusurlarının giderilmesinde yeni tedavi yöntemleri geliştirilmiştir. Bunlardan en yaygın olanı lazer ameliyatlarıdır. Bu yöntemle miyop, hipermetrop, astigmatizm ve katarakt tedavi edilebilmekte; kornea herhangi bir nedenle zarar gördüğünde ise uygun bir </a:t>
            </a:r>
            <a:r>
              <a:rPr lang="tr-TR" dirty="0" err="1" smtClean="0"/>
              <a:t>donörden</a:t>
            </a:r>
            <a:r>
              <a:rPr lang="tr-TR" dirty="0" smtClean="0"/>
              <a:t> kornea nakli yapılabilmektedir.</a:t>
            </a:r>
          </a:p>
          <a:p>
            <a:endParaRPr lang="tr-TR" dirty="0"/>
          </a:p>
        </p:txBody>
      </p:sp>
    </p:spTree>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214290"/>
            <a:ext cx="7053542" cy="1400530"/>
          </a:xfrm>
        </p:spPr>
        <p:txBody>
          <a:bodyPr/>
          <a:lstStyle/>
          <a:p>
            <a:r>
              <a:rPr lang="tr-TR" b="1" dirty="0" smtClean="0"/>
              <a:t>KULAK</a:t>
            </a:r>
            <a:r>
              <a:rPr lang="tr-TR" dirty="0" smtClean="0"/>
              <a:t/>
            </a:r>
            <a:br>
              <a:rPr lang="tr-TR" dirty="0" smtClean="0"/>
            </a:br>
            <a:endParaRPr lang="tr-TR" dirty="0"/>
          </a:p>
        </p:txBody>
      </p:sp>
      <p:sp>
        <p:nvSpPr>
          <p:cNvPr id="3" name="2 İçerik Yer Tutucusu"/>
          <p:cNvSpPr>
            <a:spLocks noGrp="1"/>
          </p:cNvSpPr>
          <p:nvPr>
            <p:ph idx="1"/>
          </p:nvPr>
        </p:nvSpPr>
        <p:spPr>
          <a:xfrm>
            <a:off x="0" y="1000085"/>
            <a:ext cx="3929090" cy="5857915"/>
          </a:xfrm>
        </p:spPr>
        <p:txBody>
          <a:bodyPr>
            <a:normAutofit/>
          </a:bodyPr>
          <a:lstStyle/>
          <a:p>
            <a:r>
              <a:rPr lang="tr-TR" dirty="0" smtClean="0"/>
              <a:t>Kulak, işitme ve dengeyi sağlar.</a:t>
            </a:r>
          </a:p>
          <a:p>
            <a:r>
              <a:rPr lang="tr-TR" dirty="0" smtClean="0"/>
              <a:t>-Kulağın yapısı dış kulak, orta kulak ve iç kulak olmak üzere üç kısımdan oluşur.</a:t>
            </a:r>
          </a:p>
          <a:p>
            <a:r>
              <a:rPr lang="tr-TR" dirty="0" smtClean="0"/>
              <a:t>-Dış kulak ses dalgalarını toplayıp orta kulağa iletmekten; orta kulak aldığı ses dalgalarının şiddetini arttırarak iç kulağa iletmekten sorumludur. İç kulak ise aldığı bu ses dalgalarını sinir sinyallerine dönüştürerek beyne gönderir ve beyinde sesin algılanıp yorumlanması gerçekleşir.</a:t>
            </a:r>
            <a:br>
              <a:rPr lang="tr-TR" dirty="0" smtClean="0"/>
            </a:br>
            <a:endParaRPr lang="tr-TR" dirty="0"/>
          </a:p>
        </p:txBody>
      </p:sp>
      <p:pic>
        <p:nvPicPr>
          <p:cNvPr id="4" name="3 Resim" descr="image001.png"/>
          <p:cNvPicPr>
            <a:picLocks noChangeAspect="1"/>
          </p:cNvPicPr>
          <p:nvPr/>
        </p:nvPicPr>
        <p:blipFill>
          <a:blip r:embed="rId2" cstate="print"/>
          <a:stretch>
            <a:fillRect/>
          </a:stretch>
        </p:blipFill>
        <p:spPr>
          <a:xfrm>
            <a:off x="3929059" y="0"/>
            <a:ext cx="5214942" cy="6858000"/>
          </a:xfrm>
          <a:prstGeom prst="rect">
            <a:avLst/>
          </a:prstGeom>
        </p:spPr>
      </p:pic>
    </p:spTree>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571480"/>
            <a:ext cx="4357686" cy="6072230"/>
          </a:xfrm>
        </p:spPr>
        <p:txBody>
          <a:bodyPr>
            <a:normAutofit lnSpcReduction="10000"/>
          </a:bodyPr>
          <a:lstStyle/>
          <a:p>
            <a:r>
              <a:rPr lang="tr-TR" sz="3500" b="1" dirty="0" smtClean="0"/>
              <a:t>a. Dış Kulak</a:t>
            </a:r>
            <a:endParaRPr lang="tr-TR" sz="3500" dirty="0" smtClean="0"/>
          </a:p>
          <a:p>
            <a:r>
              <a:rPr lang="tr-TR" dirty="0" smtClean="0"/>
              <a:t>-Dış kulakta kulak kepçesi ve kulak kepçesini orta kulağa bağlayan kulak yolu bulunur.</a:t>
            </a:r>
          </a:p>
          <a:p>
            <a:r>
              <a:rPr lang="tr-TR" dirty="0" smtClean="0"/>
              <a:t>-Dış kulak sadece karada yaşayan memelilerde bulunur.</a:t>
            </a:r>
          </a:p>
          <a:p>
            <a:r>
              <a:rPr lang="tr-TR" dirty="0" smtClean="0"/>
              <a:t>-Kulak kepçesi çevreden gelen ses dalgalarını toplar.</a:t>
            </a:r>
          </a:p>
          <a:p>
            <a:r>
              <a:rPr lang="tr-TR" dirty="0" smtClean="0"/>
              <a:t>-Kulak yolu ise kulak kepçesinin topladığı ses dalgalarını kulak zarına iletir.</a:t>
            </a:r>
          </a:p>
          <a:p>
            <a:r>
              <a:rPr lang="tr-TR" dirty="0" smtClean="0"/>
              <a:t>-Kulak yolunda kulak kiri salgılayan bezler bulunur. Kulak kiri kulağa giren maddeleri tutar.</a:t>
            </a:r>
          </a:p>
          <a:p>
            <a:r>
              <a:rPr lang="tr-TR" dirty="0" smtClean="0"/>
              <a:t>-Kulak yolunun sonunda orta kulak ile dış kulağı birbirinden ayıran kulak zarı yer alır.</a:t>
            </a:r>
          </a:p>
          <a:p>
            <a:endParaRPr lang="tr-TR" dirty="0"/>
          </a:p>
        </p:txBody>
      </p:sp>
      <p:sp>
        <p:nvSpPr>
          <p:cNvPr id="4" name="3 Metin kutusu"/>
          <p:cNvSpPr txBox="1"/>
          <p:nvPr/>
        </p:nvSpPr>
        <p:spPr>
          <a:xfrm>
            <a:off x="4572000" y="857232"/>
            <a:ext cx="4286280" cy="5570756"/>
          </a:xfrm>
          <a:prstGeom prst="rect">
            <a:avLst/>
          </a:prstGeom>
          <a:noFill/>
        </p:spPr>
        <p:txBody>
          <a:bodyPr wrap="square" rtlCol="0">
            <a:spAutoFit/>
          </a:bodyPr>
          <a:lstStyle/>
          <a:p>
            <a:r>
              <a:rPr lang="tr-TR" sz="3200" b="1" dirty="0" smtClean="0"/>
              <a:t>b. Orta Kulak</a:t>
            </a:r>
            <a:endParaRPr lang="tr-TR" sz="3200" dirty="0" smtClean="0"/>
          </a:p>
          <a:p>
            <a:r>
              <a:rPr lang="tr-TR" dirty="0" smtClean="0"/>
              <a:t>-Orta kulak, kulak zarı ile başlayan ve içi hava ile dolu olan odacıktır.</a:t>
            </a:r>
          </a:p>
          <a:p>
            <a:r>
              <a:rPr lang="tr-TR" dirty="0" smtClean="0"/>
              <a:t>-Burada birbiriyle eklem yapmış çekiç, örs ve üzengi kemikleri yer alır. (Bu kemikle insan vücudundaki en küçük kemiklerdir.)</a:t>
            </a:r>
          </a:p>
          <a:p>
            <a:r>
              <a:rPr lang="tr-TR" dirty="0" smtClean="0"/>
              <a:t>-Kulak zarının ses dalgaları ile titreşmesi sonucunda ses orta kulağa iletilmiş olur.</a:t>
            </a:r>
          </a:p>
          <a:p>
            <a:r>
              <a:rPr lang="tr-TR" dirty="0" smtClean="0"/>
              <a:t>-Orta kulak kemikleri kulak zarından aldıkları titreşimleri</a:t>
            </a:r>
          </a:p>
          <a:p>
            <a:r>
              <a:rPr lang="tr-TR" dirty="0" smtClean="0"/>
              <a:t>15-20 kat artırarak iç kulağa açılan oval pencereye iletir.</a:t>
            </a:r>
          </a:p>
          <a:p>
            <a:r>
              <a:rPr lang="tr-TR" dirty="0" smtClean="0"/>
              <a:t> - Orta kulakta yutağa açılan östaki borusu adı verilen bir kanal bulunur.</a:t>
            </a:r>
          </a:p>
          <a:p>
            <a:r>
              <a:rPr lang="tr-TR" dirty="0" smtClean="0"/>
              <a:t>-Bu kanalın görevi, kulak zarının iki tarafındaki basıncın dengede tutulmasını sağlamaktır.</a:t>
            </a:r>
            <a:endParaRPr lang="tr-TR" dirty="0"/>
          </a:p>
        </p:txBody>
      </p:sp>
    </p:spTree>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 İç Kulak</a:t>
            </a:r>
            <a:r>
              <a:rPr lang="tr-TR" dirty="0" smtClean="0"/>
              <a:t/>
            </a:r>
            <a:br>
              <a:rPr lang="tr-TR" dirty="0" smtClean="0"/>
            </a:br>
            <a:endParaRPr lang="tr-TR" dirty="0"/>
          </a:p>
        </p:txBody>
      </p:sp>
      <p:sp>
        <p:nvSpPr>
          <p:cNvPr id="3" name="2 İçerik Yer Tutucusu"/>
          <p:cNvSpPr>
            <a:spLocks noGrp="1"/>
          </p:cNvSpPr>
          <p:nvPr>
            <p:ph idx="1"/>
          </p:nvPr>
        </p:nvSpPr>
        <p:spPr>
          <a:xfrm>
            <a:off x="285720" y="1643051"/>
            <a:ext cx="7858180" cy="4605350"/>
          </a:xfrm>
        </p:spPr>
        <p:txBody>
          <a:bodyPr>
            <a:normAutofit fontScale="92500" lnSpcReduction="20000"/>
          </a:bodyPr>
          <a:lstStyle/>
          <a:p>
            <a:r>
              <a:rPr lang="tr-TR" dirty="0" smtClean="0"/>
              <a:t>-İç kulakta hem işitme ile hem de denge ile ilgili merkezler bulunur.</a:t>
            </a:r>
          </a:p>
          <a:p>
            <a:r>
              <a:rPr lang="tr-TR" dirty="0" smtClean="0"/>
              <a:t>-İç kulakta yer alan yapılar </a:t>
            </a:r>
            <a:r>
              <a:rPr lang="tr-TR" dirty="0" smtClean="0">
                <a:solidFill>
                  <a:srgbClr val="FFC000"/>
                </a:solidFill>
              </a:rPr>
              <a:t>dalız, yarım daire kanalları, tulumcuk, kesecik ve salyangozdur.</a:t>
            </a:r>
          </a:p>
          <a:p>
            <a:r>
              <a:rPr lang="tr-TR" b="1" dirty="0" smtClean="0">
                <a:solidFill>
                  <a:schemeClr val="tx1">
                    <a:lumMod val="95000"/>
                    <a:lumOff val="5000"/>
                  </a:schemeClr>
                </a:solidFill>
              </a:rPr>
              <a:t>-Dalız ve salyangoz (</a:t>
            </a:r>
            <a:r>
              <a:rPr lang="tr-TR" b="1" dirty="0" err="1" smtClean="0">
                <a:solidFill>
                  <a:schemeClr val="tx1">
                    <a:lumMod val="95000"/>
                    <a:lumOff val="5000"/>
                  </a:schemeClr>
                </a:solidFill>
              </a:rPr>
              <a:t>kohlea</a:t>
            </a:r>
            <a:r>
              <a:rPr lang="tr-TR" b="1" dirty="0" smtClean="0">
                <a:solidFill>
                  <a:schemeClr val="tx1">
                    <a:lumMod val="95000"/>
                    <a:lumOff val="5000"/>
                  </a:schemeClr>
                </a:solidFill>
              </a:rPr>
              <a:t>) işitmeden; yarım daire kanalları, kesecik ve tulumcuk ise dengeden sorumludur.</a:t>
            </a:r>
            <a:endParaRPr lang="tr-TR" dirty="0" smtClean="0">
              <a:solidFill>
                <a:schemeClr val="tx1">
                  <a:lumMod val="95000"/>
                  <a:lumOff val="5000"/>
                </a:schemeClr>
              </a:solidFill>
            </a:endParaRPr>
          </a:p>
          <a:p>
            <a:r>
              <a:rPr lang="tr-TR" dirty="0" smtClean="0"/>
              <a:t>- Orta kulaktan sonraki ilk bölüm dalız adını alır. Dalız, iç kulağın oval pencereye bakan kısmındaki boşluktur ve oval pencereden gelen ses dalgalarını salyangoza iletilir.</a:t>
            </a:r>
          </a:p>
          <a:p>
            <a:r>
              <a:rPr lang="tr-TR" dirty="0" smtClean="0"/>
              <a:t>-Salyangoz, üstte </a:t>
            </a:r>
            <a:r>
              <a:rPr lang="tr-TR" dirty="0" err="1" smtClean="0"/>
              <a:t>vestibular</a:t>
            </a:r>
            <a:r>
              <a:rPr lang="tr-TR" dirty="0" smtClean="0"/>
              <a:t> kanal, altta </a:t>
            </a:r>
            <a:r>
              <a:rPr lang="tr-TR" dirty="0" err="1" smtClean="0"/>
              <a:t>timpanik</a:t>
            </a:r>
            <a:r>
              <a:rPr lang="tr-TR" dirty="0" smtClean="0"/>
              <a:t> kanal ve bu kanalların ortalarında yer alan </a:t>
            </a:r>
            <a:r>
              <a:rPr lang="tr-TR" dirty="0" err="1" smtClean="0"/>
              <a:t>kohlear</a:t>
            </a:r>
            <a:r>
              <a:rPr lang="tr-TR" dirty="0" smtClean="0"/>
              <a:t> kanaldan oluşur. </a:t>
            </a:r>
            <a:r>
              <a:rPr lang="tr-TR" dirty="0" err="1" smtClean="0"/>
              <a:t>Vestibular</a:t>
            </a:r>
            <a:r>
              <a:rPr lang="tr-TR" dirty="0" smtClean="0"/>
              <a:t> ve </a:t>
            </a:r>
            <a:r>
              <a:rPr lang="tr-TR" dirty="0" err="1" smtClean="0"/>
              <a:t>timpanik</a:t>
            </a:r>
            <a:r>
              <a:rPr lang="tr-TR" dirty="0" smtClean="0"/>
              <a:t> kanalların içi </a:t>
            </a:r>
            <a:r>
              <a:rPr lang="tr-TR" dirty="0" err="1" smtClean="0"/>
              <a:t>perilenf</a:t>
            </a:r>
            <a:r>
              <a:rPr lang="tr-TR" dirty="0" smtClean="0"/>
              <a:t> sıvısı ile doluyken </a:t>
            </a:r>
            <a:r>
              <a:rPr lang="tr-TR" dirty="0" err="1" smtClean="0"/>
              <a:t>kohlear</a:t>
            </a:r>
            <a:r>
              <a:rPr lang="tr-TR" dirty="0" smtClean="0"/>
              <a:t> kanal, </a:t>
            </a:r>
            <a:r>
              <a:rPr lang="tr-TR" dirty="0" err="1" smtClean="0"/>
              <a:t>endolenf</a:t>
            </a:r>
            <a:r>
              <a:rPr lang="tr-TR" dirty="0" smtClean="0"/>
              <a:t> sıvısı ile doludur. </a:t>
            </a:r>
            <a:r>
              <a:rPr lang="tr-TR" dirty="0" err="1" smtClean="0"/>
              <a:t>Kohlear</a:t>
            </a:r>
            <a:r>
              <a:rPr lang="tr-TR" dirty="0" smtClean="0"/>
              <a:t> kanalının tabanında asıl işitme organı olan </a:t>
            </a:r>
            <a:r>
              <a:rPr lang="tr-TR" b="1" dirty="0" err="1" smtClean="0">
                <a:solidFill>
                  <a:schemeClr val="bg1">
                    <a:lumMod val="95000"/>
                    <a:lumOff val="5000"/>
                  </a:schemeClr>
                </a:solidFill>
              </a:rPr>
              <a:t>corti</a:t>
            </a:r>
            <a:r>
              <a:rPr lang="tr-TR" b="1" dirty="0" smtClean="0">
                <a:solidFill>
                  <a:schemeClr val="bg1">
                    <a:lumMod val="95000"/>
                    <a:lumOff val="5000"/>
                  </a:schemeClr>
                </a:solidFill>
              </a:rPr>
              <a:t> organı</a:t>
            </a:r>
            <a:r>
              <a:rPr lang="tr-TR" dirty="0" smtClean="0"/>
              <a:t> bulunur.</a:t>
            </a:r>
          </a:p>
          <a:p>
            <a:r>
              <a:rPr lang="tr-TR" dirty="0" smtClean="0"/>
              <a:t>-Tüylü duyu hücreleri (</a:t>
            </a:r>
            <a:r>
              <a:rPr lang="tr-TR" dirty="0" err="1" smtClean="0"/>
              <a:t>mekanoreseptör</a:t>
            </a:r>
            <a:r>
              <a:rPr lang="tr-TR" dirty="0" smtClean="0"/>
              <a:t>) </a:t>
            </a:r>
            <a:r>
              <a:rPr lang="tr-TR" dirty="0" err="1" smtClean="0"/>
              <a:t>Corti</a:t>
            </a:r>
            <a:r>
              <a:rPr lang="tr-TR" dirty="0" smtClean="0"/>
              <a:t> organı üzerindeki </a:t>
            </a:r>
            <a:r>
              <a:rPr lang="tr-TR" dirty="0" err="1" smtClean="0"/>
              <a:t>tektoral</a:t>
            </a:r>
            <a:r>
              <a:rPr lang="tr-TR" dirty="0" smtClean="0"/>
              <a:t> zara bağlı durumdadır.</a:t>
            </a:r>
          </a:p>
          <a:p>
            <a:endParaRPr lang="tr-TR" dirty="0"/>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kikirdak-doku.jpg"/>
          <p:cNvPicPr>
            <a:picLocks noGrp="1" noChangeAspect="1"/>
          </p:cNvPicPr>
          <p:nvPr>
            <p:ph idx="1"/>
          </p:nvPr>
        </p:nvPicPr>
        <p:blipFill>
          <a:blip r:embed="rId2" cstate="print"/>
          <a:srcRect r="623" b="5416"/>
          <a:stretch>
            <a:fillRect/>
          </a:stretch>
        </p:blipFill>
        <p:spPr>
          <a:xfrm>
            <a:off x="0" y="0"/>
            <a:ext cx="9144000" cy="6858000"/>
          </a:xfrm>
        </p:spPr>
      </p:pic>
    </p:spTree>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57818" y="1500174"/>
            <a:ext cx="5286412" cy="618828"/>
          </a:xfrm>
        </p:spPr>
        <p:txBody>
          <a:bodyPr/>
          <a:lstStyle/>
          <a:p>
            <a:r>
              <a:rPr lang="nn-NO" sz="2000" b="1" dirty="0" smtClean="0"/>
              <a:t>Şekil: İç kulak ve korti organı</a:t>
            </a:r>
            <a:endParaRPr lang="tr-TR" sz="2000" b="1" dirty="0"/>
          </a:p>
        </p:txBody>
      </p:sp>
      <p:pic>
        <p:nvPicPr>
          <p:cNvPr id="4" name="3 İçerik Yer Tutucusu" descr="image002.png"/>
          <p:cNvPicPr>
            <a:picLocks noGrp="1" noChangeAspect="1"/>
          </p:cNvPicPr>
          <p:nvPr>
            <p:ph idx="1"/>
          </p:nvPr>
        </p:nvPicPr>
        <p:blipFill>
          <a:blip r:embed="rId2" cstate="print"/>
          <a:stretch>
            <a:fillRect/>
          </a:stretch>
        </p:blipFill>
        <p:spPr>
          <a:xfrm>
            <a:off x="0" y="0"/>
            <a:ext cx="5212776" cy="4000504"/>
          </a:xfrm>
        </p:spPr>
      </p:pic>
      <p:pic>
        <p:nvPicPr>
          <p:cNvPr id="5" name="4 Resim" descr="image003 (1).png"/>
          <p:cNvPicPr>
            <a:picLocks noChangeAspect="1"/>
          </p:cNvPicPr>
          <p:nvPr/>
        </p:nvPicPr>
        <p:blipFill>
          <a:blip r:embed="rId3" cstate="print"/>
          <a:stretch>
            <a:fillRect/>
          </a:stretch>
        </p:blipFill>
        <p:spPr>
          <a:xfrm>
            <a:off x="0" y="4071941"/>
            <a:ext cx="5286380" cy="2786059"/>
          </a:xfrm>
          <a:prstGeom prst="rect">
            <a:avLst/>
          </a:prstGeom>
        </p:spPr>
      </p:pic>
      <p:sp>
        <p:nvSpPr>
          <p:cNvPr id="6" name="5 Metin kutusu"/>
          <p:cNvSpPr txBox="1"/>
          <p:nvPr/>
        </p:nvSpPr>
        <p:spPr>
          <a:xfrm>
            <a:off x="5072066" y="4572008"/>
            <a:ext cx="4071934" cy="707886"/>
          </a:xfrm>
          <a:prstGeom prst="rect">
            <a:avLst/>
          </a:prstGeom>
          <a:noFill/>
        </p:spPr>
        <p:txBody>
          <a:bodyPr wrap="square" rtlCol="0">
            <a:spAutoFit/>
          </a:bodyPr>
          <a:lstStyle/>
          <a:p>
            <a:r>
              <a:rPr lang="tr-TR" sz="2000" b="1" i="1" dirty="0" smtClean="0"/>
              <a:t>Şekil: Açılmış halde salyangoz kanalları</a:t>
            </a:r>
            <a:endParaRPr lang="tr-TR" sz="2000" dirty="0"/>
          </a:p>
        </p:txBody>
      </p:sp>
    </p:spTree>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7858180" cy="904580"/>
          </a:xfrm>
        </p:spPr>
        <p:txBody>
          <a:bodyPr>
            <a:normAutofit fontScale="90000"/>
          </a:bodyPr>
          <a:lstStyle/>
          <a:p>
            <a:r>
              <a:rPr lang="tr-TR" sz="3600" b="1" dirty="0" smtClean="0"/>
              <a:t>İşitme Olayının gerçekleşmesi (sırası ile)</a:t>
            </a:r>
            <a:r>
              <a:rPr lang="tr-TR" dirty="0" smtClean="0"/>
              <a:t/>
            </a:r>
            <a:br>
              <a:rPr lang="tr-TR" dirty="0" smtClean="0"/>
            </a:br>
            <a:endParaRPr lang="tr-TR" dirty="0"/>
          </a:p>
        </p:txBody>
      </p:sp>
      <p:sp>
        <p:nvSpPr>
          <p:cNvPr id="3" name="2 İçerik Yer Tutucusu"/>
          <p:cNvSpPr>
            <a:spLocks noGrp="1"/>
          </p:cNvSpPr>
          <p:nvPr>
            <p:ph idx="1"/>
          </p:nvPr>
        </p:nvSpPr>
        <p:spPr>
          <a:xfrm>
            <a:off x="0" y="785794"/>
            <a:ext cx="8715404" cy="5357827"/>
          </a:xfrm>
        </p:spPr>
        <p:txBody>
          <a:bodyPr>
            <a:normAutofit fontScale="92500" lnSpcReduction="10000"/>
          </a:bodyPr>
          <a:lstStyle/>
          <a:p>
            <a:r>
              <a:rPr lang="tr-TR" dirty="0" smtClean="0"/>
              <a:t>1. Ses kaynaktan çıktıktan sonra ses dalgaları kulak kepçesi tarafından toplanır ve kulak yolu boyunca taşınarak kulak zarının titreşmesi sağlanır.</a:t>
            </a:r>
          </a:p>
          <a:p>
            <a:r>
              <a:rPr lang="tr-TR" dirty="0" smtClean="0"/>
              <a:t>2. Kulak zarının titreşimleri orta kulak kemiklerine iletilir. Orta kulak kemikleri ses titreşimlerinin gücünü artırarak iç kulağa, oval pencereye verir.</a:t>
            </a:r>
          </a:p>
          <a:p>
            <a:r>
              <a:rPr lang="tr-TR" dirty="0" smtClean="0"/>
              <a:t>3. Oval pencereden içeri giren ses titreşimleri, öncelikle iç kulağın başlangıç kısmı olan </a:t>
            </a:r>
            <a:r>
              <a:rPr lang="tr-TR" dirty="0" err="1" smtClean="0"/>
              <a:t>dalızdan</a:t>
            </a:r>
            <a:r>
              <a:rPr lang="tr-TR" dirty="0" smtClean="0"/>
              <a:t> geçer ve daha sonra </a:t>
            </a:r>
            <a:r>
              <a:rPr lang="tr-TR" dirty="0" err="1" smtClean="0"/>
              <a:t>vestibular</a:t>
            </a:r>
            <a:r>
              <a:rPr lang="tr-TR" dirty="0" smtClean="0"/>
              <a:t> kanal içindeki sıvıda basınç dalgası yaratır.</a:t>
            </a:r>
          </a:p>
          <a:p>
            <a:r>
              <a:rPr lang="tr-TR" dirty="0" smtClean="0"/>
              <a:t>4. Sıvıda oluşan bu dalga, </a:t>
            </a:r>
            <a:r>
              <a:rPr lang="tr-TR" dirty="0" err="1" smtClean="0"/>
              <a:t>timpanik</a:t>
            </a:r>
            <a:r>
              <a:rPr lang="tr-TR" dirty="0" smtClean="0"/>
              <a:t> kanala geçer ve yuvarlak pencereye çarparak yok olur.</a:t>
            </a:r>
          </a:p>
          <a:p>
            <a:r>
              <a:rPr lang="tr-TR" dirty="0" smtClean="0"/>
              <a:t>5. </a:t>
            </a:r>
            <a:r>
              <a:rPr lang="tr-TR" dirty="0" err="1" smtClean="0"/>
              <a:t>Vestibular</a:t>
            </a:r>
            <a:r>
              <a:rPr lang="tr-TR" dirty="0" smtClean="0"/>
              <a:t> kanaldaki basınç dalgaları, </a:t>
            </a:r>
            <a:r>
              <a:rPr lang="tr-TR" dirty="0" err="1" smtClean="0"/>
              <a:t>kohlear</a:t>
            </a:r>
            <a:r>
              <a:rPr lang="tr-TR" dirty="0" smtClean="0"/>
              <a:t> kanaldaki temel zarı titreştirir. Bu titreşimler, tüylü duyu hücrelerinin </a:t>
            </a:r>
            <a:r>
              <a:rPr lang="tr-TR" dirty="0" err="1" smtClean="0"/>
              <a:t>tektoral</a:t>
            </a:r>
            <a:r>
              <a:rPr lang="tr-TR" dirty="0" smtClean="0"/>
              <a:t> zara değip uzaklaşmasına neden olur.</a:t>
            </a:r>
          </a:p>
          <a:p>
            <a:r>
              <a:rPr lang="tr-TR" dirty="0" smtClean="0"/>
              <a:t>6. Tüylü duyu hücrelerinin </a:t>
            </a:r>
            <a:r>
              <a:rPr lang="tr-TR" dirty="0" err="1" smtClean="0"/>
              <a:t>tektoral</a:t>
            </a:r>
            <a:r>
              <a:rPr lang="tr-TR" dirty="0" smtClean="0"/>
              <a:t> zara değip uzaklaşması, buradan </a:t>
            </a:r>
            <a:r>
              <a:rPr lang="tr-TR" dirty="0" err="1" smtClean="0"/>
              <a:t>nörotransmitter</a:t>
            </a:r>
            <a:r>
              <a:rPr lang="tr-TR" dirty="0" smtClean="0"/>
              <a:t> madde salgılanmasını ve </a:t>
            </a:r>
            <a:r>
              <a:rPr lang="tr-TR" dirty="0" err="1" smtClean="0"/>
              <a:t>sinaps</a:t>
            </a:r>
            <a:r>
              <a:rPr lang="tr-TR" dirty="0" smtClean="0"/>
              <a:t> yaptıkları duyu nöronlarına uyarı iletilmesini sağlar.</a:t>
            </a:r>
          </a:p>
          <a:p>
            <a:r>
              <a:rPr lang="tr-TR" dirty="0" smtClean="0"/>
              <a:t>7. Beynin işitme bölgesinde </a:t>
            </a:r>
            <a:r>
              <a:rPr lang="tr-TR" dirty="0" err="1" smtClean="0"/>
              <a:t>impulslar</a:t>
            </a:r>
            <a:r>
              <a:rPr lang="tr-TR" dirty="0" smtClean="0"/>
              <a:t> değerlendirilir ve duyma olayı gerçekleşir.</a:t>
            </a:r>
          </a:p>
          <a:p>
            <a:endParaRPr lang="tr-TR" dirty="0"/>
          </a:p>
        </p:txBody>
      </p:sp>
    </p:spTree>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053542" cy="1047456"/>
          </a:xfrm>
        </p:spPr>
        <p:txBody>
          <a:bodyPr/>
          <a:lstStyle/>
          <a:p>
            <a:r>
              <a:rPr lang="tr-TR" b="1" dirty="0" smtClean="0"/>
              <a:t>-</a:t>
            </a:r>
            <a:r>
              <a:rPr lang="tr-TR" sz="3200" b="1" dirty="0" smtClean="0"/>
              <a:t>İşitme gerçekleşirken ses dalgalarının izlemesi gereken yol:</a:t>
            </a:r>
            <a:endParaRPr lang="tr-TR" sz="3200" dirty="0"/>
          </a:p>
        </p:txBody>
      </p:sp>
      <p:pic>
        <p:nvPicPr>
          <p:cNvPr id="4" name="3 İçerik Yer Tutucusu" descr="image004 (1).png"/>
          <p:cNvPicPr>
            <a:picLocks noGrp="1" noChangeAspect="1"/>
          </p:cNvPicPr>
          <p:nvPr>
            <p:ph idx="1"/>
          </p:nvPr>
        </p:nvPicPr>
        <p:blipFill>
          <a:blip r:embed="rId2" cstate="print"/>
          <a:stretch>
            <a:fillRect/>
          </a:stretch>
        </p:blipFill>
        <p:spPr>
          <a:xfrm>
            <a:off x="714348" y="1571612"/>
            <a:ext cx="7286676" cy="4944419"/>
          </a:xfrm>
        </p:spPr>
      </p:pic>
    </p:spTree>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Denge Olayı</a:t>
            </a:r>
            <a:endParaRPr lang="tr-TR" dirty="0"/>
          </a:p>
        </p:txBody>
      </p:sp>
      <p:sp>
        <p:nvSpPr>
          <p:cNvPr id="3" name="2 İçerik Yer Tutucusu"/>
          <p:cNvSpPr>
            <a:spLocks noGrp="1"/>
          </p:cNvSpPr>
          <p:nvPr>
            <p:ph idx="1"/>
          </p:nvPr>
        </p:nvSpPr>
        <p:spPr>
          <a:xfrm>
            <a:off x="357158" y="1285861"/>
            <a:ext cx="7715304" cy="4962540"/>
          </a:xfrm>
        </p:spPr>
        <p:txBody>
          <a:bodyPr>
            <a:normAutofit fontScale="92500" lnSpcReduction="10000"/>
          </a:bodyPr>
          <a:lstStyle/>
          <a:p>
            <a:r>
              <a:rPr lang="tr-TR" dirty="0" smtClean="0"/>
              <a:t>-İç kulakta işitme merkezinin dışında vücut dengesinde görevli merkezler de bulunur.</a:t>
            </a:r>
          </a:p>
          <a:p>
            <a:r>
              <a:rPr lang="tr-TR" b="1" dirty="0" smtClean="0"/>
              <a:t>-İç kulakta bulunan kesecik, tulumcuk ve yarım daire kanalları vücut dengesinin korunmasında görev alır.</a:t>
            </a:r>
            <a:endParaRPr lang="tr-TR" dirty="0" smtClean="0"/>
          </a:p>
          <a:p>
            <a:r>
              <a:rPr lang="tr-TR" b="1" dirty="0" smtClean="0">
                <a:solidFill>
                  <a:schemeClr val="accent2">
                    <a:lumMod val="75000"/>
                  </a:schemeClr>
                </a:solidFill>
              </a:rPr>
              <a:t>-Vücutta iki çeşit denge olayı vardır;</a:t>
            </a:r>
            <a:endParaRPr lang="tr-TR" dirty="0" smtClean="0">
              <a:solidFill>
                <a:schemeClr val="accent2">
                  <a:lumMod val="75000"/>
                </a:schemeClr>
              </a:solidFill>
            </a:endParaRPr>
          </a:p>
          <a:p>
            <a:r>
              <a:rPr lang="tr-TR" sz="3100" b="1" dirty="0" smtClean="0">
                <a:solidFill>
                  <a:srgbClr val="FFC000"/>
                </a:solidFill>
              </a:rPr>
              <a:t>a. Statik denge</a:t>
            </a:r>
            <a:r>
              <a:rPr lang="tr-TR" b="1" dirty="0" smtClean="0"/>
              <a:t>:</a:t>
            </a:r>
            <a:r>
              <a:rPr lang="tr-TR" dirty="0" smtClean="0"/>
              <a:t> Vücut pozisyonunun yer çekimine göre dikey düzlemde ayarlanmasıdır. Kesecik ve tulumcuk tarafından sağlanır.</a:t>
            </a:r>
          </a:p>
          <a:p>
            <a:r>
              <a:rPr lang="tr-TR" dirty="0" smtClean="0"/>
              <a:t>-Kesecik ve tulumcuğun içinde tüylü hücreler bulunur; bu hücreler başın konum değişikliklerine, yer çekimine ve tek yöne hareketlere tepki verir. Kılların tamamı jelatinimsi bir yapının içinde uzanır. Bu jelatinimsi maddenin içinde ayrıca kalsiyum karbonat yapılı otolit taşları adı verilen küçük tanecikler bulunur. Bu madde, içinde bulunduğu </a:t>
            </a:r>
            <a:r>
              <a:rPr lang="tr-TR" dirty="0" err="1" smtClean="0"/>
              <a:t>endolenf</a:t>
            </a:r>
            <a:r>
              <a:rPr lang="tr-TR" dirty="0" smtClean="0"/>
              <a:t> sıvısından ağır olduğundan başın konumu değiştiğinde otolit taşları hareket eder ve duyu hücrelerini uyarır. Bu uyarılar beyne ve beyinciğe iletilir ve vücut dengesi sağlanır.</a:t>
            </a:r>
          </a:p>
          <a:p>
            <a:endParaRPr lang="tr-TR" dirty="0"/>
          </a:p>
        </p:txBody>
      </p:sp>
    </p:spTree>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b. Dinamik denge:</a:t>
            </a:r>
            <a:endParaRPr lang="tr-TR" dirty="0"/>
          </a:p>
        </p:txBody>
      </p:sp>
      <p:sp>
        <p:nvSpPr>
          <p:cNvPr id="3" name="2 İçerik Yer Tutucusu"/>
          <p:cNvSpPr>
            <a:spLocks noGrp="1"/>
          </p:cNvSpPr>
          <p:nvPr>
            <p:ph idx="1"/>
          </p:nvPr>
        </p:nvSpPr>
        <p:spPr>
          <a:xfrm>
            <a:off x="0" y="1357298"/>
            <a:ext cx="9144000" cy="5500701"/>
          </a:xfrm>
        </p:spPr>
        <p:txBody>
          <a:bodyPr>
            <a:normAutofit/>
          </a:bodyPr>
          <a:lstStyle/>
          <a:p>
            <a:r>
              <a:rPr lang="tr-TR" dirty="0" smtClean="0"/>
              <a:t> Dönme, hızlanma ve yavaşlama gibi hareketlerde vücut pozisyonunun korunmasıdır. Yarım daire kanalları ile sağlanır.</a:t>
            </a:r>
          </a:p>
          <a:p>
            <a:r>
              <a:rPr lang="tr-TR" dirty="0" smtClean="0"/>
              <a:t>-İç kulakta bulunan üç adet yarım daire kanalı, farklı düzlemlerde uzanır ve vücudun dengesinin sağlanmasında görevlidir. Her bir yarım daire kanalının tabanında </a:t>
            </a:r>
            <a:r>
              <a:rPr lang="tr-TR" b="1" dirty="0" err="1" smtClean="0">
                <a:solidFill>
                  <a:srgbClr val="FFC000"/>
                </a:solidFill>
              </a:rPr>
              <a:t>ampula</a:t>
            </a:r>
            <a:r>
              <a:rPr lang="tr-TR" dirty="0" smtClean="0">
                <a:solidFill>
                  <a:srgbClr val="FFC000"/>
                </a:solidFill>
              </a:rPr>
              <a:t> </a:t>
            </a:r>
            <a:r>
              <a:rPr lang="tr-TR" dirty="0" smtClean="0"/>
              <a:t>adı verilen şişkin bir bölge bulunur. </a:t>
            </a:r>
            <a:r>
              <a:rPr lang="tr-TR" dirty="0" err="1" smtClean="0"/>
              <a:t>Ampulada</a:t>
            </a:r>
            <a:r>
              <a:rPr lang="tr-TR" dirty="0" smtClean="0"/>
              <a:t> bulunan tüylü reseptör hücreleri, </a:t>
            </a:r>
            <a:r>
              <a:rPr lang="tr-TR" dirty="0" err="1" smtClean="0"/>
              <a:t>kupula</a:t>
            </a:r>
            <a:r>
              <a:rPr lang="tr-TR" dirty="0" smtClean="0"/>
              <a:t> adı verilen jelatinsi bir madde içinde uzanır. Baş, hareket ettirildiğinde veya vücut kendi ekseninde döndüğünde yarım daire kanalları da vücutla birlikte hareket eder; fakat </a:t>
            </a:r>
            <a:r>
              <a:rPr lang="tr-TR" dirty="0" err="1" smtClean="0"/>
              <a:t>endolenf</a:t>
            </a:r>
            <a:r>
              <a:rPr lang="tr-TR" dirty="0" smtClean="0"/>
              <a:t> sıvısı aynı hızla hareket etmez ve </a:t>
            </a:r>
            <a:r>
              <a:rPr lang="tr-TR" dirty="0" err="1" smtClean="0"/>
              <a:t>kupulaya</a:t>
            </a:r>
            <a:r>
              <a:rPr lang="tr-TR" dirty="0" smtClean="0"/>
              <a:t> baskı yaparak kıl hücrelerinin eğilmesine neden olur. Dönmenin hızıyla kıl hücreleri, duyu hücrelerini uyarır ve bu uyarı beyne ve beyinciğe iletilerek vücut dengesi sağlanmış olur.</a:t>
            </a:r>
          </a:p>
          <a:p>
            <a:r>
              <a:rPr lang="tr-TR" dirty="0" smtClean="0"/>
              <a:t>Eğer etrafınızda bir süre dönerseniz yarım daire kanalları içindeki sıvı da hareket eder. Aniden durduğunuzda ise hâlâ kendinizi dönüyormuş gibi hissedersiniz. Çünkü siz durduğunuz hâlde, kanallar içindeki sıvı hâlâ hareket hâlindedir ve denge sinirlerinde </a:t>
            </a:r>
            <a:r>
              <a:rPr lang="tr-TR" dirty="0" err="1" smtClean="0"/>
              <a:t>impuls</a:t>
            </a:r>
            <a:r>
              <a:rPr lang="tr-TR" dirty="0" smtClean="0"/>
              <a:t> oluşturulmaktadır.</a:t>
            </a:r>
          </a:p>
          <a:p>
            <a:r>
              <a:rPr lang="tr-TR" dirty="0" smtClean="0"/>
              <a:t>Bazı insanlarda gemi, uçak ya da otomobil gibi araçlarla seyahat etmekten dolayı mide bulantısı olması bu sebeptendir.</a:t>
            </a:r>
          </a:p>
          <a:p>
            <a:endParaRPr lang="tr-TR" dirty="0"/>
          </a:p>
        </p:txBody>
      </p:sp>
    </p:spTree>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5.jpg"/>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14290"/>
            <a:ext cx="7053542" cy="571504"/>
          </a:xfrm>
        </p:spPr>
        <p:txBody>
          <a:bodyPr/>
          <a:lstStyle/>
          <a:p>
            <a:r>
              <a:rPr lang="tr-TR" dirty="0" smtClean="0"/>
              <a:t>DERİ</a:t>
            </a:r>
            <a:endParaRPr lang="tr-TR" dirty="0"/>
          </a:p>
        </p:txBody>
      </p:sp>
      <p:sp>
        <p:nvSpPr>
          <p:cNvPr id="3" name="2 İçerik Yer Tutucusu"/>
          <p:cNvSpPr>
            <a:spLocks noGrp="1"/>
          </p:cNvSpPr>
          <p:nvPr>
            <p:ph idx="1"/>
          </p:nvPr>
        </p:nvSpPr>
        <p:spPr>
          <a:xfrm>
            <a:off x="214282" y="928647"/>
            <a:ext cx="7858180" cy="5929353"/>
          </a:xfrm>
        </p:spPr>
        <p:txBody>
          <a:bodyPr>
            <a:normAutofit fontScale="85000" lnSpcReduction="10000"/>
          </a:bodyPr>
          <a:lstStyle/>
          <a:p>
            <a:r>
              <a:rPr lang="tr-TR" dirty="0" smtClean="0"/>
              <a:t>-Dokunma organı olan deri yaklaşık 2 m</a:t>
            </a:r>
            <a:r>
              <a:rPr lang="tr-TR" baseline="30000" dirty="0" smtClean="0"/>
              <a:t>2</a:t>
            </a:r>
            <a:r>
              <a:rPr lang="tr-TR" dirty="0" smtClean="0"/>
              <a:t> alanı ile vücudun en büyük ve yaklaşık 5 kg kütlesi ile vücudun en ağır organıdır.</a:t>
            </a:r>
          </a:p>
          <a:p>
            <a:r>
              <a:rPr lang="tr-TR" sz="3300" b="1" dirty="0" smtClean="0">
                <a:solidFill>
                  <a:srgbClr val="FFC000"/>
                </a:solidFill>
              </a:rPr>
              <a:t>Derinin görevleri</a:t>
            </a:r>
            <a:endParaRPr lang="tr-TR" sz="3300" dirty="0" smtClean="0">
              <a:solidFill>
                <a:srgbClr val="FFC000"/>
              </a:solidFill>
            </a:endParaRPr>
          </a:p>
          <a:p>
            <a:r>
              <a:rPr lang="tr-TR" b="1" dirty="0" smtClean="0">
                <a:solidFill>
                  <a:srgbClr val="FFC000"/>
                </a:solidFill>
              </a:rPr>
              <a:t>1. Koruma:</a:t>
            </a:r>
            <a:r>
              <a:rPr lang="tr-TR" dirty="0" smtClean="0"/>
              <a:t> Bakterilere, su kaybına, güneş ışınlarına, fiziksel ve kimyasal etkilere karşı korur.</a:t>
            </a:r>
          </a:p>
          <a:p>
            <a:r>
              <a:rPr lang="tr-TR" b="1" dirty="0" smtClean="0">
                <a:solidFill>
                  <a:srgbClr val="FFC000"/>
                </a:solidFill>
              </a:rPr>
              <a:t>2. Boşaltım:</a:t>
            </a:r>
            <a:r>
              <a:rPr lang="tr-TR" dirty="0" smtClean="0"/>
              <a:t> Terleme ile su, tuz ve bir miktar artık atılır.</a:t>
            </a:r>
          </a:p>
          <a:p>
            <a:r>
              <a:rPr lang="tr-TR" b="1" dirty="0" smtClean="0">
                <a:solidFill>
                  <a:srgbClr val="FFC000"/>
                </a:solidFill>
              </a:rPr>
              <a:t>3. Solunuma yardımcıdır.</a:t>
            </a:r>
            <a:r>
              <a:rPr lang="tr-TR" dirty="0" smtClean="0">
                <a:solidFill>
                  <a:srgbClr val="FFC000"/>
                </a:solidFill>
              </a:rPr>
              <a:t> </a:t>
            </a:r>
            <a:r>
              <a:rPr lang="tr-TR" dirty="0" smtClean="0"/>
              <a:t>Belirli oranda gaz alışverişi yapılır.</a:t>
            </a:r>
          </a:p>
          <a:p>
            <a:r>
              <a:rPr lang="tr-TR" b="1" dirty="0" smtClean="0">
                <a:solidFill>
                  <a:srgbClr val="FFC000"/>
                </a:solidFill>
              </a:rPr>
              <a:t>4. </a:t>
            </a:r>
            <a:r>
              <a:rPr lang="tr-TR" b="1" dirty="0" err="1" smtClean="0">
                <a:solidFill>
                  <a:srgbClr val="FFC000"/>
                </a:solidFill>
              </a:rPr>
              <a:t>Mekano</a:t>
            </a:r>
            <a:r>
              <a:rPr lang="tr-TR" b="1" dirty="0" smtClean="0">
                <a:solidFill>
                  <a:srgbClr val="FFC000"/>
                </a:solidFill>
              </a:rPr>
              <a:t> ve </a:t>
            </a:r>
            <a:r>
              <a:rPr lang="tr-TR" b="1" dirty="0" err="1" smtClean="0">
                <a:solidFill>
                  <a:srgbClr val="FFC000"/>
                </a:solidFill>
              </a:rPr>
              <a:t>termoreseptörler</a:t>
            </a:r>
            <a:r>
              <a:rPr lang="tr-TR" b="1" dirty="0" smtClean="0">
                <a:solidFill>
                  <a:srgbClr val="FFC000"/>
                </a:solidFill>
              </a:rPr>
              <a:t> ile bazı duyuların </a:t>
            </a:r>
            <a:r>
              <a:rPr lang="tr-TR" b="1" dirty="0" err="1" smtClean="0">
                <a:solidFill>
                  <a:srgbClr val="FFC000"/>
                </a:solidFill>
              </a:rPr>
              <a:t>alınmasI</a:t>
            </a:r>
            <a:r>
              <a:rPr lang="tr-TR" b="1" dirty="0" smtClean="0">
                <a:solidFill>
                  <a:srgbClr val="FFC000"/>
                </a:solidFill>
              </a:rPr>
              <a:t>.</a:t>
            </a:r>
            <a:endParaRPr lang="tr-TR" dirty="0" smtClean="0">
              <a:solidFill>
                <a:srgbClr val="FFC000"/>
              </a:solidFill>
            </a:endParaRPr>
          </a:p>
          <a:p>
            <a:r>
              <a:rPr lang="tr-TR" b="1" dirty="0" smtClean="0">
                <a:solidFill>
                  <a:srgbClr val="FFC000"/>
                </a:solidFill>
              </a:rPr>
              <a:t>5. Isı düzenleme:</a:t>
            </a:r>
            <a:endParaRPr lang="tr-TR" dirty="0" smtClean="0">
              <a:solidFill>
                <a:srgbClr val="FFC000"/>
              </a:solidFill>
            </a:endParaRPr>
          </a:p>
          <a:p>
            <a:r>
              <a:rPr lang="tr-TR" dirty="0" smtClean="0"/>
              <a:t>-Soğukta derideki kılcal damarlar daralır. (ısı kaybını azaltma adaptasyonu)</a:t>
            </a:r>
          </a:p>
          <a:p>
            <a:r>
              <a:rPr lang="tr-TR" dirty="0" smtClean="0"/>
              <a:t>-Sıcak havalarda deri kılcalları genişler. 8ısı kaybını artırma adaptasyonu)</a:t>
            </a:r>
          </a:p>
          <a:p>
            <a:r>
              <a:rPr lang="tr-TR" dirty="0" smtClean="0"/>
              <a:t>-Terleme ile su buharlaştıkça ısı kaybı </a:t>
            </a:r>
            <a:r>
              <a:rPr lang="tr-TR" dirty="0" err="1" smtClean="0"/>
              <a:t>gerçekeşir</a:t>
            </a:r>
            <a:r>
              <a:rPr lang="tr-TR" dirty="0" smtClean="0"/>
              <a:t>.</a:t>
            </a:r>
          </a:p>
          <a:p>
            <a:r>
              <a:rPr lang="tr-TR" dirty="0" smtClean="0"/>
              <a:t>-</a:t>
            </a:r>
            <a:r>
              <a:rPr lang="tr-TR" dirty="0" err="1" smtClean="0"/>
              <a:t>Sogukta</a:t>
            </a:r>
            <a:r>
              <a:rPr lang="tr-TR" dirty="0" smtClean="0"/>
              <a:t> vücut yüzeyinde ısı azalınca kaybola ısının yerine yenisi yenisini koymak için kıl kökü kasları kasılır. Üşüdüğümüzde tüylerin dikleşmesinin sebebi budur.</a:t>
            </a:r>
          </a:p>
          <a:p>
            <a:pPr>
              <a:buNone/>
            </a:pPr>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14290"/>
            <a:ext cx="7053542" cy="1400530"/>
          </a:xfrm>
        </p:spPr>
        <p:txBody>
          <a:bodyPr/>
          <a:lstStyle/>
          <a:p>
            <a:r>
              <a:rPr lang="tr-TR" sz="3200" b="1" dirty="0" smtClean="0"/>
              <a:t>Deri, üst deri ve alt deri olmak üzere iki kısımda incelenir:</a:t>
            </a:r>
            <a:r>
              <a:rPr lang="tr-TR" sz="3200" dirty="0" smtClean="0"/>
              <a:t/>
            </a:r>
            <a:br>
              <a:rPr lang="tr-TR" sz="3200" dirty="0" smtClean="0"/>
            </a:br>
            <a:endParaRPr lang="tr-TR" sz="3200" dirty="0"/>
          </a:p>
        </p:txBody>
      </p:sp>
      <p:sp>
        <p:nvSpPr>
          <p:cNvPr id="3" name="2 İçerik Yer Tutucusu"/>
          <p:cNvSpPr>
            <a:spLocks noGrp="1"/>
          </p:cNvSpPr>
          <p:nvPr>
            <p:ph idx="1"/>
          </p:nvPr>
        </p:nvSpPr>
        <p:spPr>
          <a:xfrm>
            <a:off x="285688" y="1357299"/>
            <a:ext cx="8858312" cy="2786081"/>
          </a:xfrm>
        </p:spPr>
        <p:txBody>
          <a:bodyPr>
            <a:normAutofit/>
          </a:bodyPr>
          <a:lstStyle/>
          <a:p>
            <a:r>
              <a:rPr lang="tr-TR" sz="2400" b="1" dirty="0" smtClean="0">
                <a:solidFill>
                  <a:srgbClr val="FFC000"/>
                </a:solidFill>
              </a:rPr>
              <a:t>a. Üst deri (</a:t>
            </a:r>
            <a:r>
              <a:rPr lang="tr-TR" sz="2400" b="1" dirty="0" err="1" smtClean="0">
                <a:solidFill>
                  <a:srgbClr val="FFC000"/>
                </a:solidFill>
              </a:rPr>
              <a:t>epidermis</a:t>
            </a:r>
            <a:r>
              <a:rPr lang="tr-TR" sz="2400" b="1" dirty="0" smtClean="0">
                <a:solidFill>
                  <a:srgbClr val="FFC000"/>
                </a:solidFill>
              </a:rPr>
              <a:t>):</a:t>
            </a:r>
            <a:r>
              <a:rPr lang="tr-TR" dirty="0" smtClean="0"/>
              <a:t> Örtü </a:t>
            </a:r>
            <a:r>
              <a:rPr lang="tr-TR" dirty="0" err="1" smtClean="0"/>
              <a:t>epitelinden</a:t>
            </a:r>
            <a:r>
              <a:rPr lang="tr-TR" dirty="0" smtClean="0"/>
              <a:t> oluşur. </a:t>
            </a:r>
            <a:r>
              <a:rPr lang="tr-TR" dirty="0" err="1" smtClean="0"/>
              <a:t>Epidermiste</a:t>
            </a:r>
            <a:r>
              <a:rPr lang="tr-TR" dirty="0" smtClean="0"/>
              <a:t> kan damarları ve sinirler yoktur.</a:t>
            </a:r>
          </a:p>
          <a:p>
            <a:r>
              <a:rPr lang="tr-TR" dirty="0" smtClean="0"/>
              <a:t>-Üst derinin üst kısmı korun tabakası adını alır. Korun tabakası deriyi çarpma, vurma ve mikroorganizmalara karşı korur. Korun tabakasının kalınlaşmasıyla oluşan </a:t>
            </a:r>
            <a:r>
              <a:rPr lang="tr-TR" dirty="0" err="1" smtClean="0"/>
              <a:t>keratinden</a:t>
            </a:r>
            <a:r>
              <a:rPr lang="tr-TR" dirty="0" smtClean="0"/>
              <a:t> saç, tırnak gibi yapılar gelişir.</a:t>
            </a:r>
          </a:p>
          <a:p>
            <a:r>
              <a:rPr lang="tr-TR" dirty="0" smtClean="0"/>
              <a:t>-Korun tabakasının altında canlı hücrelerden oluşan </a:t>
            </a:r>
            <a:r>
              <a:rPr lang="tr-TR" dirty="0" err="1" smtClean="0">
                <a:solidFill>
                  <a:srgbClr val="FFC000"/>
                </a:solidFill>
              </a:rPr>
              <a:t>Malpighi</a:t>
            </a:r>
            <a:r>
              <a:rPr lang="tr-TR" dirty="0" smtClean="0"/>
              <a:t> tabakası bulunur. Burada deriye rengini veren </a:t>
            </a:r>
            <a:r>
              <a:rPr lang="tr-TR" dirty="0" err="1" smtClean="0"/>
              <a:t>melanin</a:t>
            </a:r>
            <a:r>
              <a:rPr lang="tr-TR" dirty="0" smtClean="0"/>
              <a:t> pigmenti sentezlenir.</a:t>
            </a:r>
          </a:p>
          <a:p>
            <a:endParaRPr lang="tr-TR" dirty="0"/>
          </a:p>
        </p:txBody>
      </p:sp>
      <p:pic>
        <p:nvPicPr>
          <p:cNvPr id="4" name="3 Resim" descr="image001 (1).png"/>
          <p:cNvPicPr>
            <a:picLocks noChangeAspect="1"/>
          </p:cNvPicPr>
          <p:nvPr/>
        </p:nvPicPr>
        <p:blipFill>
          <a:blip r:embed="rId2" cstate="print"/>
          <a:stretch>
            <a:fillRect/>
          </a:stretch>
        </p:blipFill>
        <p:spPr>
          <a:xfrm>
            <a:off x="1857356" y="4000504"/>
            <a:ext cx="5836917" cy="2576436"/>
          </a:xfrm>
          <a:prstGeom prst="rect">
            <a:avLst/>
          </a:prstGeom>
        </p:spPr>
      </p:pic>
    </p:spTree>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285860"/>
            <a:ext cx="8358246" cy="4929222"/>
          </a:xfrm>
        </p:spPr>
        <p:txBody>
          <a:bodyPr/>
          <a:lstStyle/>
          <a:p>
            <a:r>
              <a:rPr lang="tr-TR" sz="3200" b="1" dirty="0" smtClean="0">
                <a:solidFill>
                  <a:srgbClr val="FFC000"/>
                </a:solidFill>
              </a:rPr>
              <a:t>b. Alt deri (</a:t>
            </a:r>
            <a:r>
              <a:rPr lang="tr-TR" sz="3200" b="1" dirty="0" err="1" smtClean="0">
                <a:solidFill>
                  <a:srgbClr val="FFC000"/>
                </a:solidFill>
              </a:rPr>
              <a:t>dermis</a:t>
            </a:r>
            <a:r>
              <a:rPr lang="tr-TR" sz="3200" b="1" dirty="0" smtClean="0">
                <a:solidFill>
                  <a:srgbClr val="FFC000"/>
                </a:solidFill>
              </a:rPr>
              <a:t>):</a:t>
            </a:r>
            <a:r>
              <a:rPr lang="tr-TR" dirty="0" smtClean="0"/>
              <a:t> Üst derinin altındaki tabakadır. Burada kan damarları, sinirler, duyu reseptörleri, kıl kökleri, elastik ve </a:t>
            </a:r>
            <a:r>
              <a:rPr lang="tr-TR" dirty="0" err="1" smtClean="0"/>
              <a:t>kollajen</a:t>
            </a:r>
            <a:r>
              <a:rPr lang="tr-TR" dirty="0" smtClean="0"/>
              <a:t> lifler, düz kaslar, ter ve yağ bezleri bulunur.</a:t>
            </a:r>
          </a:p>
          <a:p>
            <a:r>
              <a:rPr lang="tr-TR" b="1" dirty="0" smtClean="0">
                <a:solidFill>
                  <a:srgbClr val="FFC000"/>
                </a:solidFill>
              </a:rPr>
              <a:t>Ter bezleri:</a:t>
            </a:r>
            <a:r>
              <a:rPr lang="tr-TR" dirty="0" smtClean="0"/>
              <a:t> Dudak hariç tüm vücut yüzeyinde bulunur. Alt deride yer alan bu bezler yumak gibi kıvrılmıştır, gözenekler ile deri yüzeyine açılır. Derinin vücut sıcaklığını düzenlemesi ve boşaltıma yardımcı olması bu bezlerden salgılanan ter sıvısı ile olur.</a:t>
            </a:r>
          </a:p>
          <a:p>
            <a:r>
              <a:rPr lang="tr-TR" b="1" dirty="0" smtClean="0">
                <a:solidFill>
                  <a:srgbClr val="FFC000"/>
                </a:solidFill>
              </a:rPr>
              <a:t>Yağ bezleri:</a:t>
            </a:r>
            <a:r>
              <a:rPr lang="tr-TR" b="1" dirty="0" smtClean="0"/>
              <a:t> </a:t>
            </a:r>
            <a:r>
              <a:rPr lang="tr-TR" dirty="0" smtClean="0"/>
              <a:t>Salgılarını kılları saran keseciklere vererek derinin yumuşak kalmasını sağlar.</a:t>
            </a:r>
          </a:p>
          <a:p>
            <a:endParaRPr lang="tr-TR" dirty="0"/>
          </a:p>
        </p:txBody>
      </p:sp>
    </p:spTree>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14290"/>
            <a:ext cx="6516798" cy="1066800"/>
          </a:xfrm>
        </p:spPr>
        <p:txBody>
          <a:bodyPr/>
          <a:lstStyle/>
          <a:p>
            <a:r>
              <a:rPr lang="tr-TR" b="1" dirty="0" smtClean="0"/>
              <a:t>Kıllar:</a:t>
            </a:r>
            <a:endParaRPr lang="tr-TR" dirty="0"/>
          </a:p>
        </p:txBody>
      </p:sp>
      <p:sp>
        <p:nvSpPr>
          <p:cNvPr id="3" name="2 İçerik Yer Tutucusu"/>
          <p:cNvSpPr>
            <a:spLocks noGrp="1"/>
          </p:cNvSpPr>
          <p:nvPr>
            <p:ph idx="1"/>
          </p:nvPr>
        </p:nvSpPr>
        <p:spPr>
          <a:xfrm>
            <a:off x="0" y="1357298"/>
            <a:ext cx="9144000" cy="5214973"/>
          </a:xfrm>
        </p:spPr>
        <p:txBody>
          <a:bodyPr>
            <a:normAutofit/>
          </a:bodyPr>
          <a:lstStyle/>
          <a:p>
            <a:r>
              <a:rPr lang="tr-TR" dirty="0" smtClean="0"/>
              <a:t> Avuç içi, ayak tabanı, dudaklar hariç tüm vücutta bulunabilir. Kıllar gündüze oranla gece, soğuk ortama oranla sıcak ortamda daha hızlı uzar.</a:t>
            </a:r>
          </a:p>
          <a:p>
            <a:r>
              <a:rPr lang="tr-TR" dirty="0" smtClean="0"/>
              <a:t>-Alt deride dokunma, basınç, sıcaklık ve ağrı gibi duyuları alan reseptörler bulunur. Derinin duyu organı olarak kabul edilmesi bu reseptörler nedeniyledir.</a:t>
            </a:r>
          </a:p>
          <a:p>
            <a:r>
              <a:rPr lang="tr-TR" dirty="0" smtClean="0"/>
              <a:t>-Çeşitli duyuları almaya özelleşmiş reseptörler bütün vücuda dağılmış hâldedir, ancak dağılımları homojen değildir. Örneğin dokunma reseptörleri parmak uçlarında daha yoğun olarak bulunur. Böylece görmesek bile bir objenin büyüklüğünü parmak uçlarımızla dokunarak belirleyebiliriz.</a:t>
            </a:r>
          </a:p>
          <a:p>
            <a:r>
              <a:rPr lang="tr-TR" dirty="0" smtClean="0"/>
              <a:t>-Soğuğu algılayan reseptörler ise parmak uçlarında diğer vücut hücrelerine göre daha az bulunur. Bu nedenle parmak uçlarımızla rahatça </a:t>
            </a:r>
            <a:r>
              <a:rPr lang="tr-TR" dirty="0" err="1" smtClean="0"/>
              <a:t>dokunabildiğimizsıcaklıktaki</a:t>
            </a:r>
            <a:r>
              <a:rPr lang="tr-TR" dirty="0" smtClean="0"/>
              <a:t> su, duş almak için soğuk gelebilir.</a:t>
            </a:r>
          </a:p>
          <a:p>
            <a:endParaRPr lang="tr-TR" dirty="0"/>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14290"/>
            <a:ext cx="5072098" cy="5786478"/>
          </a:xfrm>
        </p:spPr>
        <p:txBody>
          <a:bodyPr>
            <a:normAutofit fontScale="70000" lnSpcReduction="20000"/>
          </a:bodyPr>
          <a:lstStyle/>
          <a:p>
            <a:r>
              <a:rPr lang="tr-TR" sz="3400" b="1" dirty="0" smtClean="0"/>
              <a:t>Kıkırdak Dokusu Hakkında</a:t>
            </a:r>
            <a:endParaRPr lang="tr-TR" sz="3400" dirty="0" smtClean="0"/>
          </a:p>
          <a:p>
            <a:pPr fontAlgn="b"/>
            <a:r>
              <a:rPr lang="tr-TR" sz="3400" dirty="0" smtClean="0">
                <a:solidFill>
                  <a:schemeClr val="accent3"/>
                </a:solidFill>
              </a:rPr>
              <a:t>“Mezoderm” </a:t>
            </a:r>
            <a:r>
              <a:rPr lang="tr-TR" sz="3400" dirty="0" smtClean="0"/>
              <a:t>adı verilen maddelerden meydana gelir.</a:t>
            </a:r>
          </a:p>
          <a:p>
            <a:pPr fontAlgn="b"/>
            <a:r>
              <a:rPr lang="tr-TR" sz="3400" dirty="0" smtClean="0"/>
              <a:t>Hücrelerin arasında bulunan maddeler sayesinde kıkırdak dokular oluşur.</a:t>
            </a:r>
          </a:p>
          <a:p>
            <a:pPr fontAlgn="b"/>
            <a:r>
              <a:rPr lang="tr-TR" sz="3400" dirty="0" smtClean="0"/>
              <a:t>Omurgasız canlılarda kıkırdak doku; yumuşak bir şeklide kafa ve bacaklarda bulunmaktadır.</a:t>
            </a:r>
          </a:p>
          <a:p>
            <a:pPr fontAlgn="b"/>
            <a:r>
              <a:rPr lang="tr-TR" sz="3400" dirty="0" smtClean="0"/>
              <a:t>Kıkırdak dokularda kan damarları ve sinirler bulunmaz.</a:t>
            </a:r>
          </a:p>
          <a:p>
            <a:pPr fontAlgn="b"/>
            <a:r>
              <a:rPr lang="tr-TR" sz="3400" dirty="0" smtClean="0"/>
              <a:t>Çevredeki bağ dokularının sayesinde hücreler beslenir.</a:t>
            </a:r>
          </a:p>
          <a:p>
            <a:pPr fontAlgn="b"/>
            <a:r>
              <a:rPr lang="tr-TR" sz="3400" dirty="0" err="1" smtClean="0"/>
              <a:t>Kondrositler</a:t>
            </a:r>
            <a:r>
              <a:rPr lang="tr-TR" sz="3400" dirty="0" smtClean="0"/>
              <a:t> adı verilen hücreler kıkırdak dokuları meydana getirir.</a:t>
            </a:r>
          </a:p>
          <a:p>
            <a:endParaRPr lang="tr-TR" dirty="0" smtClean="0"/>
          </a:p>
        </p:txBody>
      </p:sp>
      <p:pic>
        <p:nvPicPr>
          <p:cNvPr id="6" name="5 Resim" descr="kıkırdakvsnfjsbvhsbvc848465görevleri55ssss.jpg"/>
          <p:cNvPicPr>
            <a:picLocks noChangeAspect="1"/>
          </p:cNvPicPr>
          <p:nvPr/>
        </p:nvPicPr>
        <p:blipFill>
          <a:blip r:embed="rId2" cstate="print"/>
          <a:stretch>
            <a:fillRect/>
          </a:stretch>
        </p:blipFill>
        <p:spPr>
          <a:xfrm>
            <a:off x="5072066" y="0"/>
            <a:ext cx="4071934" cy="6215082"/>
          </a:xfrm>
          <a:prstGeom prst="rect">
            <a:avLst/>
          </a:prstGeom>
        </p:spPr>
      </p:pic>
    </p:spTree>
  </p:cSld>
  <p:clrMapOvr>
    <a:masterClrMapping/>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357166"/>
            <a:ext cx="7053542" cy="757612"/>
          </a:xfrm>
        </p:spPr>
        <p:txBody>
          <a:bodyPr/>
          <a:lstStyle/>
          <a:p>
            <a:r>
              <a:rPr lang="tr-TR" b="1" dirty="0" smtClean="0"/>
              <a:t>BURUN</a:t>
            </a:r>
            <a:endParaRPr lang="tr-TR" dirty="0"/>
          </a:p>
        </p:txBody>
      </p:sp>
      <p:sp>
        <p:nvSpPr>
          <p:cNvPr id="3" name="2 İçerik Yer Tutucusu"/>
          <p:cNvSpPr>
            <a:spLocks noGrp="1"/>
          </p:cNvSpPr>
          <p:nvPr>
            <p:ph idx="1"/>
          </p:nvPr>
        </p:nvSpPr>
        <p:spPr>
          <a:xfrm>
            <a:off x="0" y="1142984"/>
            <a:ext cx="9144000" cy="5715015"/>
          </a:xfrm>
        </p:spPr>
        <p:txBody>
          <a:bodyPr>
            <a:normAutofit fontScale="92500" lnSpcReduction="20000"/>
          </a:bodyPr>
          <a:lstStyle/>
          <a:p>
            <a:r>
              <a:rPr lang="tr-TR" dirty="0" smtClean="0"/>
              <a:t>Burun, nefes ve koku alma organı olarak iş görür. Solunan havayı ısıtma, temizleme ve nemlendirme gibi görevleri vardır.</a:t>
            </a:r>
          </a:p>
          <a:p>
            <a:r>
              <a:rPr lang="tr-TR" dirty="0" smtClean="0"/>
              <a:t>-İnsanların koku duyusu, uçucu ve mukusta çözünebilen kimyasalları algılar.</a:t>
            </a:r>
          </a:p>
          <a:p>
            <a:r>
              <a:rPr lang="tr-TR" dirty="0" smtClean="0"/>
              <a:t>-Koku reseptörleri burnun üst kısmında </a:t>
            </a:r>
            <a:r>
              <a:rPr lang="tr-TR" b="1" dirty="0" smtClean="0">
                <a:solidFill>
                  <a:srgbClr val="FFC000"/>
                </a:solidFill>
              </a:rPr>
              <a:t>sarı bölge</a:t>
            </a:r>
            <a:r>
              <a:rPr lang="tr-TR" dirty="0" smtClean="0"/>
              <a:t> adı verilen yerde bulunur.</a:t>
            </a:r>
          </a:p>
          <a:p>
            <a:r>
              <a:rPr lang="tr-TR" dirty="0" smtClean="0"/>
              <a:t>-Reseptör hücrelerin algılayıcı uçlarında yer alan </a:t>
            </a:r>
            <a:r>
              <a:rPr lang="tr-TR" dirty="0" err="1" smtClean="0"/>
              <a:t>siller</a:t>
            </a:r>
            <a:r>
              <a:rPr lang="tr-TR" dirty="0" smtClean="0"/>
              <a:t>, kokuyu algılar ve uyarı, hücrelerin kendi aksonları aracılığı ile beynin ilgili merkezine götürülür.</a:t>
            </a:r>
          </a:p>
          <a:p>
            <a:r>
              <a:rPr lang="tr-TR" sz="2800" b="1" dirty="0" smtClean="0">
                <a:solidFill>
                  <a:srgbClr val="FF0000"/>
                </a:solidFill>
              </a:rPr>
              <a:t>NOT:</a:t>
            </a:r>
            <a:r>
              <a:rPr lang="tr-TR" dirty="0" smtClean="0"/>
              <a:t> Koku duyusunun oluşmasında diğer duyuların algılanmasından farklı bir yol izlenir. Bu olayda reseptörlerden gelen uyarılar </a:t>
            </a:r>
            <a:r>
              <a:rPr lang="tr-TR" dirty="0" err="1" smtClean="0"/>
              <a:t>talamusa</a:t>
            </a:r>
            <a:r>
              <a:rPr lang="tr-TR" dirty="0" smtClean="0"/>
              <a:t> uğramadan beyindeki koku merkezine ulaşır.</a:t>
            </a:r>
          </a:p>
          <a:p>
            <a:r>
              <a:rPr lang="tr-TR" sz="2800" b="1" dirty="0" smtClean="0">
                <a:solidFill>
                  <a:srgbClr val="FF0000"/>
                </a:solidFill>
              </a:rPr>
              <a:t>-ÖNEMLİ AYRINTI:</a:t>
            </a:r>
            <a:r>
              <a:rPr lang="tr-TR" dirty="0" smtClean="0"/>
              <a:t> Koku reseptörleri özelleşmiş sinir hücresidir. Diğer reseptörler </a:t>
            </a:r>
            <a:r>
              <a:rPr lang="tr-TR" dirty="0" err="1" smtClean="0"/>
              <a:t>epitel</a:t>
            </a:r>
            <a:r>
              <a:rPr lang="tr-TR" dirty="0" smtClean="0"/>
              <a:t> doku hücresidir.</a:t>
            </a:r>
          </a:p>
          <a:p>
            <a:r>
              <a:rPr lang="tr-TR" dirty="0" smtClean="0"/>
              <a:t>-Uzun süre aynı koku alınırsa koku reseptörleri yorulurlar ve koku hissedilmez.   Bu durum koku adaptasyonudur. </a:t>
            </a:r>
          </a:p>
          <a:p>
            <a:r>
              <a:rPr lang="tr-TR" dirty="0" smtClean="0"/>
              <a:t>-Kişinin kendi ten kokusunu veya üzerine sıktığı parfüm kokusunu bir süre sonra algılayamamasının sebebi budur.</a:t>
            </a:r>
          </a:p>
          <a:p>
            <a:r>
              <a:rPr lang="tr-TR" dirty="0" smtClean="0"/>
              <a:t>Bu durumdaki duyu hücreleri ancak ortama yayılan farklı bir kokuyu algılayabilir.</a:t>
            </a:r>
          </a:p>
          <a:p>
            <a:endParaRPr lang="tr-TR" dirty="0"/>
          </a:p>
        </p:txBody>
      </p:sp>
    </p:spTree>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1538" y="785794"/>
            <a:ext cx="6709906" cy="4195481"/>
          </a:xfrm>
        </p:spPr>
        <p:txBody>
          <a:bodyPr/>
          <a:lstStyle/>
          <a:p>
            <a:r>
              <a:rPr lang="tr-TR" b="1" i="1" dirty="0" smtClean="0"/>
              <a:t>Şekil: Sarı bölgede oluşan uyartının koku soğancığındaki sinirler aracılığı ile beyne taşınması</a:t>
            </a:r>
            <a:endParaRPr lang="tr-TR" dirty="0"/>
          </a:p>
        </p:txBody>
      </p:sp>
      <p:pic>
        <p:nvPicPr>
          <p:cNvPr id="4" name="3 Resim" descr="image002 (1).png"/>
          <p:cNvPicPr>
            <a:picLocks noChangeAspect="1"/>
          </p:cNvPicPr>
          <p:nvPr/>
        </p:nvPicPr>
        <p:blipFill>
          <a:blip r:embed="rId2" cstate="print"/>
          <a:stretch>
            <a:fillRect/>
          </a:stretch>
        </p:blipFill>
        <p:spPr>
          <a:xfrm>
            <a:off x="571472" y="2285992"/>
            <a:ext cx="7951537" cy="3571995"/>
          </a:xfrm>
          <a:prstGeom prst="rect">
            <a:avLst/>
          </a:prstGeom>
        </p:spPr>
      </p:pic>
    </p:spTree>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500042"/>
            <a:ext cx="7053542" cy="614712"/>
          </a:xfrm>
        </p:spPr>
        <p:txBody>
          <a:bodyPr/>
          <a:lstStyle/>
          <a:p>
            <a:r>
              <a:rPr lang="tr-TR" b="1" dirty="0" smtClean="0"/>
              <a:t>DİL</a:t>
            </a:r>
            <a:endParaRPr lang="tr-TR" dirty="0"/>
          </a:p>
        </p:txBody>
      </p:sp>
      <p:sp>
        <p:nvSpPr>
          <p:cNvPr id="3" name="2 İçerik Yer Tutucusu"/>
          <p:cNvSpPr>
            <a:spLocks noGrp="1"/>
          </p:cNvSpPr>
          <p:nvPr>
            <p:ph idx="1"/>
          </p:nvPr>
        </p:nvSpPr>
        <p:spPr>
          <a:xfrm>
            <a:off x="0" y="1142984"/>
            <a:ext cx="9144000" cy="5715016"/>
          </a:xfrm>
        </p:spPr>
        <p:txBody>
          <a:bodyPr>
            <a:normAutofit/>
          </a:bodyPr>
          <a:lstStyle/>
          <a:p>
            <a:r>
              <a:rPr lang="tr-TR" dirty="0" smtClean="0"/>
              <a:t>İnsanda beslenme, konuşma ve tat almada görev alır.</a:t>
            </a:r>
          </a:p>
          <a:p>
            <a:r>
              <a:rPr lang="tr-TR" dirty="0" smtClean="0"/>
              <a:t>-Besinlerin tatlarının alınmasında dilde bulunan tat tomurcukları görev yapar. Tat tomurcukları dilde </a:t>
            </a:r>
            <a:r>
              <a:rPr lang="tr-TR" b="1" dirty="0" err="1" smtClean="0">
                <a:solidFill>
                  <a:srgbClr val="FFC000"/>
                </a:solidFill>
              </a:rPr>
              <a:t>papilla</a:t>
            </a:r>
            <a:r>
              <a:rPr lang="tr-TR" b="1" dirty="0" smtClean="0"/>
              <a:t> </a:t>
            </a:r>
            <a:r>
              <a:rPr lang="tr-TR" dirty="0" smtClean="0"/>
              <a:t>adı verilen çıkıntıların üzerinde bulunur.</a:t>
            </a:r>
          </a:p>
          <a:p>
            <a:r>
              <a:rPr lang="tr-TR" dirty="0" smtClean="0"/>
              <a:t>- Yaş ilerledikçe tat tomurcuğu sayısı azalır.</a:t>
            </a:r>
          </a:p>
          <a:p>
            <a:r>
              <a:rPr lang="tr-TR" dirty="0" smtClean="0"/>
              <a:t>- Tat tomurcukları, tükürük sıvısında çözünen maddeleri algılar ve duyu sinirlerini uyarır.</a:t>
            </a:r>
          </a:p>
          <a:p>
            <a:r>
              <a:rPr lang="tr-TR" dirty="0" smtClean="0"/>
              <a:t>-Duyu sinirleri bu </a:t>
            </a:r>
            <a:r>
              <a:rPr lang="tr-TR" dirty="0" err="1" smtClean="0"/>
              <a:t>impulsları</a:t>
            </a:r>
            <a:r>
              <a:rPr lang="tr-TR" dirty="0" smtClean="0"/>
              <a:t> beyne iletir ve tat algılanır.</a:t>
            </a:r>
          </a:p>
          <a:p>
            <a:r>
              <a:rPr lang="tr-TR" dirty="0" smtClean="0"/>
              <a:t>-Dilde bulunan tat tomurcukları dört temel tadı algılayabilir.</a:t>
            </a:r>
          </a:p>
          <a:p>
            <a:r>
              <a:rPr lang="tr-TR" dirty="0" smtClean="0"/>
              <a:t>-Bunlar acı, ekşi, tatlı ve tuzludur.</a:t>
            </a:r>
          </a:p>
          <a:p>
            <a:pPr>
              <a:buNone/>
            </a:pPr>
            <a:endParaRPr lang="tr-TR" dirty="0"/>
          </a:p>
        </p:txBody>
      </p:sp>
    </p:spTree>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3 (2).png"/>
          <p:cNvPicPr>
            <a:picLocks noGrp="1" noChangeAspect="1"/>
          </p:cNvPicPr>
          <p:nvPr>
            <p:ph idx="1"/>
          </p:nvPr>
        </p:nvPicPr>
        <p:blipFill>
          <a:blip r:embed="rId2" cstate="print"/>
          <a:stretch>
            <a:fillRect/>
          </a:stretch>
        </p:blipFill>
        <p:spPr>
          <a:xfrm>
            <a:off x="2214546" y="357167"/>
            <a:ext cx="3786214" cy="2852396"/>
          </a:xfrm>
        </p:spPr>
      </p:pic>
      <p:sp>
        <p:nvSpPr>
          <p:cNvPr id="5" name="4 Metin kutusu"/>
          <p:cNvSpPr txBox="1"/>
          <p:nvPr/>
        </p:nvSpPr>
        <p:spPr>
          <a:xfrm>
            <a:off x="500034" y="3429000"/>
            <a:ext cx="7786742" cy="3139321"/>
          </a:xfrm>
          <a:prstGeom prst="rect">
            <a:avLst/>
          </a:prstGeom>
          <a:noFill/>
        </p:spPr>
        <p:txBody>
          <a:bodyPr wrap="square" rtlCol="0">
            <a:spAutoFit/>
          </a:bodyPr>
          <a:lstStyle/>
          <a:p>
            <a:r>
              <a:rPr lang="tr-TR" dirty="0" smtClean="0"/>
              <a:t>-Tüm tat reseptörlerinin dilin her yerinde bulunmasına rağmen, farklı tatları algılayan tat tomurcukları dilin belirli bölgelerinde özellikle yoğunlaşmışlardır.</a:t>
            </a:r>
          </a:p>
          <a:p>
            <a:r>
              <a:rPr lang="tr-TR" dirty="0" smtClean="0"/>
              <a:t>-Dilin ön ucu tatlıyı, ön-yan kısımları tuzluyu, arka-yan kısımları ekşiyi, arka ucu ise acıyı algılamaya karşı daha duyarlıdır.</a:t>
            </a:r>
          </a:p>
          <a:p>
            <a:r>
              <a:rPr lang="tr-TR" dirty="0" smtClean="0"/>
              <a:t>-Besinin görünüşü, kokusu, soğuk ya da sıcak olması da tadın alınmasında etkilidir. Örneğin soğuk çorbanın tadı sıcak çorbaya göre farklı algılanır.</a:t>
            </a:r>
          </a:p>
          <a:p>
            <a:r>
              <a:rPr lang="tr-TR" dirty="0" smtClean="0"/>
              <a:t>- Koku duyusu ile tat duyusu birbiriyle ilişkilidir. Üst solunum yolları enfeksiyonu olmuş biri veya burnu tıkalı biri besinlerin tadını tam olarak almakta zorlanır.</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0" y="857232"/>
            <a:ext cx="6072198" cy="5286412"/>
          </a:xfrm>
        </p:spPr>
        <p:txBody>
          <a:bodyPr>
            <a:noAutofit/>
          </a:bodyPr>
          <a:lstStyle/>
          <a:p>
            <a:pPr fontAlgn="b"/>
            <a:r>
              <a:rPr lang="tr-TR" sz="2400" dirty="0" smtClean="0"/>
              <a:t>Burun, kulak gibi yumuşak dokulu organların şekil almalarında önemli bir etkendir.</a:t>
            </a:r>
          </a:p>
          <a:p>
            <a:pPr fontAlgn="b"/>
            <a:r>
              <a:rPr lang="tr-TR" sz="2400" dirty="0" smtClean="0"/>
              <a:t>Trake, bronş, östaki borusu gibi organların yapı ve şekilleri üzerinde etkilidir.</a:t>
            </a:r>
          </a:p>
          <a:p>
            <a:pPr fontAlgn="b"/>
            <a:r>
              <a:rPr lang="tr-TR" sz="2400" dirty="0" smtClean="0"/>
              <a:t>Kemiklerin eklem alanlarında meydana gelen tahribatların ya da şekil bozukluklarının önlenmesinde ve bu alanlarda kayganlığa uygun ortam hazırlanması üzerinde etkilidir.</a:t>
            </a:r>
          </a:p>
          <a:p>
            <a:pPr fontAlgn="b"/>
            <a:r>
              <a:rPr lang="tr-TR" sz="2400" dirty="0" smtClean="0"/>
              <a:t>Kemikleşme üzerinde etkilidir. Yani kemiklerin boydan büyümesini sağlar ve bu duruma ortam hazırlar.</a:t>
            </a:r>
          </a:p>
          <a:p>
            <a:endParaRPr lang="tr-TR" sz="1800" dirty="0"/>
          </a:p>
        </p:txBody>
      </p:sp>
      <p:sp>
        <p:nvSpPr>
          <p:cNvPr id="6" name="5 Metin kutusu"/>
          <p:cNvSpPr txBox="1"/>
          <p:nvPr/>
        </p:nvSpPr>
        <p:spPr>
          <a:xfrm>
            <a:off x="2214546" y="214290"/>
            <a:ext cx="3500462" cy="707886"/>
          </a:xfrm>
          <a:prstGeom prst="rect">
            <a:avLst/>
          </a:prstGeom>
          <a:noFill/>
        </p:spPr>
        <p:txBody>
          <a:bodyPr wrap="square" rtlCol="0">
            <a:spAutoFit/>
          </a:bodyPr>
          <a:lstStyle/>
          <a:p>
            <a:r>
              <a:rPr lang="tr-TR" sz="4000" dirty="0" smtClean="0">
                <a:solidFill>
                  <a:srgbClr val="CCCC00"/>
                </a:solidFill>
              </a:rPr>
              <a:t>GÖREVLERİ</a:t>
            </a:r>
            <a:endParaRPr lang="tr-TR" sz="4000" dirty="0">
              <a:solidFill>
                <a:srgbClr val="CCCC00"/>
              </a:solidFill>
            </a:endParaRPr>
          </a:p>
        </p:txBody>
      </p:sp>
      <p:pic>
        <p:nvPicPr>
          <p:cNvPr id="8" name="7 Resim" descr="tenor.gif"/>
          <p:cNvPicPr>
            <a:picLocks noChangeAspect="1"/>
          </p:cNvPicPr>
          <p:nvPr/>
        </p:nvPicPr>
        <p:blipFill>
          <a:blip r:embed="rId2" cstate="print"/>
          <a:stretch>
            <a:fillRect/>
          </a:stretch>
        </p:blipFill>
        <p:spPr>
          <a:xfrm>
            <a:off x="6143636" y="2500306"/>
            <a:ext cx="2232000" cy="1706823"/>
          </a:xfrm>
          <a:prstGeom prst="rect">
            <a:avLst/>
          </a:prstGeom>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428604"/>
            <a:ext cx="6516798" cy="742968"/>
          </a:xfrm>
        </p:spPr>
        <p:txBody>
          <a:bodyPr/>
          <a:lstStyle/>
          <a:p>
            <a:r>
              <a:rPr lang="tr-TR" dirty="0" smtClean="0"/>
              <a:t>KEMİK DOKU ;</a:t>
            </a:r>
            <a:endParaRPr lang="tr-TR" dirty="0"/>
          </a:p>
        </p:txBody>
      </p:sp>
      <p:sp>
        <p:nvSpPr>
          <p:cNvPr id="5" name="4 İçerik Yer Tutucusu"/>
          <p:cNvSpPr>
            <a:spLocks noGrp="1"/>
          </p:cNvSpPr>
          <p:nvPr>
            <p:ph idx="1"/>
          </p:nvPr>
        </p:nvSpPr>
        <p:spPr>
          <a:xfrm>
            <a:off x="285720" y="1285860"/>
            <a:ext cx="8358246" cy="5572140"/>
          </a:xfrm>
        </p:spPr>
        <p:txBody>
          <a:bodyPr>
            <a:normAutofit/>
          </a:bodyPr>
          <a:lstStyle/>
          <a:p>
            <a:r>
              <a:rPr lang="tr-TR" dirty="0" smtClean="0"/>
              <a:t>Kemik doku hücrelerine </a:t>
            </a:r>
            <a:r>
              <a:rPr lang="tr-TR" dirty="0" err="1" smtClean="0"/>
              <a:t>osteosit</a:t>
            </a:r>
            <a:r>
              <a:rPr lang="tr-TR" dirty="0" smtClean="0"/>
              <a:t> ve ara maddelere de </a:t>
            </a:r>
            <a:r>
              <a:rPr lang="tr-TR" dirty="0" err="1" smtClean="0"/>
              <a:t>osein</a:t>
            </a:r>
            <a:r>
              <a:rPr lang="tr-TR" dirty="0" smtClean="0"/>
              <a:t> denir. Kemiklerde mineraller biriktiği zaman kırılganlık fazladır. (Yaşlılar).Vücudumuzda kemikleri oluşturan dokular iki çeşittir.</a:t>
            </a:r>
          </a:p>
          <a:p>
            <a:pPr fontAlgn="base"/>
            <a:r>
              <a:rPr lang="tr-TR" b="1" dirty="0" smtClean="0">
                <a:solidFill>
                  <a:srgbClr val="CCCC00"/>
                </a:solidFill>
              </a:rPr>
              <a:t>Süngerimsi Kemik Doku:</a:t>
            </a:r>
            <a:r>
              <a:rPr lang="tr-TR" dirty="0" smtClean="0"/>
              <a:t> Delikli görünen içerisindeki kırmızı iliğinden dolayı kırmızı görünen kemik dokudur. Vücudumuzda uzun kemiklerin baş </a:t>
            </a:r>
            <a:r>
              <a:rPr lang="tr-TR" dirty="0" err="1" smtClean="0"/>
              <a:t>kısımında</a:t>
            </a:r>
            <a:r>
              <a:rPr lang="tr-TR" dirty="0" smtClean="0"/>
              <a:t> kısa ve yassı kemiklerin içinde yer alır.</a:t>
            </a:r>
          </a:p>
          <a:p>
            <a:pPr fontAlgn="base"/>
            <a:r>
              <a:rPr lang="tr-TR" b="1" dirty="0" smtClean="0">
                <a:solidFill>
                  <a:srgbClr val="CCCC00"/>
                </a:solidFill>
              </a:rPr>
              <a:t>Sert Kemik Doku:</a:t>
            </a:r>
            <a:r>
              <a:rPr lang="tr-TR" dirty="0" smtClean="0"/>
              <a:t> Sert hücrelerin uzantıları birbirine sıkıca bağlı pürüzsüz görünen dokudur. Vücudumuzda uzun kemiklerin orta kısmında, kısa ve yassı kemiklerin dış kısmında yer alır.</a:t>
            </a:r>
          </a:p>
          <a:p>
            <a:pPr fontAlgn="base"/>
            <a:r>
              <a:rPr lang="tr-TR" dirty="0" smtClean="0"/>
              <a:t>Kemiklerin dış kısmını örten, onarımını sağlayan zar bulunur. Buna </a:t>
            </a:r>
            <a:r>
              <a:rPr lang="tr-TR" dirty="0" err="1" smtClean="0"/>
              <a:t>periost</a:t>
            </a:r>
            <a:r>
              <a:rPr lang="tr-TR" dirty="0" smtClean="0"/>
              <a:t> denir. </a:t>
            </a:r>
            <a:r>
              <a:rPr lang="tr-TR" dirty="0" err="1" smtClean="0"/>
              <a:t>Periost</a:t>
            </a:r>
            <a:r>
              <a:rPr lang="tr-TR" dirty="0" smtClean="0"/>
              <a:t> sayesinde kemiklerimiz enine kalınlaşır.</a:t>
            </a:r>
          </a:p>
          <a:p>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14290"/>
            <a:ext cx="3015846" cy="976018"/>
          </a:xfrm>
        </p:spPr>
        <p:txBody>
          <a:bodyPr/>
          <a:lstStyle/>
          <a:p>
            <a:r>
              <a:rPr lang="tr-TR" dirty="0" smtClean="0"/>
              <a:t>Görevleri:</a:t>
            </a:r>
            <a:br>
              <a:rPr lang="tr-TR" dirty="0" smtClean="0"/>
            </a:br>
            <a:endParaRPr lang="tr-TR" dirty="0"/>
          </a:p>
        </p:txBody>
      </p:sp>
      <p:sp>
        <p:nvSpPr>
          <p:cNvPr id="3" name="2 İçerik Yer Tutucusu"/>
          <p:cNvSpPr>
            <a:spLocks noGrp="1"/>
          </p:cNvSpPr>
          <p:nvPr>
            <p:ph idx="1"/>
          </p:nvPr>
        </p:nvSpPr>
        <p:spPr>
          <a:xfrm>
            <a:off x="0" y="785794"/>
            <a:ext cx="7858148" cy="2428892"/>
          </a:xfrm>
        </p:spPr>
        <p:txBody>
          <a:bodyPr>
            <a:normAutofit fontScale="92500" lnSpcReduction="10000"/>
          </a:bodyPr>
          <a:lstStyle/>
          <a:p>
            <a:pPr fontAlgn="base"/>
            <a:r>
              <a:rPr lang="tr-TR" sz="2400" dirty="0" smtClean="0"/>
              <a:t>İskelet sistemini oluşturur.</a:t>
            </a:r>
          </a:p>
          <a:p>
            <a:pPr fontAlgn="base"/>
            <a:r>
              <a:rPr lang="tr-TR" sz="2400" dirty="0" smtClean="0"/>
              <a:t>Mineral depolar</a:t>
            </a:r>
          </a:p>
          <a:p>
            <a:pPr fontAlgn="base"/>
            <a:r>
              <a:rPr lang="tr-TR" sz="2400" dirty="0" smtClean="0"/>
              <a:t>Kan yapımında görevlidir.</a:t>
            </a:r>
          </a:p>
          <a:p>
            <a:pPr fontAlgn="base"/>
            <a:r>
              <a:rPr lang="tr-TR" sz="2400" dirty="0" smtClean="0"/>
              <a:t>Hareketi sağlar</a:t>
            </a:r>
          </a:p>
          <a:p>
            <a:pPr fontAlgn="base"/>
            <a:r>
              <a:rPr lang="tr-TR" sz="2400" dirty="0" smtClean="0"/>
              <a:t>Kaslara ve organlara tutunma yüzeyi sağlar.</a:t>
            </a:r>
          </a:p>
          <a:p>
            <a:endParaRPr lang="tr-TR" sz="2400" dirty="0"/>
          </a:p>
        </p:txBody>
      </p:sp>
      <p:pic>
        <p:nvPicPr>
          <p:cNvPr id="5" name="4 Resim" descr="Sungerimsi Kemik Doku.jpg"/>
          <p:cNvPicPr>
            <a:picLocks noChangeAspect="1"/>
          </p:cNvPicPr>
          <p:nvPr/>
        </p:nvPicPr>
        <p:blipFill>
          <a:blip r:embed="rId2" cstate="print"/>
          <a:stretch>
            <a:fillRect/>
          </a:stretch>
        </p:blipFill>
        <p:spPr>
          <a:xfrm>
            <a:off x="0" y="3429000"/>
            <a:ext cx="9144000" cy="3429000"/>
          </a:xfrm>
          <a:prstGeom prst="rect">
            <a:avLst/>
          </a:prstGeom>
        </p:spPr>
      </p:pic>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14290"/>
            <a:ext cx="7053542" cy="1114778"/>
          </a:xfrm>
        </p:spPr>
        <p:txBody>
          <a:bodyPr/>
          <a:lstStyle/>
          <a:p>
            <a:r>
              <a:rPr lang="tr-TR" dirty="0" smtClean="0"/>
              <a:t>Kan Dokunun Görevleri</a:t>
            </a:r>
            <a:br>
              <a:rPr lang="tr-TR" dirty="0" smtClean="0"/>
            </a:br>
            <a:endParaRPr lang="tr-TR" dirty="0"/>
          </a:p>
        </p:txBody>
      </p:sp>
      <p:sp>
        <p:nvSpPr>
          <p:cNvPr id="3" name="2 İçerik Yer Tutucusu"/>
          <p:cNvSpPr>
            <a:spLocks noGrp="1"/>
          </p:cNvSpPr>
          <p:nvPr>
            <p:ph idx="1"/>
          </p:nvPr>
        </p:nvSpPr>
        <p:spPr>
          <a:xfrm>
            <a:off x="1071538" y="1000108"/>
            <a:ext cx="6709906" cy="2233337"/>
          </a:xfrm>
        </p:spPr>
        <p:txBody>
          <a:bodyPr>
            <a:normAutofit lnSpcReduction="10000"/>
          </a:bodyPr>
          <a:lstStyle/>
          <a:p>
            <a:r>
              <a:rPr lang="tr-TR" dirty="0" smtClean="0"/>
              <a:t> Besin ve oksijen taşır.</a:t>
            </a:r>
          </a:p>
          <a:p>
            <a:r>
              <a:rPr lang="tr-TR" dirty="0" smtClean="0"/>
              <a:t>İç salgı bezlerinden hedef dokuya hormon taşır.</a:t>
            </a:r>
          </a:p>
          <a:p>
            <a:r>
              <a:rPr lang="tr-TR" dirty="0" smtClean="0"/>
              <a:t>Vücudun </a:t>
            </a:r>
            <a:r>
              <a:rPr lang="tr-TR" dirty="0" err="1" smtClean="0"/>
              <a:t>pH</a:t>
            </a:r>
            <a:r>
              <a:rPr lang="tr-TR" dirty="0" smtClean="0"/>
              <a:t>, su ve sıcaklığını düzenler.</a:t>
            </a:r>
          </a:p>
          <a:p>
            <a:r>
              <a:rPr lang="tr-TR" dirty="0" smtClean="0"/>
              <a:t>Mikroplara karşı vücudu korur.</a:t>
            </a:r>
          </a:p>
          <a:p>
            <a:r>
              <a:rPr lang="tr-TR" dirty="0" smtClean="0"/>
              <a:t>Yaralanma durumunda kanın pıhtılaşmasını sağlar.</a:t>
            </a:r>
          </a:p>
          <a:p>
            <a:endParaRPr lang="tr-TR" dirty="0"/>
          </a:p>
        </p:txBody>
      </p:sp>
      <p:pic>
        <p:nvPicPr>
          <p:cNvPr id="4" name="3 Resim" descr="Kan_Doku.png"/>
          <p:cNvPicPr>
            <a:picLocks noChangeAspect="1"/>
          </p:cNvPicPr>
          <p:nvPr/>
        </p:nvPicPr>
        <p:blipFill>
          <a:blip r:embed="rId2" cstate="print"/>
          <a:stretch>
            <a:fillRect/>
          </a:stretch>
        </p:blipFill>
        <p:spPr>
          <a:xfrm>
            <a:off x="0" y="3352595"/>
            <a:ext cx="9144000" cy="3505405"/>
          </a:xfrm>
          <a:prstGeom prst="rect">
            <a:avLst/>
          </a:prstGeom>
        </p:spPr>
      </p:pic>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357166"/>
            <a:ext cx="6516798" cy="742968"/>
          </a:xfrm>
        </p:spPr>
        <p:txBody>
          <a:bodyPr/>
          <a:lstStyle/>
          <a:p>
            <a:r>
              <a:rPr lang="tr-TR" dirty="0" smtClean="0"/>
              <a:t>YAĞ DOKU</a:t>
            </a:r>
            <a:endParaRPr lang="tr-TR" dirty="0"/>
          </a:p>
        </p:txBody>
      </p:sp>
      <p:sp>
        <p:nvSpPr>
          <p:cNvPr id="3" name="2 İçerik Yer Tutucusu"/>
          <p:cNvSpPr>
            <a:spLocks noGrp="1"/>
          </p:cNvSpPr>
          <p:nvPr>
            <p:ph idx="1"/>
          </p:nvPr>
        </p:nvSpPr>
        <p:spPr>
          <a:xfrm>
            <a:off x="0" y="1000108"/>
            <a:ext cx="8572560" cy="4195481"/>
          </a:xfrm>
        </p:spPr>
        <p:txBody>
          <a:bodyPr>
            <a:normAutofit/>
          </a:bodyPr>
          <a:lstStyle/>
          <a:p>
            <a:r>
              <a:rPr lang="tr-TR" dirty="0" smtClean="0"/>
              <a:t>Yağ doku, insan vücudunda</a:t>
            </a:r>
            <a:r>
              <a:rPr lang="tr-TR" i="1" dirty="0" smtClean="0"/>
              <a:t> </a:t>
            </a:r>
            <a:r>
              <a:rPr lang="tr-TR" dirty="0" smtClean="0"/>
              <a:t>karbonhidratlar için bir depo görevi görmektedir. Bu sayede vücut, ihtiyacı olan karbonhidratı ve proteini bu dokulardan sağlar.</a:t>
            </a:r>
          </a:p>
          <a:p>
            <a:r>
              <a:rPr lang="tr-TR" dirty="0" smtClean="0"/>
              <a:t>Organların birbirine karşı kayganlığını sağlayarak oluşabilecek hasarları en aza indirir.</a:t>
            </a:r>
          </a:p>
          <a:p>
            <a:r>
              <a:rPr lang="tr-TR" dirty="0" smtClean="0"/>
              <a:t>vücudu ve diğer organları dış etkenlerden korur.</a:t>
            </a:r>
          </a:p>
          <a:p>
            <a:r>
              <a:rPr lang="tr-TR" dirty="0" smtClean="0"/>
              <a:t>Yağ doku, vücuttaki diğer dokular arasındaki boşlukları doldurur. </a:t>
            </a:r>
          </a:p>
          <a:p>
            <a:endParaRPr lang="tr-TR" dirty="0"/>
          </a:p>
        </p:txBody>
      </p:sp>
      <p:pic>
        <p:nvPicPr>
          <p:cNvPr id="4" name="3 Resim" descr="yag-doku.jpg"/>
          <p:cNvPicPr>
            <a:picLocks noChangeAspect="1"/>
          </p:cNvPicPr>
          <p:nvPr/>
        </p:nvPicPr>
        <p:blipFill>
          <a:blip r:embed="rId2" cstate="print"/>
          <a:stretch>
            <a:fillRect/>
          </a:stretch>
        </p:blipFill>
        <p:spPr>
          <a:xfrm>
            <a:off x="0" y="3929066"/>
            <a:ext cx="9144000" cy="2928934"/>
          </a:xfrm>
          <a:prstGeom prst="rect">
            <a:avLst/>
          </a:prstGeom>
        </p:spPr>
      </p:pic>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3. KAS DOKU</a:t>
            </a:r>
            <a:r>
              <a:rPr lang="tr-TR" dirty="0" smtClean="0"/>
              <a:t/>
            </a:r>
            <a:br>
              <a:rPr lang="tr-TR" dirty="0" smtClean="0"/>
            </a:br>
            <a:endParaRPr lang="tr-TR" dirty="0"/>
          </a:p>
        </p:txBody>
      </p:sp>
      <p:sp>
        <p:nvSpPr>
          <p:cNvPr id="3" name="2 İçerik Yer Tutucusu"/>
          <p:cNvSpPr>
            <a:spLocks noGrp="1"/>
          </p:cNvSpPr>
          <p:nvPr>
            <p:ph idx="1"/>
          </p:nvPr>
        </p:nvSpPr>
        <p:spPr>
          <a:xfrm>
            <a:off x="428596" y="1285861"/>
            <a:ext cx="8072494" cy="4962540"/>
          </a:xfrm>
        </p:spPr>
        <p:txBody>
          <a:bodyPr>
            <a:normAutofit/>
          </a:bodyPr>
          <a:lstStyle/>
          <a:p>
            <a:r>
              <a:rPr lang="tr-TR" dirty="0" smtClean="0"/>
              <a:t>-Hayvanların büyük çoğunluğunda en çok bulunan dokudur.</a:t>
            </a:r>
          </a:p>
          <a:p>
            <a:r>
              <a:rPr lang="tr-TR" dirty="0" smtClean="0"/>
              <a:t>Hücre ara maddesi bulunmaz.</a:t>
            </a:r>
          </a:p>
          <a:p>
            <a:r>
              <a:rPr lang="tr-TR" dirty="0" smtClean="0"/>
              <a:t>-Kas lifleri olarak adlandırılan uzun, ince silindirik yapıdaki hücre demetlerinden oluşur.</a:t>
            </a:r>
          </a:p>
          <a:p>
            <a:r>
              <a:rPr lang="tr-TR" dirty="0" smtClean="0"/>
              <a:t>- İskelet kası, düz kas ve kalp kası olmak üzere üç tip kas vardır.</a:t>
            </a:r>
          </a:p>
          <a:p>
            <a:r>
              <a:rPr lang="tr-TR" dirty="0" smtClean="0"/>
              <a:t>-İstemli olarak kontrol edebildiğimiz tek doku iskelet kası dokusudur. Düz kas ve kalp kası istemsiz çalışır.</a:t>
            </a:r>
          </a:p>
          <a:p>
            <a:r>
              <a:rPr lang="tr-TR" dirty="0" smtClean="0"/>
              <a:t>-İnsanlar ömür boyu kullanacakları iskelet kas liflerine sahip doğarlar.; yeni kas lifleri normalde üretilmez. Örneğin ağırlık kaldırma, iskelet kas liflerinin sayısını artırmaz. her birinin kalınlaşmasını sağlar.</a:t>
            </a:r>
          </a:p>
          <a:p>
            <a:endParaRPr lang="tr-TR" dirty="0"/>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85728"/>
            <a:ext cx="6516798" cy="814406"/>
          </a:xfrm>
        </p:spPr>
        <p:txBody>
          <a:bodyPr/>
          <a:lstStyle/>
          <a:p>
            <a:r>
              <a:rPr lang="tr-TR" dirty="0" smtClean="0"/>
              <a:t>SUNUMUN PLANI:</a:t>
            </a:r>
            <a:endParaRPr lang="tr-TR" dirty="0"/>
          </a:p>
        </p:txBody>
      </p:sp>
      <p:sp>
        <p:nvSpPr>
          <p:cNvPr id="3" name="2 İçerik Yer Tutucusu"/>
          <p:cNvSpPr>
            <a:spLocks noGrp="1"/>
          </p:cNvSpPr>
          <p:nvPr>
            <p:ph idx="1"/>
          </p:nvPr>
        </p:nvSpPr>
        <p:spPr>
          <a:xfrm>
            <a:off x="0" y="1357298"/>
            <a:ext cx="9144000" cy="5286411"/>
          </a:xfrm>
        </p:spPr>
        <p:txBody>
          <a:bodyPr/>
          <a:lstStyle/>
          <a:p>
            <a:r>
              <a:rPr lang="tr-TR" dirty="0" smtClean="0"/>
              <a:t>Dokular…………………………………………………………….(4-22)	  	 	    Sinir Hücrelerinin Yapısı…………………………………………(23-29)			Nöron Çeşitleri ve Görevleri…………………………………..(30-33)			Yapılarına Göre Nöronlar……………………………………… (34-35)			</a:t>
            </a:r>
            <a:r>
              <a:rPr lang="tr-TR" dirty="0" err="1" smtClean="0"/>
              <a:t>İmpuls</a:t>
            </a:r>
            <a:r>
              <a:rPr lang="tr-TR" dirty="0" smtClean="0"/>
              <a:t> Oluşumu ve İletimi……………………………………… (36-52) 		</a:t>
            </a:r>
            <a:r>
              <a:rPr lang="tr-TR" dirty="0" err="1" smtClean="0"/>
              <a:t>İmpuls</a:t>
            </a:r>
            <a:r>
              <a:rPr lang="tr-TR" dirty="0" smtClean="0"/>
              <a:t> Hızını Etkileyen Faktörler ………………………………. (53)			Örnek  Soru…………………………………………………………(54-55)		</a:t>
            </a:r>
            <a:r>
              <a:rPr lang="tr-TR" dirty="0" err="1" smtClean="0"/>
              <a:t>Sinapslarda</a:t>
            </a:r>
            <a:r>
              <a:rPr lang="tr-TR" dirty="0" smtClean="0"/>
              <a:t> </a:t>
            </a:r>
            <a:r>
              <a:rPr lang="tr-TR" dirty="0" err="1" smtClean="0"/>
              <a:t>İmpuls</a:t>
            </a:r>
            <a:r>
              <a:rPr lang="tr-TR" dirty="0" smtClean="0"/>
              <a:t> İletimi……………………………………….. (56-64)		İnsanda Sinir Sistemi………………………………………………. (65-94)		Koku Hafıza İlişkisi, Sinir Sistemi Hastalıkları……………………..(95-102)	Duyu Organları ( Göz, Kulak, Dil, Burun, Deri)…………………(103-133)	KAYNAKÇA…………………………………………………………..(134) 	</a:t>
            </a:r>
            <a:endParaRPr lang="tr-TR" dirty="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4. SİNİR DOKU</a:t>
            </a:r>
            <a:r>
              <a:rPr lang="tr-TR" dirty="0" smtClean="0"/>
              <a:t/>
            </a:r>
            <a:br>
              <a:rPr lang="tr-TR" dirty="0" smtClean="0"/>
            </a:br>
            <a:endParaRPr lang="tr-TR" dirty="0"/>
          </a:p>
        </p:txBody>
      </p:sp>
      <p:sp>
        <p:nvSpPr>
          <p:cNvPr id="3" name="2 İçerik Yer Tutucusu"/>
          <p:cNvSpPr>
            <a:spLocks noGrp="1"/>
          </p:cNvSpPr>
          <p:nvPr>
            <p:ph idx="1"/>
          </p:nvPr>
        </p:nvSpPr>
        <p:spPr>
          <a:xfrm>
            <a:off x="785786" y="1785926"/>
            <a:ext cx="6709906" cy="4195481"/>
          </a:xfrm>
        </p:spPr>
        <p:txBody>
          <a:bodyPr/>
          <a:lstStyle/>
          <a:p>
            <a:r>
              <a:rPr lang="tr-TR" sz="3200" dirty="0" smtClean="0"/>
              <a:t>-Bölünme özelliklerini kaybetmiş </a:t>
            </a:r>
            <a:r>
              <a:rPr lang="tr-TR" sz="3200" dirty="0" smtClean="0">
                <a:solidFill>
                  <a:srgbClr val="CCCC00"/>
                </a:solidFill>
              </a:rPr>
              <a:t>“nöron” </a:t>
            </a:r>
            <a:r>
              <a:rPr lang="tr-TR" sz="3200" dirty="0" smtClean="0"/>
              <a:t>adı verilen sinir hücrelerden oluşur.</a:t>
            </a:r>
          </a:p>
          <a:p>
            <a:r>
              <a:rPr lang="tr-TR" sz="3200" dirty="0" smtClean="0"/>
              <a:t>-Dışarıdan ve vücut içerisinden gelen uyarıları almak, değerlendirmek ve oluşan cevabı ilgili kas ya da bezlere iletmek temel görevidir.</a:t>
            </a:r>
          </a:p>
          <a:p>
            <a:endParaRPr lang="tr-TR"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85728"/>
            <a:ext cx="8572560" cy="1143008"/>
          </a:xfrm>
        </p:spPr>
        <p:txBody>
          <a:bodyPr/>
          <a:lstStyle/>
          <a:p>
            <a:r>
              <a:rPr lang="tr-TR" sz="4000" dirty="0" smtClean="0"/>
              <a:t>Nöronda gövde ve gövdeden çıkan uzantılar vardır;</a:t>
            </a:r>
            <a:endParaRPr lang="tr-TR" sz="4000" dirty="0"/>
          </a:p>
        </p:txBody>
      </p:sp>
      <p:pic>
        <p:nvPicPr>
          <p:cNvPr id="4" name="3 İçerik Yer Tutucusu" descr="sinir-hücresinin-yapısı.jpg"/>
          <p:cNvPicPr>
            <a:picLocks noGrp="1" noChangeAspect="1"/>
          </p:cNvPicPr>
          <p:nvPr>
            <p:ph idx="1"/>
          </p:nvPr>
        </p:nvPicPr>
        <p:blipFill>
          <a:blip r:embed="rId2" cstate="print"/>
          <a:stretch>
            <a:fillRect/>
          </a:stretch>
        </p:blipFill>
        <p:spPr>
          <a:xfrm>
            <a:off x="0" y="1428736"/>
            <a:ext cx="9144000" cy="5429264"/>
          </a:xfrm>
        </p:spPr>
      </p:pic>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428605"/>
            <a:ext cx="8429684" cy="5819796"/>
          </a:xfrm>
        </p:spPr>
        <p:txBody>
          <a:bodyPr>
            <a:normAutofit/>
          </a:bodyPr>
          <a:lstStyle/>
          <a:p>
            <a:r>
              <a:rPr lang="tr-TR" sz="2800" dirty="0" smtClean="0"/>
              <a:t>Sinirsel düzenleme </a:t>
            </a:r>
            <a:r>
              <a:rPr lang="tr-TR" sz="2800" dirty="0" err="1" smtClean="0"/>
              <a:t>hormonal</a:t>
            </a:r>
            <a:r>
              <a:rPr lang="tr-TR" sz="2800" dirty="0" smtClean="0"/>
              <a:t> düzenlemeden daha hızlıdır. </a:t>
            </a:r>
          </a:p>
          <a:p>
            <a:r>
              <a:rPr lang="tr-TR" sz="2800" dirty="0" smtClean="0"/>
              <a:t>Nöron ve </a:t>
            </a:r>
            <a:r>
              <a:rPr lang="tr-TR" sz="2800" dirty="0" err="1" smtClean="0">
                <a:solidFill>
                  <a:srgbClr val="FFC000"/>
                </a:solidFill>
              </a:rPr>
              <a:t>nörogliadan</a:t>
            </a:r>
            <a:r>
              <a:rPr lang="tr-TR" sz="2800" dirty="0" smtClean="0"/>
              <a:t> oluşur. (nörona iyon konsantrasyonunu kontrol ederek yardım eder). </a:t>
            </a:r>
          </a:p>
          <a:p>
            <a:r>
              <a:rPr lang="tr-TR" sz="2800" dirty="0" smtClean="0"/>
              <a:t>İlk sinir hücresi </a:t>
            </a:r>
            <a:r>
              <a:rPr lang="tr-TR" sz="2800" dirty="0" err="1" smtClean="0"/>
              <a:t>nöroblast</a:t>
            </a:r>
            <a:r>
              <a:rPr lang="tr-TR" sz="2800" dirty="0" smtClean="0"/>
              <a:t> olup embriyoda 4. aya kadar bu şekildedir : Uzantıları yoktur bu süreçte çoğalırlar. Belli bir sayıya varınca farklılaşarak sinir hücresi nöronlarını oluşturur. Sonra </a:t>
            </a:r>
            <a:r>
              <a:rPr lang="tr-TR" sz="2800" dirty="0" err="1" smtClean="0"/>
              <a:t>nörofibriller</a:t>
            </a:r>
            <a:r>
              <a:rPr lang="tr-TR" sz="2800" dirty="0" smtClean="0"/>
              <a:t> meydana gelir. Farklılaşma fazla olduğundan </a:t>
            </a:r>
            <a:r>
              <a:rPr lang="tr-TR" sz="2800" dirty="0" err="1" smtClean="0"/>
              <a:t>sentrozomlar</a:t>
            </a:r>
            <a:r>
              <a:rPr lang="tr-TR" sz="2800" dirty="0" smtClean="0"/>
              <a:t> kaybolur. Sinir hücreleri bu nedenle bölünemez, yenilenemez. (ergin insanda)</a:t>
            </a: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Sinir Hücrelerinin (Nöronların) Yapısı</a:t>
            </a:r>
            <a:endParaRPr lang="tr-TR" dirty="0"/>
          </a:p>
        </p:txBody>
      </p:sp>
      <p:sp>
        <p:nvSpPr>
          <p:cNvPr id="3" name="2 İçerik Yer Tutucusu"/>
          <p:cNvSpPr>
            <a:spLocks noGrp="1"/>
          </p:cNvSpPr>
          <p:nvPr>
            <p:ph idx="1"/>
          </p:nvPr>
        </p:nvSpPr>
        <p:spPr>
          <a:xfrm>
            <a:off x="827484" y="2052919"/>
            <a:ext cx="6709906" cy="4519353"/>
          </a:xfrm>
        </p:spPr>
        <p:txBody>
          <a:bodyPr/>
          <a:lstStyle/>
          <a:p>
            <a:r>
              <a:rPr lang="tr-TR" sz="2400" dirty="0" smtClean="0"/>
              <a:t>Sinir hücresine nöron da denir.</a:t>
            </a:r>
          </a:p>
          <a:p>
            <a:r>
              <a:rPr lang="tr-TR" sz="2400" dirty="0" smtClean="0"/>
              <a:t>-</a:t>
            </a:r>
            <a:r>
              <a:rPr lang="tr-TR" sz="2400" b="1" dirty="0" smtClean="0"/>
              <a:t> </a:t>
            </a:r>
            <a:r>
              <a:rPr lang="tr-TR" sz="2400" dirty="0" smtClean="0"/>
              <a:t>Nöronlar içten ve dıştan gelen uyarıları alma, değerlendirme ve oluşan cevapları kas ve bezlere iletme işlevini gerçekleştirir.</a:t>
            </a:r>
          </a:p>
          <a:p>
            <a:r>
              <a:rPr lang="tr-TR" sz="2400" b="1" dirty="0" smtClean="0"/>
              <a:t>-</a:t>
            </a:r>
            <a:r>
              <a:rPr lang="tr-TR" sz="2400" dirty="0" smtClean="0"/>
              <a:t>Sinir hücresinin hücre zarına </a:t>
            </a:r>
            <a:r>
              <a:rPr lang="tr-TR" sz="2400" b="1" dirty="0" err="1" smtClean="0">
                <a:solidFill>
                  <a:srgbClr val="FFC000"/>
                </a:solidFill>
              </a:rPr>
              <a:t>nörolemma</a:t>
            </a:r>
            <a:r>
              <a:rPr lang="tr-TR" sz="2400" dirty="0" smtClean="0">
                <a:solidFill>
                  <a:srgbClr val="FFC000"/>
                </a:solidFill>
              </a:rPr>
              <a:t>, </a:t>
            </a:r>
            <a:r>
              <a:rPr lang="tr-TR" sz="2400" dirty="0" smtClean="0"/>
              <a:t>sitoplazmasına </a:t>
            </a:r>
            <a:r>
              <a:rPr lang="tr-TR" sz="2400" b="1" dirty="0" err="1" smtClean="0">
                <a:solidFill>
                  <a:srgbClr val="FFC000"/>
                </a:solidFill>
              </a:rPr>
              <a:t>nöroplazma</a:t>
            </a:r>
            <a:r>
              <a:rPr lang="tr-TR" sz="2400" dirty="0" smtClean="0"/>
              <a:t> denir. Bir nöron, </a:t>
            </a:r>
            <a:r>
              <a:rPr lang="tr-TR" sz="2400" dirty="0" smtClean="0">
                <a:solidFill>
                  <a:srgbClr val="FFC000"/>
                </a:solidFill>
              </a:rPr>
              <a:t>hücre gövdesi, </a:t>
            </a:r>
            <a:r>
              <a:rPr lang="tr-TR" sz="2400" dirty="0" err="1" smtClean="0">
                <a:solidFill>
                  <a:srgbClr val="FFC000"/>
                </a:solidFill>
              </a:rPr>
              <a:t>dendrit</a:t>
            </a:r>
            <a:r>
              <a:rPr lang="tr-TR" sz="2400" dirty="0" smtClean="0">
                <a:solidFill>
                  <a:srgbClr val="FFC000"/>
                </a:solidFill>
              </a:rPr>
              <a:t> ve akson</a:t>
            </a:r>
            <a:r>
              <a:rPr lang="tr-TR" sz="2400" dirty="0" smtClean="0"/>
              <a:t> olmak üzere üç kısımdan oluşur.</a:t>
            </a:r>
          </a:p>
          <a:p>
            <a:endParaRPr lang="tr-TR" dirty="0"/>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571480"/>
            <a:ext cx="6516798" cy="742968"/>
          </a:xfrm>
        </p:spPr>
        <p:txBody>
          <a:bodyPr/>
          <a:lstStyle/>
          <a:p>
            <a:r>
              <a:rPr lang="tr-TR" b="1" dirty="0" smtClean="0"/>
              <a:t>a. Hücre gövdesi:</a:t>
            </a:r>
            <a:endParaRPr lang="tr-TR" dirty="0"/>
          </a:p>
        </p:txBody>
      </p:sp>
      <p:sp>
        <p:nvSpPr>
          <p:cNvPr id="3" name="2 İçerik Yer Tutucusu"/>
          <p:cNvSpPr>
            <a:spLocks noGrp="1"/>
          </p:cNvSpPr>
          <p:nvPr>
            <p:ph idx="1"/>
          </p:nvPr>
        </p:nvSpPr>
        <p:spPr>
          <a:xfrm>
            <a:off x="827484" y="1428737"/>
            <a:ext cx="7887920" cy="4819664"/>
          </a:xfrm>
        </p:spPr>
        <p:txBody>
          <a:bodyPr>
            <a:normAutofit/>
          </a:bodyPr>
          <a:lstStyle/>
          <a:p>
            <a:r>
              <a:rPr lang="tr-TR" sz="2800" b="1" dirty="0" smtClean="0"/>
              <a:t> </a:t>
            </a:r>
            <a:r>
              <a:rPr lang="tr-TR" sz="2800" dirty="0" smtClean="0"/>
              <a:t>Mitokondri, ribozom, </a:t>
            </a:r>
            <a:r>
              <a:rPr lang="tr-TR" sz="2800" dirty="0" err="1" smtClean="0"/>
              <a:t>endoplazmik</a:t>
            </a:r>
            <a:r>
              <a:rPr lang="tr-TR" sz="2800" dirty="0" smtClean="0"/>
              <a:t> </a:t>
            </a:r>
            <a:r>
              <a:rPr lang="tr-TR" sz="2800" dirty="0" err="1" smtClean="0"/>
              <a:t>retikulum</a:t>
            </a:r>
            <a:r>
              <a:rPr lang="tr-TR" sz="2800" dirty="0" smtClean="0"/>
              <a:t> gibi </a:t>
            </a:r>
            <a:r>
              <a:rPr lang="tr-TR" sz="2800" dirty="0" err="1" smtClean="0"/>
              <a:t>organellerin</a:t>
            </a:r>
            <a:r>
              <a:rPr lang="tr-TR" sz="2800" dirty="0" smtClean="0"/>
              <a:t> ve çekirdeğin bulunduğu kısımdır. İyi gelişmiş ve belirgin bir çekirdekçik içerir. Granüllü</a:t>
            </a:r>
          </a:p>
          <a:p>
            <a:r>
              <a:rPr lang="tr-TR" sz="2800" dirty="0" err="1" smtClean="0"/>
              <a:t>endoplazmik</a:t>
            </a:r>
            <a:r>
              <a:rPr lang="tr-TR" sz="2800" dirty="0" smtClean="0"/>
              <a:t> </a:t>
            </a:r>
            <a:r>
              <a:rPr lang="tr-TR" sz="2800" dirty="0" err="1" smtClean="0"/>
              <a:t>retikulumun</a:t>
            </a:r>
            <a:r>
              <a:rPr lang="tr-TR" sz="2800" dirty="0" smtClean="0"/>
              <a:t> bulunduğu, mikroskopta daha koyu renkli görülen bölgeler </a:t>
            </a:r>
            <a:r>
              <a:rPr lang="tr-TR" sz="2800" b="1" dirty="0" err="1" smtClean="0">
                <a:solidFill>
                  <a:srgbClr val="C00000"/>
                </a:solidFill>
              </a:rPr>
              <a:t>Nissl</a:t>
            </a:r>
            <a:r>
              <a:rPr lang="tr-TR" sz="2800" b="1" dirty="0" smtClean="0">
                <a:solidFill>
                  <a:srgbClr val="C00000"/>
                </a:solidFill>
              </a:rPr>
              <a:t> cisimcikleri</a:t>
            </a:r>
            <a:r>
              <a:rPr lang="tr-TR" sz="2800" dirty="0" smtClean="0"/>
              <a:t> olarak adlandırılır. Hücre gövdesinde ayrıca hücre iskeletinin elemanı olan </a:t>
            </a:r>
            <a:r>
              <a:rPr lang="tr-TR" sz="2800" dirty="0" err="1" smtClean="0">
                <a:solidFill>
                  <a:srgbClr val="C00000"/>
                </a:solidFill>
              </a:rPr>
              <a:t>nörofibriller</a:t>
            </a:r>
            <a:r>
              <a:rPr lang="tr-TR" sz="2800" dirty="0" smtClean="0"/>
              <a:t> bulunur. Sinir hücrelerinde </a:t>
            </a:r>
            <a:r>
              <a:rPr lang="tr-TR" sz="2800" dirty="0" err="1" smtClean="0">
                <a:solidFill>
                  <a:srgbClr val="C00000"/>
                </a:solidFill>
              </a:rPr>
              <a:t>sentrozom</a:t>
            </a:r>
            <a:r>
              <a:rPr lang="tr-TR" sz="2800" dirty="0" smtClean="0"/>
              <a:t> bulunmaz ve sinir hücreleri bölünme yeteneklerini yitirmiştir.</a:t>
            </a:r>
          </a:p>
          <a:p>
            <a:endParaRPr lang="tr-TR" dirty="0"/>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71480"/>
            <a:ext cx="7053542" cy="1043340"/>
          </a:xfrm>
        </p:spPr>
        <p:txBody>
          <a:bodyPr/>
          <a:lstStyle/>
          <a:p>
            <a:r>
              <a:rPr lang="tr-TR" b="1" dirty="0" smtClean="0"/>
              <a:t>b. </a:t>
            </a:r>
            <a:r>
              <a:rPr lang="tr-TR" b="1" dirty="0" err="1" smtClean="0"/>
              <a:t>Dentrit</a:t>
            </a:r>
            <a:r>
              <a:rPr lang="tr-TR" dirty="0" smtClean="0"/>
              <a:t>:</a:t>
            </a:r>
            <a:endParaRPr lang="tr-TR" dirty="0"/>
          </a:p>
        </p:txBody>
      </p:sp>
      <p:sp>
        <p:nvSpPr>
          <p:cNvPr id="3" name="2 İçerik Yer Tutucusu"/>
          <p:cNvSpPr>
            <a:spLocks noGrp="1"/>
          </p:cNvSpPr>
          <p:nvPr>
            <p:ph idx="1"/>
          </p:nvPr>
        </p:nvSpPr>
        <p:spPr/>
        <p:txBody>
          <a:bodyPr/>
          <a:lstStyle/>
          <a:p>
            <a:r>
              <a:rPr lang="tr-TR" sz="2400" dirty="0" smtClean="0"/>
              <a:t> Gövdeden çıkan çok sayıda ve kısa uzantılardır. Duyu hücrelerinden veya diğer nöronlardan gelen uyarıları alır ve hücre gövdesine iletir.</a:t>
            </a:r>
          </a:p>
          <a:p>
            <a:r>
              <a:rPr lang="tr-TR" sz="2400" dirty="0" err="1" smtClean="0"/>
              <a:t>Dentritlerin</a:t>
            </a:r>
            <a:r>
              <a:rPr lang="tr-TR" sz="2400" dirty="0" smtClean="0"/>
              <a:t> çok sayıda olması, hücrelerin pek çok nörondan sinyal alma kapasitesini arttırır.</a:t>
            </a:r>
          </a:p>
          <a:p>
            <a:endParaRPr lang="tr-TR" dirty="0"/>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357166"/>
            <a:ext cx="7053542" cy="686150"/>
          </a:xfrm>
        </p:spPr>
        <p:txBody>
          <a:bodyPr/>
          <a:lstStyle/>
          <a:p>
            <a:r>
              <a:rPr lang="tr-TR" b="1" dirty="0" smtClean="0"/>
              <a:t>c. Akson:</a:t>
            </a:r>
            <a:endParaRPr lang="tr-TR" dirty="0"/>
          </a:p>
        </p:txBody>
      </p:sp>
      <p:sp>
        <p:nvSpPr>
          <p:cNvPr id="3" name="2 İçerik Yer Tutucusu"/>
          <p:cNvSpPr>
            <a:spLocks noGrp="1"/>
          </p:cNvSpPr>
          <p:nvPr>
            <p:ph idx="1"/>
          </p:nvPr>
        </p:nvSpPr>
        <p:spPr>
          <a:xfrm>
            <a:off x="357158" y="1071546"/>
            <a:ext cx="7887920" cy="5357850"/>
          </a:xfrm>
        </p:spPr>
        <p:txBody>
          <a:bodyPr>
            <a:noAutofit/>
          </a:bodyPr>
          <a:lstStyle/>
          <a:p>
            <a:r>
              <a:rPr lang="tr-TR" sz="2400" b="1" dirty="0" smtClean="0"/>
              <a:t> </a:t>
            </a:r>
            <a:r>
              <a:rPr lang="tr-TR" sz="2400" dirty="0" smtClean="0"/>
              <a:t>Gövdeden gelen uyartıyı taşıyan ince, uzun tek olan uzantıdır. Aksonların sonlandığı ve dallanarak genişlediği bölge </a:t>
            </a:r>
            <a:r>
              <a:rPr lang="tr-TR" sz="2400" dirty="0" smtClean="0">
                <a:solidFill>
                  <a:srgbClr val="C00000"/>
                </a:solidFill>
              </a:rPr>
              <a:t>akson ucu </a:t>
            </a:r>
            <a:r>
              <a:rPr lang="tr-TR" sz="2400" dirty="0" smtClean="0"/>
              <a:t>olarak adlandırılır.</a:t>
            </a:r>
          </a:p>
          <a:p>
            <a:r>
              <a:rPr lang="tr-TR" sz="2400" dirty="0" smtClean="0"/>
              <a:t>Akson uçlarından bir nörondan diğerine ya da tepki organına uyartıların kimyasal yolla iletimini sağlayan ve </a:t>
            </a:r>
            <a:r>
              <a:rPr lang="tr-TR" sz="2400" dirty="0" err="1" smtClean="0">
                <a:solidFill>
                  <a:srgbClr val="C00000"/>
                </a:solidFill>
              </a:rPr>
              <a:t>nörotransmitter</a:t>
            </a:r>
            <a:r>
              <a:rPr lang="tr-TR" sz="2400" dirty="0" smtClean="0"/>
              <a:t> olarak tanımlanan maddeler salgılanır. Bu maddeler ile uyartılar diğer bir sinir hücresine veya tepki organına </a:t>
            </a:r>
            <a:r>
              <a:rPr lang="tr-TR" sz="2400" dirty="0" smtClean="0">
                <a:solidFill>
                  <a:srgbClr val="C00000"/>
                </a:solidFill>
              </a:rPr>
              <a:t>(</a:t>
            </a:r>
            <a:r>
              <a:rPr lang="tr-TR" sz="2400" dirty="0" err="1" smtClean="0">
                <a:solidFill>
                  <a:srgbClr val="C00000"/>
                </a:solidFill>
              </a:rPr>
              <a:t>efektöre</a:t>
            </a:r>
            <a:r>
              <a:rPr lang="tr-TR" sz="2400" dirty="0" smtClean="0">
                <a:solidFill>
                  <a:srgbClr val="C00000"/>
                </a:solidFill>
              </a:rPr>
              <a:t>) </a:t>
            </a:r>
            <a:r>
              <a:rPr lang="tr-TR" sz="2400" dirty="0" smtClean="0"/>
              <a:t>iletilir.                           </a:t>
            </a:r>
          </a:p>
          <a:p>
            <a:r>
              <a:rPr lang="tr-TR" sz="2400" dirty="0" smtClean="0"/>
              <a:t>-Aksonların uzunluğu yaklaşık 1cm’den 1 </a:t>
            </a:r>
            <a:r>
              <a:rPr lang="tr-TR" sz="2400" dirty="0" err="1" smtClean="0"/>
              <a:t>m'ye</a:t>
            </a:r>
            <a:r>
              <a:rPr lang="tr-TR" sz="2400" dirty="0" smtClean="0"/>
              <a:t> kadar değişebilir. Örneğin omuriliği ayağa bağlayan aksonlar bir metreden daha uzundur.</a:t>
            </a:r>
          </a:p>
          <a:p>
            <a:r>
              <a:rPr lang="tr-TR" sz="2400" dirty="0" smtClean="0"/>
              <a:t>-Aksonların sitoplazmasına </a:t>
            </a:r>
            <a:r>
              <a:rPr lang="tr-TR" sz="2400" b="1" dirty="0" err="1" smtClean="0">
                <a:solidFill>
                  <a:srgbClr val="FF0000"/>
                </a:solidFill>
              </a:rPr>
              <a:t>aksoplazma</a:t>
            </a:r>
            <a:r>
              <a:rPr lang="tr-TR" sz="2400" dirty="0" smtClean="0">
                <a:solidFill>
                  <a:srgbClr val="FF0000"/>
                </a:solidFill>
              </a:rPr>
              <a:t>,</a:t>
            </a:r>
            <a:r>
              <a:rPr lang="tr-TR" sz="2400" dirty="0" smtClean="0"/>
              <a:t> zarına ise </a:t>
            </a:r>
            <a:r>
              <a:rPr lang="tr-TR" sz="2400" b="1" dirty="0" err="1" smtClean="0">
                <a:solidFill>
                  <a:srgbClr val="FF0000"/>
                </a:solidFill>
              </a:rPr>
              <a:t>aksolemma</a:t>
            </a:r>
            <a:r>
              <a:rPr lang="tr-TR" sz="2400" dirty="0" smtClean="0">
                <a:solidFill>
                  <a:srgbClr val="FF0000"/>
                </a:solidFill>
              </a:rPr>
              <a:t> </a:t>
            </a:r>
            <a:r>
              <a:rPr lang="tr-TR" sz="2400" dirty="0" smtClean="0"/>
              <a:t>denir.</a:t>
            </a:r>
          </a:p>
          <a:p>
            <a:endParaRPr lang="tr-TR" dirty="0"/>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57166"/>
            <a:ext cx="8786842" cy="6500834"/>
          </a:xfrm>
        </p:spPr>
        <p:txBody>
          <a:bodyPr>
            <a:normAutofit/>
          </a:bodyPr>
          <a:lstStyle/>
          <a:p>
            <a:r>
              <a:rPr lang="tr-TR" sz="2800" b="1" dirty="0" err="1" smtClean="0">
                <a:solidFill>
                  <a:schemeClr val="accent3"/>
                </a:solidFill>
              </a:rPr>
              <a:t>Schwan</a:t>
            </a:r>
            <a:r>
              <a:rPr lang="tr-TR" sz="2800" dirty="0" smtClean="0">
                <a:solidFill>
                  <a:schemeClr val="accent3"/>
                </a:solidFill>
              </a:rPr>
              <a:t> (</a:t>
            </a:r>
            <a:r>
              <a:rPr lang="tr-TR" sz="2800" b="1" dirty="0" err="1" smtClean="0">
                <a:solidFill>
                  <a:schemeClr val="accent3"/>
                </a:solidFill>
              </a:rPr>
              <a:t>şıvan</a:t>
            </a:r>
            <a:r>
              <a:rPr lang="tr-TR" sz="2800" b="1" dirty="0" smtClean="0">
                <a:solidFill>
                  <a:schemeClr val="accent3"/>
                </a:solidFill>
              </a:rPr>
              <a:t>) hücresi:</a:t>
            </a:r>
            <a:r>
              <a:rPr lang="tr-TR" b="1" dirty="0" smtClean="0"/>
              <a:t> </a:t>
            </a:r>
            <a:r>
              <a:rPr lang="tr-TR" dirty="0" smtClean="0"/>
              <a:t>Bazı nöronların aksonlarını saran ve </a:t>
            </a:r>
            <a:r>
              <a:rPr lang="tr-TR" dirty="0" err="1" smtClean="0"/>
              <a:t>miyelin</a:t>
            </a:r>
            <a:r>
              <a:rPr lang="tr-TR" dirty="0" smtClean="0"/>
              <a:t> kılıfı üreten bir çeşit </a:t>
            </a:r>
            <a:r>
              <a:rPr lang="tr-TR" dirty="0" err="1" smtClean="0"/>
              <a:t>gliya</a:t>
            </a:r>
            <a:r>
              <a:rPr lang="tr-TR" dirty="0" smtClean="0"/>
              <a:t> hücreleridir.</a:t>
            </a:r>
          </a:p>
          <a:p>
            <a:r>
              <a:rPr lang="tr-TR" sz="2800" b="1" dirty="0" err="1" smtClean="0">
                <a:solidFill>
                  <a:schemeClr val="accent3"/>
                </a:solidFill>
              </a:rPr>
              <a:t>Miyelin</a:t>
            </a:r>
            <a:r>
              <a:rPr lang="tr-TR" sz="2800" b="1" dirty="0" smtClean="0">
                <a:solidFill>
                  <a:schemeClr val="accent3"/>
                </a:solidFill>
              </a:rPr>
              <a:t> kılıf:</a:t>
            </a:r>
            <a:r>
              <a:rPr lang="tr-TR" b="1" dirty="0" smtClean="0"/>
              <a:t> </a:t>
            </a:r>
            <a:r>
              <a:rPr lang="tr-TR" dirty="0" err="1" smtClean="0"/>
              <a:t>Schwan</a:t>
            </a:r>
            <a:r>
              <a:rPr lang="tr-TR" dirty="0" smtClean="0"/>
              <a:t> (</a:t>
            </a:r>
            <a:r>
              <a:rPr lang="tr-TR" dirty="0" err="1" smtClean="0"/>
              <a:t>Şıvan</a:t>
            </a:r>
            <a:r>
              <a:rPr lang="tr-TR" dirty="0" smtClean="0"/>
              <a:t>) hücreleri</a:t>
            </a:r>
            <a:r>
              <a:rPr lang="tr-TR" b="1" dirty="0" smtClean="0">
                <a:solidFill>
                  <a:srgbClr val="FF0000"/>
                </a:solidFill>
              </a:rPr>
              <a:t> (</a:t>
            </a:r>
            <a:r>
              <a:rPr lang="tr-TR" b="1" dirty="0" err="1" smtClean="0">
                <a:solidFill>
                  <a:srgbClr val="FF0000"/>
                </a:solidFill>
              </a:rPr>
              <a:t>oligodendrositler</a:t>
            </a:r>
            <a:r>
              <a:rPr lang="tr-TR" b="1" dirty="0" smtClean="0">
                <a:solidFill>
                  <a:srgbClr val="FF0000"/>
                </a:solidFill>
              </a:rPr>
              <a:t>) </a:t>
            </a:r>
            <a:r>
              <a:rPr lang="tr-TR" dirty="0" smtClean="0"/>
              <a:t>in oluşturduğu akson etrafını saran kılıftır. Etrafında </a:t>
            </a:r>
            <a:r>
              <a:rPr lang="tr-TR" dirty="0" err="1" smtClean="0"/>
              <a:t>miyelin</a:t>
            </a:r>
            <a:r>
              <a:rPr lang="tr-TR" dirty="0" smtClean="0"/>
              <a:t> kılıf bulunan aksonlara </a:t>
            </a:r>
            <a:r>
              <a:rPr lang="tr-TR" dirty="0" err="1" smtClean="0"/>
              <a:t>miyelinli</a:t>
            </a:r>
            <a:r>
              <a:rPr lang="tr-TR" dirty="0" smtClean="0"/>
              <a:t> aksonlar denir.</a:t>
            </a:r>
          </a:p>
          <a:p>
            <a:r>
              <a:rPr lang="tr-TR" dirty="0" smtClean="0"/>
              <a:t>-</a:t>
            </a:r>
            <a:r>
              <a:rPr lang="tr-TR" dirty="0" err="1" smtClean="0"/>
              <a:t>Miyelin</a:t>
            </a:r>
            <a:r>
              <a:rPr lang="tr-TR" dirty="0" smtClean="0"/>
              <a:t> kılıf aksonun elektriksel izolasyonunu sağlayarak uyartı iletimini hızlandırır. Bu yapı bakır elektrik tellerinin etrafını saran izolasyon tabakasına benzetilebilir.</a:t>
            </a:r>
          </a:p>
          <a:p>
            <a:r>
              <a:rPr lang="tr-TR" dirty="0" err="1" smtClean="0"/>
              <a:t>Miyelin</a:t>
            </a:r>
            <a:r>
              <a:rPr lang="tr-TR" dirty="0" smtClean="0"/>
              <a:t> kılıf, </a:t>
            </a:r>
            <a:r>
              <a:rPr lang="tr-TR" dirty="0" err="1" smtClean="0"/>
              <a:t>Schwan</a:t>
            </a:r>
            <a:r>
              <a:rPr lang="tr-TR" dirty="0" smtClean="0"/>
              <a:t> hücreleri arasında kesintiye uğrayarak boğumlar meydana getirir. Bu boğumlara </a:t>
            </a:r>
            <a:r>
              <a:rPr lang="tr-TR" b="1" dirty="0" err="1" smtClean="0">
                <a:solidFill>
                  <a:srgbClr val="C00000"/>
                </a:solidFill>
              </a:rPr>
              <a:t>Ranvier</a:t>
            </a:r>
            <a:r>
              <a:rPr lang="tr-TR" b="1" dirty="0" smtClean="0">
                <a:solidFill>
                  <a:srgbClr val="C00000"/>
                </a:solidFill>
              </a:rPr>
              <a:t> boğumları</a:t>
            </a:r>
            <a:r>
              <a:rPr lang="tr-TR" dirty="0" smtClean="0"/>
              <a:t> denir.</a:t>
            </a:r>
          </a:p>
          <a:p>
            <a:r>
              <a:rPr lang="tr-TR" dirty="0" smtClean="0"/>
              <a:t>Sinirsel uyarılar, sadece </a:t>
            </a:r>
            <a:r>
              <a:rPr lang="tr-TR" dirty="0" err="1" smtClean="0"/>
              <a:t>miyelin</a:t>
            </a:r>
            <a:r>
              <a:rPr lang="tr-TR" dirty="0" smtClean="0"/>
              <a:t> kılıfın olmadığı boşluklarda (</a:t>
            </a:r>
            <a:r>
              <a:rPr lang="tr-TR" dirty="0" err="1" smtClean="0"/>
              <a:t>Ranvier</a:t>
            </a:r>
            <a:r>
              <a:rPr lang="tr-TR" dirty="0" smtClean="0"/>
              <a:t> boğumlarda) oluşmakta ve bir aralıktan diğerine atlayarak iletilmektedir.</a:t>
            </a:r>
          </a:p>
          <a:p>
            <a:endParaRPr lang="tr-TR" dirty="0"/>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27484" y="857233"/>
            <a:ext cx="6709906" cy="5391168"/>
          </a:xfrm>
        </p:spPr>
        <p:txBody>
          <a:bodyPr>
            <a:normAutofit/>
          </a:bodyPr>
          <a:lstStyle/>
          <a:p>
            <a:r>
              <a:rPr lang="tr-TR" sz="2400" dirty="0" smtClean="0"/>
              <a:t>Uyartının yönü </a:t>
            </a:r>
            <a:r>
              <a:rPr lang="tr-TR" sz="2400" dirty="0" err="1" smtClean="0"/>
              <a:t>dendritten</a:t>
            </a:r>
            <a:r>
              <a:rPr lang="tr-TR" sz="2400" dirty="0" smtClean="0"/>
              <a:t> aksona doğrudur.</a:t>
            </a:r>
          </a:p>
          <a:p>
            <a:r>
              <a:rPr lang="tr-TR" sz="2400" dirty="0" smtClean="0"/>
              <a:t>SİNAPS; bir nöronun akson uçları ile diğer nöronun </a:t>
            </a:r>
            <a:r>
              <a:rPr lang="tr-TR" sz="2400" dirty="0" err="1" smtClean="0"/>
              <a:t>dendritlerinin</a:t>
            </a:r>
            <a:r>
              <a:rPr lang="tr-TR" sz="2400" dirty="0" smtClean="0"/>
              <a:t> bir araya geldiği yer. </a:t>
            </a:r>
            <a:r>
              <a:rPr lang="tr-TR" sz="2400" dirty="0" err="1" smtClean="0"/>
              <a:t>Sinapsta</a:t>
            </a:r>
            <a:r>
              <a:rPr lang="tr-TR" sz="2400" dirty="0" smtClean="0"/>
              <a:t> uyartılar, tam birleşme olmadığından hormonla aktarılır. </a:t>
            </a:r>
          </a:p>
          <a:p>
            <a:r>
              <a:rPr lang="tr-TR" sz="2400" dirty="0" smtClean="0"/>
              <a:t>Akson uçları </a:t>
            </a:r>
            <a:r>
              <a:rPr lang="tr-TR" sz="2400" dirty="0" err="1" smtClean="0"/>
              <a:t>sinapsta</a:t>
            </a:r>
            <a:r>
              <a:rPr lang="tr-TR" sz="2400" dirty="0" smtClean="0"/>
              <a:t> </a:t>
            </a:r>
            <a:r>
              <a:rPr lang="tr-TR" sz="2400" dirty="0" err="1" smtClean="0"/>
              <a:t>nörotransmiter</a:t>
            </a:r>
            <a:r>
              <a:rPr lang="tr-TR" sz="2400" dirty="0" smtClean="0"/>
              <a:t> madde salgılar. </a:t>
            </a:r>
          </a:p>
          <a:p>
            <a:r>
              <a:rPr lang="tr-TR" sz="2400" dirty="0" err="1" smtClean="0"/>
              <a:t>Miyelin</a:t>
            </a:r>
            <a:r>
              <a:rPr lang="tr-TR" sz="2400" dirty="0" smtClean="0"/>
              <a:t> kılıf, </a:t>
            </a:r>
            <a:r>
              <a:rPr lang="tr-TR" sz="2400" dirty="0" err="1" smtClean="0"/>
              <a:t>schwan</a:t>
            </a:r>
            <a:r>
              <a:rPr lang="tr-TR" sz="2400" dirty="0" smtClean="0"/>
              <a:t> hücre zarlarının aksonu sarmasıyla oluşur. </a:t>
            </a:r>
          </a:p>
          <a:p>
            <a:r>
              <a:rPr lang="tr-TR" sz="2400" dirty="0" err="1" smtClean="0"/>
              <a:t>Miyelin</a:t>
            </a:r>
            <a:r>
              <a:rPr lang="tr-TR" sz="2400" dirty="0" smtClean="0"/>
              <a:t> kılıf akson boyunca kesintiye uğrar. </a:t>
            </a:r>
            <a:r>
              <a:rPr lang="tr-TR" sz="2400" dirty="0" err="1" smtClean="0"/>
              <a:t>İmpuls</a:t>
            </a:r>
            <a:r>
              <a:rPr lang="tr-TR" sz="2400" dirty="0" smtClean="0"/>
              <a:t> iletim hızı </a:t>
            </a:r>
            <a:r>
              <a:rPr lang="tr-TR" sz="2400" dirty="0" err="1" smtClean="0"/>
              <a:t>miyelinli</a:t>
            </a:r>
            <a:r>
              <a:rPr lang="tr-TR" sz="2400" dirty="0" smtClean="0"/>
              <a:t> sinirde 120 m/sn, </a:t>
            </a:r>
            <a:r>
              <a:rPr lang="tr-TR" sz="2400" dirty="0" err="1" smtClean="0"/>
              <a:t>miyelinsizde</a:t>
            </a:r>
            <a:r>
              <a:rPr lang="tr-TR" sz="2400" dirty="0" smtClean="0"/>
              <a:t> 12 m/ sn </a:t>
            </a:r>
            <a:r>
              <a:rPr lang="tr-TR" sz="2400" dirty="0" err="1" smtClean="0"/>
              <a:t>dir</a:t>
            </a:r>
            <a:r>
              <a:rPr lang="tr-TR" sz="2400" dirty="0" smtClean="0"/>
              <a:t>.</a:t>
            </a:r>
            <a:endParaRPr lang="tr-TR" sz="2400" dirty="0"/>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2844" y="357167"/>
            <a:ext cx="7394546" cy="5891234"/>
          </a:xfrm>
        </p:spPr>
        <p:txBody>
          <a:bodyPr>
            <a:normAutofit/>
          </a:bodyPr>
          <a:lstStyle/>
          <a:p>
            <a:r>
              <a:rPr lang="tr-TR" sz="2400" dirty="0" err="1" smtClean="0"/>
              <a:t>Miyelinsiz</a:t>
            </a:r>
            <a:r>
              <a:rPr lang="tr-TR" sz="2400" dirty="0" smtClean="0"/>
              <a:t> aksonlarda </a:t>
            </a:r>
            <a:r>
              <a:rPr lang="tr-TR" sz="2400" dirty="0" err="1" smtClean="0"/>
              <a:t>izalasyonu</a:t>
            </a:r>
            <a:r>
              <a:rPr lang="tr-TR" sz="2400" dirty="0" smtClean="0"/>
              <a:t> </a:t>
            </a:r>
            <a:r>
              <a:rPr lang="tr-TR" sz="2400" dirty="0" err="1" smtClean="0"/>
              <a:t>nörolemma</a:t>
            </a:r>
            <a:r>
              <a:rPr lang="tr-TR" sz="2400" dirty="0" smtClean="0"/>
              <a:t> yapar. </a:t>
            </a:r>
          </a:p>
          <a:p>
            <a:r>
              <a:rPr lang="tr-TR" sz="2400" dirty="0" err="1" smtClean="0">
                <a:solidFill>
                  <a:schemeClr val="accent3"/>
                </a:solidFill>
              </a:rPr>
              <a:t>İmpuls</a:t>
            </a:r>
            <a:r>
              <a:rPr lang="tr-TR" sz="2400" dirty="0" smtClean="0">
                <a:solidFill>
                  <a:schemeClr val="accent3"/>
                </a:solidFill>
              </a:rPr>
              <a:t>, </a:t>
            </a:r>
            <a:r>
              <a:rPr lang="tr-TR" sz="2400" dirty="0" smtClean="0">
                <a:solidFill>
                  <a:schemeClr val="tx2"/>
                </a:solidFill>
              </a:rPr>
              <a:t>uyarılan hücrede meydana gelen uyartıdır. Bir sinir hücresinden diğerine </a:t>
            </a:r>
            <a:r>
              <a:rPr lang="tr-TR" sz="2400" dirty="0" err="1" smtClean="0">
                <a:solidFill>
                  <a:schemeClr val="tx2"/>
                </a:solidFill>
              </a:rPr>
              <a:t>sinapstan</a:t>
            </a:r>
            <a:r>
              <a:rPr lang="tr-TR" sz="2400" dirty="0" smtClean="0">
                <a:solidFill>
                  <a:schemeClr val="tx2"/>
                </a:solidFill>
              </a:rPr>
              <a:t> geçerek </a:t>
            </a:r>
            <a:r>
              <a:rPr lang="tr-TR" sz="2400" dirty="0" err="1" smtClean="0">
                <a:solidFill>
                  <a:schemeClr val="tx2"/>
                </a:solidFill>
              </a:rPr>
              <a:t>nörotransmiter</a:t>
            </a:r>
            <a:r>
              <a:rPr lang="tr-TR" sz="2400" dirty="0" smtClean="0">
                <a:solidFill>
                  <a:schemeClr val="tx2"/>
                </a:solidFill>
              </a:rPr>
              <a:t> madde sayesinde taşınır. </a:t>
            </a:r>
          </a:p>
          <a:p>
            <a:r>
              <a:rPr lang="tr-TR" sz="2400" dirty="0" err="1" smtClean="0">
                <a:solidFill>
                  <a:schemeClr val="tx2"/>
                </a:solidFill>
              </a:rPr>
              <a:t>İmpuls</a:t>
            </a:r>
            <a:r>
              <a:rPr lang="tr-TR" sz="2400" dirty="0" smtClean="0">
                <a:solidFill>
                  <a:schemeClr val="tx2"/>
                </a:solidFill>
              </a:rPr>
              <a:t>, sinir hücresinde uyartı sonucu oluşan elektrokimyasal değişikliklere denir. </a:t>
            </a:r>
          </a:p>
          <a:p>
            <a:r>
              <a:rPr lang="tr-TR" sz="2400" dirty="0" err="1" smtClean="0">
                <a:solidFill>
                  <a:schemeClr val="tx2"/>
                </a:solidFill>
              </a:rPr>
              <a:t>İmpulslar</a:t>
            </a:r>
            <a:r>
              <a:rPr lang="tr-TR" sz="2400" dirty="0" smtClean="0">
                <a:solidFill>
                  <a:schemeClr val="tx2"/>
                </a:solidFill>
              </a:rPr>
              <a:t> nöron gövdesi ve aksonda elektrokimyasal, </a:t>
            </a:r>
            <a:r>
              <a:rPr lang="tr-TR" sz="2400" dirty="0" err="1" smtClean="0">
                <a:solidFill>
                  <a:schemeClr val="tx2"/>
                </a:solidFill>
              </a:rPr>
              <a:t>sinapslarda</a:t>
            </a:r>
            <a:r>
              <a:rPr lang="tr-TR" sz="2400" dirty="0" smtClean="0">
                <a:solidFill>
                  <a:schemeClr val="tx2"/>
                </a:solidFill>
              </a:rPr>
              <a:t> ise kimyasaldır. </a:t>
            </a:r>
          </a:p>
          <a:p>
            <a:r>
              <a:rPr lang="tr-TR" sz="2400" dirty="0" smtClean="0">
                <a:solidFill>
                  <a:schemeClr val="tx2"/>
                </a:solidFill>
              </a:rPr>
              <a:t>Uyartı şiddetinin artması tepki şiddetini, </a:t>
            </a:r>
            <a:r>
              <a:rPr lang="tr-TR" sz="2400" dirty="0" err="1" smtClean="0">
                <a:solidFill>
                  <a:schemeClr val="tx2"/>
                </a:solidFill>
              </a:rPr>
              <a:t>impuls</a:t>
            </a:r>
            <a:r>
              <a:rPr lang="tr-TR" sz="2400" dirty="0" smtClean="0">
                <a:solidFill>
                  <a:schemeClr val="tx2"/>
                </a:solidFill>
              </a:rPr>
              <a:t> sayısını arttırır. </a:t>
            </a:r>
            <a:r>
              <a:rPr lang="tr-TR" sz="2400" dirty="0" smtClean="0">
                <a:solidFill>
                  <a:srgbClr val="FF0000"/>
                </a:solidFill>
              </a:rPr>
              <a:t>İMPULS HIZINI ARTTIRMAZ.</a:t>
            </a:r>
            <a:r>
              <a:rPr lang="tr-TR" sz="2400" dirty="0" smtClean="0">
                <a:solidFill>
                  <a:schemeClr val="tx2"/>
                </a:solidFill>
              </a:rPr>
              <a:t> </a:t>
            </a:r>
          </a:p>
          <a:p>
            <a:r>
              <a:rPr lang="tr-TR" sz="2400" dirty="0" smtClean="0">
                <a:solidFill>
                  <a:schemeClr val="tx2"/>
                </a:solidFill>
              </a:rPr>
              <a:t>Uyartı şiddetinin artmasıyla glikoz tüketimi ve ortamdaki CO2 miktarı artar.</a:t>
            </a:r>
            <a:endParaRPr lang="tr-TR" sz="2400" dirty="0">
              <a:solidFill>
                <a:schemeClr val="accent3"/>
              </a:solidFill>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40" y="2571744"/>
            <a:ext cx="8572560" cy="1348381"/>
          </a:xfrm>
        </p:spPr>
        <p:txBody>
          <a:bodyPr/>
          <a:lstStyle/>
          <a:p>
            <a:r>
              <a:rPr lang="tr-TR" i="1" dirty="0" smtClean="0"/>
              <a:t>İNSAN FİZYOLOJİSİ</a:t>
            </a:r>
            <a:endParaRPr lang="tr-TR" i="1" dirty="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28662" y="928670"/>
            <a:ext cx="6516798" cy="1066800"/>
          </a:xfrm>
        </p:spPr>
        <p:txBody>
          <a:bodyPr>
            <a:normAutofit fontScale="90000"/>
          </a:bodyPr>
          <a:lstStyle/>
          <a:p>
            <a:r>
              <a:rPr lang="tr-TR" sz="2800" b="1" dirty="0" smtClean="0"/>
              <a:t>Nöron Çeşitleri</a:t>
            </a:r>
            <a:r>
              <a:rPr lang="tr-TR" sz="2800" dirty="0" smtClean="0"/>
              <a:t/>
            </a:r>
            <a:br>
              <a:rPr lang="tr-TR" sz="2800" dirty="0" smtClean="0"/>
            </a:br>
            <a:r>
              <a:rPr lang="tr-TR" sz="2800" b="1" dirty="0" smtClean="0"/>
              <a:t>Nöronlar yaptığı göreve ve yapılarına göre iki şekilde sınıflandırılır.</a:t>
            </a:r>
            <a:r>
              <a:rPr lang="tr-TR" dirty="0" smtClean="0"/>
              <a:t/>
            </a:r>
            <a:br>
              <a:rPr lang="tr-TR" dirty="0" smtClean="0"/>
            </a:br>
            <a:endParaRPr lang="tr-TR" dirty="0"/>
          </a:p>
        </p:txBody>
      </p:sp>
      <p:sp>
        <p:nvSpPr>
          <p:cNvPr id="3" name="2 İçerik Yer Tutucusu"/>
          <p:cNvSpPr>
            <a:spLocks noGrp="1"/>
          </p:cNvSpPr>
          <p:nvPr>
            <p:ph idx="1"/>
          </p:nvPr>
        </p:nvSpPr>
        <p:spPr>
          <a:xfrm>
            <a:off x="799116" y="1828800"/>
            <a:ext cx="7201907" cy="4529158"/>
          </a:xfrm>
        </p:spPr>
        <p:txBody>
          <a:bodyPr>
            <a:normAutofit lnSpcReduction="10000"/>
          </a:bodyPr>
          <a:lstStyle/>
          <a:p>
            <a:r>
              <a:rPr lang="tr-TR" b="1" dirty="0" smtClean="0"/>
              <a:t>1.</a:t>
            </a:r>
            <a:r>
              <a:rPr lang="tr-TR" dirty="0" smtClean="0"/>
              <a:t> Sinir hücreleri, yaptığı göreve göre duyu nöronu, ara </a:t>
            </a:r>
            <a:r>
              <a:rPr lang="tr-TR" dirty="0" err="1" smtClean="0"/>
              <a:t>nöronve</a:t>
            </a:r>
            <a:r>
              <a:rPr lang="tr-TR" dirty="0" smtClean="0"/>
              <a:t> motor nöron olarak gruplandırılır.</a:t>
            </a:r>
          </a:p>
          <a:p>
            <a:r>
              <a:rPr lang="tr-TR" b="1" dirty="0" smtClean="0">
                <a:solidFill>
                  <a:srgbClr val="C00000"/>
                </a:solidFill>
              </a:rPr>
              <a:t>Duyu nöronları</a:t>
            </a:r>
            <a:r>
              <a:rPr lang="tr-TR" dirty="0" smtClean="0">
                <a:solidFill>
                  <a:srgbClr val="C00000"/>
                </a:solidFill>
              </a:rPr>
              <a:t> </a:t>
            </a:r>
            <a:r>
              <a:rPr lang="tr-TR" b="1" dirty="0" smtClean="0">
                <a:solidFill>
                  <a:srgbClr val="C00000"/>
                </a:solidFill>
              </a:rPr>
              <a:t>(getirici nöronlar):</a:t>
            </a:r>
            <a:r>
              <a:rPr lang="tr-TR" dirty="0" smtClean="0"/>
              <a:t> iç ve dış çevreden aldığı uyarıları merkezî sinir sistemine iletir. Bu nöronların </a:t>
            </a:r>
            <a:r>
              <a:rPr lang="tr-TR" dirty="0" err="1" smtClean="0"/>
              <a:t>dendritleri</a:t>
            </a:r>
            <a:r>
              <a:rPr lang="tr-TR" dirty="0" smtClean="0"/>
              <a:t> alıcı hücrelerle, aksonları ise diğer nöronlarla bağlantılıdır.</a:t>
            </a:r>
          </a:p>
          <a:p>
            <a:r>
              <a:rPr lang="tr-TR" b="1" dirty="0" smtClean="0">
                <a:solidFill>
                  <a:srgbClr val="C00000"/>
                </a:solidFill>
              </a:rPr>
              <a:t>Ara nöronlar</a:t>
            </a:r>
            <a:r>
              <a:rPr lang="tr-TR" dirty="0" smtClean="0">
                <a:solidFill>
                  <a:srgbClr val="C00000"/>
                </a:solidFill>
              </a:rPr>
              <a:t> </a:t>
            </a:r>
            <a:r>
              <a:rPr lang="tr-TR" b="1" dirty="0" smtClean="0">
                <a:solidFill>
                  <a:srgbClr val="C00000"/>
                </a:solidFill>
              </a:rPr>
              <a:t>(bağlayıcı nöronlar):</a:t>
            </a:r>
            <a:r>
              <a:rPr lang="tr-TR" dirty="0" smtClean="0"/>
              <a:t> Duyu nöronları ile motor nöronlar arasındaki bağlantıyı sağlar. Duyu nöronlarından gelen bilgileri değerlendirir ve oluşturduğu cevabı (tepkiyi) motor nöronlara iletir. Merkezî sinir sisteminde bulunur.</a:t>
            </a:r>
          </a:p>
          <a:p>
            <a:r>
              <a:rPr lang="tr-TR" b="1" dirty="0" smtClean="0">
                <a:solidFill>
                  <a:srgbClr val="C00000"/>
                </a:solidFill>
              </a:rPr>
              <a:t>Motor nöronlar</a:t>
            </a:r>
            <a:r>
              <a:rPr lang="tr-TR" dirty="0" smtClean="0">
                <a:solidFill>
                  <a:srgbClr val="C00000"/>
                </a:solidFill>
              </a:rPr>
              <a:t> </a:t>
            </a:r>
            <a:r>
              <a:rPr lang="tr-TR" b="1" dirty="0" smtClean="0">
                <a:solidFill>
                  <a:srgbClr val="C00000"/>
                </a:solidFill>
              </a:rPr>
              <a:t>(götürücü nöronlar)</a:t>
            </a:r>
            <a:r>
              <a:rPr lang="tr-TR" dirty="0" smtClean="0">
                <a:solidFill>
                  <a:srgbClr val="C00000"/>
                </a:solidFill>
              </a:rPr>
              <a:t>: </a:t>
            </a:r>
            <a:r>
              <a:rPr lang="tr-TR" dirty="0" smtClean="0"/>
              <a:t>Merkezî sinir sisteminden aldığı uyartıyı kas ya da endokrin bez gibi </a:t>
            </a:r>
            <a:r>
              <a:rPr lang="tr-TR" dirty="0" err="1" smtClean="0"/>
              <a:t>efektör</a:t>
            </a:r>
            <a:r>
              <a:rPr lang="tr-TR" dirty="0" smtClean="0"/>
              <a:t> organlara taşır. Bu sebepten bunlara </a:t>
            </a:r>
            <a:r>
              <a:rPr lang="tr-TR" b="1" dirty="0" smtClean="0"/>
              <a:t>götürücü sinirler</a:t>
            </a:r>
            <a:r>
              <a:rPr lang="tr-TR" dirty="0" smtClean="0"/>
              <a:t> adı da verilir. </a:t>
            </a:r>
            <a:r>
              <a:rPr lang="tr-TR" dirty="0" err="1" smtClean="0"/>
              <a:t>Dendritleri</a:t>
            </a:r>
            <a:r>
              <a:rPr lang="tr-TR" dirty="0" smtClean="0"/>
              <a:t> diğer nöronlarla, aksonları ise tepki organlarıyla (örn: kas) bağlantılıdır.</a:t>
            </a:r>
          </a:p>
          <a:p>
            <a:endParaRPr lang="tr-TR" dirty="0"/>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image002.png"/>
          <p:cNvPicPr>
            <a:picLocks noGrp="1" noChangeAspect="1"/>
          </p:cNvPicPr>
          <p:nvPr>
            <p:ph idx="1"/>
          </p:nvPr>
        </p:nvPicPr>
        <p:blipFill>
          <a:blip r:embed="rId2" cstate="print"/>
          <a:stretch>
            <a:fillRect/>
          </a:stretch>
        </p:blipFill>
        <p:spPr>
          <a:xfrm>
            <a:off x="0" y="0"/>
            <a:ext cx="9143999" cy="5214950"/>
          </a:xfrm>
        </p:spPr>
      </p:pic>
      <p:sp>
        <p:nvSpPr>
          <p:cNvPr id="7" name="6 Metin kutusu"/>
          <p:cNvSpPr txBox="1"/>
          <p:nvPr/>
        </p:nvSpPr>
        <p:spPr>
          <a:xfrm>
            <a:off x="857224" y="5500702"/>
            <a:ext cx="7643866" cy="1077218"/>
          </a:xfrm>
          <a:prstGeom prst="rect">
            <a:avLst/>
          </a:prstGeom>
          <a:noFill/>
        </p:spPr>
        <p:txBody>
          <a:bodyPr wrap="square" rtlCol="0">
            <a:spAutoFit/>
          </a:bodyPr>
          <a:lstStyle/>
          <a:p>
            <a:r>
              <a:rPr lang="tr-TR" sz="3200" b="1" dirty="0" smtClean="0"/>
              <a:t>Uyarının nöronlar arasındaki ilerleyişi yukarıdaki gibi </a:t>
            </a:r>
            <a:r>
              <a:rPr lang="tr-TR" sz="3200" b="1" dirty="0" err="1" smtClean="0"/>
              <a:t>şematize</a:t>
            </a:r>
            <a:r>
              <a:rPr lang="tr-TR" sz="3200" b="1" dirty="0" smtClean="0"/>
              <a:t> edilebilir:</a:t>
            </a:r>
            <a:endParaRPr lang="tr-TR" sz="3200" dirty="0"/>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1000108"/>
            <a:ext cx="6709906" cy="4195481"/>
          </a:xfrm>
        </p:spPr>
        <p:txBody>
          <a:bodyPr>
            <a:noAutofit/>
          </a:bodyPr>
          <a:lstStyle/>
          <a:p>
            <a:r>
              <a:rPr lang="tr-TR" sz="2400" b="1" dirty="0" smtClean="0"/>
              <a:t>Sadece duyu nöronu zarar görmüş bir kişide;</a:t>
            </a:r>
            <a:r>
              <a:rPr lang="tr-TR" sz="2400" dirty="0" smtClean="0"/>
              <a:t> uyarı duyu organından merkezî sinir sistemine iletilemeyeceğinden kişinin eli yansa bile sıcaklık hissedilmez, ancak elini oynatmak isterse ara nöronlardan motor nöronlara uyarı verilip motor nöronlardan kasa uyarı iletileceğinden elini oynatabilir (Lokal anestezi bu duruma örnek verilebilir: Elinde kesik oluşan bir kişi, kesiğin lokal anestezi uygulanarak dikilmesi sırasında acıyı hissetmez, fakat elini oynatabilir.).</a:t>
            </a:r>
            <a:endParaRPr lang="tr-TR" sz="2400" dirty="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27484" y="642919"/>
            <a:ext cx="6709906" cy="5605482"/>
          </a:xfrm>
        </p:spPr>
        <p:txBody>
          <a:bodyPr>
            <a:normAutofit/>
          </a:bodyPr>
          <a:lstStyle/>
          <a:p>
            <a:r>
              <a:rPr lang="tr-TR" b="1" dirty="0" smtClean="0"/>
              <a:t>Sadece ara nöronu zarar gören bir kişide;</a:t>
            </a:r>
            <a:r>
              <a:rPr lang="tr-TR" dirty="0" smtClean="0"/>
              <a:t> uyarı duyu organından alınıp duyu nöronları ile merkezî sinir sistemine getirilse bile buradaki ara nöronlar çalışmayacağından uyarı değerlendirilemez, sıcaklık hissi algılanmaz ve tepki oluşmaz (Felç durumu buna örnek verilebilir.).</a:t>
            </a:r>
          </a:p>
          <a:p>
            <a:r>
              <a:rPr lang="tr-TR" b="1" dirty="0" smtClean="0"/>
              <a:t>-Sadece motor nöronu zarar gören bir kişide</a:t>
            </a:r>
            <a:r>
              <a:rPr lang="tr-TR" dirty="0" smtClean="0"/>
              <a:t>; uyarı duyu organından alınır, duyu nöronu ile ara nörona getirilir ve değerlendirilir. Yani “sıcak, acı” hissi algılanır, fakat değerlendirme sonucu tepki organına iletilemez; bundan dolayı eli yanan bir kişi acıyı hissetse dahi elini çekemez.</a:t>
            </a:r>
          </a:p>
          <a:p>
            <a:r>
              <a:rPr lang="tr-TR" dirty="0" smtClean="0"/>
              <a:t>(Estetik amaçlı </a:t>
            </a:r>
            <a:r>
              <a:rPr lang="tr-TR" dirty="0" err="1" smtClean="0"/>
              <a:t>botoks</a:t>
            </a:r>
            <a:r>
              <a:rPr lang="tr-TR" dirty="0" smtClean="0"/>
              <a:t> uygulamaları buna örnek verilebilir. </a:t>
            </a:r>
            <a:r>
              <a:rPr lang="tr-TR" dirty="0" err="1" smtClean="0"/>
              <a:t>Botoks</a:t>
            </a:r>
            <a:r>
              <a:rPr lang="tr-TR" dirty="0" smtClean="0"/>
              <a:t> uygulanan bölgede motor sinirler çalışmaz. Örneğin yüzde yapılan </a:t>
            </a:r>
            <a:r>
              <a:rPr lang="tr-TR" dirty="0" err="1" smtClean="0"/>
              <a:t>botoks</a:t>
            </a:r>
            <a:r>
              <a:rPr lang="tr-TR" dirty="0" smtClean="0"/>
              <a:t> uygulamasında bu bölgedeki motor sinirler çalışmadığından yüzdeki kaslara uyarı iletilemez ve yüz mimiklerinde azalma görülür.).</a:t>
            </a:r>
          </a:p>
          <a:p>
            <a:endParaRPr lang="tr-TR" dirty="0"/>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500042"/>
            <a:ext cx="7587878" cy="757588"/>
          </a:xfrm>
        </p:spPr>
        <p:txBody>
          <a:bodyPr/>
          <a:lstStyle/>
          <a:p>
            <a:r>
              <a:rPr lang="tr-TR" b="1" dirty="0" smtClean="0"/>
              <a:t>2. Yapılarına Göre Nöronlar</a:t>
            </a:r>
            <a:endParaRPr lang="tr-TR" dirty="0"/>
          </a:p>
        </p:txBody>
      </p:sp>
      <p:sp>
        <p:nvSpPr>
          <p:cNvPr id="3" name="2 İçerik Yer Tutucusu"/>
          <p:cNvSpPr>
            <a:spLocks noGrp="1"/>
          </p:cNvSpPr>
          <p:nvPr>
            <p:ph idx="1"/>
          </p:nvPr>
        </p:nvSpPr>
        <p:spPr>
          <a:xfrm>
            <a:off x="428596" y="1500174"/>
            <a:ext cx="8286808" cy="4786346"/>
          </a:xfrm>
        </p:spPr>
        <p:txBody>
          <a:bodyPr>
            <a:normAutofit/>
          </a:bodyPr>
          <a:lstStyle/>
          <a:p>
            <a:r>
              <a:rPr lang="tr-TR" sz="2400" b="1" dirty="0" smtClean="0">
                <a:solidFill>
                  <a:srgbClr val="FF0000"/>
                </a:solidFill>
              </a:rPr>
              <a:t>1. Tek kutuplu nöronlar:</a:t>
            </a:r>
            <a:r>
              <a:rPr lang="tr-TR" sz="2400" dirty="0" smtClean="0"/>
              <a:t> Hücre gövdesinden tek uzantı çıkar. Bu tek uzantı daha sonra ikiye ayrılır. Uzantıların biri akson diğeri </a:t>
            </a:r>
            <a:r>
              <a:rPr lang="tr-TR" sz="2400" dirty="0" err="1" smtClean="0"/>
              <a:t>dendrit</a:t>
            </a:r>
            <a:r>
              <a:rPr lang="tr-TR" sz="2400" dirty="0" smtClean="0"/>
              <a:t> olarak kabul edilir. Çevresel sinir sisteminin duyu nöronları bu nöronlara örnek olarak verilebilir.</a:t>
            </a:r>
          </a:p>
          <a:p>
            <a:r>
              <a:rPr lang="tr-TR" sz="2400" b="1" dirty="0" smtClean="0">
                <a:solidFill>
                  <a:srgbClr val="FF0000"/>
                </a:solidFill>
              </a:rPr>
              <a:t>2. İki kutuplu nöronlar:</a:t>
            </a:r>
            <a:r>
              <a:rPr lang="tr-TR" sz="2400" dirty="0" smtClean="0">
                <a:solidFill>
                  <a:srgbClr val="FF0000"/>
                </a:solidFill>
              </a:rPr>
              <a:t> </a:t>
            </a:r>
            <a:r>
              <a:rPr lang="tr-TR" sz="2400" dirty="0" smtClean="0"/>
              <a:t>Hücre gövdesinden karşılıklı olarak iki uzantı çıkar. Kısa ve dallı olan </a:t>
            </a:r>
            <a:r>
              <a:rPr lang="tr-TR" sz="2400" dirty="0" err="1" smtClean="0"/>
              <a:t>dendrit</a:t>
            </a:r>
            <a:r>
              <a:rPr lang="tr-TR" sz="2400" dirty="0" smtClean="0"/>
              <a:t>, uzun olan aksondur. Genellikle görme ve koku alma organında bulunan nöronlar bu şekildedir.</a:t>
            </a:r>
          </a:p>
          <a:p>
            <a:r>
              <a:rPr lang="tr-TR" sz="2400" b="1" dirty="0" smtClean="0">
                <a:solidFill>
                  <a:srgbClr val="FF0000"/>
                </a:solidFill>
              </a:rPr>
              <a:t>3. Çok kutuplu nöronlar:</a:t>
            </a:r>
            <a:r>
              <a:rPr lang="tr-TR" sz="2400" dirty="0" smtClean="0">
                <a:solidFill>
                  <a:srgbClr val="FF0000"/>
                </a:solidFill>
              </a:rPr>
              <a:t> </a:t>
            </a:r>
            <a:r>
              <a:rPr lang="tr-TR" sz="2400" dirty="0" smtClean="0"/>
              <a:t>Hücre gövdesinden çok sayıda </a:t>
            </a:r>
            <a:r>
              <a:rPr lang="tr-TR" sz="2400" dirty="0" err="1" smtClean="0"/>
              <a:t>dendrit</a:t>
            </a:r>
            <a:r>
              <a:rPr lang="tr-TR" sz="2400" dirty="0" smtClean="0"/>
              <a:t> ve genellikle bir tane akson çıkar. Merkezî sinir sistemi ara nöronlarının büyük bir kısmı ve motor nöronlar bu tiptedir.</a:t>
            </a:r>
          </a:p>
          <a:p>
            <a:endParaRPr lang="tr-TR" dirty="0"/>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1.png"/>
          <p:cNvPicPr>
            <a:picLocks noGrp="1" noChangeAspect="1"/>
          </p:cNvPicPr>
          <p:nvPr>
            <p:ph idx="1"/>
          </p:nvPr>
        </p:nvPicPr>
        <p:blipFill>
          <a:blip r:embed="rId2" cstate="print"/>
          <a:stretch>
            <a:fillRect/>
          </a:stretch>
        </p:blipFill>
        <p:spPr>
          <a:xfrm>
            <a:off x="0" y="285728"/>
            <a:ext cx="6286543" cy="1631207"/>
          </a:xfrm>
        </p:spPr>
      </p:pic>
      <p:sp>
        <p:nvSpPr>
          <p:cNvPr id="5" name="4 Metin kutusu"/>
          <p:cNvSpPr txBox="1"/>
          <p:nvPr/>
        </p:nvSpPr>
        <p:spPr>
          <a:xfrm>
            <a:off x="6357950" y="1285860"/>
            <a:ext cx="2571768" cy="369332"/>
          </a:xfrm>
          <a:prstGeom prst="rect">
            <a:avLst/>
          </a:prstGeom>
          <a:noFill/>
        </p:spPr>
        <p:txBody>
          <a:bodyPr wrap="square" rtlCol="0">
            <a:spAutoFit/>
          </a:bodyPr>
          <a:lstStyle/>
          <a:p>
            <a:r>
              <a:rPr lang="tr-TR" b="1" i="1" dirty="0" smtClean="0"/>
              <a:t>Tek kutuplu nöronlar</a:t>
            </a:r>
            <a:endParaRPr lang="tr-TR" dirty="0"/>
          </a:p>
        </p:txBody>
      </p:sp>
      <p:pic>
        <p:nvPicPr>
          <p:cNvPr id="6" name="5 Resim" descr="image002.png"/>
          <p:cNvPicPr>
            <a:picLocks noChangeAspect="1"/>
          </p:cNvPicPr>
          <p:nvPr/>
        </p:nvPicPr>
        <p:blipFill>
          <a:blip r:embed="rId3" cstate="print"/>
          <a:stretch>
            <a:fillRect/>
          </a:stretch>
        </p:blipFill>
        <p:spPr>
          <a:xfrm>
            <a:off x="0" y="2285992"/>
            <a:ext cx="6357983" cy="1714512"/>
          </a:xfrm>
          <a:prstGeom prst="rect">
            <a:avLst/>
          </a:prstGeom>
        </p:spPr>
      </p:pic>
      <p:sp>
        <p:nvSpPr>
          <p:cNvPr id="7" name="6 Metin kutusu"/>
          <p:cNvSpPr txBox="1"/>
          <p:nvPr/>
        </p:nvSpPr>
        <p:spPr>
          <a:xfrm>
            <a:off x="6500826" y="2786058"/>
            <a:ext cx="2357486" cy="646331"/>
          </a:xfrm>
          <a:prstGeom prst="rect">
            <a:avLst/>
          </a:prstGeom>
          <a:noFill/>
        </p:spPr>
        <p:txBody>
          <a:bodyPr wrap="square" rtlCol="0">
            <a:spAutoFit/>
          </a:bodyPr>
          <a:lstStyle/>
          <a:p>
            <a:r>
              <a:rPr lang="tr-TR" b="1" i="1" dirty="0" smtClean="0"/>
              <a:t>İki kutuplu nöronlar</a:t>
            </a:r>
            <a:endParaRPr lang="tr-TR" dirty="0" smtClean="0"/>
          </a:p>
          <a:p>
            <a:r>
              <a:rPr lang="tr-TR" dirty="0" smtClean="0"/>
              <a:t> </a:t>
            </a:r>
            <a:endParaRPr lang="tr-TR" dirty="0"/>
          </a:p>
        </p:txBody>
      </p:sp>
      <p:pic>
        <p:nvPicPr>
          <p:cNvPr id="8" name="7 Resim" descr="image003.png"/>
          <p:cNvPicPr>
            <a:picLocks noChangeAspect="1"/>
          </p:cNvPicPr>
          <p:nvPr/>
        </p:nvPicPr>
        <p:blipFill>
          <a:blip r:embed="rId4" cstate="print"/>
          <a:stretch>
            <a:fillRect/>
          </a:stretch>
        </p:blipFill>
        <p:spPr>
          <a:xfrm>
            <a:off x="0" y="4500570"/>
            <a:ext cx="6429388" cy="1928826"/>
          </a:xfrm>
          <a:prstGeom prst="rect">
            <a:avLst/>
          </a:prstGeom>
        </p:spPr>
      </p:pic>
      <p:sp>
        <p:nvSpPr>
          <p:cNvPr id="9" name="8 Metin kutusu"/>
          <p:cNvSpPr txBox="1"/>
          <p:nvPr/>
        </p:nvSpPr>
        <p:spPr>
          <a:xfrm>
            <a:off x="6429388" y="5143512"/>
            <a:ext cx="2571736" cy="369332"/>
          </a:xfrm>
          <a:prstGeom prst="rect">
            <a:avLst/>
          </a:prstGeom>
          <a:noFill/>
        </p:spPr>
        <p:txBody>
          <a:bodyPr wrap="square" rtlCol="0">
            <a:spAutoFit/>
          </a:bodyPr>
          <a:lstStyle/>
          <a:p>
            <a:r>
              <a:rPr lang="tr-TR" b="1" i="1" dirty="0" smtClean="0"/>
              <a:t>Çok kutuplu nöronlar</a:t>
            </a:r>
            <a:endParaRPr lang="tr-TR" dirty="0"/>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428604"/>
            <a:ext cx="7659316" cy="833142"/>
          </a:xfrm>
        </p:spPr>
        <p:txBody>
          <a:bodyPr/>
          <a:lstStyle/>
          <a:p>
            <a:r>
              <a:rPr lang="tr-TR" b="1" dirty="0" smtClean="0"/>
              <a:t>İMPULS OLUŞUMU ve İLETİMİ</a:t>
            </a:r>
            <a:endParaRPr lang="tr-TR" dirty="0"/>
          </a:p>
        </p:txBody>
      </p:sp>
      <p:sp>
        <p:nvSpPr>
          <p:cNvPr id="3" name="2 İçerik Yer Tutucusu"/>
          <p:cNvSpPr>
            <a:spLocks noGrp="1"/>
          </p:cNvSpPr>
          <p:nvPr>
            <p:ph idx="1"/>
          </p:nvPr>
        </p:nvSpPr>
        <p:spPr>
          <a:xfrm>
            <a:off x="0" y="1500175"/>
            <a:ext cx="8643966" cy="4748226"/>
          </a:xfrm>
        </p:spPr>
        <p:txBody>
          <a:bodyPr>
            <a:normAutofit lnSpcReduction="10000"/>
          </a:bodyPr>
          <a:lstStyle/>
          <a:p>
            <a:r>
              <a:rPr lang="tr-TR" b="1" dirty="0" smtClean="0">
                <a:solidFill>
                  <a:srgbClr val="FF0000"/>
                </a:solidFill>
              </a:rPr>
              <a:t>-Uyaran:</a:t>
            </a:r>
            <a:r>
              <a:rPr lang="tr-TR" dirty="0" smtClean="0"/>
              <a:t> Organizmanın iç ve dış çevresinde bulunan ve organizmayı etkileyebilecek ağrı, ısı, ışık, nem, basınç vb etmenlere denir.</a:t>
            </a:r>
          </a:p>
          <a:p>
            <a:r>
              <a:rPr lang="tr-TR" b="1" dirty="0" err="1" smtClean="0">
                <a:solidFill>
                  <a:srgbClr val="FF0000"/>
                </a:solidFill>
              </a:rPr>
              <a:t>İmpuls</a:t>
            </a:r>
            <a:r>
              <a:rPr lang="tr-TR" b="1" dirty="0" smtClean="0">
                <a:solidFill>
                  <a:srgbClr val="FF0000"/>
                </a:solidFill>
              </a:rPr>
              <a:t> (uyartı):</a:t>
            </a:r>
            <a:r>
              <a:rPr lang="tr-TR" b="1" dirty="0" smtClean="0"/>
              <a:t> </a:t>
            </a:r>
            <a:r>
              <a:rPr lang="tr-TR" dirty="0" smtClean="0"/>
              <a:t>Uyaranın sinir hücresinde oluşturduğu elektriksel ve kimyasal (elektrokimyasal) değişikliklere denir.</a:t>
            </a:r>
          </a:p>
          <a:p>
            <a:r>
              <a:rPr lang="tr-TR" b="1" dirty="0" err="1" smtClean="0">
                <a:solidFill>
                  <a:srgbClr val="FF0000"/>
                </a:solidFill>
              </a:rPr>
              <a:t>İmpuls</a:t>
            </a:r>
            <a:r>
              <a:rPr lang="tr-TR" b="1" dirty="0" smtClean="0">
                <a:solidFill>
                  <a:srgbClr val="FF0000"/>
                </a:solidFill>
              </a:rPr>
              <a:t> iletimi sırasında kimyasal olayların gerçekleştiği;</a:t>
            </a:r>
            <a:endParaRPr lang="tr-TR" dirty="0" smtClean="0">
              <a:solidFill>
                <a:srgbClr val="FF0000"/>
              </a:solidFill>
            </a:endParaRPr>
          </a:p>
          <a:p>
            <a:r>
              <a:rPr lang="tr-TR" dirty="0" smtClean="0"/>
              <a:t>- Aktif taşıma yapılması,</a:t>
            </a:r>
          </a:p>
          <a:p>
            <a:r>
              <a:rPr lang="tr-TR" dirty="0" smtClean="0"/>
              <a:t>-Oksijenli solunum hızının artışı,</a:t>
            </a:r>
          </a:p>
          <a:p>
            <a:r>
              <a:rPr lang="tr-TR" dirty="0" smtClean="0"/>
              <a:t>-</a:t>
            </a:r>
            <a:r>
              <a:rPr lang="tr-TR" dirty="0" err="1" smtClean="0"/>
              <a:t>Fosforilasyon</a:t>
            </a:r>
            <a:r>
              <a:rPr lang="tr-TR" dirty="0" smtClean="0"/>
              <a:t> ve </a:t>
            </a:r>
            <a:r>
              <a:rPr lang="tr-TR" dirty="0" err="1" smtClean="0"/>
              <a:t>defosforilasyon</a:t>
            </a:r>
            <a:r>
              <a:rPr lang="tr-TR" dirty="0" smtClean="0"/>
              <a:t> olaylarının gerçekleşmesi,</a:t>
            </a:r>
          </a:p>
          <a:p>
            <a:r>
              <a:rPr lang="tr-TR" dirty="0" smtClean="0"/>
              <a:t>-Isı artışının olmasıdır.</a:t>
            </a:r>
          </a:p>
          <a:p>
            <a:r>
              <a:rPr lang="tr-TR" dirty="0" smtClean="0"/>
              <a:t>-İletim sırasında </a:t>
            </a:r>
            <a:r>
              <a:rPr lang="tr-TR" dirty="0" err="1" smtClean="0"/>
              <a:t>Na</a:t>
            </a:r>
            <a:r>
              <a:rPr lang="tr-TR" dirty="0" smtClean="0"/>
              <a:t>-K pompası etkisi ile nöron zarında gerçekleşen elektriksel yük değişimlerinin olması iletimde </a:t>
            </a:r>
            <a:r>
              <a:rPr lang="tr-TR" b="1" dirty="0" smtClean="0"/>
              <a:t>elektriksel olayların</a:t>
            </a:r>
            <a:r>
              <a:rPr lang="tr-TR" dirty="0" smtClean="0"/>
              <a:t> gerçekleştiğini gösterir.</a:t>
            </a:r>
          </a:p>
          <a:p>
            <a:endParaRPr lang="tr-TR" dirty="0"/>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785794"/>
            <a:ext cx="8072494" cy="5391168"/>
          </a:xfrm>
        </p:spPr>
        <p:txBody>
          <a:bodyPr/>
          <a:lstStyle/>
          <a:p>
            <a:r>
              <a:rPr lang="tr-TR" b="1" dirty="0" smtClean="0">
                <a:solidFill>
                  <a:srgbClr val="FF0000"/>
                </a:solidFill>
              </a:rPr>
              <a:t>Aksiyon potansiyeli:</a:t>
            </a:r>
            <a:r>
              <a:rPr lang="tr-TR" dirty="0" smtClean="0">
                <a:solidFill>
                  <a:srgbClr val="FF0000"/>
                </a:solidFill>
              </a:rPr>
              <a:t> </a:t>
            </a:r>
            <a:r>
              <a:rPr lang="tr-TR" dirty="0" err="1" smtClean="0"/>
              <a:t>İmpulsun</a:t>
            </a:r>
            <a:r>
              <a:rPr lang="tr-TR" dirty="0" smtClean="0"/>
              <a:t> nöronda meydana getirdiği elektriksel değişimlere denir.</a:t>
            </a:r>
          </a:p>
          <a:p>
            <a:r>
              <a:rPr lang="tr-TR" b="1" dirty="0" smtClean="0">
                <a:solidFill>
                  <a:srgbClr val="FF0000"/>
                </a:solidFill>
              </a:rPr>
              <a:t>Eşik değer (eşik şiddeti):</a:t>
            </a:r>
            <a:r>
              <a:rPr lang="tr-TR" dirty="0" smtClean="0"/>
              <a:t> Sinir hücresinde </a:t>
            </a:r>
            <a:r>
              <a:rPr lang="tr-TR" dirty="0" err="1" smtClean="0"/>
              <a:t>impuls</a:t>
            </a:r>
            <a:r>
              <a:rPr lang="tr-TR" dirty="0" smtClean="0"/>
              <a:t> oluşmasını sağlayan en düşük uyarı şiddetine denir. Eşik değer bireylere göre farklılık göstereceği gibi aynı bireyde zamana bağlı olarak da değişebilir.</a:t>
            </a:r>
          </a:p>
          <a:p>
            <a:r>
              <a:rPr lang="tr-TR" b="1" dirty="0" smtClean="0">
                <a:solidFill>
                  <a:srgbClr val="FF0000"/>
                </a:solidFill>
              </a:rPr>
              <a:t>Ya hep ya hiç prensibi:</a:t>
            </a:r>
            <a:r>
              <a:rPr lang="tr-TR" dirty="0" smtClean="0"/>
              <a:t> Bir sinir telinin eşik değer ve eşik değerin üzerindeki tüm uyarılara maksimum tepki vermesi, eşik değerden daha düşük uyarılara tepki vermemesine denir.  </a:t>
            </a:r>
          </a:p>
          <a:p>
            <a:r>
              <a:rPr lang="tr-TR" b="1" dirty="0" smtClean="0">
                <a:solidFill>
                  <a:srgbClr val="FFC000"/>
                </a:solidFill>
              </a:rPr>
              <a:t>NOT:</a:t>
            </a:r>
            <a:r>
              <a:rPr lang="tr-TR" dirty="0" smtClean="0"/>
              <a:t> Bu prensip sadece bir sinir hücresi (bir sinir teli) veya bir kas teli için geçerlidir. Sinir demetleri veya bir kas demeti için geçerli değildir.</a:t>
            </a:r>
            <a:endParaRPr lang="tr-TR" dirty="0"/>
          </a:p>
        </p:txBody>
      </p:sp>
      <p:pic>
        <p:nvPicPr>
          <p:cNvPr id="4" name="3 Resim" descr="image004.png"/>
          <p:cNvPicPr>
            <a:picLocks noChangeAspect="1"/>
          </p:cNvPicPr>
          <p:nvPr/>
        </p:nvPicPr>
        <p:blipFill>
          <a:blip r:embed="rId2" cstate="print"/>
          <a:stretch>
            <a:fillRect/>
          </a:stretch>
        </p:blipFill>
        <p:spPr>
          <a:xfrm>
            <a:off x="1214414" y="5214950"/>
            <a:ext cx="6215106" cy="1471686"/>
          </a:xfrm>
          <a:prstGeom prst="rect">
            <a:avLst/>
          </a:prstGeom>
        </p:spPr>
      </p:pic>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00042"/>
            <a:ext cx="6516798" cy="600092"/>
          </a:xfrm>
        </p:spPr>
        <p:txBody>
          <a:bodyPr/>
          <a:lstStyle/>
          <a:p>
            <a:r>
              <a:rPr lang="tr-TR" b="1" dirty="0" smtClean="0"/>
              <a:t>Merdiven Etkisi </a:t>
            </a:r>
            <a:r>
              <a:rPr lang="tr-TR" dirty="0" smtClean="0"/>
              <a:t>P</a:t>
            </a:r>
            <a:r>
              <a:rPr lang="tr-TR" b="1" dirty="0" smtClean="0"/>
              <a:t>rensibi</a:t>
            </a:r>
            <a:endParaRPr lang="tr-TR" dirty="0"/>
          </a:p>
        </p:txBody>
      </p:sp>
      <p:sp>
        <p:nvSpPr>
          <p:cNvPr id="3" name="2 İçerik Yer Tutucusu"/>
          <p:cNvSpPr>
            <a:spLocks noGrp="1"/>
          </p:cNvSpPr>
          <p:nvPr>
            <p:ph idx="1"/>
          </p:nvPr>
        </p:nvSpPr>
        <p:spPr>
          <a:xfrm>
            <a:off x="0" y="1357299"/>
            <a:ext cx="7537390" cy="4891102"/>
          </a:xfrm>
        </p:spPr>
        <p:txBody>
          <a:bodyPr>
            <a:normAutofit/>
          </a:bodyPr>
          <a:lstStyle/>
          <a:p>
            <a:r>
              <a:rPr lang="tr-TR" b="1" dirty="0" smtClean="0"/>
              <a:t> </a:t>
            </a:r>
            <a:r>
              <a:rPr lang="tr-TR" dirty="0" smtClean="0"/>
              <a:t>Çok sayıda sinir telinden oluşmuş bir sinir kordonu (demeti) ve çok sayıda kas telinden oluşmuş bir kas demeti ya hep ya hiç prensibine uymaz. Çünkü her sinir telinin uyarılması için gerekli eşik şiddeti (eşik değeri) aynı değildir.</a:t>
            </a:r>
          </a:p>
          <a:p>
            <a:r>
              <a:rPr lang="tr-TR" dirty="0" smtClean="0"/>
              <a:t>-Kolay uyarılabilen sinir tellerini veya kas tellerini önce düşük şiddetteki uyarı uyarır. Uyarı şiddeti arttıkça uyarılan sinir teli veya kas teli sayısı artacağından daha kuvvetli cevap verilir.</a:t>
            </a:r>
          </a:p>
          <a:p>
            <a:r>
              <a:rPr lang="tr-TR" dirty="0" smtClean="0"/>
              <a:t>-Uyarı şiddetinin artışına bağlı olarak, tüm sinir telleri uyarılıncaya kadar sinir demetinin tepkisinin artmasına merdiven etkisi denir. Tüm sinir telleri uyarıldıktan sonra uyarı şiddeti arttırılsa bile verilen cevap değişmez.</a:t>
            </a:r>
          </a:p>
          <a:p>
            <a:endParaRPr lang="tr-TR" dirty="0"/>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5.png"/>
          <p:cNvPicPr>
            <a:picLocks noGrp="1" noChangeAspect="1"/>
          </p:cNvPicPr>
          <p:nvPr>
            <p:ph idx="1"/>
          </p:nvPr>
        </p:nvPicPr>
        <p:blipFill>
          <a:blip r:embed="rId2" cstate="print"/>
          <a:stretch>
            <a:fillRect/>
          </a:stretch>
        </p:blipFill>
        <p:spPr>
          <a:xfrm>
            <a:off x="0" y="0"/>
            <a:ext cx="9144000" cy="4812599"/>
          </a:xfrm>
        </p:spPr>
      </p:pic>
      <p:sp>
        <p:nvSpPr>
          <p:cNvPr id="5" name="4 Metin kutusu"/>
          <p:cNvSpPr txBox="1"/>
          <p:nvPr/>
        </p:nvSpPr>
        <p:spPr>
          <a:xfrm>
            <a:off x="785786" y="4929198"/>
            <a:ext cx="7358114" cy="1477328"/>
          </a:xfrm>
          <a:prstGeom prst="rect">
            <a:avLst/>
          </a:prstGeom>
          <a:noFill/>
        </p:spPr>
        <p:txBody>
          <a:bodyPr wrap="square" rtlCol="0">
            <a:spAutoFit/>
          </a:bodyPr>
          <a:lstStyle/>
          <a:p>
            <a:r>
              <a:rPr lang="tr-TR" b="1" i="1" dirty="0" smtClean="0"/>
              <a:t>Şekil: 1, 2 ve 3 ile verilen sinir tellerinin uyarılma eşiği farklıdır. Belli bir şiddetteki uyarı önce kolay uyarılabilen 1. sinir telini uyarır. Uyarı şiddeti arttıkça sonra 2. sinir teli sonra da 3. sinir teli uyarılır. Uyarılacak sinir teli kalmayınca aksiyon potansiyeli değişmez.</a:t>
            </a:r>
            <a:endParaRPr lang="tr-TR" dirty="0"/>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6873498" cy="1400530"/>
          </a:xfrm>
        </p:spPr>
        <p:txBody>
          <a:bodyPr>
            <a:normAutofit fontScale="90000"/>
          </a:bodyPr>
          <a:lstStyle/>
          <a:p>
            <a:r>
              <a:rPr lang="tr-TR" b="1" dirty="0" smtClean="0"/>
              <a:t>DOKULAR ve DOKU, ORGAN, SİSTEM İLİŞKİSİ</a:t>
            </a:r>
            <a:r>
              <a:rPr lang="tr-TR" dirty="0" smtClean="0"/>
              <a:t/>
            </a:r>
            <a:br>
              <a:rPr lang="tr-TR" dirty="0" smtClean="0"/>
            </a:br>
            <a:endParaRPr lang="tr-TR" dirty="0">
              <a:solidFill>
                <a:schemeClr val="tx1"/>
              </a:solidFill>
            </a:endParaRPr>
          </a:p>
        </p:txBody>
      </p:sp>
      <p:sp>
        <p:nvSpPr>
          <p:cNvPr id="3" name="2 İçerik Yer Tutucusu"/>
          <p:cNvSpPr>
            <a:spLocks noGrp="1"/>
          </p:cNvSpPr>
          <p:nvPr>
            <p:ph idx="1"/>
          </p:nvPr>
        </p:nvSpPr>
        <p:spPr>
          <a:xfrm>
            <a:off x="285720" y="2052919"/>
            <a:ext cx="8858280" cy="4195481"/>
          </a:xfrm>
        </p:spPr>
        <p:txBody>
          <a:bodyPr/>
          <a:lstStyle/>
          <a:p>
            <a:r>
              <a:rPr lang="tr-TR" dirty="0" smtClean="0"/>
              <a:t>Biyolojik organizasyon düzeyi hücreden itibaren sırası ile;</a:t>
            </a:r>
          </a:p>
          <a:p>
            <a:r>
              <a:rPr lang="tr-TR" dirty="0" smtClean="0"/>
              <a:t>-Embriyolojik gelişim sürecinde, aynı hücre türünden köken alan, belirli bir görevleri yapmak üzerine özelleşmiş hücre topluluklarına</a:t>
            </a:r>
            <a:r>
              <a:rPr lang="tr-TR" dirty="0" smtClean="0">
                <a:solidFill>
                  <a:schemeClr val="tx2">
                    <a:lumMod val="10000"/>
                  </a:schemeClr>
                </a:solidFill>
              </a:rPr>
              <a:t> </a:t>
            </a:r>
            <a:r>
              <a:rPr lang="tr-TR" b="1" dirty="0" smtClean="0">
                <a:solidFill>
                  <a:srgbClr val="CCCC00"/>
                </a:solidFill>
              </a:rPr>
              <a:t>doku</a:t>
            </a:r>
            <a:r>
              <a:rPr lang="tr-TR" b="1" dirty="0" smtClean="0"/>
              <a:t> </a:t>
            </a:r>
            <a:r>
              <a:rPr lang="tr-TR" dirty="0" smtClean="0"/>
              <a:t>denir.</a:t>
            </a:r>
          </a:p>
          <a:p>
            <a:r>
              <a:rPr lang="tr-TR" dirty="0" smtClean="0"/>
              <a:t>-Farklı dokular da bir araya gelerek</a:t>
            </a:r>
            <a:r>
              <a:rPr lang="tr-TR" dirty="0" smtClean="0">
                <a:solidFill>
                  <a:srgbClr val="FF0000"/>
                </a:solidFill>
              </a:rPr>
              <a:t> </a:t>
            </a:r>
            <a:r>
              <a:rPr lang="tr-TR" b="1" dirty="0" smtClean="0">
                <a:solidFill>
                  <a:srgbClr val="CCCC00"/>
                </a:solidFill>
              </a:rPr>
              <a:t>işlevsel organları </a:t>
            </a:r>
            <a:r>
              <a:rPr lang="tr-TR" dirty="0" smtClean="0"/>
              <a:t>yaparlar. Organlar tek başına iş görmezler. Her biri özgün bir işi yapmak üzere özelleşmiş </a:t>
            </a:r>
            <a:r>
              <a:rPr lang="tr-TR" b="1" dirty="0" smtClean="0">
                <a:solidFill>
                  <a:srgbClr val="CCCC00"/>
                </a:solidFill>
              </a:rPr>
              <a:t>organ sistemlerini </a:t>
            </a:r>
            <a:r>
              <a:rPr lang="tr-TR" dirty="0" smtClean="0"/>
              <a:t>oluşturur. Organ sistemleri de organizmayı yani canlıyı meydana getirir.</a:t>
            </a:r>
          </a:p>
          <a:p>
            <a:endParaRPr lang="tr-TR" dirty="0"/>
          </a:p>
        </p:txBody>
      </p:sp>
      <p:pic>
        <p:nvPicPr>
          <p:cNvPr id="4" name="3 Resim" descr="image001.png"/>
          <p:cNvPicPr>
            <a:picLocks noChangeAspect="1"/>
          </p:cNvPicPr>
          <p:nvPr/>
        </p:nvPicPr>
        <p:blipFill>
          <a:blip r:embed="rId2" cstate="print"/>
          <a:stretch>
            <a:fillRect/>
          </a:stretch>
        </p:blipFill>
        <p:spPr>
          <a:xfrm>
            <a:off x="714348" y="5072074"/>
            <a:ext cx="7480186" cy="133830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UNUTMAYALIM:</a:t>
            </a:r>
            <a:r>
              <a:rPr lang="tr-TR" dirty="0" smtClean="0"/>
              <a:t/>
            </a:r>
            <a:br>
              <a:rPr lang="tr-TR" dirty="0" smtClean="0"/>
            </a:br>
            <a:endParaRPr lang="tr-TR" dirty="0"/>
          </a:p>
        </p:txBody>
      </p:sp>
      <p:sp>
        <p:nvSpPr>
          <p:cNvPr id="3" name="2 İçerik Yer Tutucusu"/>
          <p:cNvSpPr>
            <a:spLocks noGrp="1"/>
          </p:cNvSpPr>
          <p:nvPr>
            <p:ph idx="1"/>
          </p:nvPr>
        </p:nvSpPr>
        <p:spPr>
          <a:xfrm>
            <a:off x="827484" y="1643051"/>
            <a:ext cx="6887788" cy="4605350"/>
          </a:xfrm>
        </p:spPr>
        <p:txBody>
          <a:bodyPr>
            <a:normAutofit/>
          </a:bodyPr>
          <a:lstStyle/>
          <a:p>
            <a:r>
              <a:rPr lang="tr-TR" sz="2800" b="1" dirty="0" smtClean="0"/>
              <a:t>1.</a:t>
            </a:r>
            <a:r>
              <a:rPr lang="tr-TR" sz="2800" dirty="0" smtClean="0"/>
              <a:t> Uyartı (</a:t>
            </a:r>
            <a:r>
              <a:rPr lang="tr-TR" sz="2800" dirty="0" err="1" smtClean="0"/>
              <a:t>impuls</a:t>
            </a:r>
            <a:r>
              <a:rPr lang="tr-TR" sz="2800" dirty="0" smtClean="0"/>
              <a:t>) bir nöronda </a:t>
            </a:r>
            <a:r>
              <a:rPr lang="tr-TR" sz="2800" dirty="0" err="1" smtClean="0"/>
              <a:t>dentritten</a:t>
            </a:r>
            <a:r>
              <a:rPr lang="tr-TR" sz="2800" dirty="0" smtClean="0"/>
              <a:t> akson ucuna doğru tek yönlü iletilir.</a:t>
            </a:r>
          </a:p>
          <a:p>
            <a:r>
              <a:rPr lang="tr-TR" sz="2800" b="1" dirty="0" smtClean="0"/>
              <a:t>2.</a:t>
            </a:r>
            <a:r>
              <a:rPr lang="tr-TR" sz="2800" dirty="0" smtClean="0"/>
              <a:t> </a:t>
            </a:r>
            <a:r>
              <a:rPr lang="tr-TR" sz="2800" dirty="0" err="1" smtClean="0"/>
              <a:t>Sinaps</a:t>
            </a:r>
            <a:r>
              <a:rPr lang="tr-TR" sz="2800" dirty="0" smtClean="0"/>
              <a:t> akson-</a:t>
            </a:r>
            <a:r>
              <a:rPr lang="tr-TR" sz="2800" dirty="0" err="1" smtClean="0"/>
              <a:t>dentrit</a:t>
            </a:r>
            <a:r>
              <a:rPr lang="tr-TR" sz="2800" dirty="0" smtClean="0"/>
              <a:t> arasında ise bir akson orta kısmından uyarıldığında </a:t>
            </a:r>
            <a:r>
              <a:rPr lang="tr-TR" sz="2800" dirty="0" err="1" smtClean="0"/>
              <a:t>impuls</a:t>
            </a:r>
            <a:r>
              <a:rPr lang="tr-TR" sz="2800" dirty="0" smtClean="0"/>
              <a:t>, her iki yöne de gider. Ancak </a:t>
            </a:r>
            <a:r>
              <a:rPr lang="tr-TR" sz="2800" dirty="0" err="1" smtClean="0"/>
              <a:t>dentrit</a:t>
            </a:r>
            <a:r>
              <a:rPr lang="tr-TR" sz="2800" dirty="0" smtClean="0"/>
              <a:t> ve nöron gövdesine doğru giden </a:t>
            </a:r>
            <a:r>
              <a:rPr lang="tr-TR" sz="2800" dirty="0" err="1" smtClean="0"/>
              <a:t>impuls</a:t>
            </a:r>
            <a:r>
              <a:rPr lang="tr-TR" sz="2800" dirty="0" smtClean="0"/>
              <a:t> söner, ortadan kalkar. Çünkü </a:t>
            </a:r>
            <a:r>
              <a:rPr lang="tr-TR" sz="2800" dirty="0" err="1" smtClean="0"/>
              <a:t>dentrit</a:t>
            </a:r>
            <a:r>
              <a:rPr lang="tr-TR" sz="2800" dirty="0" smtClean="0"/>
              <a:t> ve gövdeden </a:t>
            </a:r>
            <a:r>
              <a:rPr lang="tr-TR" sz="2800" dirty="0" err="1" smtClean="0"/>
              <a:t>nörotransmittter</a:t>
            </a:r>
            <a:r>
              <a:rPr lang="tr-TR" sz="2800" dirty="0" smtClean="0"/>
              <a:t> madde salgılanmaz. Dolayısı ile diğer nörona </a:t>
            </a:r>
            <a:r>
              <a:rPr lang="tr-TR" sz="2800" dirty="0" err="1" smtClean="0"/>
              <a:t>impuls</a:t>
            </a:r>
            <a:r>
              <a:rPr lang="tr-TR" sz="2800" dirty="0" smtClean="0"/>
              <a:t> iletilemez.</a:t>
            </a:r>
          </a:p>
          <a:p>
            <a:endParaRPr lang="tr-TR" dirty="0"/>
          </a:p>
        </p:txBody>
      </p:sp>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285728"/>
            <a:ext cx="7715304" cy="6215106"/>
          </a:xfrm>
        </p:spPr>
        <p:txBody>
          <a:bodyPr>
            <a:normAutofit fontScale="92500" lnSpcReduction="10000"/>
          </a:bodyPr>
          <a:lstStyle/>
          <a:p>
            <a:r>
              <a:rPr lang="tr-TR" b="1" dirty="0" smtClean="0"/>
              <a:t>-</a:t>
            </a:r>
            <a:r>
              <a:rPr lang="tr-TR" b="1" dirty="0" smtClean="0">
                <a:solidFill>
                  <a:srgbClr val="FFC000"/>
                </a:solidFill>
              </a:rPr>
              <a:t>Polarizasyon (kutuplaşma):</a:t>
            </a:r>
            <a:r>
              <a:rPr lang="tr-TR" b="1" dirty="0" smtClean="0"/>
              <a:t> </a:t>
            </a:r>
            <a:r>
              <a:rPr lang="tr-TR" dirty="0" smtClean="0"/>
              <a:t>Uyarılmamış bir sinir hücresinde hücre dışı pozitif(+), hücre içi negatif(-) yüklüdür. Sinir hücresinin bu durumuna polarizasyon (kutuplaşma) denir.</a:t>
            </a:r>
          </a:p>
          <a:p>
            <a:r>
              <a:rPr lang="tr-TR" b="1" dirty="0" smtClean="0"/>
              <a:t>-</a:t>
            </a:r>
            <a:r>
              <a:rPr lang="tr-TR" b="1" dirty="0" smtClean="0">
                <a:solidFill>
                  <a:srgbClr val="FFC000"/>
                </a:solidFill>
              </a:rPr>
              <a:t>Polarizasyonun nedeni</a:t>
            </a:r>
            <a:r>
              <a:rPr lang="tr-TR" dirty="0" smtClean="0">
                <a:solidFill>
                  <a:srgbClr val="FFC000"/>
                </a:solidFill>
              </a:rPr>
              <a:t>:</a:t>
            </a:r>
          </a:p>
          <a:p>
            <a:r>
              <a:rPr lang="tr-TR" dirty="0" smtClean="0"/>
              <a:t>Bunun sebebi hücre içi ile hücre dışı arasındaki iyonların derişim farklılığıdır.</a:t>
            </a:r>
          </a:p>
          <a:p>
            <a:r>
              <a:rPr lang="tr-TR" dirty="0" smtClean="0"/>
              <a:t>-Hücre içinde K</a:t>
            </a:r>
            <a:r>
              <a:rPr lang="tr-TR" baseline="30000" dirty="0" smtClean="0"/>
              <a:t>+</a:t>
            </a:r>
            <a:r>
              <a:rPr lang="tr-TR" dirty="0" smtClean="0"/>
              <a:t> derişimi fazla, </a:t>
            </a:r>
            <a:r>
              <a:rPr lang="tr-TR" dirty="0" err="1" smtClean="0"/>
              <a:t>Na</a:t>
            </a:r>
            <a:r>
              <a:rPr lang="tr-TR" baseline="30000" dirty="0" smtClean="0"/>
              <a:t>+</a:t>
            </a:r>
            <a:r>
              <a:rPr lang="tr-TR" dirty="0" smtClean="0"/>
              <a:t> derişimi azdır.</a:t>
            </a:r>
          </a:p>
          <a:p>
            <a:r>
              <a:rPr lang="tr-TR" dirty="0" smtClean="0"/>
              <a:t>-Hücre dışında ise tam tersine K</a:t>
            </a:r>
            <a:r>
              <a:rPr lang="tr-TR" baseline="30000" dirty="0" smtClean="0"/>
              <a:t>+</a:t>
            </a:r>
            <a:r>
              <a:rPr lang="tr-TR" dirty="0" smtClean="0"/>
              <a:t> derişimi az, </a:t>
            </a:r>
            <a:r>
              <a:rPr lang="tr-TR" dirty="0" err="1" smtClean="0"/>
              <a:t>Na</a:t>
            </a:r>
            <a:r>
              <a:rPr lang="tr-TR" baseline="30000" dirty="0" smtClean="0"/>
              <a:t>+</a:t>
            </a:r>
            <a:r>
              <a:rPr lang="tr-TR" dirty="0" smtClean="0"/>
              <a:t>derişimi fazladır.</a:t>
            </a:r>
          </a:p>
          <a:p>
            <a:r>
              <a:rPr lang="tr-TR" b="1" dirty="0" smtClean="0"/>
              <a:t>-Hücre içinin negatif olmasının nedeni ise derişimi hücre dışına göre fazla olan anyonlardan (A</a:t>
            </a:r>
            <a:r>
              <a:rPr lang="tr-TR" b="1" baseline="30000" dirty="0" smtClean="0"/>
              <a:t>-</a:t>
            </a:r>
            <a:r>
              <a:rPr lang="tr-TR" b="1" dirty="0" smtClean="0"/>
              <a:t>) kaynaklanır.</a:t>
            </a:r>
            <a:endParaRPr lang="tr-TR" dirty="0" smtClean="0"/>
          </a:p>
          <a:p>
            <a:r>
              <a:rPr lang="tr-TR" dirty="0" smtClean="0"/>
              <a:t>- Bunlar proteinler, amino asitler, sülfat (SO</a:t>
            </a:r>
            <a:r>
              <a:rPr lang="tr-TR" baseline="-25000" dirty="0" smtClean="0"/>
              <a:t>4</a:t>
            </a:r>
            <a:r>
              <a:rPr lang="tr-TR" baseline="30000" dirty="0" smtClean="0"/>
              <a:t>-3</a:t>
            </a:r>
            <a:r>
              <a:rPr lang="tr-TR" dirty="0" smtClean="0"/>
              <a:t>), fosfat (PO</a:t>
            </a:r>
            <a:r>
              <a:rPr lang="tr-TR" baseline="-25000" dirty="0" smtClean="0"/>
              <a:t>4</a:t>
            </a:r>
            <a:r>
              <a:rPr lang="tr-TR" baseline="30000" dirty="0" smtClean="0"/>
              <a:t>-3</a:t>
            </a:r>
            <a:r>
              <a:rPr lang="tr-TR" dirty="0" smtClean="0"/>
              <a:t>)  ve diğer negatif yüklü iyonlardır.</a:t>
            </a:r>
          </a:p>
          <a:p>
            <a:r>
              <a:rPr lang="tr-TR" dirty="0" smtClean="0"/>
              <a:t>-Hücre içinde klor (</a:t>
            </a:r>
            <a:r>
              <a:rPr lang="tr-TR" dirty="0" err="1" smtClean="0"/>
              <a:t>Cl</a:t>
            </a:r>
            <a:r>
              <a:rPr lang="tr-TR" baseline="30000" dirty="0" smtClean="0"/>
              <a:t>-</a:t>
            </a:r>
            <a:r>
              <a:rPr lang="tr-TR" dirty="0" smtClean="0"/>
              <a:t>) da bulunur. Ancak klor derişimi hücre dışında daha fazladır. Buna rağmen hücrenin dış kısmı pozitif, iç kısmı negatif yüklüdür. Bu da gösteriyor ki hücre içinin negatif olmasında </a:t>
            </a:r>
            <a:r>
              <a:rPr lang="tr-TR" dirty="0" err="1" smtClean="0"/>
              <a:t>Cl</a:t>
            </a:r>
            <a:r>
              <a:rPr lang="tr-TR" baseline="30000" dirty="0" smtClean="0"/>
              <a:t>-</a:t>
            </a:r>
            <a:r>
              <a:rPr lang="tr-TR" dirty="0" smtClean="0"/>
              <a:t> un bir etkisi yoktur.</a:t>
            </a:r>
          </a:p>
          <a:p>
            <a:r>
              <a:rPr lang="tr-TR" dirty="0" smtClean="0"/>
              <a:t>-Polarize durumundaki bir nöronda hücre içi ile hücre dışı arasında -70mV’luk bir potansiyel farkı ölçülür.</a:t>
            </a:r>
          </a:p>
          <a:p>
            <a:endParaRPr lang="tr-TR" dirty="0"/>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1.png"/>
          <p:cNvPicPr>
            <a:picLocks noGrp="1" noChangeAspect="1"/>
          </p:cNvPicPr>
          <p:nvPr>
            <p:ph idx="1"/>
          </p:nvPr>
        </p:nvPicPr>
        <p:blipFill>
          <a:blip r:embed="rId2" cstate="print"/>
          <a:stretch>
            <a:fillRect/>
          </a:stretch>
        </p:blipFill>
        <p:spPr>
          <a:xfrm>
            <a:off x="0" y="0"/>
            <a:ext cx="9144000" cy="4884047"/>
          </a:xfrm>
        </p:spPr>
      </p:pic>
      <p:sp>
        <p:nvSpPr>
          <p:cNvPr id="5" name="4 Metin kutusu"/>
          <p:cNvSpPr txBox="1"/>
          <p:nvPr/>
        </p:nvSpPr>
        <p:spPr>
          <a:xfrm>
            <a:off x="1000100" y="5286388"/>
            <a:ext cx="7500990" cy="400110"/>
          </a:xfrm>
          <a:prstGeom prst="rect">
            <a:avLst/>
          </a:prstGeom>
          <a:noFill/>
        </p:spPr>
        <p:txBody>
          <a:bodyPr wrap="square" rtlCol="0">
            <a:spAutoFit/>
          </a:bodyPr>
          <a:lstStyle/>
          <a:p>
            <a:r>
              <a:rPr lang="tr-TR" sz="2000" b="1" i="1" dirty="0" smtClean="0"/>
              <a:t>Şekil: Nöronda zar potansiyeli oluşturan iyonların dağılımı</a:t>
            </a:r>
            <a:endParaRPr lang="tr-TR" sz="2000" dirty="0"/>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142984"/>
            <a:ext cx="7643866" cy="5500726"/>
          </a:xfrm>
        </p:spPr>
        <p:txBody>
          <a:bodyPr>
            <a:noAutofit/>
          </a:bodyPr>
          <a:lstStyle/>
          <a:p>
            <a:r>
              <a:rPr lang="tr-TR" sz="2400" dirty="0" smtClean="0"/>
              <a:t>Polarize durumdaki bir nöronda </a:t>
            </a:r>
            <a:r>
              <a:rPr lang="tr-TR" sz="2400" dirty="0" err="1" smtClean="0"/>
              <a:t>Na</a:t>
            </a:r>
            <a:r>
              <a:rPr lang="tr-TR" sz="2400" dirty="0" smtClean="0"/>
              <a:t> ve K kanalları kapalıdır.</a:t>
            </a:r>
          </a:p>
          <a:p>
            <a:r>
              <a:rPr lang="tr-TR" sz="2400" dirty="0" smtClean="0"/>
              <a:t>-Polarizasyonu sağlayan hücre zarında bulunan </a:t>
            </a:r>
            <a:r>
              <a:rPr lang="tr-TR" sz="2400" b="1" u="sng" dirty="0" err="1" smtClean="0"/>
              <a:t>Na</a:t>
            </a:r>
            <a:r>
              <a:rPr lang="tr-TR" sz="2400" b="1" u="sng" baseline="30000" dirty="0" smtClean="0"/>
              <a:t>+</a:t>
            </a:r>
            <a:r>
              <a:rPr lang="tr-TR" sz="2400" b="1" u="sng" dirty="0" smtClean="0"/>
              <a:t>-K</a:t>
            </a:r>
            <a:r>
              <a:rPr lang="tr-TR" sz="2400" b="1" u="sng" baseline="30000" dirty="0" smtClean="0"/>
              <a:t>+</a:t>
            </a:r>
            <a:r>
              <a:rPr lang="tr-TR" sz="2400" b="1" u="sng" dirty="0" err="1" smtClean="0"/>
              <a:t>ATPaz</a:t>
            </a:r>
            <a:r>
              <a:rPr lang="tr-TR" sz="2400" b="1" u="sng" dirty="0" smtClean="0"/>
              <a:t> pompasıdır.</a:t>
            </a:r>
            <a:r>
              <a:rPr lang="tr-TR" sz="2400" dirty="0" smtClean="0"/>
              <a:t> Aktif taşıma yapan bu elemanlar hücre içindeki </a:t>
            </a:r>
            <a:r>
              <a:rPr lang="tr-TR" sz="2400" dirty="0" err="1" smtClean="0"/>
              <a:t>Na</a:t>
            </a:r>
            <a:r>
              <a:rPr lang="tr-TR" sz="2400" baseline="30000" dirty="0" smtClean="0"/>
              <a:t>+</a:t>
            </a:r>
            <a:r>
              <a:rPr lang="tr-TR" sz="2400" dirty="0" smtClean="0"/>
              <a:t> </a:t>
            </a:r>
            <a:r>
              <a:rPr lang="tr-TR" sz="2400" dirty="0" err="1" smtClean="0"/>
              <a:t>ları</a:t>
            </a:r>
            <a:r>
              <a:rPr lang="tr-TR" sz="2400" dirty="0" smtClean="0"/>
              <a:t> dışarı atarken hücre dışındaki K</a:t>
            </a:r>
            <a:r>
              <a:rPr lang="tr-TR" sz="2400" baseline="30000" dirty="0" smtClean="0"/>
              <a:t>+</a:t>
            </a:r>
            <a:r>
              <a:rPr lang="tr-TR" sz="2400" dirty="0" err="1" smtClean="0"/>
              <a:t>ları</a:t>
            </a:r>
            <a:r>
              <a:rPr lang="tr-TR" sz="2400" dirty="0" smtClean="0"/>
              <a:t> hücre içine alırlar. </a:t>
            </a:r>
            <a:r>
              <a:rPr lang="tr-TR" sz="2400" dirty="0" err="1" smtClean="0"/>
              <a:t>Na</a:t>
            </a:r>
            <a:r>
              <a:rPr lang="tr-TR" sz="2400" dirty="0" smtClean="0"/>
              <a:t>-K </a:t>
            </a:r>
            <a:r>
              <a:rPr lang="tr-TR" sz="2400" dirty="0" err="1" smtClean="0"/>
              <a:t>ATPaz</a:t>
            </a:r>
            <a:r>
              <a:rPr lang="tr-TR" sz="2400" dirty="0" smtClean="0"/>
              <a:t> ile dışarı pompalanan </a:t>
            </a:r>
            <a:r>
              <a:rPr lang="tr-TR" sz="2400" dirty="0" err="1" smtClean="0"/>
              <a:t>Na</a:t>
            </a:r>
            <a:r>
              <a:rPr lang="tr-TR" sz="2400" baseline="30000" dirty="0" smtClean="0"/>
              <a:t>+</a:t>
            </a:r>
            <a:r>
              <a:rPr lang="tr-TR" sz="2400" dirty="0" smtClean="0"/>
              <a:t> iyonları, içeri pompalanan K</a:t>
            </a:r>
            <a:r>
              <a:rPr lang="tr-TR" sz="2400" baseline="30000" dirty="0" smtClean="0"/>
              <a:t>+</a:t>
            </a:r>
            <a:r>
              <a:rPr lang="tr-TR" sz="2400" dirty="0" smtClean="0"/>
              <a:t> iyonlarından fazladır.Ayrıca hücre içinde bol miktarda bulunan negatif yüklü protein anyonları büyük moleküller olduklarından zardan geçemezler ve hücre içindeki K</a:t>
            </a:r>
            <a:r>
              <a:rPr lang="tr-TR" sz="2400" baseline="30000" dirty="0" smtClean="0"/>
              <a:t>+</a:t>
            </a:r>
            <a:r>
              <a:rPr lang="tr-TR" sz="2400" dirty="0" smtClean="0"/>
              <a:t> iyonlarını kendilerine doğru çekerek hücre dışına çıkmasına engel olurlar. Bunun sonucunda sinir hücresinin dış kısmı pozitif, iç kısmı negatif yüke sahip olur.</a:t>
            </a:r>
          </a:p>
          <a:p>
            <a:endParaRPr lang="tr-TR" sz="2400" dirty="0"/>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2.png"/>
          <p:cNvPicPr>
            <a:picLocks noGrp="1" noChangeAspect="1"/>
          </p:cNvPicPr>
          <p:nvPr>
            <p:ph idx="1"/>
          </p:nvPr>
        </p:nvPicPr>
        <p:blipFill>
          <a:blip r:embed="rId2" cstate="print"/>
          <a:stretch>
            <a:fillRect/>
          </a:stretch>
        </p:blipFill>
        <p:spPr>
          <a:xfrm>
            <a:off x="0" y="0"/>
            <a:ext cx="9144000" cy="4707861"/>
          </a:xfrm>
        </p:spPr>
      </p:pic>
      <p:sp>
        <p:nvSpPr>
          <p:cNvPr id="5" name="4 Metin kutusu"/>
          <p:cNvSpPr txBox="1"/>
          <p:nvPr/>
        </p:nvSpPr>
        <p:spPr>
          <a:xfrm>
            <a:off x="2214546" y="5072074"/>
            <a:ext cx="5286412" cy="646331"/>
          </a:xfrm>
          <a:prstGeom prst="rect">
            <a:avLst/>
          </a:prstGeom>
          <a:noFill/>
        </p:spPr>
        <p:txBody>
          <a:bodyPr wrap="square" rtlCol="0">
            <a:spAutoFit/>
          </a:bodyPr>
          <a:lstStyle/>
          <a:p>
            <a:r>
              <a:rPr lang="tr-TR" b="1" i="1" dirty="0" smtClean="0"/>
              <a:t>Şekil: Polarizasyon durumundaki hücre zarı</a:t>
            </a:r>
            <a:endParaRPr lang="tr-TR" dirty="0" smtClean="0"/>
          </a:p>
          <a:p>
            <a:r>
              <a:rPr lang="tr-TR" b="1" dirty="0" smtClean="0"/>
              <a:t> </a:t>
            </a:r>
            <a:endParaRPr lang="tr-TR" dirty="0"/>
          </a:p>
        </p:txBody>
      </p:sp>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659316" cy="1400530"/>
          </a:xfrm>
        </p:spPr>
        <p:txBody>
          <a:bodyPr/>
          <a:lstStyle/>
          <a:p>
            <a:r>
              <a:rPr lang="tr-TR" b="1" dirty="0" smtClean="0"/>
              <a:t>-</a:t>
            </a:r>
            <a:r>
              <a:rPr lang="tr-TR" b="1" dirty="0" err="1" smtClean="0"/>
              <a:t>Depolarizasyon</a:t>
            </a:r>
            <a:r>
              <a:rPr lang="tr-TR" b="1" dirty="0" smtClean="0"/>
              <a:t> (Kutuplaşmanın bozulması):</a:t>
            </a:r>
            <a:endParaRPr lang="tr-TR" dirty="0"/>
          </a:p>
        </p:txBody>
      </p:sp>
      <p:sp>
        <p:nvSpPr>
          <p:cNvPr id="3" name="2 İçerik Yer Tutucusu"/>
          <p:cNvSpPr>
            <a:spLocks noGrp="1"/>
          </p:cNvSpPr>
          <p:nvPr>
            <p:ph idx="1"/>
          </p:nvPr>
        </p:nvSpPr>
        <p:spPr>
          <a:xfrm>
            <a:off x="428596" y="2052919"/>
            <a:ext cx="8001056" cy="4195481"/>
          </a:xfrm>
        </p:spPr>
        <p:txBody>
          <a:bodyPr>
            <a:normAutofit/>
          </a:bodyPr>
          <a:lstStyle/>
          <a:p>
            <a:r>
              <a:rPr lang="tr-TR" dirty="0" smtClean="0"/>
              <a:t> Eşik değer ve ya üzerinde bir uyarı alındığında sinir hücresinin zarında bulunan </a:t>
            </a:r>
            <a:r>
              <a:rPr lang="tr-TR" dirty="0" err="1" smtClean="0"/>
              <a:t>Na</a:t>
            </a:r>
            <a:r>
              <a:rPr lang="tr-TR" baseline="30000" dirty="0" smtClean="0"/>
              <a:t>+</a:t>
            </a:r>
            <a:r>
              <a:rPr lang="tr-TR" dirty="0" smtClean="0"/>
              <a:t> kapıları açılır (K</a:t>
            </a:r>
            <a:r>
              <a:rPr lang="tr-TR" baseline="30000" dirty="0" smtClean="0"/>
              <a:t>+</a:t>
            </a:r>
            <a:r>
              <a:rPr lang="tr-TR" dirty="0" smtClean="0"/>
              <a:t> kapıları kapalı kalır) ve hücre dışında daha fazla bulunan </a:t>
            </a:r>
            <a:r>
              <a:rPr lang="tr-TR" dirty="0" err="1" smtClean="0"/>
              <a:t>Na</a:t>
            </a:r>
            <a:r>
              <a:rPr lang="tr-TR" baseline="30000" dirty="0" smtClean="0"/>
              <a:t>+</a:t>
            </a:r>
            <a:r>
              <a:rPr lang="tr-TR" dirty="0" err="1" smtClean="0"/>
              <a:t>lar</a:t>
            </a:r>
            <a:r>
              <a:rPr lang="tr-TR" dirty="0" smtClean="0"/>
              <a:t> içeri doğru difüzyon kuralları gereğince akmaya başlar. Bu durumda hücre içinde hem </a:t>
            </a:r>
            <a:r>
              <a:rPr lang="tr-TR" dirty="0" err="1" smtClean="0"/>
              <a:t>Na</a:t>
            </a:r>
            <a:r>
              <a:rPr lang="tr-TR" baseline="30000" dirty="0" smtClean="0"/>
              <a:t>+</a:t>
            </a:r>
            <a:r>
              <a:rPr lang="tr-TR" dirty="0" smtClean="0"/>
              <a:t> hem K</a:t>
            </a:r>
            <a:r>
              <a:rPr lang="tr-TR" baseline="30000" dirty="0" smtClean="0"/>
              <a:t>+</a:t>
            </a:r>
            <a:r>
              <a:rPr lang="tr-TR" dirty="0" smtClean="0"/>
              <a:t> iyonları fazla duruma geldiğinden hücre içi dışarısına göre daha pozitif duruma geçer. Bu duruma </a:t>
            </a:r>
            <a:r>
              <a:rPr lang="tr-TR" b="1" dirty="0" err="1" smtClean="0">
                <a:solidFill>
                  <a:srgbClr val="FFC000"/>
                </a:solidFill>
              </a:rPr>
              <a:t>depolarizasyon</a:t>
            </a:r>
            <a:r>
              <a:rPr lang="tr-TR" b="1" dirty="0" smtClean="0"/>
              <a:t> </a:t>
            </a:r>
            <a:r>
              <a:rPr lang="tr-TR" dirty="0" smtClean="0"/>
              <a:t>denir.</a:t>
            </a:r>
          </a:p>
          <a:p>
            <a:r>
              <a:rPr lang="tr-TR" dirty="0" smtClean="0"/>
              <a:t>-</a:t>
            </a:r>
            <a:r>
              <a:rPr lang="tr-TR" dirty="0" err="1" smtClean="0"/>
              <a:t>Depolarize</a:t>
            </a:r>
            <a:r>
              <a:rPr lang="tr-TR" dirty="0" smtClean="0"/>
              <a:t> durumdaki bir sinir hücresi plazmasının hücre dışına göre elektriksel güç değeri +40 </a:t>
            </a:r>
            <a:r>
              <a:rPr lang="tr-TR" dirty="0" err="1" smtClean="0"/>
              <a:t>mV</a:t>
            </a:r>
            <a:r>
              <a:rPr lang="tr-TR" dirty="0" smtClean="0"/>
              <a:t> (</a:t>
            </a:r>
            <a:r>
              <a:rPr lang="tr-TR" dirty="0" err="1" smtClean="0"/>
              <a:t>milivolt</a:t>
            </a:r>
            <a:r>
              <a:rPr lang="tr-TR" dirty="0" smtClean="0"/>
              <a:t>) dur.</a:t>
            </a:r>
          </a:p>
          <a:p>
            <a:endParaRPr lang="tr-TR" dirty="0"/>
          </a:p>
        </p:txBody>
      </p:sp>
    </p:spTree>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image003 (1).png"/>
          <p:cNvPicPr>
            <a:picLocks noGrp="1" noChangeAspect="1"/>
          </p:cNvPicPr>
          <p:nvPr>
            <p:ph idx="1"/>
          </p:nvPr>
        </p:nvPicPr>
        <p:blipFill>
          <a:blip r:embed="rId2" cstate="print"/>
          <a:stretch>
            <a:fillRect/>
          </a:stretch>
        </p:blipFill>
        <p:spPr>
          <a:xfrm>
            <a:off x="0" y="0"/>
            <a:ext cx="9144000" cy="4500570"/>
          </a:xfrm>
        </p:spPr>
      </p:pic>
      <p:sp>
        <p:nvSpPr>
          <p:cNvPr id="7" name="6 Metin kutusu"/>
          <p:cNvSpPr txBox="1"/>
          <p:nvPr/>
        </p:nvSpPr>
        <p:spPr>
          <a:xfrm>
            <a:off x="1857356" y="4929198"/>
            <a:ext cx="6000824" cy="369332"/>
          </a:xfrm>
          <a:prstGeom prst="rect">
            <a:avLst/>
          </a:prstGeom>
          <a:noFill/>
        </p:spPr>
        <p:txBody>
          <a:bodyPr wrap="square" rtlCol="0">
            <a:spAutoFit/>
          </a:bodyPr>
          <a:lstStyle/>
          <a:p>
            <a:r>
              <a:rPr lang="tr-TR" b="1" i="1" dirty="0" smtClean="0"/>
              <a:t>Şekil: </a:t>
            </a:r>
            <a:r>
              <a:rPr lang="tr-TR" b="1" i="1" dirty="0" err="1" smtClean="0"/>
              <a:t>Depolarizasyon</a:t>
            </a:r>
            <a:r>
              <a:rPr lang="tr-TR" b="1" i="1" dirty="0" smtClean="0"/>
              <a:t> durumundaki hücre zarı</a:t>
            </a:r>
            <a:endParaRPr lang="tr-TR" dirty="0"/>
          </a:p>
        </p:txBody>
      </p:sp>
    </p:spTree>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642919"/>
            <a:ext cx="7108794" cy="5605482"/>
          </a:xfrm>
        </p:spPr>
        <p:txBody>
          <a:bodyPr>
            <a:normAutofit/>
          </a:bodyPr>
          <a:lstStyle/>
          <a:p>
            <a:r>
              <a:rPr lang="tr-TR" sz="2400" b="1" dirty="0" err="1" smtClean="0">
                <a:solidFill>
                  <a:srgbClr val="FF0000"/>
                </a:solidFill>
              </a:rPr>
              <a:t>Repolarizasyon</a:t>
            </a:r>
            <a:r>
              <a:rPr lang="tr-TR" sz="2400" b="1" dirty="0" smtClean="0">
                <a:solidFill>
                  <a:srgbClr val="FF0000"/>
                </a:solidFill>
              </a:rPr>
              <a:t>:</a:t>
            </a:r>
            <a:r>
              <a:rPr lang="tr-TR" sz="2400" dirty="0" smtClean="0"/>
              <a:t> </a:t>
            </a:r>
            <a:r>
              <a:rPr lang="tr-TR" sz="2400" dirty="0" err="1" smtClean="0"/>
              <a:t>Depolarizasyondan</a:t>
            </a:r>
            <a:r>
              <a:rPr lang="tr-TR" sz="2400" dirty="0" smtClean="0"/>
              <a:t> sonra hücre zarında bulunan </a:t>
            </a:r>
            <a:r>
              <a:rPr lang="tr-TR" sz="2400" dirty="0" err="1" smtClean="0"/>
              <a:t>Na</a:t>
            </a:r>
            <a:r>
              <a:rPr lang="tr-TR" sz="2400" baseline="30000" dirty="0" smtClean="0"/>
              <a:t>+</a:t>
            </a:r>
            <a:r>
              <a:rPr lang="tr-TR" sz="2400" dirty="0" smtClean="0"/>
              <a:t> kapıları kapanır ve hücre içine </a:t>
            </a:r>
            <a:r>
              <a:rPr lang="tr-TR" sz="2400" dirty="0" err="1" smtClean="0"/>
              <a:t>Na</a:t>
            </a:r>
            <a:r>
              <a:rPr lang="tr-TR" sz="2400" baseline="30000" dirty="0" smtClean="0"/>
              <a:t>+</a:t>
            </a:r>
            <a:r>
              <a:rPr lang="tr-TR" sz="2400" dirty="0" smtClean="0"/>
              <a:t> girişi durdurulur. Ardından hücre zarındaki K</a:t>
            </a:r>
            <a:r>
              <a:rPr lang="tr-TR" sz="2400" baseline="30000" dirty="0" smtClean="0"/>
              <a:t>+</a:t>
            </a:r>
            <a:r>
              <a:rPr lang="tr-TR" sz="2400" dirty="0" smtClean="0"/>
              <a:t> kapıları açılır ve bu sefer hücre içindeki K</a:t>
            </a:r>
            <a:r>
              <a:rPr lang="tr-TR" sz="2400" baseline="30000" dirty="0" smtClean="0"/>
              <a:t>+</a:t>
            </a:r>
            <a:r>
              <a:rPr lang="tr-TR" sz="2400" dirty="0" err="1" smtClean="0"/>
              <a:t>lar</a:t>
            </a:r>
            <a:r>
              <a:rPr lang="tr-TR" sz="2400" dirty="0" smtClean="0"/>
              <a:t> hücre dışına doğru akmaya başlar. Sonuç olarak </a:t>
            </a:r>
            <a:r>
              <a:rPr lang="tr-TR" sz="2400" dirty="0" err="1" smtClean="0"/>
              <a:t>repolarize</a:t>
            </a:r>
            <a:r>
              <a:rPr lang="tr-TR" sz="2400" dirty="0" smtClean="0"/>
              <a:t> durumda bir nöronda </a:t>
            </a:r>
            <a:r>
              <a:rPr lang="tr-TR" sz="2400" dirty="0" err="1" smtClean="0"/>
              <a:t>Na</a:t>
            </a:r>
            <a:r>
              <a:rPr lang="tr-TR" sz="2400" baseline="30000" dirty="0" smtClean="0"/>
              <a:t>+</a:t>
            </a:r>
            <a:r>
              <a:rPr lang="tr-TR" sz="2400" dirty="0" smtClean="0"/>
              <a:t>kapıları kapanmış ve K</a:t>
            </a:r>
            <a:r>
              <a:rPr lang="tr-TR" sz="2400" baseline="30000" dirty="0" smtClean="0"/>
              <a:t>+</a:t>
            </a:r>
            <a:r>
              <a:rPr lang="tr-TR" sz="2400" dirty="0" smtClean="0"/>
              <a:t> kapıları açılmıştır. Bu durumda hücre içinden hücre dışına çıkan K</a:t>
            </a:r>
            <a:r>
              <a:rPr lang="tr-TR" sz="2400" baseline="30000" dirty="0" smtClean="0"/>
              <a:t>+</a:t>
            </a:r>
            <a:r>
              <a:rPr lang="tr-TR" sz="2400" dirty="0" err="1" smtClean="0"/>
              <a:t>lar</a:t>
            </a:r>
            <a:r>
              <a:rPr lang="tr-TR" sz="2400" dirty="0" smtClean="0"/>
              <a:t> nedeniyle yine hücre içi negatif (–), hücre dışı pozitif (+) yüklü duruma gelmiştir.</a:t>
            </a:r>
          </a:p>
          <a:p>
            <a:r>
              <a:rPr lang="tr-TR" sz="2400" b="1" dirty="0" smtClean="0"/>
              <a:t>-Ancak durum polarizasyondan farklıdır. </a:t>
            </a:r>
            <a:r>
              <a:rPr lang="tr-TR" sz="2400" b="1" dirty="0" err="1" smtClean="0"/>
              <a:t>Repolarize</a:t>
            </a:r>
            <a:r>
              <a:rPr lang="tr-TR" sz="2400" b="1" dirty="0" smtClean="0"/>
              <a:t> durumda bir sinir hücresinin içinde </a:t>
            </a:r>
            <a:r>
              <a:rPr lang="tr-TR" sz="2400" b="1" dirty="0" err="1" smtClean="0"/>
              <a:t>Na</a:t>
            </a:r>
            <a:r>
              <a:rPr lang="tr-TR" sz="2400" b="1" baseline="30000" dirty="0" smtClean="0"/>
              <a:t>+</a:t>
            </a:r>
            <a:r>
              <a:rPr lang="tr-TR" sz="2400" b="1" dirty="0" smtClean="0"/>
              <a:t> iyonları fazla, dışında ise K</a:t>
            </a:r>
            <a:r>
              <a:rPr lang="tr-TR" sz="2400" b="1" baseline="30000" dirty="0" smtClean="0"/>
              <a:t>+</a:t>
            </a:r>
            <a:r>
              <a:rPr lang="tr-TR" sz="2400" b="1" dirty="0" smtClean="0"/>
              <a:t> iyonları fazladır. Polarizasyondan farkı </a:t>
            </a:r>
            <a:r>
              <a:rPr lang="tr-TR" sz="2400" b="1" dirty="0" err="1" smtClean="0"/>
              <a:t>Na</a:t>
            </a:r>
            <a:r>
              <a:rPr lang="tr-TR" sz="2400" b="1" dirty="0" smtClean="0"/>
              <a:t> içerde K </a:t>
            </a:r>
            <a:r>
              <a:rPr lang="tr-TR" sz="2400" b="1" dirty="0" err="1" smtClean="0"/>
              <a:t>dışarda</a:t>
            </a:r>
            <a:r>
              <a:rPr lang="tr-TR" sz="2400" b="1" dirty="0" smtClean="0"/>
              <a:t> fazla olmasıdır.</a:t>
            </a:r>
            <a:endParaRPr lang="tr-TR" sz="2400"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4.png"/>
          <p:cNvPicPr>
            <a:picLocks noGrp="1" noChangeAspect="1"/>
          </p:cNvPicPr>
          <p:nvPr>
            <p:ph idx="1"/>
          </p:nvPr>
        </p:nvPicPr>
        <p:blipFill>
          <a:blip r:embed="rId2" cstate="print"/>
          <a:stretch>
            <a:fillRect/>
          </a:stretch>
        </p:blipFill>
        <p:spPr>
          <a:xfrm>
            <a:off x="785786" y="1500174"/>
            <a:ext cx="7358114" cy="2786082"/>
          </a:xfrm>
        </p:spPr>
      </p:pic>
      <p:sp>
        <p:nvSpPr>
          <p:cNvPr id="5" name="4 Metin kutusu"/>
          <p:cNvSpPr txBox="1"/>
          <p:nvPr/>
        </p:nvSpPr>
        <p:spPr>
          <a:xfrm>
            <a:off x="1142976" y="4786322"/>
            <a:ext cx="7358114" cy="461665"/>
          </a:xfrm>
          <a:prstGeom prst="rect">
            <a:avLst/>
          </a:prstGeom>
          <a:noFill/>
        </p:spPr>
        <p:txBody>
          <a:bodyPr wrap="square" rtlCol="0">
            <a:spAutoFit/>
          </a:bodyPr>
          <a:lstStyle/>
          <a:p>
            <a:r>
              <a:rPr lang="tr-TR" sz="2400" b="1" i="1" dirty="0" smtClean="0"/>
              <a:t>Şekil: </a:t>
            </a:r>
            <a:r>
              <a:rPr lang="tr-TR" sz="2400" b="1" i="1" dirty="0" err="1" smtClean="0"/>
              <a:t>Repolarizasyon</a:t>
            </a:r>
            <a:r>
              <a:rPr lang="tr-TR" sz="2400" b="1" i="1" dirty="0" smtClean="0"/>
              <a:t> durumundaki hücre zarı</a:t>
            </a:r>
            <a:endParaRPr lang="tr-TR" sz="2400" dirty="0"/>
          </a:p>
        </p:txBody>
      </p:sp>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28662" y="285728"/>
            <a:ext cx="6709906" cy="3376345"/>
          </a:xfrm>
        </p:spPr>
        <p:txBody>
          <a:bodyPr/>
          <a:lstStyle/>
          <a:p>
            <a:r>
              <a:rPr lang="tr-TR" dirty="0" smtClean="0"/>
              <a:t>Polarize durumdan sırasıyla </a:t>
            </a:r>
            <a:r>
              <a:rPr lang="tr-TR" dirty="0" err="1" smtClean="0"/>
              <a:t>depolarize</a:t>
            </a:r>
            <a:r>
              <a:rPr lang="tr-TR" dirty="0" smtClean="0"/>
              <a:t> ve </a:t>
            </a:r>
            <a:r>
              <a:rPr lang="tr-TR" dirty="0" err="1" smtClean="0"/>
              <a:t>repolarize</a:t>
            </a:r>
            <a:r>
              <a:rPr lang="tr-TR" dirty="0" smtClean="0"/>
              <a:t> duruma geçmiş olan bir sinir hücresi, tekrar uyarı alıp </a:t>
            </a:r>
            <a:r>
              <a:rPr lang="tr-TR" dirty="0" err="1" smtClean="0"/>
              <a:t>impuls</a:t>
            </a:r>
            <a:r>
              <a:rPr lang="tr-TR" dirty="0" smtClean="0"/>
              <a:t> iletebilmek için ilk hâli olan polarizasyon durumuna dönmek zorundadır. İşte burada yukarıda anlatılan </a:t>
            </a:r>
            <a:r>
              <a:rPr lang="tr-TR" dirty="0" err="1" smtClean="0"/>
              <a:t>Na</a:t>
            </a:r>
            <a:r>
              <a:rPr lang="tr-TR" baseline="30000" dirty="0" smtClean="0"/>
              <a:t>+</a:t>
            </a:r>
            <a:r>
              <a:rPr lang="tr-TR" dirty="0" smtClean="0"/>
              <a:t>-K</a:t>
            </a:r>
            <a:r>
              <a:rPr lang="tr-TR" baseline="30000" dirty="0" smtClean="0"/>
              <a:t>+</a:t>
            </a:r>
            <a:r>
              <a:rPr lang="tr-TR" dirty="0" smtClean="0"/>
              <a:t>/</a:t>
            </a:r>
            <a:r>
              <a:rPr lang="tr-TR" dirty="0" err="1" smtClean="0"/>
              <a:t>ATPaz</a:t>
            </a:r>
            <a:r>
              <a:rPr lang="tr-TR" dirty="0" smtClean="0"/>
              <a:t> pompası hücreye giren </a:t>
            </a:r>
            <a:r>
              <a:rPr lang="tr-TR" dirty="0" err="1" smtClean="0"/>
              <a:t>Na</a:t>
            </a:r>
            <a:r>
              <a:rPr lang="tr-TR" baseline="30000" dirty="0" smtClean="0"/>
              <a:t>+</a:t>
            </a:r>
            <a:r>
              <a:rPr lang="tr-TR" dirty="0" smtClean="0"/>
              <a:t>iyonlarını dışarı, hücre dışına çıkan K</a:t>
            </a:r>
            <a:r>
              <a:rPr lang="tr-TR" baseline="30000" dirty="0" smtClean="0"/>
              <a:t>+</a:t>
            </a:r>
            <a:r>
              <a:rPr lang="tr-TR" dirty="0" smtClean="0"/>
              <a:t> iyonlarını tekrar içeri pompalayarak bu iyonların </a:t>
            </a:r>
            <a:r>
              <a:rPr lang="tr-TR" dirty="0" err="1" smtClean="0"/>
              <a:t>derişimini</a:t>
            </a:r>
            <a:r>
              <a:rPr lang="tr-TR" dirty="0" smtClean="0"/>
              <a:t> </a:t>
            </a:r>
            <a:r>
              <a:rPr lang="tr-TR" dirty="0" err="1" smtClean="0"/>
              <a:t>impuls</a:t>
            </a:r>
            <a:r>
              <a:rPr lang="tr-TR" dirty="0" smtClean="0"/>
              <a:t> öncesindeki duruma getirir. Böylece sinir hücresi tekrar polarizasyon hâline gelir. Bu olay aktif taşıma ile gerçekleşir.</a:t>
            </a:r>
            <a:endParaRPr lang="tr-TR" dirty="0"/>
          </a:p>
        </p:txBody>
      </p:sp>
      <p:pic>
        <p:nvPicPr>
          <p:cNvPr id="4" name="3 Resim" descr="image005.png"/>
          <p:cNvPicPr>
            <a:picLocks noChangeAspect="1"/>
          </p:cNvPicPr>
          <p:nvPr/>
        </p:nvPicPr>
        <p:blipFill>
          <a:blip r:embed="rId2" cstate="print"/>
          <a:stretch>
            <a:fillRect/>
          </a:stretch>
        </p:blipFill>
        <p:spPr>
          <a:xfrm>
            <a:off x="714348" y="3643314"/>
            <a:ext cx="4328187" cy="2752854"/>
          </a:xfrm>
          <a:prstGeom prst="rect">
            <a:avLst/>
          </a:prstGeom>
        </p:spPr>
      </p:pic>
      <p:sp>
        <p:nvSpPr>
          <p:cNvPr id="5" name="4 Metin kutusu"/>
          <p:cNvSpPr txBox="1"/>
          <p:nvPr/>
        </p:nvSpPr>
        <p:spPr>
          <a:xfrm>
            <a:off x="5429256" y="3857628"/>
            <a:ext cx="3000396" cy="1200329"/>
          </a:xfrm>
          <a:prstGeom prst="rect">
            <a:avLst/>
          </a:prstGeom>
          <a:noFill/>
        </p:spPr>
        <p:txBody>
          <a:bodyPr wrap="square" rtlCol="0">
            <a:spAutoFit/>
          </a:bodyPr>
          <a:lstStyle/>
          <a:p>
            <a:r>
              <a:rPr lang="tr-TR" b="1" i="1" dirty="0" smtClean="0"/>
              <a:t>Grafik: </a:t>
            </a:r>
            <a:r>
              <a:rPr lang="tr-TR" b="1" i="1" dirty="0" err="1" smtClean="0"/>
              <a:t>Impuls</a:t>
            </a:r>
            <a:r>
              <a:rPr lang="tr-TR" b="1" i="1" dirty="0" smtClean="0"/>
              <a:t> İletimi Sırasında Hücre Zarındaki Elektriksel Yük Değişimi (Aksiyon Potansiyeli)</a:t>
            </a:r>
            <a:endParaRPr lang="tr-TR" dirty="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857232"/>
            <a:ext cx="7887920" cy="4195481"/>
          </a:xfrm>
        </p:spPr>
        <p:txBody>
          <a:bodyPr/>
          <a:lstStyle/>
          <a:p>
            <a:r>
              <a:rPr lang="tr-TR" sz="2400" dirty="0" smtClean="0"/>
              <a:t>-Dokuların yapısını, işleyişini, oluşumunu inceleyen bilim dalına</a:t>
            </a:r>
            <a:r>
              <a:rPr lang="tr-TR" sz="2400" dirty="0" smtClean="0">
                <a:solidFill>
                  <a:srgbClr val="CCCC00"/>
                </a:solidFill>
              </a:rPr>
              <a:t> </a:t>
            </a:r>
            <a:r>
              <a:rPr lang="tr-TR" sz="2400" b="1" dirty="0" smtClean="0">
                <a:solidFill>
                  <a:srgbClr val="CCCC00"/>
                </a:solidFill>
              </a:rPr>
              <a:t>histoloji (doku bilimi)</a:t>
            </a:r>
            <a:r>
              <a:rPr lang="tr-TR" sz="2400" dirty="0" smtClean="0"/>
              <a:t> denir.</a:t>
            </a:r>
          </a:p>
          <a:p>
            <a:r>
              <a:rPr lang="tr-TR" sz="2400" dirty="0" smtClean="0"/>
              <a:t>-Dört çeşit hayvansal doku vardır.</a:t>
            </a:r>
          </a:p>
          <a:p>
            <a:endParaRPr lang="tr-TR" dirty="0"/>
          </a:p>
        </p:txBody>
      </p:sp>
      <p:pic>
        <p:nvPicPr>
          <p:cNvPr id="4" name="3 Resim" descr="image002.png"/>
          <p:cNvPicPr>
            <a:picLocks noChangeAspect="1"/>
          </p:cNvPicPr>
          <p:nvPr/>
        </p:nvPicPr>
        <p:blipFill>
          <a:blip r:embed="rId3" cstate="print"/>
          <a:stretch>
            <a:fillRect/>
          </a:stretch>
        </p:blipFill>
        <p:spPr>
          <a:xfrm>
            <a:off x="357158" y="2500306"/>
            <a:ext cx="8286808" cy="3857628"/>
          </a:xfrm>
          <a:prstGeom prst="rect">
            <a:avLst/>
          </a:prstGeom>
        </p:spPr>
      </p:pic>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214290"/>
            <a:ext cx="7659316" cy="547390"/>
          </a:xfrm>
        </p:spPr>
        <p:txBody>
          <a:bodyPr/>
          <a:lstStyle/>
          <a:p>
            <a:r>
              <a:rPr lang="tr-TR" sz="3600" b="1" dirty="0" smtClean="0"/>
              <a:t>Pekiştirmek için özetleyelim;</a:t>
            </a:r>
            <a:endParaRPr lang="tr-TR" sz="3600" dirty="0"/>
          </a:p>
        </p:txBody>
      </p:sp>
      <p:sp>
        <p:nvSpPr>
          <p:cNvPr id="3" name="2 İçerik Yer Tutucusu"/>
          <p:cNvSpPr>
            <a:spLocks noGrp="1"/>
          </p:cNvSpPr>
          <p:nvPr>
            <p:ph idx="1"/>
          </p:nvPr>
        </p:nvSpPr>
        <p:spPr>
          <a:xfrm>
            <a:off x="0" y="714356"/>
            <a:ext cx="9144000" cy="5715015"/>
          </a:xfrm>
        </p:spPr>
        <p:txBody>
          <a:bodyPr>
            <a:normAutofit fontScale="92500" lnSpcReduction="10000"/>
          </a:bodyPr>
          <a:lstStyle/>
          <a:p>
            <a:r>
              <a:rPr lang="tr-TR" b="1" dirty="0" smtClean="0">
                <a:solidFill>
                  <a:srgbClr val="FF0000"/>
                </a:solidFill>
              </a:rPr>
              <a:t>1.</a:t>
            </a:r>
            <a:r>
              <a:rPr lang="tr-TR" dirty="0" smtClean="0">
                <a:solidFill>
                  <a:srgbClr val="FF0000"/>
                </a:solidFill>
              </a:rPr>
              <a:t> </a:t>
            </a:r>
            <a:r>
              <a:rPr lang="tr-TR" dirty="0" smtClean="0"/>
              <a:t>Polarize halinde bulunan bir nöronun dışında [</a:t>
            </a:r>
            <a:r>
              <a:rPr lang="tr-TR" dirty="0" err="1" smtClean="0"/>
              <a:t>Na</a:t>
            </a:r>
            <a:r>
              <a:rPr lang="tr-TR" baseline="30000" dirty="0" smtClean="0"/>
              <a:t>+</a:t>
            </a:r>
            <a:r>
              <a:rPr lang="tr-TR" dirty="0" smtClean="0"/>
              <a:t>] &gt; [K</a:t>
            </a:r>
            <a:r>
              <a:rPr lang="tr-TR" baseline="30000" dirty="0" smtClean="0"/>
              <a:t>+</a:t>
            </a:r>
            <a:r>
              <a:rPr lang="tr-TR" dirty="0" smtClean="0"/>
              <a:t>], içinde ise [</a:t>
            </a:r>
            <a:r>
              <a:rPr lang="tr-TR" dirty="0" err="1" smtClean="0"/>
              <a:t>Na</a:t>
            </a:r>
            <a:r>
              <a:rPr lang="tr-TR" baseline="30000" dirty="0" smtClean="0"/>
              <a:t>+</a:t>
            </a:r>
            <a:r>
              <a:rPr lang="tr-TR" dirty="0" smtClean="0"/>
              <a:t>] &lt; [K</a:t>
            </a:r>
            <a:r>
              <a:rPr lang="tr-TR" baseline="30000" dirty="0" smtClean="0"/>
              <a:t>+</a:t>
            </a:r>
            <a:r>
              <a:rPr lang="tr-TR" dirty="0" smtClean="0"/>
              <a:t>] şeklindedir.</a:t>
            </a:r>
          </a:p>
          <a:p>
            <a:r>
              <a:rPr lang="tr-TR" b="1" dirty="0" smtClean="0">
                <a:solidFill>
                  <a:srgbClr val="FF0000"/>
                </a:solidFill>
              </a:rPr>
              <a:t>2.</a:t>
            </a:r>
            <a:r>
              <a:rPr lang="tr-TR" dirty="0" smtClean="0"/>
              <a:t> Bu derişim farklılığı, nöronun dışının pozitif (+), içinin negatif (-) olmasının sebebidir.</a:t>
            </a:r>
          </a:p>
          <a:p>
            <a:r>
              <a:rPr lang="tr-TR" b="1" dirty="0" smtClean="0">
                <a:solidFill>
                  <a:srgbClr val="FF0000"/>
                </a:solidFill>
              </a:rPr>
              <a:t>3.</a:t>
            </a:r>
            <a:r>
              <a:rPr lang="tr-TR" dirty="0" smtClean="0">
                <a:solidFill>
                  <a:srgbClr val="FF0000"/>
                </a:solidFill>
              </a:rPr>
              <a:t> </a:t>
            </a:r>
            <a:r>
              <a:rPr lang="tr-TR" dirty="0" smtClean="0"/>
              <a:t>Hücre içinin negatif olmasının nedeni ise derişimi hücre dışına göre fazla olan anyonlar (A</a:t>
            </a:r>
            <a:r>
              <a:rPr lang="tr-TR" baseline="30000" dirty="0" smtClean="0"/>
              <a:t>-</a:t>
            </a:r>
            <a:r>
              <a:rPr lang="tr-TR" dirty="0" smtClean="0"/>
              <a:t>) dır.</a:t>
            </a:r>
          </a:p>
          <a:p>
            <a:r>
              <a:rPr lang="tr-TR" b="1" dirty="0" smtClean="0">
                <a:solidFill>
                  <a:srgbClr val="FF0000"/>
                </a:solidFill>
              </a:rPr>
              <a:t>4.</a:t>
            </a:r>
            <a:r>
              <a:rPr lang="tr-TR" dirty="0" smtClean="0"/>
              <a:t> Hücre içinin negatif olmasında </a:t>
            </a:r>
            <a:r>
              <a:rPr lang="tr-TR" dirty="0" err="1" smtClean="0"/>
              <a:t>Cl</a:t>
            </a:r>
            <a:r>
              <a:rPr lang="tr-TR" baseline="30000" dirty="0" smtClean="0"/>
              <a:t>-</a:t>
            </a:r>
            <a:r>
              <a:rPr lang="tr-TR" dirty="0" smtClean="0"/>
              <a:t> un bir etkisi yoktur.</a:t>
            </a:r>
          </a:p>
          <a:p>
            <a:r>
              <a:rPr lang="tr-TR" b="1" dirty="0" smtClean="0">
                <a:solidFill>
                  <a:srgbClr val="FF0000"/>
                </a:solidFill>
              </a:rPr>
              <a:t>5.</a:t>
            </a:r>
            <a:r>
              <a:rPr lang="tr-TR" dirty="0" smtClean="0"/>
              <a:t> Polarize durumdaki bir nöronda </a:t>
            </a:r>
            <a:r>
              <a:rPr lang="tr-TR" dirty="0" err="1" smtClean="0"/>
              <a:t>Na</a:t>
            </a:r>
            <a:r>
              <a:rPr lang="tr-TR" dirty="0" smtClean="0"/>
              <a:t> ve K kanalları kapalıdır.</a:t>
            </a:r>
          </a:p>
          <a:p>
            <a:r>
              <a:rPr lang="tr-TR" dirty="0" smtClean="0"/>
              <a:t>(Bu kanallarla pasif geçiş yapılır. Bu sırada ATP harcanmaz.)</a:t>
            </a:r>
          </a:p>
          <a:p>
            <a:r>
              <a:rPr lang="tr-TR" b="1" dirty="0" smtClean="0">
                <a:solidFill>
                  <a:srgbClr val="FF0000"/>
                </a:solidFill>
              </a:rPr>
              <a:t>6.</a:t>
            </a:r>
            <a:r>
              <a:rPr lang="tr-TR" dirty="0" smtClean="0"/>
              <a:t> Polarizasyonu sağlayan hücre zarında bulunan </a:t>
            </a:r>
            <a:r>
              <a:rPr lang="tr-TR" dirty="0" err="1" smtClean="0"/>
              <a:t>Na</a:t>
            </a:r>
            <a:r>
              <a:rPr lang="tr-TR" baseline="30000" dirty="0" smtClean="0"/>
              <a:t>+</a:t>
            </a:r>
            <a:r>
              <a:rPr lang="tr-TR" dirty="0" smtClean="0"/>
              <a:t>-K</a:t>
            </a:r>
            <a:r>
              <a:rPr lang="tr-TR" baseline="30000" dirty="0" smtClean="0"/>
              <a:t>+</a:t>
            </a:r>
            <a:r>
              <a:rPr lang="tr-TR" dirty="0" smtClean="0"/>
              <a:t>/ </a:t>
            </a:r>
            <a:r>
              <a:rPr lang="tr-TR" dirty="0" err="1" smtClean="0"/>
              <a:t>ATPaz</a:t>
            </a:r>
            <a:r>
              <a:rPr lang="tr-TR" dirty="0" smtClean="0"/>
              <a:t> pompasıdır. Aktif taşıma ile enerji harcanarak </a:t>
            </a:r>
            <a:r>
              <a:rPr lang="tr-TR" dirty="0" err="1" smtClean="0"/>
              <a:t>Na</a:t>
            </a:r>
            <a:r>
              <a:rPr lang="tr-TR" baseline="30000" dirty="0" smtClean="0"/>
              <a:t>+ </a:t>
            </a:r>
            <a:r>
              <a:rPr lang="tr-TR" dirty="0" smtClean="0"/>
              <a:t>iyonları dışarı atılır, K</a:t>
            </a:r>
            <a:r>
              <a:rPr lang="tr-TR" baseline="30000" dirty="0" smtClean="0"/>
              <a:t>+</a:t>
            </a:r>
            <a:r>
              <a:rPr lang="tr-TR" dirty="0" smtClean="0"/>
              <a:t> iyonları içeri alınır.</a:t>
            </a:r>
          </a:p>
          <a:p>
            <a:r>
              <a:rPr lang="tr-TR" b="1" dirty="0" smtClean="0">
                <a:solidFill>
                  <a:srgbClr val="FF0000"/>
                </a:solidFill>
              </a:rPr>
              <a:t>7.</a:t>
            </a:r>
            <a:r>
              <a:rPr lang="tr-TR" dirty="0" smtClean="0">
                <a:solidFill>
                  <a:srgbClr val="FF0000"/>
                </a:solidFill>
              </a:rPr>
              <a:t> </a:t>
            </a:r>
            <a:r>
              <a:rPr lang="tr-TR" dirty="0" err="1" smtClean="0"/>
              <a:t>Depolarizasyon</a:t>
            </a:r>
            <a:r>
              <a:rPr lang="tr-TR" dirty="0" smtClean="0"/>
              <a:t> sırasında (uyartı geldiğinde) </a:t>
            </a:r>
            <a:r>
              <a:rPr lang="tr-TR" dirty="0" err="1" smtClean="0"/>
              <a:t>Na</a:t>
            </a:r>
            <a:r>
              <a:rPr lang="tr-TR" baseline="30000" dirty="0" smtClean="0"/>
              <a:t>+</a:t>
            </a:r>
            <a:r>
              <a:rPr lang="tr-TR" dirty="0" smtClean="0"/>
              <a:t>kapıları açılır (K</a:t>
            </a:r>
            <a:r>
              <a:rPr lang="tr-TR" baseline="30000" dirty="0" smtClean="0"/>
              <a:t>+</a:t>
            </a:r>
            <a:r>
              <a:rPr lang="tr-TR" dirty="0" smtClean="0"/>
              <a:t> kapıları kapalı kalır), Dışarıdan içeriye </a:t>
            </a:r>
            <a:r>
              <a:rPr lang="tr-TR" dirty="0" err="1" smtClean="0"/>
              <a:t>Na</a:t>
            </a:r>
            <a:r>
              <a:rPr lang="tr-TR" baseline="30000" dirty="0" smtClean="0"/>
              <a:t>+</a:t>
            </a:r>
            <a:r>
              <a:rPr lang="tr-TR" dirty="0" smtClean="0"/>
              <a:t> iyonları enerji harcanmadan alınır. İçeri pozitif, dışarı ise negatif olur.</a:t>
            </a:r>
          </a:p>
          <a:p>
            <a:r>
              <a:rPr lang="tr-TR" b="1" dirty="0" smtClean="0">
                <a:solidFill>
                  <a:srgbClr val="FF0000"/>
                </a:solidFill>
              </a:rPr>
              <a:t>8.</a:t>
            </a:r>
            <a:r>
              <a:rPr lang="tr-TR" dirty="0" smtClean="0">
                <a:solidFill>
                  <a:srgbClr val="FF0000"/>
                </a:solidFill>
              </a:rPr>
              <a:t> </a:t>
            </a:r>
            <a:r>
              <a:rPr lang="tr-TR" dirty="0" err="1" smtClean="0"/>
              <a:t>Repolarizasyon</a:t>
            </a:r>
            <a:r>
              <a:rPr lang="tr-TR" dirty="0" smtClean="0"/>
              <a:t> sırasında </a:t>
            </a:r>
            <a:r>
              <a:rPr lang="tr-TR" dirty="0" err="1" smtClean="0"/>
              <a:t>Na</a:t>
            </a:r>
            <a:r>
              <a:rPr lang="tr-TR" baseline="30000" dirty="0" smtClean="0"/>
              <a:t>+</a:t>
            </a:r>
            <a:r>
              <a:rPr lang="tr-TR" dirty="0" smtClean="0"/>
              <a:t> kapıları kapanır, K</a:t>
            </a:r>
            <a:r>
              <a:rPr lang="tr-TR" baseline="30000" dirty="0" smtClean="0"/>
              <a:t>+</a:t>
            </a:r>
            <a:r>
              <a:rPr lang="tr-TR" dirty="0" smtClean="0"/>
              <a:t>kapıları açılır. Çıkan K</a:t>
            </a:r>
            <a:r>
              <a:rPr lang="tr-TR" baseline="30000" dirty="0" smtClean="0"/>
              <a:t>+ </a:t>
            </a:r>
            <a:r>
              <a:rPr lang="tr-TR" dirty="0" smtClean="0"/>
              <a:t>iyonları nedeni ile tekrar içeri negatif (-), dışarı pozitif (+) hal alır.</a:t>
            </a:r>
          </a:p>
          <a:p>
            <a:endParaRPr lang="tr-TR" dirty="0"/>
          </a:p>
        </p:txBody>
      </p:sp>
    </p:spTree>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053542" cy="976018"/>
          </a:xfrm>
        </p:spPr>
        <p:txBody>
          <a:bodyPr>
            <a:normAutofit fontScale="90000"/>
          </a:bodyPr>
          <a:lstStyle/>
          <a:p>
            <a:r>
              <a:rPr lang="tr-TR" sz="4000" b="1" dirty="0" smtClean="0"/>
              <a:t>Bütün bunları bir şema üzerinde gösterelim:</a:t>
            </a:r>
            <a:endParaRPr lang="tr-TR" sz="4000" dirty="0"/>
          </a:p>
        </p:txBody>
      </p:sp>
      <p:pic>
        <p:nvPicPr>
          <p:cNvPr id="4" name="3 İçerik Yer Tutucusu" descr="image006.png"/>
          <p:cNvPicPr>
            <a:picLocks noGrp="1" noChangeAspect="1"/>
          </p:cNvPicPr>
          <p:nvPr>
            <p:ph idx="1"/>
          </p:nvPr>
        </p:nvPicPr>
        <p:blipFill>
          <a:blip r:embed="rId2" cstate="print"/>
          <a:stretch>
            <a:fillRect/>
          </a:stretch>
        </p:blipFill>
        <p:spPr>
          <a:xfrm>
            <a:off x="1142976" y="1857364"/>
            <a:ext cx="6216093" cy="3765517"/>
          </a:xfrm>
        </p:spPr>
      </p:pic>
    </p:spTree>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14290"/>
            <a:ext cx="7537390" cy="6429420"/>
          </a:xfrm>
        </p:spPr>
        <p:txBody>
          <a:bodyPr>
            <a:normAutofit lnSpcReduction="10000"/>
          </a:bodyPr>
          <a:lstStyle/>
          <a:p>
            <a:r>
              <a:rPr lang="tr-TR" b="1" dirty="0" smtClean="0">
                <a:solidFill>
                  <a:srgbClr val="FF0000"/>
                </a:solidFill>
              </a:rPr>
              <a:t>9.</a:t>
            </a:r>
            <a:r>
              <a:rPr lang="tr-TR" b="1" dirty="0" smtClean="0"/>
              <a:t> </a:t>
            </a:r>
            <a:r>
              <a:rPr lang="tr-TR" dirty="0" smtClean="0"/>
              <a:t>Yukarıda bahsettiğimiz </a:t>
            </a:r>
            <a:r>
              <a:rPr lang="tr-TR" dirty="0" err="1" smtClean="0"/>
              <a:t>impuls</a:t>
            </a:r>
            <a:r>
              <a:rPr lang="tr-TR" dirty="0" smtClean="0"/>
              <a:t> iletimi </a:t>
            </a:r>
            <a:r>
              <a:rPr lang="tr-TR" dirty="0" err="1" smtClean="0"/>
              <a:t>miyelinsiz</a:t>
            </a:r>
            <a:r>
              <a:rPr lang="tr-TR" dirty="0" smtClean="0"/>
              <a:t> nöronlar içindir.</a:t>
            </a:r>
            <a:r>
              <a:rPr lang="tr-TR" b="1" dirty="0" smtClean="0"/>
              <a:t> </a:t>
            </a:r>
            <a:r>
              <a:rPr lang="tr-TR" dirty="0" err="1" smtClean="0"/>
              <a:t>Miyelinli</a:t>
            </a:r>
            <a:r>
              <a:rPr lang="tr-TR" dirty="0" smtClean="0"/>
              <a:t> nöronlarda</a:t>
            </a:r>
            <a:r>
              <a:rPr lang="tr-TR" b="1" dirty="0" smtClean="0"/>
              <a:t> </a:t>
            </a:r>
            <a:r>
              <a:rPr lang="tr-TR" dirty="0" err="1" smtClean="0"/>
              <a:t>miyelinli</a:t>
            </a:r>
            <a:r>
              <a:rPr lang="tr-TR" dirty="0" smtClean="0"/>
              <a:t> bölgeler yük taşımadığından iki </a:t>
            </a:r>
            <a:r>
              <a:rPr lang="tr-TR" dirty="0" err="1" smtClean="0"/>
              <a:t>ranvier</a:t>
            </a:r>
            <a:r>
              <a:rPr lang="tr-TR" dirty="0" smtClean="0"/>
              <a:t> boğumu arasında yük etkileşimi olur. Bu etkileşim sonucu aksiyon potansiyeli boğumdan boğuma sıçrayarak ilerlemiş olur. Buna </a:t>
            </a:r>
            <a:r>
              <a:rPr lang="tr-TR" b="1" dirty="0" smtClean="0">
                <a:solidFill>
                  <a:srgbClr val="FF0000"/>
                </a:solidFill>
              </a:rPr>
              <a:t>atlamalı iletim</a:t>
            </a:r>
            <a:r>
              <a:rPr lang="tr-TR" dirty="0" smtClean="0"/>
              <a:t> denir. Böylece daha hızlı iletim sağlanmış ve daha az ATP harcanmış olur. Bu nedenle </a:t>
            </a:r>
            <a:r>
              <a:rPr lang="tr-TR" dirty="0" err="1" smtClean="0"/>
              <a:t>miyelinli</a:t>
            </a:r>
            <a:r>
              <a:rPr lang="tr-TR" dirty="0" smtClean="0"/>
              <a:t> nöronlarda </a:t>
            </a:r>
            <a:r>
              <a:rPr lang="tr-TR" dirty="0" err="1" smtClean="0"/>
              <a:t>impuls</a:t>
            </a:r>
            <a:r>
              <a:rPr lang="tr-TR" dirty="0" smtClean="0"/>
              <a:t> iletimi 10 kat daha hızlıdır. </a:t>
            </a:r>
            <a:r>
              <a:rPr lang="tr-TR" dirty="0" err="1" smtClean="0"/>
              <a:t>Miyelinli</a:t>
            </a:r>
            <a:r>
              <a:rPr lang="tr-TR" dirty="0" smtClean="0"/>
              <a:t> nöronlarda </a:t>
            </a:r>
            <a:r>
              <a:rPr lang="tr-TR" dirty="0" err="1" smtClean="0"/>
              <a:t>impuls</a:t>
            </a:r>
            <a:r>
              <a:rPr lang="tr-TR" dirty="0" smtClean="0"/>
              <a:t> 120m/s hızla iletilirken </a:t>
            </a:r>
            <a:r>
              <a:rPr lang="tr-TR" dirty="0" err="1" smtClean="0"/>
              <a:t>miyelinsiz</a:t>
            </a:r>
            <a:r>
              <a:rPr lang="tr-TR" dirty="0" smtClean="0"/>
              <a:t> sinirlerde </a:t>
            </a:r>
            <a:r>
              <a:rPr lang="tr-TR" dirty="0" err="1" smtClean="0"/>
              <a:t>impuls</a:t>
            </a:r>
            <a:r>
              <a:rPr lang="tr-TR" dirty="0" smtClean="0"/>
              <a:t> iletimi 12m/</a:t>
            </a:r>
            <a:r>
              <a:rPr lang="tr-TR" dirty="0" err="1" smtClean="0"/>
              <a:t>s’dir</a:t>
            </a:r>
            <a:r>
              <a:rPr lang="tr-TR" dirty="0" smtClean="0"/>
              <a:t>.</a:t>
            </a:r>
          </a:p>
          <a:p>
            <a:r>
              <a:rPr lang="tr-TR" b="1" dirty="0" smtClean="0">
                <a:solidFill>
                  <a:srgbClr val="FF0000"/>
                </a:solidFill>
              </a:rPr>
              <a:t>10.</a:t>
            </a:r>
            <a:r>
              <a:rPr lang="tr-TR" dirty="0" smtClean="0"/>
              <a:t> Bir sinir hücresinde </a:t>
            </a:r>
            <a:r>
              <a:rPr lang="tr-TR" dirty="0" err="1" smtClean="0"/>
              <a:t>impuls</a:t>
            </a:r>
            <a:r>
              <a:rPr lang="tr-TR" dirty="0" smtClean="0"/>
              <a:t> iletim hızı değişmez. Yani oluşan </a:t>
            </a:r>
            <a:r>
              <a:rPr lang="tr-TR" dirty="0" err="1" smtClean="0"/>
              <a:t>İmpulsun</a:t>
            </a:r>
            <a:r>
              <a:rPr lang="tr-TR" dirty="0" smtClean="0"/>
              <a:t> iletimi sırasında hızında artma veya azalma meydana gelmez.</a:t>
            </a:r>
          </a:p>
          <a:p>
            <a:r>
              <a:rPr lang="tr-TR" dirty="0" smtClean="0"/>
              <a:t>-</a:t>
            </a:r>
            <a:r>
              <a:rPr lang="tr-TR" b="1" dirty="0" smtClean="0"/>
              <a:t>Bir sinir hücresinde;</a:t>
            </a:r>
            <a:endParaRPr lang="tr-TR" dirty="0" smtClean="0"/>
          </a:p>
          <a:p>
            <a:r>
              <a:rPr lang="tr-TR" dirty="0" smtClean="0"/>
              <a:t>a. Uyaranın şiddeti</a:t>
            </a:r>
          </a:p>
          <a:p>
            <a:r>
              <a:rPr lang="tr-TR" dirty="0" smtClean="0"/>
              <a:t>b. Uyaranın frekansı (sıklığı)</a:t>
            </a:r>
          </a:p>
          <a:p>
            <a:r>
              <a:rPr lang="tr-TR" dirty="0" smtClean="0"/>
              <a:t>c. Uyaranın süresi, </a:t>
            </a:r>
            <a:r>
              <a:rPr lang="tr-TR" b="1" dirty="0" err="1" smtClean="0">
                <a:solidFill>
                  <a:srgbClr val="7030A0"/>
                </a:solidFill>
              </a:rPr>
              <a:t>impuls</a:t>
            </a:r>
            <a:r>
              <a:rPr lang="tr-TR" b="1" dirty="0" smtClean="0">
                <a:solidFill>
                  <a:srgbClr val="7030A0"/>
                </a:solidFill>
              </a:rPr>
              <a:t> hızını değil </a:t>
            </a:r>
            <a:r>
              <a:rPr lang="tr-TR" b="1" dirty="0" err="1" smtClean="0">
                <a:solidFill>
                  <a:srgbClr val="7030A0"/>
                </a:solidFill>
              </a:rPr>
              <a:t>impuls</a:t>
            </a:r>
            <a:r>
              <a:rPr lang="tr-TR" b="1" dirty="0" smtClean="0">
                <a:solidFill>
                  <a:srgbClr val="7030A0"/>
                </a:solidFill>
              </a:rPr>
              <a:t> sayısını ve uyarılan hücre sayısını etkiler.</a:t>
            </a:r>
            <a:endParaRPr lang="tr-TR" dirty="0" smtClean="0">
              <a:solidFill>
                <a:srgbClr val="7030A0"/>
              </a:solidFill>
            </a:endParaRPr>
          </a:p>
          <a:p>
            <a:r>
              <a:rPr lang="tr-TR" b="1" dirty="0" smtClean="0"/>
              <a:t>-</a:t>
            </a:r>
            <a:r>
              <a:rPr lang="tr-TR" dirty="0" smtClean="0"/>
              <a:t>Bir sinir demetinde uyarı şiddetinin artması hem </a:t>
            </a:r>
            <a:r>
              <a:rPr lang="tr-TR" dirty="0" err="1" smtClean="0"/>
              <a:t>impuls</a:t>
            </a:r>
            <a:r>
              <a:rPr lang="tr-TR" dirty="0" smtClean="0"/>
              <a:t> sayısını hem de uyarılan nöron sayısının artmasına neden olur. (Bunun sonucu merdiven etkisi ortaya çıkar.)</a:t>
            </a:r>
          </a:p>
          <a:p>
            <a:endParaRPr lang="tr-TR" dirty="0"/>
          </a:p>
        </p:txBody>
      </p:sp>
    </p:spTree>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7730754" cy="642942"/>
          </a:xfrm>
        </p:spPr>
        <p:txBody>
          <a:bodyPr/>
          <a:lstStyle/>
          <a:p>
            <a:r>
              <a:rPr lang="tr-TR" b="1" dirty="0" smtClean="0"/>
              <a:t> </a:t>
            </a:r>
            <a:r>
              <a:rPr lang="tr-TR" sz="3600" b="1" dirty="0" err="1" smtClean="0"/>
              <a:t>İmpuls</a:t>
            </a:r>
            <a:r>
              <a:rPr lang="tr-TR" sz="3600" b="1" dirty="0" smtClean="0"/>
              <a:t> hızının etkileyen faktörler;</a:t>
            </a:r>
            <a:endParaRPr lang="tr-TR" sz="3600" dirty="0"/>
          </a:p>
        </p:txBody>
      </p:sp>
      <p:sp>
        <p:nvSpPr>
          <p:cNvPr id="3" name="2 İçerik Yer Tutucusu"/>
          <p:cNvSpPr>
            <a:spLocks noGrp="1"/>
          </p:cNvSpPr>
          <p:nvPr>
            <p:ph idx="1"/>
          </p:nvPr>
        </p:nvSpPr>
        <p:spPr>
          <a:xfrm>
            <a:off x="428596" y="642894"/>
            <a:ext cx="7673606" cy="6215106"/>
          </a:xfrm>
        </p:spPr>
        <p:txBody>
          <a:bodyPr>
            <a:normAutofit fontScale="92500" lnSpcReduction="10000"/>
          </a:bodyPr>
          <a:lstStyle/>
          <a:p>
            <a:r>
              <a:rPr lang="tr-TR" dirty="0" smtClean="0"/>
              <a:t>a. </a:t>
            </a:r>
            <a:r>
              <a:rPr lang="tr-TR" dirty="0" err="1" smtClean="0"/>
              <a:t>Miyelinli</a:t>
            </a:r>
            <a:r>
              <a:rPr lang="tr-TR" dirty="0" smtClean="0"/>
              <a:t> nöronların iyon kanallarının açılıp kapanması sadece </a:t>
            </a:r>
            <a:r>
              <a:rPr lang="tr-TR" dirty="0" err="1" smtClean="0"/>
              <a:t>miyelin</a:t>
            </a:r>
            <a:r>
              <a:rPr lang="tr-TR" dirty="0" smtClean="0"/>
              <a:t> kılıfın bulunmadığı aralıklarda (</a:t>
            </a:r>
            <a:r>
              <a:rPr lang="tr-TR" dirty="0" err="1" smtClean="0"/>
              <a:t>ranvier</a:t>
            </a:r>
            <a:r>
              <a:rPr lang="tr-TR" dirty="0" smtClean="0"/>
              <a:t> boğumlarda) gerçekleşeceğinden, aksiyon potansiyeli en yüksek hıza ulaşır</a:t>
            </a:r>
            <a:r>
              <a:rPr lang="tr-TR" b="1" u="sng" dirty="0" smtClean="0"/>
              <a:t>. </a:t>
            </a:r>
            <a:r>
              <a:rPr lang="tr-TR" b="1" u="sng" dirty="0" smtClean="0">
                <a:solidFill>
                  <a:srgbClr val="FF0000"/>
                </a:solidFill>
              </a:rPr>
              <a:t>(</a:t>
            </a:r>
            <a:r>
              <a:rPr lang="tr-TR" b="1" u="sng" dirty="0" err="1" smtClean="0">
                <a:solidFill>
                  <a:srgbClr val="FF0000"/>
                </a:solidFill>
              </a:rPr>
              <a:t>Ranvier</a:t>
            </a:r>
            <a:r>
              <a:rPr lang="tr-TR" b="1" u="sng" dirty="0" smtClean="0">
                <a:solidFill>
                  <a:srgbClr val="FF0000"/>
                </a:solidFill>
              </a:rPr>
              <a:t> boğum sayısına göre </a:t>
            </a:r>
            <a:r>
              <a:rPr lang="tr-TR" b="1" u="sng" dirty="0" err="1" smtClean="0">
                <a:solidFill>
                  <a:srgbClr val="FF0000"/>
                </a:solidFill>
              </a:rPr>
              <a:t>impuls</a:t>
            </a:r>
            <a:r>
              <a:rPr lang="tr-TR" b="1" u="sng" dirty="0" smtClean="0">
                <a:solidFill>
                  <a:srgbClr val="FF0000"/>
                </a:solidFill>
              </a:rPr>
              <a:t> hızı değişmez)</a:t>
            </a:r>
            <a:endParaRPr lang="tr-TR" dirty="0" smtClean="0">
              <a:solidFill>
                <a:srgbClr val="FF0000"/>
              </a:solidFill>
            </a:endParaRPr>
          </a:p>
          <a:p>
            <a:r>
              <a:rPr lang="tr-TR" dirty="0" smtClean="0"/>
              <a:t>b. Akson çapı arttıkça hız da artar. Çünkü iç direnç azalır.</a:t>
            </a:r>
          </a:p>
          <a:p>
            <a:r>
              <a:rPr lang="tr-TR" dirty="0" smtClean="0"/>
              <a:t>c. Soğuk olduğu zaman, </a:t>
            </a:r>
            <a:r>
              <a:rPr lang="tr-TR" dirty="0" err="1" smtClean="0"/>
              <a:t>impuls</a:t>
            </a:r>
            <a:r>
              <a:rPr lang="tr-TR" dirty="0" smtClean="0"/>
              <a:t> hızı düşer.</a:t>
            </a:r>
          </a:p>
          <a:p>
            <a:r>
              <a:rPr lang="tr-TR" b="1" dirty="0" smtClean="0">
                <a:solidFill>
                  <a:srgbClr val="7030A0"/>
                </a:solidFill>
              </a:rPr>
              <a:t>NOT:</a:t>
            </a:r>
            <a:r>
              <a:rPr lang="tr-TR" dirty="0" smtClean="0"/>
              <a:t> </a:t>
            </a:r>
            <a:r>
              <a:rPr lang="tr-TR" dirty="0" err="1" smtClean="0"/>
              <a:t>Sinaps</a:t>
            </a:r>
            <a:r>
              <a:rPr lang="tr-TR" dirty="0" smtClean="0"/>
              <a:t> sayısı, nörondaki </a:t>
            </a:r>
            <a:r>
              <a:rPr lang="tr-TR" dirty="0" err="1" smtClean="0"/>
              <a:t>impuls</a:t>
            </a:r>
            <a:r>
              <a:rPr lang="tr-TR" dirty="0" smtClean="0"/>
              <a:t> iletim hızını değiştirmez.  </a:t>
            </a:r>
            <a:r>
              <a:rPr lang="tr-TR" dirty="0" err="1" smtClean="0"/>
              <a:t>Sinaps</a:t>
            </a:r>
            <a:r>
              <a:rPr lang="tr-TR" dirty="0" smtClean="0"/>
              <a:t> sayısının fazlalığı </a:t>
            </a:r>
            <a:r>
              <a:rPr lang="tr-TR" dirty="0" err="1" smtClean="0"/>
              <a:t>impulsun</a:t>
            </a:r>
            <a:r>
              <a:rPr lang="tr-TR" dirty="0" smtClean="0"/>
              <a:t> hedefe ulaşma süresini etkiler.</a:t>
            </a:r>
          </a:p>
          <a:p>
            <a:r>
              <a:rPr lang="tr-TR" b="1" dirty="0" smtClean="0">
                <a:solidFill>
                  <a:srgbClr val="FF0000"/>
                </a:solidFill>
              </a:rPr>
              <a:t>12.</a:t>
            </a:r>
            <a:r>
              <a:rPr lang="tr-TR" dirty="0" smtClean="0">
                <a:solidFill>
                  <a:srgbClr val="FF0000"/>
                </a:solidFill>
              </a:rPr>
              <a:t> </a:t>
            </a:r>
            <a:r>
              <a:rPr lang="tr-TR" dirty="0" smtClean="0"/>
              <a:t>Sinir hücreleri eşik değer ve üzerindeki uyarılara her zaman aynı şiddette tepki verir. Yani elimizle 45 °C sıcaklıktaki bir demire de dokunsak 100 °C sıcaklıktaki bir demire de dokunsak sinir hücresinin tepkisi aynı olacaktır.  Tepki farkı, sinir sistemine iletilen </a:t>
            </a:r>
            <a:r>
              <a:rPr lang="tr-TR" dirty="0" err="1" smtClean="0"/>
              <a:t>impuls</a:t>
            </a:r>
            <a:r>
              <a:rPr lang="tr-TR" dirty="0" smtClean="0"/>
              <a:t> sayısından kaynaklanır. 100 °</a:t>
            </a:r>
            <a:r>
              <a:rPr lang="tr-TR" dirty="0" err="1" smtClean="0"/>
              <a:t>C’lik</a:t>
            </a:r>
            <a:r>
              <a:rPr lang="tr-TR" dirty="0" smtClean="0"/>
              <a:t> demire dokunulduğunda oluşan </a:t>
            </a:r>
            <a:r>
              <a:rPr lang="tr-TR" dirty="0" err="1" smtClean="0"/>
              <a:t>impuls</a:t>
            </a:r>
            <a:r>
              <a:rPr lang="tr-TR" dirty="0" smtClean="0"/>
              <a:t> sayısı 45 °</a:t>
            </a:r>
            <a:r>
              <a:rPr lang="tr-TR" dirty="0" err="1" smtClean="0"/>
              <a:t>C’lik</a:t>
            </a:r>
            <a:r>
              <a:rPr lang="tr-TR" dirty="0" smtClean="0"/>
              <a:t> demire dokunulduğunda oluşan </a:t>
            </a:r>
            <a:r>
              <a:rPr lang="tr-TR" dirty="0" err="1" smtClean="0"/>
              <a:t>impuls</a:t>
            </a:r>
            <a:r>
              <a:rPr lang="tr-TR" dirty="0" smtClean="0"/>
              <a:t> sayısından daha fazladır.</a:t>
            </a:r>
          </a:p>
          <a:p>
            <a:r>
              <a:rPr lang="tr-TR" b="1" dirty="0" smtClean="0">
                <a:solidFill>
                  <a:srgbClr val="FF0000"/>
                </a:solidFill>
              </a:rPr>
              <a:t>13.</a:t>
            </a:r>
            <a:r>
              <a:rPr lang="tr-TR" dirty="0" smtClean="0"/>
              <a:t> Sinir hücrelerinde uyarıların iletilme şekli aynı olmasına rağmen uyarılar ışık, koku, basınç veya sıcaklık şeklinde algılanır. Bunun sebebi uyarıların beyindeki değerlendirilme merkezlerinin farklı olmasıdır. Örneğin kulaktan gelen </a:t>
            </a:r>
            <a:r>
              <a:rPr lang="tr-TR" dirty="0" err="1" smtClean="0"/>
              <a:t>impulslar</a:t>
            </a:r>
            <a:r>
              <a:rPr lang="tr-TR" dirty="0" smtClean="0"/>
              <a:t>, beynin işitme merkezine iletildiğinde ses olarak algılanır.  </a:t>
            </a:r>
          </a:p>
          <a:p>
            <a:endParaRPr lang="tr-TR" dirty="0"/>
          </a:p>
        </p:txBody>
      </p: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053542" cy="904580"/>
          </a:xfrm>
        </p:spPr>
        <p:txBody>
          <a:bodyPr/>
          <a:lstStyle/>
          <a:p>
            <a:r>
              <a:rPr lang="tr-TR" b="1" dirty="0" smtClean="0"/>
              <a:t>ÖRNEK UYGULAMA</a:t>
            </a:r>
            <a:endParaRPr lang="tr-TR" dirty="0"/>
          </a:p>
        </p:txBody>
      </p:sp>
      <p:sp>
        <p:nvSpPr>
          <p:cNvPr id="3" name="2 İçerik Yer Tutucusu"/>
          <p:cNvSpPr>
            <a:spLocks noGrp="1"/>
          </p:cNvSpPr>
          <p:nvPr>
            <p:ph idx="1"/>
          </p:nvPr>
        </p:nvSpPr>
        <p:spPr>
          <a:xfrm>
            <a:off x="500034" y="1285860"/>
            <a:ext cx="8215370" cy="4929222"/>
          </a:xfrm>
        </p:spPr>
        <p:txBody>
          <a:bodyPr>
            <a:normAutofit lnSpcReduction="10000"/>
          </a:bodyPr>
          <a:lstStyle/>
          <a:p>
            <a:r>
              <a:rPr lang="tr-TR" dirty="0" smtClean="0"/>
              <a:t>Bir sinir teline farklı zamanlarda verilen uyartı şiddeti grafikte verilmiştir.</a:t>
            </a:r>
          </a:p>
          <a:p>
            <a:endParaRPr lang="tr-TR" dirty="0" smtClean="0"/>
          </a:p>
          <a:p>
            <a:endParaRPr lang="tr-TR" dirty="0" smtClean="0"/>
          </a:p>
          <a:p>
            <a:endParaRPr lang="tr-TR" dirty="0" smtClean="0"/>
          </a:p>
          <a:p>
            <a:endParaRPr lang="tr-TR" dirty="0" smtClean="0"/>
          </a:p>
          <a:p>
            <a:pPr>
              <a:buNone/>
            </a:pPr>
            <a:r>
              <a:rPr lang="tr-TR" b="1" dirty="0" smtClean="0"/>
              <a:t>Buna göre bu uyartının;</a:t>
            </a:r>
            <a:endParaRPr lang="tr-TR" dirty="0" smtClean="0"/>
          </a:p>
          <a:p>
            <a:r>
              <a:rPr lang="tr-TR" b="1" dirty="0" smtClean="0"/>
              <a:t>a) İletim hızını       </a:t>
            </a:r>
          </a:p>
          <a:p>
            <a:r>
              <a:rPr lang="tr-TR" b="1" dirty="0" smtClean="0"/>
              <a:t> b) Uyartı (</a:t>
            </a:r>
            <a:r>
              <a:rPr lang="tr-TR" b="1" dirty="0" err="1" smtClean="0"/>
              <a:t>impuls</a:t>
            </a:r>
            <a:r>
              <a:rPr lang="tr-TR" b="1" dirty="0" smtClean="0"/>
              <a:t>) sayısını gösteren grafiklerini çiziniz.</a:t>
            </a:r>
            <a:endParaRPr lang="tr-TR" dirty="0" smtClean="0"/>
          </a:p>
          <a:p>
            <a:pPr>
              <a:buNone/>
            </a:pPr>
            <a:r>
              <a:rPr lang="tr-TR" dirty="0" smtClean="0"/>
              <a:t/>
            </a:r>
            <a:br>
              <a:rPr lang="tr-TR" dirty="0" smtClean="0"/>
            </a:br>
            <a:endParaRPr lang="tr-TR" dirty="0"/>
          </a:p>
        </p:txBody>
      </p:sp>
      <p:pic>
        <p:nvPicPr>
          <p:cNvPr id="4" name="3 Resim" descr="image007.png"/>
          <p:cNvPicPr>
            <a:picLocks noChangeAspect="1"/>
          </p:cNvPicPr>
          <p:nvPr/>
        </p:nvPicPr>
        <p:blipFill>
          <a:blip r:embed="rId2" cstate="print"/>
          <a:stretch>
            <a:fillRect/>
          </a:stretch>
        </p:blipFill>
        <p:spPr>
          <a:xfrm>
            <a:off x="1643042" y="2143117"/>
            <a:ext cx="4780991" cy="1428760"/>
          </a:xfrm>
          <a:prstGeom prst="rect">
            <a:avLst/>
          </a:prstGeom>
        </p:spPr>
      </p:pic>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7053542" cy="761704"/>
          </a:xfrm>
        </p:spPr>
        <p:txBody>
          <a:bodyPr/>
          <a:lstStyle/>
          <a:p>
            <a:r>
              <a:rPr lang="tr-TR" b="1" dirty="0" smtClean="0"/>
              <a:t>ÇÖZÜM:</a:t>
            </a:r>
            <a:endParaRPr lang="tr-TR" dirty="0"/>
          </a:p>
        </p:txBody>
      </p:sp>
      <p:sp>
        <p:nvSpPr>
          <p:cNvPr id="4" name="3 Metin kutusu"/>
          <p:cNvSpPr txBox="1"/>
          <p:nvPr/>
        </p:nvSpPr>
        <p:spPr>
          <a:xfrm>
            <a:off x="571472" y="1000108"/>
            <a:ext cx="4000528" cy="2585323"/>
          </a:xfrm>
          <a:prstGeom prst="rect">
            <a:avLst/>
          </a:prstGeom>
          <a:noFill/>
        </p:spPr>
        <p:txBody>
          <a:bodyPr wrap="square" rtlCol="0">
            <a:spAutoFit/>
          </a:bodyPr>
          <a:lstStyle/>
          <a:p>
            <a:r>
              <a:rPr lang="tr-TR" b="1" dirty="0" smtClean="0">
                <a:solidFill>
                  <a:schemeClr val="accent1">
                    <a:lumMod val="50000"/>
                  </a:schemeClr>
                </a:solidFill>
              </a:rPr>
              <a:t>a) </a:t>
            </a:r>
            <a:r>
              <a:rPr lang="tr-TR" dirty="0" smtClean="0"/>
              <a:t>I ve II de uyarı şiddeti eşik değerin altında olduğu için </a:t>
            </a:r>
            <a:r>
              <a:rPr lang="tr-TR" dirty="0" err="1" smtClean="0"/>
              <a:t>impuls</a:t>
            </a:r>
            <a:r>
              <a:rPr lang="tr-TR" dirty="0" smtClean="0"/>
              <a:t> oluşmayacak, hız da olmayacaktır. Ancak III den itibaren </a:t>
            </a:r>
            <a:r>
              <a:rPr lang="tr-TR" dirty="0" err="1" smtClean="0"/>
              <a:t>impuls</a:t>
            </a:r>
            <a:r>
              <a:rPr lang="tr-TR" dirty="0" smtClean="0"/>
              <a:t> oluşacaktır.  Bir sinir hücresinde oluşan </a:t>
            </a:r>
            <a:r>
              <a:rPr lang="tr-TR" dirty="0" err="1" smtClean="0"/>
              <a:t>impulsun</a:t>
            </a:r>
            <a:r>
              <a:rPr lang="tr-TR" dirty="0" smtClean="0"/>
              <a:t> iletimi sırasında hızında artma veya azalma meydana gelmez. Oluşan </a:t>
            </a:r>
            <a:r>
              <a:rPr lang="tr-TR" dirty="0" err="1" smtClean="0"/>
              <a:t>İmpulsun</a:t>
            </a:r>
            <a:r>
              <a:rPr lang="tr-TR" dirty="0" smtClean="0"/>
              <a:t> da hızı sabit olacaktır.</a:t>
            </a:r>
            <a:endParaRPr lang="tr-TR" dirty="0"/>
          </a:p>
        </p:txBody>
      </p:sp>
      <p:pic>
        <p:nvPicPr>
          <p:cNvPr id="5" name="4 Resim" descr="image008.png"/>
          <p:cNvPicPr>
            <a:picLocks noChangeAspect="1"/>
          </p:cNvPicPr>
          <p:nvPr/>
        </p:nvPicPr>
        <p:blipFill>
          <a:blip r:embed="rId2" cstate="print"/>
          <a:stretch>
            <a:fillRect/>
          </a:stretch>
        </p:blipFill>
        <p:spPr>
          <a:xfrm>
            <a:off x="1071538" y="3857628"/>
            <a:ext cx="7219793" cy="2662197"/>
          </a:xfrm>
          <a:prstGeom prst="rect">
            <a:avLst/>
          </a:prstGeom>
        </p:spPr>
      </p:pic>
      <p:sp>
        <p:nvSpPr>
          <p:cNvPr id="6" name="5 Metin kutusu"/>
          <p:cNvSpPr txBox="1"/>
          <p:nvPr/>
        </p:nvSpPr>
        <p:spPr>
          <a:xfrm>
            <a:off x="4429124" y="571480"/>
            <a:ext cx="3357586" cy="2862322"/>
          </a:xfrm>
          <a:prstGeom prst="rect">
            <a:avLst/>
          </a:prstGeom>
          <a:noFill/>
        </p:spPr>
        <p:txBody>
          <a:bodyPr wrap="square" rtlCol="0">
            <a:spAutoFit/>
          </a:bodyPr>
          <a:lstStyle/>
          <a:p>
            <a:r>
              <a:rPr lang="tr-TR" b="1" dirty="0" smtClean="0">
                <a:solidFill>
                  <a:schemeClr val="accent1">
                    <a:lumMod val="50000"/>
                  </a:schemeClr>
                </a:solidFill>
              </a:rPr>
              <a:t>b)</a:t>
            </a:r>
            <a:r>
              <a:rPr lang="tr-TR" b="1" dirty="0" smtClean="0"/>
              <a:t> </a:t>
            </a:r>
            <a:r>
              <a:rPr lang="tr-TR" dirty="0" smtClean="0"/>
              <a:t>I ve II eşik değerin altında olacağı için </a:t>
            </a:r>
            <a:r>
              <a:rPr lang="tr-TR" dirty="0" err="1" smtClean="0"/>
              <a:t>impuls</a:t>
            </a:r>
            <a:r>
              <a:rPr lang="tr-TR" dirty="0" smtClean="0"/>
              <a:t> oluşmayacaktır.</a:t>
            </a:r>
            <a:r>
              <a:rPr lang="tr-TR" b="1" dirty="0" smtClean="0"/>
              <a:t> </a:t>
            </a:r>
            <a:r>
              <a:rPr lang="tr-TR" dirty="0" smtClean="0"/>
              <a:t>III, eşik değere sahip olduğu için </a:t>
            </a:r>
            <a:r>
              <a:rPr lang="tr-TR" dirty="0" err="1" smtClean="0"/>
              <a:t>impuls</a:t>
            </a:r>
            <a:r>
              <a:rPr lang="tr-TR" dirty="0" smtClean="0"/>
              <a:t> oluşacak, IV de uyarı şiddeti daha fazla olduğu için oluşan </a:t>
            </a:r>
            <a:r>
              <a:rPr lang="tr-TR" dirty="0" err="1" smtClean="0"/>
              <a:t>impuls</a:t>
            </a:r>
            <a:r>
              <a:rPr lang="tr-TR" dirty="0" smtClean="0"/>
              <a:t> sayısı artacak, V de uyarı şiddeti IV den fazla olduğu için </a:t>
            </a:r>
            <a:r>
              <a:rPr lang="tr-TR" dirty="0" err="1" smtClean="0"/>
              <a:t>impuls</a:t>
            </a:r>
            <a:r>
              <a:rPr lang="tr-TR" dirty="0" smtClean="0"/>
              <a:t> sayısı daha da artacaktır.</a:t>
            </a:r>
            <a:endParaRPr lang="tr-TR" dirty="0"/>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357166"/>
            <a:ext cx="7873630" cy="833142"/>
          </a:xfrm>
        </p:spPr>
        <p:txBody>
          <a:bodyPr>
            <a:normAutofit fontScale="90000"/>
          </a:bodyPr>
          <a:lstStyle/>
          <a:p>
            <a:r>
              <a:rPr lang="tr-TR" b="1" dirty="0" smtClean="0"/>
              <a:t>SİNAPSLARDA İMPULS İLETİMİ </a:t>
            </a:r>
            <a:r>
              <a:rPr lang="tr-TR" dirty="0" smtClean="0"/>
              <a:t/>
            </a:r>
            <a:br>
              <a:rPr lang="tr-TR" dirty="0" smtClean="0"/>
            </a:br>
            <a:endParaRPr lang="tr-TR" dirty="0"/>
          </a:p>
        </p:txBody>
      </p:sp>
      <p:sp>
        <p:nvSpPr>
          <p:cNvPr id="3" name="2 İçerik Yer Tutucusu"/>
          <p:cNvSpPr>
            <a:spLocks noGrp="1"/>
          </p:cNvSpPr>
          <p:nvPr>
            <p:ph idx="1"/>
          </p:nvPr>
        </p:nvSpPr>
        <p:spPr>
          <a:xfrm>
            <a:off x="0" y="785794"/>
            <a:ext cx="9144000" cy="5715039"/>
          </a:xfrm>
        </p:spPr>
        <p:txBody>
          <a:bodyPr>
            <a:normAutofit fontScale="70000" lnSpcReduction="20000"/>
          </a:bodyPr>
          <a:lstStyle/>
          <a:p>
            <a:r>
              <a:rPr lang="tr-TR" dirty="0" smtClean="0"/>
              <a:t>-Bir sinir hücresinin diğer bir sinir hücresi veya hedef organ ile bağlantı noktalarına </a:t>
            </a:r>
            <a:r>
              <a:rPr lang="tr-TR" dirty="0" err="1" smtClean="0"/>
              <a:t>sinaps</a:t>
            </a:r>
            <a:r>
              <a:rPr lang="tr-TR" dirty="0" smtClean="0"/>
              <a:t> adı verilir.</a:t>
            </a:r>
          </a:p>
          <a:p>
            <a:r>
              <a:rPr lang="tr-TR" b="1" dirty="0" smtClean="0">
                <a:solidFill>
                  <a:srgbClr val="FFC000"/>
                </a:solidFill>
              </a:rPr>
              <a:t>- </a:t>
            </a:r>
            <a:r>
              <a:rPr lang="tr-TR" b="1" dirty="0" err="1" smtClean="0">
                <a:solidFill>
                  <a:srgbClr val="FFC000"/>
                </a:solidFill>
              </a:rPr>
              <a:t>Sinaps</a:t>
            </a:r>
            <a:r>
              <a:rPr lang="tr-TR" b="1" dirty="0" smtClean="0">
                <a:solidFill>
                  <a:srgbClr val="FFC000"/>
                </a:solidFill>
              </a:rPr>
              <a:t> 3 yerde bulunur:</a:t>
            </a:r>
            <a:endParaRPr lang="tr-TR" dirty="0" smtClean="0">
              <a:solidFill>
                <a:srgbClr val="FFC000"/>
              </a:solidFill>
            </a:endParaRPr>
          </a:p>
          <a:p>
            <a:r>
              <a:rPr lang="tr-TR" dirty="0" smtClean="0"/>
              <a:t>-İki nöron arasında</a:t>
            </a:r>
          </a:p>
          <a:p>
            <a:r>
              <a:rPr lang="tr-TR" dirty="0" smtClean="0"/>
              <a:t>-Duyu nöronu ile reseptör organ arasında</a:t>
            </a:r>
          </a:p>
          <a:p>
            <a:r>
              <a:rPr lang="tr-TR" dirty="0" smtClean="0"/>
              <a:t>-Motor nöronu ile </a:t>
            </a:r>
            <a:r>
              <a:rPr lang="tr-TR" dirty="0" err="1" smtClean="0"/>
              <a:t>efektör</a:t>
            </a:r>
            <a:r>
              <a:rPr lang="tr-TR" dirty="0" smtClean="0"/>
              <a:t> organ arasında</a:t>
            </a:r>
          </a:p>
          <a:p>
            <a:r>
              <a:rPr lang="tr-TR" b="1" dirty="0" smtClean="0">
                <a:solidFill>
                  <a:srgbClr val="FFC000"/>
                </a:solidFill>
              </a:rPr>
              <a:t>ÖRNEK: Aşağıdaki yapı çiftleri arasında </a:t>
            </a:r>
            <a:r>
              <a:rPr lang="tr-TR" b="1" dirty="0" err="1" smtClean="0">
                <a:solidFill>
                  <a:srgbClr val="FFC000"/>
                </a:solidFill>
              </a:rPr>
              <a:t>sinaps</a:t>
            </a:r>
            <a:r>
              <a:rPr lang="tr-TR" b="1" dirty="0" smtClean="0">
                <a:solidFill>
                  <a:srgbClr val="FFC000"/>
                </a:solidFill>
              </a:rPr>
              <a:t> görülür:</a:t>
            </a:r>
            <a:endParaRPr lang="tr-TR" dirty="0" smtClean="0">
              <a:solidFill>
                <a:srgbClr val="FFC000"/>
              </a:solidFill>
            </a:endParaRPr>
          </a:p>
          <a:p>
            <a:r>
              <a:rPr lang="tr-TR" dirty="0" smtClean="0"/>
              <a:t>-Reseptör-duyu nöronu </a:t>
            </a:r>
            <a:r>
              <a:rPr lang="tr-TR" dirty="0" err="1" smtClean="0"/>
              <a:t>denteriti</a:t>
            </a:r>
            <a:r>
              <a:rPr lang="tr-TR" dirty="0" smtClean="0"/>
              <a:t> arasında</a:t>
            </a:r>
          </a:p>
          <a:p>
            <a:r>
              <a:rPr lang="tr-TR" dirty="0" smtClean="0"/>
              <a:t>-Duyu nöronu aksonu-Ara nöronun </a:t>
            </a:r>
            <a:r>
              <a:rPr lang="tr-TR" dirty="0" err="1" smtClean="0"/>
              <a:t>dentriti</a:t>
            </a:r>
            <a:r>
              <a:rPr lang="tr-TR" dirty="0" smtClean="0"/>
              <a:t> arasında</a:t>
            </a:r>
          </a:p>
          <a:p>
            <a:r>
              <a:rPr lang="tr-TR" dirty="0" smtClean="0"/>
              <a:t>-Ara nöronun aksonu-motor nöronun </a:t>
            </a:r>
            <a:r>
              <a:rPr lang="tr-TR" dirty="0" err="1" smtClean="0"/>
              <a:t>dentriti</a:t>
            </a:r>
            <a:r>
              <a:rPr lang="tr-TR" dirty="0" smtClean="0"/>
              <a:t> arasında</a:t>
            </a:r>
          </a:p>
          <a:p>
            <a:r>
              <a:rPr lang="tr-TR" dirty="0" smtClean="0"/>
              <a:t>-Motor nöronun aksonu-</a:t>
            </a:r>
            <a:r>
              <a:rPr lang="tr-TR" dirty="0" err="1" smtClean="0"/>
              <a:t>Efektör</a:t>
            </a:r>
            <a:r>
              <a:rPr lang="tr-TR" dirty="0" smtClean="0"/>
              <a:t> </a:t>
            </a:r>
            <a:r>
              <a:rPr lang="tr-TR" dirty="0" err="1" smtClean="0"/>
              <a:t>arasaında</a:t>
            </a:r>
            <a:endParaRPr lang="tr-TR" dirty="0" smtClean="0"/>
          </a:p>
          <a:p>
            <a:r>
              <a:rPr lang="tr-TR" dirty="0" smtClean="0"/>
              <a:t>Duyu nöronu aksonu-Motor nöronun </a:t>
            </a:r>
            <a:r>
              <a:rPr lang="tr-TR" dirty="0" err="1" smtClean="0"/>
              <a:t>dentriti</a:t>
            </a:r>
            <a:r>
              <a:rPr lang="tr-TR" dirty="0" smtClean="0"/>
              <a:t> arasında</a:t>
            </a:r>
          </a:p>
          <a:p>
            <a:r>
              <a:rPr lang="tr-TR" b="1" dirty="0" smtClean="0">
                <a:solidFill>
                  <a:srgbClr val="FF0000"/>
                </a:solidFill>
              </a:rPr>
              <a:t>NOT:</a:t>
            </a:r>
            <a:r>
              <a:rPr lang="tr-TR" dirty="0" smtClean="0"/>
              <a:t>Merkezi sinir sisteminde bazı nöronlar arasında </a:t>
            </a:r>
            <a:r>
              <a:rPr lang="tr-TR" dirty="0" err="1" smtClean="0"/>
              <a:t>dentritten</a:t>
            </a:r>
            <a:r>
              <a:rPr lang="tr-TR" dirty="0" smtClean="0"/>
              <a:t> </a:t>
            </a:r>
            <a:r>
              <a:rPr lang="tr-TR" dirty="0" err="1" smtClean="0"/>
              <a:t>dentrite</a:t>
            </a:r>
            <a:r>
              <a:rPr lang="tr-TR" dirty="0" smtClean="0"/>
              <a:t> </a:t>
            </a:r>
            <a:r>
              <a:rPr lang="tr-TR" dirty="0" err="1" smtClean="0"/>
              <a:t>sinapslar</a:t>
            </a:r>
            <a:r>
              <a:rPr lang="tr-TR" dirty="0" smtClean="0"/>
              <a:t> gözlenir.</a:t>
            </a:r>
          </a:p>
          <a:p>
            <a:r>
              <a:rPr lang="tr-TR" b="1" dirty="0" smtClean="0">
                <a:solidFill>
                  <a:srgbClr val="FFC000"/>
                </a:solidFill>
              </a:rPr>
              <a:t>-Birkaç tane de </a:t>
            </a:r>
            <a:r>
              <a:rPr lang="tr-TR" b="1" dirty="0" err="1" smtClean="0">
                <a:solidFill>
                  <a:srgbClr val="FFC000"/>
                </a:solidFill>
              </a:rPr>
              <a:t>sinaps</a:t>
            </a:r>
            <a:r>
              <a:rPr lang="tr-TR" b="1" dirty="0" smtClean="0">
                <a:solidFill>
                  <a:srgbClr val="FFC000"/>
                </a:solidFill>
              </a:rPr>
              <a:t> görülmeyen yapı çiftlerine örnek verelim;</a:t>
            </a:r>
            <a:endParaRPr lang="tr-TR" dirty="0" smtClean="0">
              <a:solidFill>
                <a:srgbClr val="FFC000"/>
              </a:solidFill>
            </a:endParaRPr>
          </a:p>
          <a:p>
            <a:r>
              <a:rPr lang="tr-TR" dirty="0" smtClean="0"/>
              <a:t>-Duyu nöronu </a:t>
            </a:r>
            <a:r>
              <a:rPr lang="tr-TR" dirty="0" err="1" smtClean="0"/>
              <a:t>dentriti</a:t>
            </a:r>
            <a:r>
              <a:rPr lang="tr-TR" dirty="0" smtClean="0"/>
              <a:t>-Motor nöronun aksonu arasında</a:t>
            </a:r>
          </a:p>
          <a:p>
            <a:r>
              <a:rPr lang="tr-TR" dirty="0" smtClean="0"/>
              <a:t>-Ara nöron aksonu-</a:t>
            </a:r>
            <a:r>
              <a:rPr lang="tr-TR" dirty="0" err="1" smtClean="0"/>
              <a:t>Efektör</a:t>
            </a:r>
            <a:r>
              <a:rPr lang="tr-TR" dirty="0" smtClean="0"/>
              <a:t> organ arasında.</a:t>
            </a:r>
            <a:endParaRPr lang="tr-TR" dirty="0"/>
          </a:p>
        </p:txBody>
      </p:sp>
    </p:spTree>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t>
            </a:r>
            <a:r>
              <a:rPr lang="tr-TR" b="1" dirty="0" err="1" smtClean="0"/>
              <a:t>Sinapslar</a:t>
            </a:r>
            <a:r>
              <a:rPr lang="tr-TR" b="1" dirty="0" smtClean="0"/>
              <a:t> iki çeşittir;</a:t>
            </a:r>
            <a:r>
              <a:rPr lang="tr-TR" dirty="0" smtClean="0"/>
              <a:t/>
            </a:r>
            <a:br>
              <a:rPr lang="tr-TR" dirty="0" smtClean="0"/>
            </a:br>
            <a:endParaRPr lang="tr-TR" dirty="0"/>
          </a:p>
        </p:txBody>
      </p:sp>
      <p:sp>
        <p:nvSpPr>
          <p:cNvPr id="3" name="2 İçerik Yer Tutucusu"/>
          <p:cNvSpPr>
            <a:spLocks noGrp="1"/>
          </p:cNvSpPr>
          <p:nvPr>
            <p:ph idx="1"/>
          </p:nvPr>
        </p:nvSpPr>
        <p:spPr>
          <a:xfrm>
            <a:off x="357158" y="1571613"/>
            <a:ext cx="8286808" cy="4676788"/>
          </a:xfrm>
        </p:spPr>
        <p:txBody>
          <a:bodyPr>
            <a:normAutofit/>
          </a:bodyPr>
          <a:lstStyle/>
          <a:p>
            <a:r>
              <a:rPr lang="tr-TR" b="1" dirty="0" smtClean="0">
                <a:solidFill>
                  <a:srgbClr val="FFC000"/>
                </a:solidFill>
              </a:rPr>
              <a:t>-a. Elektriksel </a:t>
            </a:r>
            <a:r>
              <a:rPr lang="tr-TR" b="1" dirty="0" err="1" smtClean="0">
                <a:solidFill>
                  <a:srgbClr val="FFC000"/>
                </a:solidFill>
              </a:rPr>
              <a:t>sinapslar</a:t>
            </a:r>
            <a:r>
              <a:rPr lang="tr-TR" b="1" dirty="0" smtClean="0"/>
              <a:t>: </a:t>
            </a:r>
            <a:r>
              <a:rPr lang="tr-TR" dirty="0" smtClean="0"/>
              <a:t>Elektriksel akımlar doğrudan bir nörondan diğerine geçer ve çok hızlı tepkilere yol açar. Omurgasızlarda yaygın olup, omurgalıların da bazı organların- da ritmik kas kasılmalarını gerçekleştirir. Oldukça dardır.</a:t>
            </a:r>
          </a:p>
          <a:p>
            <a:r>
              <a:rPr lang="tr-TR" b="1" dirty="0" smtClean="0">
                <a:solidFill>
                  <a:srgbClr val="FFC000"/>
                </a:solidFill>
              </a:rPr>
              <a:t>b. Kimyasal </a:t>
            </a:r>
            <a:r>
              <a:rPr lang="tr-TR" b="1" dirty="0" err="1" smtClean="0">
                <a:solidFill>
                  <a:srgbClr val="FFC000"/>
                </a:solidFill>
              </a:rPr>
              <a:t>sinapslar</a:t>
            </a:r>
            <a:r>
              <a:rPr lang="tr-TR" b="1" dirty="0" smtClean="0"/>
              <a:t>: </a:t>
            </a:r>
            <a:r>
              <a:rPr lang="tr-TR" dirty="0" smtClean="0"/>
              <a:t>Omurgalıların sinir sistemindeki çoğu </a:t>
            </a:r>
            <a:r>
              <a:rPr lang="tr-TR" dirty="0" err="1" smtClean="0"/>
              <a:t>sinaps</a:t>
            </a:r>
            <a:r>
              <a:rPr lang="tr-TR" dirty="0" smtClean="0"/>
              <a:t> kimyasal tiptedir. Kimyasal </a:t>
            </a:r>
            <a:r>
              <a:rPr lang="tr-TR" dirty="0" err="1" smtClean="0"/>
              <a:t>sinapslar</a:t>
            </a:r>
            <a:r>
              <a:rPr lang="tr-TR" dirty="0" smtClean="0"/>
              <a:t> elektriksel olana göre daha çeşitli ve ayrıntılı tepkiler sağlar. Elektriksel </a:t>
            </a:r>
            <a:r>
              <a:rPr lang="tr-TR" dirty="0" err="1" smtClean="0"/>
              <a:t>sinapslardan</a:t>
            </a:r>
            <a:r>
              <a:rPr lang="tr-TR" dirty="0" smtClean="0"/>
              <a:t> daha geniştir.</a:t>
            </a:r>
          </a:p>
          <a:p>
            <a:r>
              <a:rPr lang="tr-TR" dirty="0" smtClean="0"/>
              <a:t>-Kimyasal </a:t>
            </a:r>
            <a:r>
              <a:rPr lang="tr-TR" dirty="0" err="1" smtClean="0"/>
              <a:t>sinapslarda</a:t>
            </a:r>
            <a:r>
              <a:rPr lang="tr-TR" dirty="0" smtClean="0"/>
              <a:t> </a:t>
            </a:r>
            <a:r>
              <a:rPr lang="tr-TR" dirty="0" err="1" smtClean="0"/>
              <a:t>sinaptik</a:t>
            </a:r>
            <a:r>
              <a:rPr lang="tr-TR" dirty="0" smtClean="0"/>
              <a:t> aralık adı verilen dar bir boşluk vardır. Bu boşluk, uyarıyı gönderen nöronun </a:t>
            </a:r>
            <a:r>
              <a:rPr lang="tr-TR" dirty="0" err="1" smtClean="0"/>
              <a:t>sinaptik</a:t>
            </a:r>
            <a:r>
              <a:rPr lang="tr-TR" dirty="0" smtClean="0"/>
              <a:t> ucunu alıcı hücreden ayırır. </a:t>
            </a:r>
            <a:r>
              <a:rPr lang="tr-TR" dirty="0" err="1" smtClean="0"/>
              <a:t>İmpuls</a:t>
            </a:r>
            <a:r>
              <a:rPr lang="tr-TR" dirty="0" smtClean="0"/>
              <a:t> uyarıyı gönderen nöronun akson ucuna ulaştığında, </a:t>
            </a:r>
            <a:r>
              <a:rPr lang="tr-TR" dirty="0" err="1" smtClean="0"/>
              <a:t>nörotransmitter</a:t>
            </a:r>
            <a:r>
              <a:rPr lang="tr-TR" dirty="0" smtClean="0"/>
              <a:t> moleküllerden oluşmuş kimyasal bir sinyale dönüşür.</a:t>
            </a:r>
          </a:p>
          <a:p>
            <a:endParaRPr lang="tr-TR" dirty="0"/>
          </a:p>
        </p:txBody>
      </p:sp>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1142984"/>
            <a:ext cx="8429684" cy="5500726"/>
          </a:xfrm>
        </p:spPr>
        <p:txBody>
          <a:bodyPr>
            <a:normAutofit/>
          </a:bodyPr>
          <a:lstStyle/>
          <a:p>
            <a:r>
              <a:rPr lang="tr-TR" sz="2400" b="1" dirty="0" smtClean="0">
                <a:solidFill>
                  <a:srgbClr val="FFC000"/>
                </a:solidFill>
              </a:rPr>
              <a:t>-</a:t>
            </a:r>
            <a:r>
              <a:rPr lang="tr-TR" sz="2400" b="1" dirty="0" err="1" smtClean="0">
                <a:solidFill>
                  <a:srgbClr val="FFC000"/>
                </a:solidFill>
              </a:rPr>
              <a:t>Nörotransmitter</a:t>
            </a:r>
            <a:r>
              <a:rPr lang="tr-TR" sz="2400" b="1" dirty="0" smtClean="0">
                <a:solidFill>
                  <a:srgbClr val="FFC000"/>
                </a:solidFill>
              </a:rPr>
              <a:t>: </a:t>
            </a:r>
            <a:r>
              <a:rPr lang="tr-TR" dirty="0" smtClean="0"/>
              <a:t>Kısaca</a:t>
            </a:r>
            <a:r>
              <a:rPr lang="tr-TR" b="1" dirty="0" smtClean="0"/>
              <a:t> </a:t>
            </a:r>
            <a:r>
              <a:rPr lang="tr-TR" dirty="0" smtClean="0"/>
              <a:t>bir nörondan diğerine </a:t>
            </a:r>
            <a:r>
              <a:rPr lang="tr-TR" dirty="0" err="1" smtClean="0"/>
              <a:t>impuls</a:t>
            </a:r>
            <a:r>
              <a:rPr lang="tr-TR" dirty="0" smtClean="0"/>
              <a:t> iletici kimyasal maddelerdir diyebiliriz.</a:t>
            </a:r>
          </a:p>
          <a:p>
            <a:r>
              <a:rPr lang="tr-TR" b="1" dirty="0" smtClean="0">
                <a:solidFill>
                  <a:srgbClr val="FFC000"/>
                </a:solidFill>
              </a:rPr>
              <a:t>-Daha geniş ifade edecek olursak </a:t>
            </a:r>
            <a:r>
              <a:rPr lang="tr-TR" b="1" dirty="0" err="1" smtClean="0">
                <a:solidFill>
                  <a:srgbClr val="FFC000"/>
                </a:solidFill>
              </a:rPr>
              <a:t>nörotransmitter</a:t>
            </a:r>
            <a:r>
              <a:rPr lang="tr-TR" b="1" dirty="0" smtClean="0">
                <a:solidFill>
                  <a:srgbClr val="FFC000"/>
                </a:solidFill>
              </a:rPr>
              <a:t> maddeler:</a:t>
            </a:r>
            <a:r>
              <a:rPr lang="tr-TR" dirty="0" smtClean="0"/>
              <a:t> -Elektriksel </a:t>
            </a:r>
            <a:r>
              <a:rPr lang="tr-TR" dirty="0" err="1" smtClean="0"/>
              <a:t>uyarıtıyı</a:t>
            </a:r>
            <a:r>
              <a:rPr lang="tr-TR" dirty="0" smtClean="0"/>
              <a:t> (</a:t>
            </a:r>
            <a:r>
              <a:rPr lang="tr-TR" dirty="0" err="1" smtClean="0"/>
              <a:t>impulsu</a:t>
            </a:r>
            <a:r>
              <a:rPr lang="tr-TR" dirty="0" smtClean="0"/>
              <a:t>) kimyasal sinyale dönüştüren, uyarıyı gönderen nörondan alıcı hücrede aksiyon potansiyeli (</a:t>
            </a:r>
            <a:r>
              <a:rPr lang="tr-TR" dirty="0" err="1" smtClean="0"/>
              <a:t>impuls</a:t>
            </a:r>
            <a:r>
              <a:rPr lang="tr-TR" dirty="0" smtClean="0"/>
              <a:t>) oluşturarak </a:t>
            </a:r>
            <a:r>
              <a:rPr lang="tr-TR" dirty="0" err="1" smtClean="0"/>
              <a:t>impulsu</a:t>
            </a:r>
            <a:r>
              <a:rPr lang="tr-TR" dirty="0" smtClean="0"/>
              <a:t> bir nörondan diğer bir hücreye aktarabilen kimyasal haberci moleküllerdir.</a:t>
            </a:r>
            <a:r>
              <a:rPr lang="tr-TR" b="1" dirty="0" smtClean="0"/>
              <a:t> </a:t>
            </a:r>
            <a:r>
              <a:rPr lang="tr-TR" dirty="0" smtClean="0"/>
              <a:t>Akson ucundaki </a:t>
            </a:r>
            <a:r>
              <a:rPr lang="tr-TR" dirty="0" err="1" smtClean="0"/>
              <a:t>sinaptik</a:t>
            </a:r>
            <a:r>
              <a:rPr lang="tr-TR" dirty="0" smtClean="0"/>
              <a:t> keseciklerin içerisinde bulunurlar.</a:t>
            </a:r>
            <a:r>
              <a:rPr lang="tr-TR" b="1" dirty="0" smtClean="0"/>
              <a:t>  </a:t>
            </a:r>
            <a:endParaRPr lang="tr-TR" dirty="0" smtClean="0"/>
          </a:p>
          <a:p>
            <a:r>
              <a:rPr lang="tr-TR" b="1" dirty="0" smtClean="0"/>
              <a:t>-</a:t>
            </a:r>
            <a:r>
              <a:rPr lang="tr-TR" dirty="0" smtClean="0"/>
              <a:t> </a:t>
            </a:r>
            <a:r>
              <a:rPr lang="tr-TR" b="1" dirty="0" err="1" smtClean="0"/>
              <a:t>Dopamin</a:t>
            </a:r>
            <a:r>
              <a:rPr lang="tr-TR" b="1" dirty="0" smtClean="0"/>
              <a:t>, </a:t>
            </a:r>
            <a:r>
              <a:rPr lang="tr-TR" b="1" dirty="0" err="1" smtClean="0"/>
              <a:t>histamin</a:t>
            </a:r>
            <a:r>
              <a:rPr lang="tr-TR" b="1" dirty="0" smtClean="0"/>
              <a:t>, </a:t>
            </a:r>
            <a:r>
              <a:rPr lang="tr-TR" b="1" dirty="0" err="1" smtClean="0"/>
              <a:t>serotonin</a:t>
            </a:r>
            <a:r>
              <a:rPr lang="tr-TR" b="1" dirty="0" smtClean="0"/>
              <a:t>, </a:t>
            </a:r>
            <a:r>
              <a:rPr lang="tr-TR" b="1" dirty="0" err="1" smtClean="0"/>
              <a:t>asetilkolin</a:t>
            </a:r>
            <a:r>
              <a:rPr lang="tr-TR" b="1" dirty="0" smtClean="0"/>
              <a:t>, adrenalin, </a:t>
            </a:r>
            <a:r>
              <a:rPr lang="tr-TR" b="1" dirty="0" err="1" smtClean="0"/>
              <a:t>nöradrenalin</a:t>
            </a:r>
            <a:r>
              <a:rPr lang="tr-TR" b="1" dirty="0" smtClean="0"/>
              <a:t> gibi maddeler, </a:t>
            </a:r>
            <a:r>
              <a:rPr lang="tr-TR" b="1" dirty="0" err="1" smtClean="0"/>
              <a:t>nörotransmitter</a:t>
            </a:r>
            <a:r>
              <a:rPr lang="tr-TR" b="1" dirty="0" smtClean="0"/>
              <a:t> olarak görev yapar.</a:t>
            </a:r>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1000100" y="5286388"/>
            <a:ext cx="7572428" cy="785818"/>
          </a:xfrm>
        </p:spPr>
        <p:txBody>
          <a:bodyPr/>
          <a:lstStyle/>
          <a:p>
            <a:r>
              <a:rPr lang="tr-TR" b="1" i="1" dirty="0" smtClean="0"/>
              <a:t>Şekil: </a:t>
            </a:r>
            <a:r>
              <a:rPr lang="tr-TR" b="1" i="1" dirty="0" err="1" smtClean="0"/>
              <a:t>Sinapsta</a:t>
            </a:r>
            <a:r>
              <a:rPr lang="tr-TR" b="1" i="1" dirty="0" smtClean="0"/>
              <a:t> </a:t>
            </a:r>
            <a:r>
              <a:rPr lang="tr-TR" b="1" i="1" dirty="0" err="1" smtClean="0"/>
              <a:t>impuls</a:t>
            </a:r>
            <a:r>
              <a:rPr lang="tr-TR" b="1" i="1" dirty="0" smtClean="0"/>
              <a:t> iletimi</a:t>
            </a:r>
            <a:endParaRPr lang="tr-TR" dirty="0"/>
          </a:p>
        </p:txBody>
      </p:sp>
      <p:pic>
        <p:nvPicPr>
          <p:cNvPr id="4" name="3 İçerik Yer Tutucusu" descr="image001.png"/>
          <p:cNvPicPr>
            <a:picLocks noGrp="1" noChangeAspect="1"/>
          </p:cNvPicPr>
          <p:nvPr>
            <p:ph idx="1"/>
          </p:nvPr>
        </p:nvPicPr>
        <p:blipFill>
          <a:blip r:embed="rId2" cstate="print"/>
          <a:stretch>
            <a:fillRect/>
          </a:stretch>
        </p:blipFill>
        <p:spPr>
          <a:xfrm>
            <a:off x="0" y="0"/>
            <a:ext cx="9144000" cy="4929198"/>
          </a:xfrm>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428604"/>
            <a:ext cx="6516798" cy="814406"/>
          </a:xfrm>
        </p:spPr>
        <p:txBody>
          <a:bodyPr/>
          <a:lstStyle/>
          <a:p>
            <a:r>
              <a:rPr lang="tr-TR" b="1" dirty="0" smtClean="0"/>
              <a:t>1. EPİTEL DOKU :</a:t>
            </a:r>
            <a:endParaRPr lang="tr-TR" dirty="0"/>
          </a:p>
        </p:txBody>
      </p:sp>
      <p:sp>
        <p:nvSpPr>
          <p:cNvPr id="3" name="2 İçerik Yer Tutucusu"/>
          <p:cNvSpPr>
            <a:spLocks noGrp="1"/>
          </p:cNvSpPr>
          <p:nvPr>
            <p:ph idx="1"/>
          </p:nvPr>
        </p:nvSpPr>
        <p:spPr>
          <a:xfrm>
            <a:off x="428596" y="1285861"/>
            <a:ext cx="7858180" cy="4962540"/>
          </a:xfrm>
        </p:spPr>
        <p:txBody>
          <a:bodyPr>
            <a:normAutofit/>
          </a:bodyPr>
          <a:lstStyle/>
          <a:p>
            <a:r>
              <a:rPr lang="tr-TR" b="1" dirty="0" smtClean="0"/>
              <a:t>A. Genel özellikleri:</a:t>
            </a:r>
            <a:endParaRPr lang="tr-TR" dirty="0" smtClean="0"/>
          </a:p>
          <a:p>
            <a:r>
              <a:rPr lang="tr-TR" dirty="0" smtClean="0"/>
              <a:t>1. Vücudun dış ve iç yüzeyini örten dokudur.</a:t>
            </a:r>
          </a:p>
          <a:p>
            <a:r>
              <a:rPr lang="tr-TR" dirty="0" smtClean="0"/>
              <a:t>2. Hücreleri birbirine bitişiktir. Ara madde yoktur.</a:t>
            </a:r>
          </a:p>
          <a:p>
            <a:r>
              <a:rPr lang="tr-TR" dirty="0" smtClean="0"/>
              <a:t>3. Kan damarı ve sinir taşımaz.</a:t>
            </a:r>
          </a:p>
          <a:p>
            <a:r>
              <a:rPr lang="tr-TR" dirty="0" smtClean="0"/>
              <a:t>4. Vücudun en fazla hücre kapsayan dokusudur.</a:t>
            </a:r>
          </a:p>
          <a:p>
            <a:r>
              <a:rPr lang="tr-TR" dirty="0" smtClean="0"/>
              <a:t>5. Dokunun altında hücresel yapıda olmayan bir taban zar bulunur.</a:t>
            </a:r>
          </a:p>
          <a:p>
            <a:r>
              <a:rPr lang="tr-TR" dirty="0" smtClean="0"/>
              <a:t>6. Gerekli besin ne oksijen bağ dokudan difüzyon ile gelir.</a:t>
            </a:r>
          </a:p>
          <a:p>
            <a:r>
              <a:rPr lang="tr-TR" dirty="0" smtClean="0"/>
              <a:t>7. Hızlı yenilenme yeteneğine sahiptir. (Duyu </a:t>
            </a:r>
            <a:r>
              <a:rPr lang="tr-TR" dirty="0" err="1" smtClean="0"/>
              <a:t>epiteli</a:t>
            </a:r>
            <a:r>
              <a:rPr lang="tr-TR" dirty="0" smtClean="0"/>
              <a:t> hariç)</a:t>
            </a:r>
          </a:p>
          <a:p>
            <a:r>
              <a:rPr lang="tr-TR" dirty="0" smtClean="0"/>
              <a:t>8. Örtü </a:t>
            </a:r>
            <a:r>
              <a:rPr lang="tr-TR" dirty="0" err="1" smtClean="0"/>
              <a:t>Epiteli</a:t>
            </a:r>
            <a:r>
              <a:rPr lang="tr-TR" dirty="0" smtClean="0"/>
              <a:t> , Bez </a:t>
            </a:r>
            <a:r>
              <a:rPr lang="tr-TR" dirty="0" err="1" smtClean="0"/>
              <a:t>Epiteli</a:t>
            </a:r>
            <a:r>
              <a:rPr lang="tr-TR" dirty="0" smtClean="0"/>
              <a:t> , Duyu </a:t>
            </a:r>
            <a:r>
              <a:rPr lang="tr-TR" dirty="0" err="1" smtClean="0"/>
              <a:t>Epiteli</a:t>
            </a:r>
            <a:r>
              <a:rPr lang="tr-TR" dirty="0" smtClean="0"/>
              <a:t> olarak üçe ayrılır. </a:t>
            </a:r>
          </a:p>
          <a:p>
            <a:endParaRPr lang="tr-TR" dirty="0"/>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428604"/>
            <a:ext cx="7429520" cy="1400530"/>
          </a:xfrm>
        </p:spPr>
        <p:txBody>
          <a:bodyPr/>
          <a:lstStyle/>
          <a:p>
            <a:r>
              <a:rPr lang="tr-TR" sz="2800" b="1" dirty="0" smtClean="0"/>
              <a:t>Bir Uyarının </a:t>
            </a:r>
            <a:r>
              <a:rPr lang="tr-TR" sz="2800" b="1" dirty="0" err="1" smtClean="0"/>
              <a:t>İmpulsun</a:t>
            </a:r>
            <a:r>
              <a:rPr lang="tr-TR" sz="2800" b="1" dirty="0" smtClean="0"/>
              <a:t> Nörondan Alıcı Hücreye Geçişi Sırasında Gerçekleşen Olayların Sırası ;</a:t>
            </a:r>
            <a:endParaRPr lang="tr-TR" sz="2800" dirty="0"/>
          </a:p>
        </p:txBody>
      </p:sp>
      <p:sp>
        <p:nvSpPr>
          <p:cNvPr id="3" name="2 İçerik Yer Tutucusu"/>
          <p:cNvSpPr>
            <a:spLocks noGrp="1"/>
          </p:cNvSpPr>
          <p:nvPr>
            <p:ph idx="1"/>
          </p:nvPr>
        </p:nvSpPr>
        <p:spPr/>
        <p:txBody>
          <a:bodyPr/>
          <a:lstStyle/>
          <a:p>
            <a:r>
              <a:rPr lang="tr-TR" b="1" dirty="0" smtClean="0">
                <a:solidFill>
                  <a:srgbClr val="FFC000"/>
                </a:solidFill>
              </a:rPr>
              <a:t>1</a:t>
            </a:r>
            <a:r>
              <a:rPr lang="tr-TR" b="1" dirty="0" smtClean="0"/>
              <a:t>. </a:t>
            </a:r>
            <a:r>
              <a:rPr lang="tr-TR" dirty="0" err="1" smtClean="0"/>
              <a:t>İmpuls</a:t>
            </a:r>
            <a:r>
              <a:rPr lang="tr-TR" dirty="0" smtClean="0"/>
              <a:t> akson ucuna geldiğinde akson ucunun </a:t>
            </a:r>
            <a:r>
              <a:rPr lang="tr-TR" dirty="0" err="1" smtClean="0"/>
              <a:t>Ca</a:t>
            </a:r>
            <a:r>
              <a:rPr lang="tr-TR" baseline="30000" dirty="0" smtClean="0"/>
              <a:t>+2</a:t>
            </a:r>
            <a:r>
              <a:rPr lang="tr-TR" dirty="0" smtClean="0"/>
              <a:t>geçirgenliği artar ve hücre içine </a:t>
            </a:r>
            <a:r>
              <a:rPr lang="tr-TR" dirty="0" err="1" smtClean="0"/>
              <a:t>Ca</a:t>
            </a:r>
            <a:r>
              <a:rPr lang="tr-TR" baseline="30000" dirty="0" smtClean="0"/>
              <a:t>+2</a:t>
            </a:r>
            <a:r>
              <a:rPr lang="tr-TR" dirty="0" smtClean="0"/>
              <a:t> difüzyonu başlar.</a:t>
            </a:r>
          </a:p>
          <a:p>
            <a:r>
              <a:rPr lang="tr-TR" b="1" dirty="0" smtClean="0">
                <a:solidFill>
                  <a:srgbClr val="FFC000"/>
                </a:solidFill>
              </a:rPr>
              <a:t>2.</a:t>
            </a:r>
            <a:r>
              <a:rPr lang="tr-TR" b="1" dirty="0" smtClean="0"/>
              <a:t> </a:t>
            </a:r>
            <a:r>
              <a:rPr lang="tr-TR" dirty="0" smtClean="0"/>
              <a:t>Kalsiyum iyonları etkisi ile </a:t>
            </a:r>
            <a:r>
              <a:rPr lang="tr-TR" dirty="0" err="1" smtClean="0"/>
              <a:t>sinaptik</a:t>
            </a:r>
            <a:r>
              <a:rPr lang="tr-TR" dirty="0" smtClean="0"/>
              <a:t> kesecikler önce uyarıyı gönderen nöronun plazma zarıyla kaynaşır.</a:t>
            </a:r>
          </a:p>
          <a:p>
            <a:r>
              <a:rPr lang="tr-TR" b="1" dirty="0" smtClean="0">
                <a:solidFill>
                  <a:srgbClr val="FFC000"/>
                </a:solidFill>
              </a:rPr>
              <a:t>3.</a:t>
            </a:r>
            <a:r>
              <a:rPr lang="tr-TR" b="1" dirty="0" smtClean="0"/>
              <a:t> </a:t>
            </a:r>
            <a:r>
              <a:rPr lang="tr-TR" dirty="0" smtClean="0"/>
              <a:t>Kesecikler açılarak </a:t>
            </a:r>
            <a:r>
              <a:rPr lang="tr-TR" dirty="0" err="1" smtClean="0"/>
              <a:t>ekzositoz</a:t>
            </a:r>
            <a:r>
              <a:rPr lang="tr-TR" dirty="0" smtClean="0"/>
              <a:t> ile (ATP harcanarak) </a:t>
            </a:r>
            <a:r>
              <a:rPr lang="tr-TR" dirty="0" err="1" smtClean="0"/>
              <a:t>nörotransmitter</a:t>
            </a:r>
            <a:r>
              <a:rPr lang="tr-TR" dirty="0" smtClean="0"/>
              <a:t> maddeler </a:t>
            </a:r>
            <a:r>
              <a:rPr lang="tr-TR" dirty="0" err="1" smtClean="0"/>
              <a:t>sinaptik</a:t>
            </a:r>
            <a:r>
              <a:rPr lang="tr-TR" dirty="0" smtClean="0"/>
              <a:t> boşluğa salınır.</a:t>
            </a:r>
          </a:p>
          <a:p>
            <a:endParaRPr lang="tr-TR" dirty="0"/>
          </a:p>
        </p:txBody>
      </p:sp>
    </p:spTree>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2844" y="1142984"/>
            <a:ext cx="8501122" cy="5248292"/>
          </a:xfrm>
        </p:spPr>
        <p:txBody>
          <a:bodyPr>
            <a:normAutofit/>
          </a:bodyPr>
          <a:lstStyle/>
          <a:p>
            <a:r>
              <a:rPr lang="tr-TR" b="1" dirty="0" smtClean="0">
                <a:solidFill>
                  <a:srgbClr val="FFC000"/>
                </a:solidFill>
              </a:rPr>
              <a:t>4.</a:t>
            </a:r>
            <a:r>
              <a:rPr lang="tr-TR" dirty="0" smtClean="0"/>
              <a:t> </a:t>
            </a:r>
            <a:r>
              <a:rPr lang="tr-TR" dirty="0" err="1" smtClean="0"/>
              <a:t>Nörotransmitterler</a:t>
            </a:r>
            <a:r>
              <a:rPr lang="tr-TR" dirty="0" smtClean="0"/>
              <a:t> </a:t>
            </a:r>
            <a:r>
              <a:rPr lang="tr-TR" dirty="0" err="1" smtClean="0"/>
              <a:t>sinaptik</a:t>
            </a:r>
            <a:r>
              <a:rPr lang="tr-TR" dirty="0" smtClean="0"/>
              <a:t> boşluğuna difüzyonla yayılır ve alıcı hücrenin plazma zarındaki iyon kanal proteinlerinin üzerinde yer alan uygun reseptörlere bağlanır.</a:t>
            </a:r>
          </a:p>
          <a:p>
            <a:r>
              <a:rPr lang="tr-TR" b="1" dirty="0" smtClean="0">
                <a:solidFill>
                  <a:srgbClr val="FFC000"/>
                </a:solidFill>
              </a:rPr>
              <a:t>5.</a:t>
            </a:r>
            <a:r>
              <a:rPr lang="tr-TR" b="1" dirty="0" smtClean="0"/>
              <a:t> </a:t>
            </a:r>
            <a:r>
              <a:rPr lang="tr-TR" dirty="0" smtClean="0"/>
              <a:t>Reseptörlere bağlanan </a:t>
            </a:r>
            <a:r>
              <a:rPr lang="tr-TR" dirty="0" err="1" smtClean="0"/>
              <a:t>nörotransmitter</a:t>
            </a:r>
            <a:r>
              <a:rPr lang="tr-TR" dirty="0" smtClean="0"/>
              <a:t> maddeler </a:t>
            </a:r>
            <a:r>
              <a:rPr lang="tr-TR" dirty="0" err="1" smtClean="0"/>
              <a:t>dendrit</a:t>
            </a:r>
            <a:r>
              <a:rPr lang="tr-TR" dirty="0" smtClean="0"/>
              <a:t> ucundaki hücre zarlarının kanallarının açılmasını sağlar. Böylece hücre içine </a:t>
            </a:r>
            <a:r>
              <a:rPr lang="tr-TR" dirty="0" err="1" smtClean="0"/>
              <a:t>Na</a:t>
            </a:r>
            <a:r>
              <a:rPr lang="tr-TR" baseline="30000" dirty="0" smtClean="0"/>
              <a:t>+</a:t>
            </a:r>
            <a:r>
              <a:rPr lang="tr-TR" dirty="0" smtClean="0"/>
              <a:t> girişi başlar ve hücre </a:t>
            </a:r>
            <a:r>
              <a:rPr lang="tr-TR" dirty="0" err="1" smtClean="0"/>
              <a:t>depolarize</a:t>
            </a:r>
            <a:r>
              <a:rPr lang="tr-TR" dirty="0" smtClean="0"/>
              <a:t> duruma geçer. Böylece gelen </a:t>
            </a:r>
            <a:r>
              <a:rPr lang="tr-TR" dirty="0" err="1" smtClean="0"/>
              <a:t>impuls</a:t>
            </a:r>
            <a:r>
              <a:rPr lang="tr-TR" dirty="0" smtClean="0"/>
              <a:t> aynı şiddet ve özellikte diğer nörona aktarılmış olur.</a:t>
            </a:r>
          </a:p>
          <a:p>
            <a:r>
              <a:rPr lang="tr-TR" b="1" dirty="0" smtClean="0">
                <a:solidFill>
                  <a:srgbClr val="FFC000"/>
                </a:solidFill>
              </a:rPr>
              <a:t>6</a:t>
            </a:r>
            <a:r>
              <a:rPr lang="tr-TR" b="1" dirty="0" smtClean="0"/>
              <a:t>.</a:t>
            </a:r>
            <a:r>
              <a:rPr lang="tr-TR" dirty="0" smtClean="0"/>
              <a:t> İletim gerçekleştikten sonra </a:t>
            </a:r>
            <a:r>
              <a:rPr lang="tr-TR" dirty="0" err="1" smtClean="0"/>
              <a:t>sinaptik</a:t>
            </a:r>
            <a:r>
              <a:rPr lang="tr-TR" dirty="0" smtClean="0"/>
              <a:t> boşluktaki </a:t>
            </a:r>
            <a:r>
              <a:rPr lang="tr-TR" dirty="0" err="1" smtClean="0"/>
              <a:t>nörotransmitter</a:t>
            </a:r>
            <a:r>
              <a:rPr lang="tr-TR" dirty="0" smtClean="0"/>
              <a:t> maddeler enzimler tarafından parçalanır veya sinir hücresi tarafından tekrar hücre içine alınır (geri alım). Böylece </a:t>
            </a:r>
            <a:r>
              <a:rPr lang="tr-TR" dirty="0" err="1" smtClean="0"/>
              <a:t>dendrit</a:t>
            </a:r>
            <a:r>
              <a:rPr lang="tr-TR" dirty="0" smtClean="0"/>
              <a:t> ucundaki </a:t>
            </a:r>
            <a:r>
              <a:rPr lang="tr-TR" dirty="0" err="1" smtClean="0"/>
              <a:t>Na</a:t>
            </a:r>
            <a:r>
              <a:rPr lang="tr-TR" baseline="30000" dirty="0" smtClean="0"/>
              <a:t>+</a:t>
            </a:r>
            <a:r>
              <a:rPr lang="tr-TR" dirty="0" smtClean="0"/>
              <a:t> kanalları kapanır.</a:t>
            </a:r>
            <a:endParaRPr lang="tr-TR" dirty="0"/>
          </a:p>
        </p:txBody>
      </p:sp>
    </p:spTree>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14290"/>
            <a:ext cx="7053542" cy="829026"/>
          </a:xfrm>
        </p:spPr>
        <p:txBody>
          <a:bodyPr/>
          <a:lstStyle/>
          <a:p>
            <a:r>
              <a:rPr lang="tr-TR" dirty="0" smtClean="0"/>
              <a:t>ÖNEMLİ NOT !</a:t>
            </a:r>
            <a:endParaRPr lang="tr-TR" dirty="0"/>
          </a:p>
        </p:txBody>
      </p:sp>
      <p:sp>
        <p:nvSpPr>
          <p:cNvPr id="3" name="2 İçerik Yer Tutucusu"/>
          <p:cNvSpPr>
            <a:spLocks noGrp="1"/>
          </p:cNvSpPr>
          <p:nvPr>
            <p:ph idx="1"/>
          </p:nvPr>
        </p:nvSpPr>
        <p:spPr>
          <a:xfrm>
            <a:off x="357158" y="1071546"/>
            <a:ext cx="8143932" cy="5500725"/>
          </a:xfrm>
        </p:spPr>
        <p:txBody>
          <a:bodyPr>
            <a:normAutofit/>
          </a:bodyPr>
          <a:lstStyle/>
          <a:p>
            <a:r>
              <a:rPr lang="tr-TR" dirty="0" smtClean="0"/>
              <a:t> Bazen de </a:t>
            </a:r>
            <a:r>
              <a:rPr lang="tr-TR" dirty="0" err="1" smtClean="0"/>
              <a:t>nörotransmitterler</a:t>
            </a:r>
            <a:r>
              <a:rPr lang="tr-TR" dirty="0" smtClean="0"/>
              <a:t> aksiyon potansiyeli (</a:t>
            </a:r>
            <a:r>
              <a:rPr lang="tr-TR" dirty="0" err="1" smtClean="0"/>
              <a:t>impuls</a:t>
            </a:r>
            <a:r>
              <a:rPr lang="tr-TR" dirty="0" smtClean="0"/>
              <a:t>) doğmasına engel olur. Böylece akson ucuna gelen tüm </a:t>
            </a:r>
            <a:r>
              <a:rPr lang="tr-TR" dirty="0" err="1" smtClean="0"/>
              <a:t>impulslar</a:t>
            </a:r>
            <a:r>
              <a:rPr lang="tr-TR" dirty="0" smtClean="0"/>
              <a:t> buradan diğer sinir hücresine geçmemiş olur. Buna </a:t>
            </a:r>
            <a:r>
              <a:rPr lang="tr-TR" b="1" dirty="0" smtClean="0">
                <a:solidFill>
                  <a:srgbClr val="FFC000"/>
                </a:solidFill>
              </a:rPr>
              <a:t>seçici direnç</a:t>
            </a:r>
            <a:r>
              <a:rPr lang="tr-TR" dirty="0" smtClean="0"/>
              <a:t> denir.</a:t>
            </a:r>
          </a:p>
          <a:p>
            <a:r>
              <a:rPr lang="tr-TR" dirty="0" smtClean="0"/>
              <a:t>-Seçici direnç sayesinde </a:t>
            </a:r>
            <a:r>
              <a:rPr lang="tr-TR" dirty="0" err="1" smtClean="0"/>
              <a:t>sinapslarda</a:t>
            </a:r>
            <a:r>
              <a:rPr lang="tr-TR" dirty="0" smtClean="0"/>
              <a:t> uyarıların tüm vücuda dağılması engellenmiş olur. </a:t>
            </a:r>
            <a:r>
              <a:rPr lang="tr-TR" dirty="0" err="1" smtClean="0"/>
              <a:t>İmpulsun</a:t>
            </a:r>
            <a:r>
              <a:rPr lang="tr-TR" dirty="0" smtClean="0"/>
              <a:t> belirli bir yolda ilerlemesi ve sadece hedef organa ulaşması sağlanır.</a:t>
            </a:r>
          </a:p>
          <a:p>
            <a:r>
              <a:rPr lang="tr-TR" dirty="0" smtClean="0"/>
              <a:t>-</a:t>
            </a:r>
            <a:r>
              <a:rPr lang="tr-TR" dirty="0" err="1" smtClean="0"/>
              <a:t>İmpuls</a:t>
            </a:r>
            <a:r>
              <a:rPr lang="tr-TR" dirty="0" smtClean="0"/>
              <a:t> komşu hücrenin </a:t>
            </a:r>
            <a:r>
              <a:rPr lang="tr-TR" dirty="0" err="1" smtClean="0"/>
              <a:t>dendritine</a:t>
            </a:r>
            <a:r>
              <a:rPr lang="tr-TR" dirty="0" smtClean="0"/>
              <a:t> ulaştırılıp iletim devam ettirilirse </a:t>
            </a:r>
            <a:r>
              <a:rPr lang="tr-TR" b="1" dirty="0" smtClean="0">
                <a:solidFill>
                  <a:srgbClr val="FFC000"/>
                </a:solidFill>
              </a:rPr>
              <a:t>kolaylaştırıcı </a:t>
            </a:r>
            <a:r>
              <a:rPr lang="tr-TR" b="1" dirty="0" err="1" smtClean="0">
                <a:solidFill>
                  <a:srgbClr val="FFC000"/>
                </a:solidFill>
              </a:rPr>
              <a:t>sinaps</a:t>
            </a:r>
            <a:r>
              <a:rPr lang="tr-TR" dirty="0" smtClean="0">
                <a:solidFill>
                  <a:srgbClr val="FFC000"/>
                </a:solidFill>
              </a:rPr>
              <a:t>,</a:t>
            </a:r>
            <a:r>
              <a:rPr lang="tr-TR" dirty="0" smtClean="0"/>
              <a:t> iletilmeyip engellenir ise </a:t>
            </a:r>
            <a:r>
              <a:rPr lang="tr-TR" b="1" dirty="0" smtClean="0">
                <a:solidFill>
                  <a:srgbClr val="FFC000"/>
                </a:solidFill>
              </a:rPr>
              <a:t>durdurucu </a:t>
            </a:r>
            <a:r>
              <a:rPr lang="tr-TR" b="1" dirty="0" err="1" smtClean="0">
                <a:solidFill>
                  <a:srgbClr val="FFC000"/>
                </a:solidFill>
              </a:rPr>
              <a:t>sinaps</a:t>
            </a:r>
            <a:r>
              <a:rPr lang="tr-TR" dirty="0" smtClean="0">
                <a:solidFill>
                  <a:srgbClr val="FFC000"/>
                </a:solidFill>
              </a:rPr>
              <a:t> </a:t>
            </a:r>
            <a:r>
              <a:rPr lang="tr-TR" dirty="0" smtClean="0"/>
              <a:t>adını alır.</a:t>
            </a:r>
          </a:p>
          <a:p>
            <a:r>
              <a:rPr lang="tr-TR" dirty="0" smtClean="0"/>
              <a:t>-Kolaylaştırıcı </a:t>
            </a:r>
            <a:r>
              <a:rPr lang="tr-TR" dirty="0" err="1" smtClean="0"/>
              <a:t>sinapslarda</a:t>
            </a:r>
            <a:r>
              <a:rPr lang="tr-TR" dirty="0" smtClean="0"/>
              <a:t> akson ucundan salgılanan </a:t>
            </a:r>
            <a:r>
              <a:rPr lang="tr-TR" dirty="0" err="1" smtClean="0"/>
              <a:t>nörotransmitter</a:t>
            </a:r>
            <a:r>
              <a:rPr lang="tr-TR" dirty="0" smtClean="0"/>
              <a:t> maddeler, komşu hücreye ulaşınca burada </a:t>
            </a:r>
            <a:r>
              <a:rPr lang="tr-TR" dirty="0" err="1" smtClean="0"/>
              <a:t>depolarizasyona</a:t>
            </a:r>
            <a:r>
              <a:rPr lang="tr-TR" dirty="0" smtClean="0"/>
              <a:t> neden olur ve </a:t>
            </a:r>
            <a:r>
              <a:rPr lang="tr-TR" dirty="0" err="1" smtClean="0"/>
              <a:t>impuls</a:t>
            </a:r>
            <a:r>
              <a:rPr lang="tr-TR" dirty="0" smtClean="0"/>
              <a:t> sonraki hücreye iletilir. Durdurucu </a:t>
            </a:r>
            <a:r>
              <a:rPr lang="tr-TR" dirty="0" err="1" smtClean="0"/>
              <a:t>sinapslarda</a:t>
            </a:r>
            <a:r>
              <a:rPr lang="tr-TR" dirty="0" smtClean="0"/>
              <a:t> ise akson ucundan salgılanan bir </a:t>
            </a:r>
            <a:r>
              <a:rPr lang="tr-TR" dirty="0" err="1" smtClean="0"/>
              <a:t>nörotransmitter</a:t>
            </a:r>
            <a:r>
              <a:rPr lang="tr-TR" dirty="0" smtClean="0"/>
              <a:t> madde, zarın polarizasyonunu arttırarak </a:t>
            </a:r>
            <a:r>
              <a:rPr lang="tr-TR" dirty="0" err="1" smtClean="0"/>
              <a:t>impulsun</a:t>
            </a:r>
            <a:r>
              <a:rPr lang="tr-TR" dirty="0" smtClean="0"/>
              <a:t> nörondan geçişini durdurur.</a:t>
            </a:r>
          </a:p>
          <a:p>
            <a:r>
              <a:rPr lang="tr-TR" dirty="0" smtClean="0"/>
              <a:t>-Engelleme ve kolaylaştırma sadece </a:t>
            </a:r>
            <a:r>
              <a:rPr lang="tr-TR" dirty="0" err="1" smtClean="0"/>
              <a:t>sinapslarda</a:t>
            </a:r>
            <a:r>
              <a:rPr lang="tr-TR" dirty="0" smtClean="0"/>
              <a:t> görülür</a:t>
            </a:r>
          </a:p>
          <a:p>
            <a:endParaRPr lang="tr-TR" dirty="0"/>
          </a:p>
        </p:txBody>
      </p:sp>
    </p:spTree>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500042"/>
            <a:ext cx="6516798" cy="671530"/>
          </a:xfrm>
        </p:spPr>
        <p:txBody>
          <a:bodyPr/>
          <a:lstStyle/>
          <a:p>
            <a:r>
              <a:rPr lang="tr-TR" b="1" dirty="0" smtClean="0">
                <a:solidFill>
                  <a:srgbClr val="FF0000"/>
                </a:solidFill>
              </a:rPr>
              <a:t>ÖNEMLİ HATIRLATMALAR</a:t>
            </a:r>
            <a:endParaRPr lang="tr-TR" dirty="0">
              <a:solidFill>
                <a:srgbClr val="FF0000"/>
              </a:solidFill>
            </a:endParaRPr>
          </a:p>
        </p:txBody>
      </p:sp>
      <p:sp>
        <p:nvSpPr>
          <p:cNvPr id="3" name="2 İçerik Yer Tutucusu"/>
          <p:cNvSpPr>
            <a:spLocks noGrp="1"/>
          </p:cNvSpPr>
          <p:nvPr>
            <p:ph idx="1"/>
          </p:nvPr>
        </p:nvSpPr>
        <p:spPr>
          <a:xfrm>
            <a:off x="571472" y="1428736"/>
            <a:ext cx="7858180" cy="4819664"/>
          </a:xfrm>
        </p:spPr>
        <p:txBody>
          <a:bodyPr>
            <a:normAutofit fontScale="85000" lnSpcReduction="10000"/>
          </a:bodyPr>
          <a:lstStyle/>
          <a:p>
            <a:r>
              <a:rPr lang="tr-TR" dirty="0" smtClean="0"/>
              <a:t>-</a:t>
            </a:r>
            <a:r>
              <a:rPr lang="tr-TR" dirty="0" err="1" smtClean="0"/>
              <a:t>İmpulsun</a:t>
            </a:r>
            <a:r>
              <a:rPr lang="tr-TR" dirty="0" smtClean="0"/>
              <a:t> iletimi için gereken enerji uyarandan değil, nörondan karşılanır.</a:t>
            </a:r>
          </a:p>
          <a:p>
            <a:r>
              <a:rPr lang="tr-TR" dirty="0" smtClean="0"/>
              <a:t>- Nöronların ATP üretimi için kullandıkları enerji verici tek molekül glikozdur.</a:t>
            </a:r>
          </a:p>
          <a:p>
            <a:r>
              <a:rPr lang="tr-TR" dirty="0" smtClean="0"/>
              <a:t>-Sinirsel aktivite ne kadar fazla ise ara nöron sayısı o kadar fazladır.</a:t>
            </a:r>
          </a:p>
          <a:p>
            <a:r>
              <a:rPr lang="tr-TR" dirty="0" smtClean="0"/>
              <a:t>-Uyarı şiddeti ne kadar artarsa artsın, </a:t>
            </a:r>
            <a:r>
              <a:rPr lang="tr-TR" dirty="0" err="1" smtClean="0"/>
              <a:t>impuls</a:t>
            </a:r>
            <a:r>
              <a:rPr lang="tr-TR" dirty="0" smtClean="0"/>
              <a:t> hızı değişmez, </a:t>
            </a:r>
            <a:r>
              <a:rPr lang="tr-TR" dirty="0" err="1" smtClean="0"/>
              <a:t>impuls</a:t>
            </a:r>
            <a:r>
              <a:rPr lang="tr-TR" dirty="0" smtClean="0"/>
              <a:t> sayısı artar. </a:t>
            </a:r>
            <a:r>
              <a:rPr lang="tr-TR" dirty="0" err="1" smtClean="0"/>
              <a:t>İmpuls</a:t>
            </a:r>
            <a:r>
              <a:rPr lang="tr-TR" dirty="0" smtClean="0"/>
              <a:t> sayısının artması, verilen tepkinin şiddetini arttırır. (Çok sıcak cisme dokunduğumuzda elimizi hızlı çekmemiz gibi.)</a:t>
            </a:r>
          </a:p>
          <a:p>
            <a:r>
              <a:rPr lang="tr-TR" dirty="0" smtClean="0"/>
              <a:t>-Uyarının şiddeti, frekansı (sıklığı) ve süresi de </a:t>
            </a:r>
            <a:r>
              <a:rPr lang="tr-TR" dirty="0" err="1" smtClean="0"/>
              <a:t>impuls</a:t>
            </a:r>
            <a:r>
              <a:rPr lang="tr-TR" dirty="0" smtClean="0"/>
              <a:t> sayısını etkiler.</a:t>
            </a:r>
          </a:p>
          <a:p>
            <a:r>
              <a:rPr lang="tr-TR" dirty="0" smtClean="0"/>
              <a:t>- </a:t>
            </a:r>
            <a:r>
              <a:rPr lang="tr-TR" dirty="0" err="1" smtClean="0"/>
              <a:t>Ranvier</a:t>
            </a:r>
            <a:r>
              <a:rPr lang="tr-TR" dirty="0" smtClean="0"/>
              <a:t> boğum sayısına göre </a:t>
            </a:r>
            <a:r>
              <a:rPr lang="tr-TR" dirty="0" err="1" smtClean="0"/>
              <a:t>impuls</a:t>
            </a:r>
            <a:r>
              <a:rPr lang="tr-TR" dirty="0" smtClean="0"/>
              <a:t> hızı değişmez.</a:t>
            </a:r>
          </a:p>
          <a:p>
            <a:r>
              <a:rPr lang="tr-TR" dirty="0" smtClean="0"/>
              <a:t>- </a:t>
            </a:r>
            <a:r>
              <a:rPr lang="tr-TR" dirty="0" err="1" smtClean="0"/>
              <a:t>Ranvier</a:t>
            </a:r>
            <a:r>
              <a:rPr lang="tr-TR" dirty="0" smtClean="0"/>
              <a:t> boğumlardaki atlamalı iletim, zamandan ve enerjiden tasarruf sağlar.</a:t>
            </a:r>
          </a:p>
          <a:p>
            <a:r>
              <a:rPr lang="tr-TR" dirty="0" smtClean="0"/>
              <a:t>-Bir nöronda </a:t>
            </a:r>
            <a:r>
              <a:rPr lang="tr-TR" dirty="0" err="1" smtClean="0"/>
              <a:t>depolarize</a:t>
            </a:r>
            <a:r>
              <a:rPr lang="tr-TR" dirty="0" smtClean="0"/>
              <a:t> olan bölge eski haline dönmeden ikinci bir uyarıya cevap vermez.</a:t>
            </a:r>
          </a:p>
          <a:p>
            <a:r>
              <a:rPr lang="tr-TR" dirty="0" smtClean="0"/>
              <a:t>- Nörondan geçen </a:t>
            </a:r>
            <a:r>
              <a:rPr lang="tr-TR" dirty="0" err="1" smtClean="0"/>
              <a:t>impuls</a:t>
            </a:r>
            <a:r>
              <a:rPr lang="tr-TR" dirty="0" smtClean="0"/>
              <a:t> sayısı arttıkça salgılanan </a:t>
            </a:r>
            <a:r>
              <a:rPr lang="tr-TR" dirty="0" err="1" smtClean="0"/>
              <a:t>nörotransmitter</a:t>
            </a:r>
            <a:r>
              <a:rPr lang="tr-TR" dirty="0" smtClean="0"/>
              <a:t> madde miktarı da artar.</a:t>
            </a:r>
          </a:p>
          <a:p>
            <a:endParaRPr lang="tr-TR" dirty="0"/>
          </a:p>
        </p:txBody>
      </p:sp>
    </p:spTree>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500042"/>
            <a:ext cx="6709906" cy="5357850"/>
          </a:xfrm>
        </p:spPr>
        <p:txBody>
          <a:bodyPr>
            <a:normAutofit/>
          </a:bodyPr>
          <a:lstStyle/>
          <a:p>
            <a:r>
              <a:rPr lang="tr-TR" sz="2400" dirty="0" smtClean="0"/>
              <a:t>-Bir </a:t>
            </a:r>
            <a:r>
              <a:rPr lang="tr-TR" sz="2400" dirty="0" err="1" smtClean="0"/>
              <a:t>impuls</a:t>
            </a:r>
            <a:r>
              <a:rPr lang="tr-TR" sz="2400" dirty="0" smtClean="0"/>
              <a:t> </a:t>
            </a:r>
            <a:r>
              <a:rPr lang="tr-TR" sz="2400" dirty="0" err="1" smtClean="0"/>
              <a:t>sinapsı</a:t>
            </a:r>
            <a:r>
              <a:rPr lang="tr-TR" sz="2400" dirty="0" smtClean="0"/>
              <a:t> geçerse, bunu izleyen diğer </a:t>
            </a:r>
            <a:r>
              <a:rPr lang="tr-TR" sz="2400" dirty="0" err="1" smtClean="0"/>
              <a:t>impulsların</a:t>
            </a:r>
            <a:r>
              <a:rPr lang="tr-TR" sz="2400" dirty="0" smtClean="0"/>
              <a:t> </a:t>
            </a:r>
            <a:r>
              <a:rPr lang="tr-TR" sz="2400" dirty="0" err="1" smtClean="0"/>
              <a:t>sinapstan</a:t>
            </a:r>
            <a:r>
              <a:rPr lang="tr-TR" sz="2400" dirty="0" smtClean="0"/>
              <a:t> geçişi daha kolay olur.</a:t>
            </a:r>
          </a:p>
          <a:p>
            <a:r>
              <a:rPr lang="tr-TR" sz="2400" dirty="0" smtClean="0"/>
              <a:t>-Bir </a:t>
            </a:r>
            <a:r>
              <a:rPr lang="tr-TR" sz="2400" dirty="0" err="1" smtClean="0"/>
              <a:t>impulsun</a:t>
            </a:r>
            <a:r>
              <a:rPr lang="tr-TR" sz="2400" dirty="0" smtClean="0"/>
              <a:t> nörondan geçişi, kimyasal </a:t>
            </a:r>
            <a:r>
              <a:rPr lang="tr-TR" sz="2400" dirty="0" err="1" smtClean="0"/>
              <a:t>sinapstan</a:t>
            </a:r>
            <a:r>
              <a:rPr lang="tr-TR" sz="2400" dirty="0" smtClean="0"/>
              <a:t> geçişinden daha hızlıdır.</a:t>
            </a:r>
          </a:p>
          <a:p>
            <a:r>
              <a:rPr lang="tr-TR" sz="2400" dirty="0" smtClean="0"/>
              <a:t>-Ya hep ya hiç prensibi, sadece bir sinir hücresi (bir sinir teli) veya bir kas teli için geçerlidir. Sinir demetleri veya bir kas demeti için geçerli değildir.</a:t>
            </a:r>
          </a:p>
          <a:p>
            <a:r>
              <a:rPr lang="tr-TR" sz="2400" dirty="0" err="1" smtClean="0"/>
              <a:t>İmpulslar</a:t>
            </a:r>
            <a:r>
              <a:rPr lang="tr-TR" sz="2400" dirty="0" smtClean="0"/>
              <a:t> bütün nöronlarda aynı şekilde iletilmesine rağmen farklı duyuların oluşumu, merkezi sinir sisteminde farklı merkezlerin görev yapmasından kaynaklanır.</a:t>
            </a:r>
          </a:p>
          <a:p>
            <a:endParaRPr lang="tr-TR" sz="2400" dirty="0"/>
          </a:p>
        </p:txBody>
      </p:sp>
      <p:pic>
        <p:nvPicPr>
          <p:cNvPr id="4" name="3 Resim" descr="Unlem-Isareti-26086.gif"/>
          <p:cNvPicPr>
            <a:picLocks noChangeAspect="1"/>
          </p:cNvPicPr>
          <p:nvPr/>
        </p:nvPicPr>
        <p:blipFill>
          <a:blip r:embed="rId2" cstate="print"/>
          <a:stretch>
            <a:fillRect/>
          </a:stretch>
        </p:blipFill>
        <p:spPr>
          <a:xfrm>
            <a:off x="6572264" y="3714752"/>
            <a:ext cx="1838325" cy="2171700"/>
          </a:xfrm>
          <a:prstGeom prst="rect">
            <a:avLst/>
          </a:prstGeom>
        </p:spPr>
      </p:pic>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1 (1).png"/>
          <p:cNvPicPr>
            <a:picLocks noGrp="1" noChangeAspect="1"/>
          </p:cNvPicPr>
          <p:nvPr>
            <p:ph idx="1"/>
          </p:nvPr>
        </p:nvPicPr>
        <p:blipFill>
          <a:blip r:embed="rId2" cstate="print"/>
          <a:stretch>
            <a:fillRect/>
          </a:stretch>
        </p:blipFill>
        <p:spPr>
          <a:xfrm>
            <a:off x="1" y="0"/>
            <a:ext cx="9144000" cy="6857999"/>
          </a:xfrm>
        </p:spPr>
      </p:pic>
    </p:spTree>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357166"/>
            <a:ext cx="6516798" cy="600092"/>
          </a:xfrm>
        </p:spPr>
        <p:txBody>
          <a:bodyPr/>
          <a:lstStyle/>
          <a:p>
            <a:r>
              <a:rPr lang="tr-TR" b="1" dirty="0" smtClean="0"/>
              <a:t>MERKEZÎ SİNİR SİSTEMİ</a:t>
            </a:r>
            <a:endParaRPr lang="tr-TR" dirty="0"/>
          </a:p>
        </p:txBody>
      </p:sp>
      <p:sp>
        <p:nvSpPr>
          <p:cNvPr id="3" name="2 İçerik Yer Tutucusu"/>
          <p:cNvSpPr>
            <a:spLocks noGrp="1"/>
          </p:cNvSpPr>
          <p:nvPr>
            <p:ph idx="1"/>
          </p:nvPr>
        </p:nvSpPr>
        <p:spPr>
          <a:xfrm>
            <a:off x="0" y="1000108"/>
            <a:ext cx="9144000" cy="5643602"/>
          </a:xfrm>
        </p:spPr>
        <p:txBody>
          <a:bodyPr>
            <a:normAutofit lnSpcReduction="10000"/>
          </a:bodyPr>
          <a:lstStyle/>
          <a:p>
            <a:r>
              <a:rPr lang="tr-TR" dirty="0" smtClean="0"/>
              <a:t>İnsanda merkezi sinir sistemi, beyin ve omurilik olmak üzere iki ana bölümde incelenir. Beyin ve omurilik dış ve iç ortamdan gelen çeşitli uyartıları alır ve değerlendirir. Merkezî sinir sisteminin yapısı motor nöronların hücre gövdeleri ve ara nöronlardan oluşmuştur.  						       </a:t>
            </a:r>
            <a:r>
              <a:rPr lang="tr-TR" sz="2400" dirty="0" smtClean="0">
                <a:solidFill>
                  <a:srgbClr val="FFFF00"/>
                </a:solidFill>
              </a:rPr>
              <a:t> </a:t>
            </a:r>
            <a:r>
              <a:rPr lang="tr-TR" sz="2400" b="1" dirty="0" smtClean="0">
                <a:solidFill>
                  <a:srgbClr val="FF0000"/>
                </a:solidFill>
              </a:rPr>
              <a:t>A. Beyin; </a:t>
            </a:r>
            <a:r>
              <a:rPr lang="tr-TR" sz="2400" b="1" dirty="0" smtClean="0"/>
              <a:t>Vücudumuzun komuta merkezidir.</a:t>
            </a:r>
            <a:endParaRPr lang="tr-TR" sz="2400" dirty="0" smtClean="0"/>
          </a:p>
          <a:p>
            <a:r>
              <a:rPr lang="tr-TR" sz="2400" b="1" dirty="0" smtClean="0"/>
              <a:t>-</a:t>
            </a:r>
            <a:r>
              <a:rPr lang="tr-TR" sz="2400" dirty="0" smtClean="0"/>
              <a:t>İnsanda kafatası içinde bulunan ve kafatası kemikleri ile korunan beynin kütlesi, yaklaşık 1.300-1.400 </a:t>
            </a:r>
            <a:r>
              <a:rPr lang="tr-TR" sz="2400" dirty="0" err="1" smtClean="0"/>
              <a:t>g’dır</a:t>
            </a:r>
            <a:r>
              <a:rPr lang="tr-TR" sz="2400" dirty="0" smtClean="0"/>
              <a:t>.</a:t>
            </a:r>
          </a:p>
          <a:p>
            <a:r>
              <a:rPr lang="tr-TR" sz="2400" dirty="0" smtClean="0"/>
              <a:t>-Yaklaşık 100 milyar nöron ve çok daha fazla destek hücrelerinden oluşur.</a:t>
            </a:r>
          </a:p>
          <a:p>
            <a:r>
              <a:rPr lang="tr-TR" sz="2400" dirty="0" smtClean="0"/>
              <a:t>-Beynin hacim ve kütlesinin zekâ ve öğrenme kapasitesi ile ilgisi yoktur. Yüzey alanının fazla olması insan beyninin diğer omurgalı canlılardan daha gelişmiş olmasını sağlayan etkenlerden biridir.</a:t>
            </a:r>
          </a:p>
          <a:p>
            <a:r>
              <a:rPr lang="tr-TR" sz="2400" dirty="0" smtClean="0"/>
              <a:t>-Beyin </a:t>
            </a:r>
            <a:r>
              <a:rPr lang="tr-TR" sz="2400" dirty="0" err="1" smtClean="0"/>
              <a:t>meningens</a:t>
            </a:r>
            <a:r>
              <a:rPr lang="tr-TR" sz="2400" dirty="0" smtClean="0"/>
              <a:t> adı verilen 3 katlı zar tabakası ile sarılıdır.</a:t>
            </a:r>
          </a:p>
          <a:p>
            <a:r>
              <a:rPr lang="tr-TR" sz="2400" dirty="0" smtClean="0"/>
              <a:t>-</a:t>
            </a:r>
            <a:r>
              <a:rPr lang="tr-TR" sz="2400" b="1" dirty="0" err="1" smtClean="0"/>
              <a:t>Meningens</a:t>
            </a:r>
            <a:r>
              <a:rPr lang="tr-TR" sz="2400" b="1" dirty="0" smtClean="0"/>
              <a:t> zarları </a:t>
            </a:r>
            <a:r>
              <a:rPr lang="tr-TR" sz="2400" b="1" dirty="0" smtClean="0">
                <a:solidFill>
                  <a:srgbClr val="FF0000"/>
                </a:solidFill>
              </a:rPr>
              <a:t>dıştan içe doğru </a:t>
            </a:r>
            <a:r>
              <a:rPr lang="tr-TR" sz="2400" b="1" dirty="0" smtClean="0"/>
              <a:t>sert zar, örümceksi zar ve ince zar olarak adlandırılır.</a:t>
            </a:r>
            <a:endParaRPr lang="tr-TR" sz="2400" dirty="0" smtClean="0"/>
          </a:p>
          <a:p>
            <a:endParaRPr lang="tr-TR" sz="2400" dirty="0">
              <a:solidFill>
                <a:srgbClr val="FFFF00"/>
              </a:solidFill>
            </a:endParaRPr>
          </a:p>
        </p:txBody>
      </p:sp>
    </p:spTree>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214423"/>
            <a:ext cx="7643866" cy="5033978"/>
          </a:xfrm>
        </p:spPr>
        <p:txBody>
          <a:bodyPr>
            <a:normAutofit/>
          </a:bodyPr>
          <a:lstStyle/>
          <a:p>
            <a:r>
              <a:rPr lang="tr-TR" sz="2400" b="1" dirty="0" smtClean="0">
                <a:solidFill>
                  <a:schemeClr val="accent3"/>
                </a:solidFill>
              </a:rPr>
              <a:t>Sert zar</a:t>
            </a:r>
            <a:r>
              <a:rPr lang="tr-TR" b="1" dirty="0" smtClean="0">
                <a:solidFill>
                  <a:schemeClr val="accent3"/>
                </a:solidFill>
              </a:rPr>
              <a:t>:</a:t>
            </a:r>
            <a:r>
              <a:rPr lang="tr-TR" dirty="0" smtClean="0"/>
              <a:t> Kafatasının hemen altında bulunur. Beyni mekanik etkilerden, yaralanma ve zedelenmelerden korur.</a:t>
            </a:r>
          </a:p>
          <a:p>
            <a:r>
              <a:rPr lang="tr-TR" sz="2400" b="1" dirty="0" smtClean="0">
                <a:solidFill>
                  <a:schemeClr val="accent3"/>
                </a:solidFill>
              </a:rPr>
              <a:t>Örümceksi zar:</a:t>
            </a:r>
            <a:r>
              <a:rPr lang="tr-TR" dirty="0" smtClean="0"/>
              <a:t> Sert zar ile ince zar arasında bulunur. Örümcek ağına benzeyen ince bağ dokusu lifleri ile sert zar ve ince zarı birbirine bağlar.</a:t>
            </a:r>
          </a:p>
          <a:p>
            <a:r>
              <a:rPr lang="tr-TR" sz="2400" b="1" dirty="0" smtClean="0">
                <a:solidFill>
                  <a:schemeClr val="accent3"/>
                </a:solidFill>
              </a:rPr>
              <a:t>İnce zar:</a:t>
            </a:r>
            <a:r>
              <a:rPr lang="tr-TR" dirty="0" smtClean="0"/>
              <a:t> Beyin zarlarının en iç tabakası olan ince zar, taşıdığı kan damarları sayesinde beynin besin ve oksijen ihtiyacını karşılar.</a:t>
            </a:r>
          </a:p>
          <a:p>
            <a:r>
              <a:rPr lang="tr-TR" dirty="0" smtClean="0"/>
              <a:t>-Kılcal kan damarlarından kan basıncının etkisiyle sızan sıvı </a:t>
            </a:r>
            <a:r>
              <a:rPr lang="tr-TR" b="1" dirty="0" smtClean="0">
                <a:solidFill>
                  <a:srgbClr val="FFC000"/>
                </a:solidFill>
              </a:rPr>
              <a:t>beyin-omurilik sıvısını</a:t>
            </a:r>
            <a:r>
              <a:rPr lang="tr-TR" dirty="0" smtClean="0">
                <a:solidFill>
                  <a:srgbClr val="FFC000"/>
                </a:solidFill>
              </a:rPr>
              <a:t> </a:t>
            </a:r>
            <a:r>
              <a:rPr lang="tr-TR" b="1" dirty="0" smtClean="0">
                <a:solidFill>
                  <a:srgbClr val="FFC000"/>
                </a:solidFill>
              </a:rPr>
              <a:t>BOS</a:t>
            </a:r>
            <a:r>
              <a:rPr lang="tr-TR" dirty="0" smtClean="0"/>
              <a:t> oluşturur ve ince zar ile örümceksi zar arasını doldurur.</a:t>
            </a:r>
          </a:p>
          <a:p>
            <a:endParaRPr lang="tr-TR" dirty="0"/>
          </a:p>
        </p:txBody>
      </p:sp>
    </p:spTree>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214290"/>
            <a:ext cx="5643602" cy="5857916"/>
          </a:xfrm>
        </p:spPr>
        <p:txBody>
          <a:bodyPr>
            <a:normAutofit/>
          </a:bodyPr>
          <a:lstStyle/>
          <a:p>
            <a:r>
              <a:rPr lang="tr-TR" sz="2800" dirty="0" smtClean="0">
                <a:solidFill>
                  <a:srgbClr val="FFC000"/>
                </a:solidFill>
              </a:rPr>
              <a:t>-</a:t>
            </a:r>
            <a:r>
              <a:rPr lang="tr-TR" sz="2800" b="1" dirty="0" smtClean="0">
                <a:solidFill>
                  <a:srgbClr val="FFC000"/>
                </a:solidFill>
              </a:rPr>
              <a:t>Beyin-omurilik sıvısının görevleri:</a:t>
            </a:r>
            <a:endParaRPr lang="tr-TR" sz="2800" dirty="0" smtClean="0">
              <a:solidFill>
                <a:srgbClr val="FFC000"/>
              </a:solidFill>
            </a:endParaRPr>
          </a:p>
          <a:p>
            <a:r>
              <a:rPr lang="tr-TR" dirty="0" smtClean="0"/>
              <a:t>- Beyin ve omuriliği vurma, çarpma gibi mekanik etkilerden korur.</a:t>
            </a:r>
          </a:p>
          <a:p>
            <a:r>
              <a:rPr lang="tr-TR" dirty="0" smtClean="0"/>
              <a:t>- Kan ile sinir hücreleri arasında madde alışverişini sağlar.</a:t>
            </a:r>
          </a:p>
          <a:p>
            <a:r>
              <a:rPr lang="tr-TR" dirty="0" smtClean="0"/>
              <a:t>- Merkezi sinir sisteminde iyon değişiminin dengede kalmasına yardım eder.</a:t>
            </a:r>
          </a:p>
          <a:p>
            <a:r>
              <a:rPr lang="tr-TR" dirty="0" smtClean="0"/>
              <a:t>-Eğer beyin-</a:t>
            </a:r>
            <a:r>
              <a:rPr lang="tr-TR" dirty="0" err="1" smtClean="0"/>
              <a:t>omirilik</a:t>
            </a:r>
            <a:r>
              <a:rPr lang="tr-TR" dirty="0" smtClean="0"/>
              <a:t> sıvısı </a:t>
            </a:r>
            <a:r>
              <a:rPr lang="tr-TR" dirty="0" err="1" smtClean="0"/>
              <a:t>enfekte</a:t>
            </a:r>
            <a:r>
              <a:rPr lang="tr-TR" dirty="0" smtClean="0"/>
              <a:t> olursa, beyin zarlarının iltihaplanması</a:t>
            </a:r>
            <a:r>
              <a:rPr lang="tr-TR" dirty="0" smtClean="0">
                <a:solidFill>
                  <a:srgbClr val="FFC000"/>
                </a:solidFill>
              </a:rPr>
              <a:t> </a:t>
            </a:r>
            <a:r>
              <a:rPr lang="tr-TR" b="1" dirty="0" smtClean="0">
                <a:solidFill>
                  <a:srgbClr val="FFC000"/>
                </a:solidFill>
              </a:rPr>
              <a:t>menenjit</a:t>
            </a:r>
            <a:r>
              <a:rPr lang="tr-TR" dirty="0" smtClean="0"/>
              <a:t> adı verilen hastalığa neden olabilir.</a:t>
            </a:r>
          </a:p>
          <a:p>
            <a:r>
              <a:rPr lang="tr-TR" dirty="0" smtClean="0"/>
              <a:t>-Virüs kaynaklı menenjit genellikle zararlı değildir, ancak bakteri kaynaklı olanı öldürücü olabilir.</a:t>
            </a:r>
          </a:p>
          <a:p>
            <a:endParaRPr lang="tr-TR" dirty="0"/>
          </a:p>
        </p:txBody>
      </p:sp>
      <p:pic>
        <p:nvPicPr>
          <p:cNvPr id="4" name="3 Resim" descr="24274845_333922157015633_6762547074090139648_n.jpg"/>
          <p:cNvPicPr>
            <a:picLocks noChangeAspect="1"/>
          </p:cNvPicPr>
          <p:nvPr/>
        </p:nvPicPr>
        <p:blipFill>
          <a:blip r:embed="rId2" cstate="print"/>
          <a:stretch>
            <a:fillRect/>
          </a:stretch>
        </p:blipFill>
        <p:spPr>
          <a:xfrm>
            <a:off x="6096000" y="1643050"/>
            <a:ext cx="3048000" cy="3810000"/>
          </a:xfrm>
          <a:prstGeom prst="rect">
            <a:avLst/>
          </a:prstGeom>
        </p:spPr>
      </p:pic>
    </p:spTree>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873630" cy="1400530"/>
          </a:xfrm>
        </p:spPr>
        <p:txBody>
          <a:bodyPr/>
          <a:lstStyle/>
          <a:p>
            <a:r>
              <a:rPr lang="tr-TR" sz="3200" b="1" dirty="0" smtClean="0"/>
              <a:t>Beyin, ön, orta ve arka beyin olmak üzere üç temel bölümden oluşur.</a:t>
            </a:r>
            <a:endParaRPr lang="tr-TR" sz="3200" dirty="0"/>
          </a:p>
        </p:txBody>
      </p:sp>
      <p:sp>
        <p:nvSpPr>
          <p:cNvPr id="3" name="2 İçerik Yer Tutucusu"/>
          <p:cNvSpPr>
            <a:spLocks noGrp="1"/>
          </p:cNvSpPr>
          <p:nvPr>
            <p:ph idx="1"/>
          </p:nvPr>
        </p:nvSpPr>
        <p:spPr/>
        <p:txBody>
          <a:bodyPr/>
          <a:lstStyle/>
          <a:p>
            <a:r>
              <a:rPr lang="tr-TR" b="1" dirty="0" smtClean="0"/>
              <a:t> </a:t>
            </a:r>
            <a:endParaRPr lang="tr-TR" dirty="0"/>
          </a:p>
        </p:txBody>
      </p:sp>
      <p:pic>
        <p:nvPicPr>
          <p:cNvPr id="4" name="3 Resim" descr="image002.png"/>
          <p:cNvPicPr>
            <a:picLocks noChangeAspect="1"/>
          </p:cNvPicPr>
          <p:nvPr/>
        </p:nvPicPr>
        <p:blipFill>
          <a:blip r:embed="rId2" cstate="print"/>
          <a:stretch>
            <a:fillRect/>
          </a:stretch>
        </p:blipFill>
        <p:spPr>
          <a:xfrm>
            <a:off x="428596" y="1785926"/>
            <a:ext cx="5214974" cy="4286280"/>
          </a:xfrm>
          <a:prstGeom prst="rect">
            <a:avLst/>
          </a:prstGeom>
        </p:spPr>
      </p:pic>
      <p:sp>
        <p:nvSpPr>
          <p:cNvPr id="5" name="4 Metin kutusu"/>
          <p:cNvSpPr txBox="1"/>
          <p:nvPr/>
        </p:nvSpPr>
        <p:spPr>
          <a:xfrm>
            <a:off x="5929322" y="2000240"/>
            <a:ext cx="2786082" cy="1569660"/>
          </a:xfrm>
          <a:prstGeom prst="rect">
            <a:avLst/>
          </a:prstGeom>
          <a:noFill/>
        </p:spPr>
        <p:txBody>
          <a:bodyPr wrap="square" rtlCol="0">
            <a:spAutoFit/>
          </a:bodyPr>
          <a:lstStyle/>
          <a:p>
            <a:r>
              <a:rPr lang="tr-TR" sz="2400" b="1" i="1" dirty="0" smtClean="0"/>
              <a:t>Şekil: İnsan beyninin boyuna kesitinde görünen kısımları</a:t>
            </a:r>
            <a:endParaRPr lang="tr-TR" sz="2400" dirty="0"/>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214290"/>
            <a:ext cx="7929618" cy="2643206"/>
          </a:xfrm>
        </p:spPr>
        <p:txBody>
          <a:bodyPr>
            <a:normAutofit fontScale="92500" lnSpcReduction="20000"/>
          </a:bodyPr>
          <a:lstStyle/>
          <a:p>
            <a:r>
              <a:rPr lang="tr-TR" sz="3600" b="1" dirty="0" smtClean="0"/>
              <a:t>B. Başlıca görevleri:</a:t>
            </a:r>
            <a:endParaRPr lang="tr-TR" sz="3600" dirty="0" smtClean="0"/>
          </a:p>
          <a:p>
            <a:r>
              <a:rPr lang="tr-TR" sz="2400" dirty="0" smtClean="0"/>
              <a:t>a. Bulundukları organı, fiziksel, kimyasal ve mekanik etkilere karşı korumak.</a:t>
            </a:r>
          </a:p>
          <a:p>
            <a:r>
              <a:rPr lang="tr-TR" sz="2400" dirty="0" smtClean="0"/>
              <a:t>b. Bağırsaklardan bazı maddelere emmek.</a:t>
            </a:r>
          </a:p>
          <a:p>
            <a:r>
              <a:rPr lang="tr-TR" sz="2400" dirty="0" smtClean="0"/>
              <a:t>c. Süt, gözyaşı gibi salgı yapmak.</a:t>
            </a:r>
          </a:p>
          <a:p>
            <a:r>
              <a:rPr lang="tr-TR" sz="2400" dirty="0" smtClean="0"/>
              <a:t>d. Çevreden gelen uyarıları almak.</a:t>
            </a:r>
          </a:p>
          <a:p>
            <a:endParaRPr lang="tr-TR" dirty="0"/>
          </a:p>
        </p:txBody>
      </p:sp>
      <p:sp>
        <p:nvSpPr>
          <p:cNvPr id="5" name="4 Metin kutusu"/>
          <p:cNvSpPr txBox="1"/>
          <p:nvPr/>
        </p:nvSpPr>
        <p:spPr>
          <a:xfrm>
            <a:off x="928662" y="3143248"/>
            <a:ext cx="5786478" cy="3293209"/>
          </a:xfrm>
          <a:prstGeom prst="rect">
            <a:avLst/>
          </a:prstGeom>
          <a:noFill/>
        </p:spPr>
        <p:txBody>
          <a:bodyPr wrap="square" rtlCol="0">
            <a:spAutoFit/>
          </a:bodyPr>
          <a:lstStyle/>
          <a:p>
            <a:r>
              <a:rPr lang="tr-TR" sz="2800" b="1" dirty="0">
                <a:solidFill>
                  <a:srgbClr val="C00000"/>
                </a:solidFill>
              </a:rPr>
              <a:t>NOT:</a:t>
            </a:r>
            <a:r>
              <a:rPr lang="tr-TR" dirty="0"/>
              <a:t> </a:t>
            </a:r>
            <a:r>
              <a:rPr lang="tr-TR" sz="2000" dirty="0"/>
              <a:t>Bu hızlı yenilenme, hücrelerin hızlı bölünmelerini gerektirir. Bu sırada bir hata oluşumu riskini artırarak kansere varabilecek sonuçlar doğurabilir. Aynı zamanda diğer vücut dokularına kıyasla </a:t>
            </a:r>
            <a:r>
              <a:rPr lang="tr-TR" sz="2000" dirty="0" err="1"/>
              <a:t>epitel</a:t>
            </a:r>
            <a:r>
              <a:rPr lang="tr-TR" sz="2000" dirty="0"/>
              <a:t> doku hücreleri dış ortamla doğrudan temas ettiği için </a:t>
            </a:r>
            <a:r>
              <a:rPr lang="tr-TR" sz="2000" dirty="0" err="1"/>
              <a:t>karsinojen</a:t>
            </a:r>
            <a:r>
              <a:rPr lang="tr-TR" sz="2000" dirty="0"/>
              <a:t> (kanser yapıcı madde) olarak bilinen etkenlere çok daha açık bir dokudur. Buna bağlı olarak tüm kanserlerin %80’i </a:t>
            </a:r>
            <a:r>
              <a:rPr lang="tr-TR" sz="2000" dirty="0" err="1"/>
              <a:t>epitel</a:t>
            </a:r>
            <a:r>
              <a:rPr lang="tr-TR" sz="2000" dirty="0"/>
              <a:t> doku kaynaklıdır.</a:t>
            </a:r>
          </a:p>
        </p:txBody>
      </p:sp>
      <p:pic>
        <p:nvPicPr>
          <p:cNvPr id="7" name="6 Resim" descr="6f8b22b509.gif"/>
          <p:cNvPicPr>
            <a:picLocks noChangeAspect="1"/>
          </p:cNvPicPr>
          <p:nvPr/>
        </p:nvPicPr>
        <p:blipFill>
          <a:blip r:embed="rId2" cstate="print"/>
          <a:stretch>
            <a:fillRect/>
          </a:stretch>
        </p:blipFill>
        <p:spPr>
          <a:xfrm>
            <a:off x="6357950" y="3286124"/>
            <a:ext cx="2071702" cy="357187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0"/>
            <a:ext cx="6516798" cy="1066800"/>
          </a:xfrm>
        </p:spPr>
        <p:txBody>
          <a:bodyPr/>
          <a:lstStyle/>
          <a:p>
            <a:r>
              <a:rPr lang="tr-TR" b="1" dirty="0" smtClean="0"/>
              <a:t>1. Ön Beyin (Büyük Beyin):</a:t>
            </a:r>
            <a:endParaRPr lang="tr-TR" dirty="0"/>
          </a:p>
        </p:txBody>
      </p:sp>
      <p:sp>
        <p:nvSpPr>
          <p:cNvPr id="3" name="2 İçerik Yer Tutucusu"/>
          <p:cNvSpPr>
            <a:spLocks noGrp="1"/>
          </p:cNvSpPr>
          <p:nvPr>
            <p:ph idx="1"/>
          </p:nvPr>
        </p:nvSpPr>
        <p:spPr>
          <a:xfrm>
            <a:off x="827484" y="1285861"/>
            <a:ext cx="7530730" cy="4962540"/>
          </a:xfrm>
        </p:spPr>
        <p:txBody>
          <a:bodyPr>
            <a:normAutofit lnSpcReduction="10000"/>
          </a:bodyPr>
          <a:lstStyle/>
          <a:p>
            <a:r>
              <a:rPr lang="tr-TR" dirty="0" smtClean="0"/>
              <a:t> Beynin en büyük bölümüdür. Uç beyin ve ara beyin olarak iki kısımda incelenir.</a:t>
            </a:r>
          </a:p>
          <a:p>
            <a:r>
              <a:rPr lang="tr-TR" b="1" dirty="0" smtClean="0">
                <a:solidFill>
                  <a:srgbClr val="FFC000"/>
                </a:solidFill>
              </a:rPr>
              <a:t>a. Uç beyin (beyin kabuğu):</a:t>
            </a:r>
            <a:r>
              <a:rPr lang="tr-TR" b="1" dirty="0" smtClean="0"/>
              <a:t> </a:t>
            </a:r>
            <a:r>
              <a:rPr lang="tr-TR" dirty="0" smtClean="0"/>
              <a:t>Sağ ve sol yarım küre olmak üzere iki kısımdan oluşu. Diğer beyin kısımlarını üstten örter.</a:t>
            </a:r>
          </a:p>
          <a:p>
            <a:r>
              <a:rPr lang="tr-TR" dirty="0" smtClean="0"/>
              <a:t>-Enine bir kesit alındığında, dışta gri renkte boz madde (nöronların gövde kısmı), içte iç kısımda beyaz renkte ak madde (nöronların akson kısmı) bulunur. Boz madde,</a:t>
            </a:r>
            <a:r>
              <a:rPr lang="tr-TR" dirty="0" smtClean="0">
                <a:solidFill>
                  <a:srgbClr val="FFC000"/>
                </a:solidFill>
              </a:rPr>
              <a:t> </a:t>
            </a:r>
            <a:r>
              <a:rPr lang="tr-TR" b="1" dirty="0" smtClean="0">
                <a:solidFill>
                  <a:srgbClr val="FFC000"/>
                </a:solidFill>
              </a:rPr>
              <a:t>beyin kabuğu (korteks)</a:t>
            </a:r>
            <a:r>
              <a:rPr lang="tr-TR" b="1" dirty="0" smtClean="0"/>
              <a:t> </a:t>
            </a:r>
            <a:r>
              <a:rPr lang="tr-TR" dirty="0" smtClean="0"/>
              <a:t>adını alır.</a:t>
            </a:r>
          </a:p>
          <a:p>
            <a:r>
              <a:rPr lang="tr-TR" dirty="0" smtClean="0"/>
              <a:t>-Beyin yarım küreleri, nöronların aksonlarından oluşan bağlarla birbirine bağlıdır. Bu bağlar;</a:t>
            </a:r>
          </a:p>
          <a:p>
            <a:r>
              <a:rPr lang="tr-TR" b="1" dirty="0" smtClean="0"/>
              <a:t>-</a:t>
            </a:r>
            <a:r>
              <a:rPr lang="tr-TR" dirty="0" smtClean="0"/>
              <a:t> Yarım küreleri üstten bağlayan,</a:t>
            </a:r>
            <a:r>
              <a:rPr lang="tr-TR" dirty="0" smtClean="0">
                <a:solidFill>
                  <a:srgbClr val="FFC000"/>
                </a:solidFill>
              </a:rPr>
              <a:t> </a:t>
            </a:r>
            <a:r>
              <a:rPr lang="tr-TR" b="1" dirty="0" smtClean="0">
                <a:solidFill>
                  <a:srgbClr val="FFC000"/>
                </a:solidFill>
              </a:rPr>
              <a:t>nasırlı cisim;</a:t>
            </a:r>
            <a:endParaRPr lang="tr-TR" dirty="0" smtClean="0">
              <a:solidFill>
                <a:srgbClr val="FFC000"/>
              </a:solidFill>
            </a:endParaRPr>
          </a:p>
          <a:p>
            <a:r>
              <a:rPr lang="tr-TR" b="1" dirty="0" smtClean="0"/>
              <a:t>-</a:t>
            </a:r>
            <a:r>
              <a:rPr lang="tr-TR" dirty="0" smtClean="0"/>
              <a:t> Yarım küreleri alttan bağlayan</a:t>
            </a:r>
            <a:r>
              <a:rPr lang="tr-TR" dirty="0" smtClean="0">
                <a:solidFill>
                  <a:srgbClr val="FFC000"/>
                </a:solidFill>
              </a:rPr>
              <a:t> </a:t>
            </a:r>
            <a:r>
              <a:rPr lang="tr-TR" b="1" dirty="0" smtClean="0">
                <a:solidFill>
                  <a:srgbClr val="FFC000"/>
                </a:solidFill>
              </a:rPr>
              <a:t>beyin üçgenidir.</a:t>
            </a:r>
            <a:endParaRPr lang="tr-TR" dirty="0" smtClean="0">
              <a:solidFill>
                <a:srgbClr val="FFC000"/>
              </a:solidFill>
            </a:endParaRPr>
          </a:p>
          <a:p>
            <a:r>
              <a:rPr lang="tr-TR" dirty="0" smtClean="0"/>
              <a:t>Beyin yarım kürelerini enine olarak birbirinden ayıran yarığa</a:t>
            </a:r>
            <a:r>
              <a:rPr lang="tr-TR" dirty="0" smtClean="0">
                <a:solidFill>
                  <a:srgbClr val="FFC000"/>
                </a:solidFill>
              </a:rPr>
              <a:t> </a:t>
            </a:r>
            <a:r>
              <a:rPr lang="tr-TR" b="1" dirty="0" err="1" smtClean="0">
                <a:solidFill>
                  <a:srgbClr val="FFC000"/>
                </a:solidFill>
              </a:rPr>
              <a:t>rolando</a:t>
            </a:r>
            <a:r>
              <a:rPr lang="tr-TR" b="1" dirty="0" smtClean="0">
                <a:solidFill>
                  <a:srgbClr val="FFC000"/>
                </a:solidFill>
              </a:rPr>
              <a:t> yarığı</a:t>
            </a:r>
            <a:r>
              <a:rPr lang="tr-TR" dirty="0" smtClean="0"/>
              <a:t> denir.  </a:t>
            </a:r>
          </a:p>
          <a:p>
            <a:endParaRPr lang="tr-TR" dirty="0"/>
          </a:p>
        </p:txBody>
      </p:sp>
    </p:spTree>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003.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85728"/>
            <a:ext cx="7537390" cy="6357958"/>
          </a:xfrm>
        </p:spPr>
        <p:txBody>
          <a:bodyPr>
            <a:normAutofit fontScale="92500" lnSpcReduction="20000"/>
          </a:bodyPr>
          <a:lstStyle/>
          <a:p>
            <a:r>
              <a:rPr lang="tr-TR" dirty="0" smtClean="0"/>
              <a:t>Beyin yarım kürelerinin her biri vücudun zıt tarafını kontrol eder. İnsanların yaklaşık %90’ında sol yarım küresi baskın olduğundan büyük bir çoğunluk sağ elini kullanır. Herhangi bir sebeple sol yarım kürede bir hasar oluşursa sağ yarım kürede baskın özellik gelişebilir.</a:t>
            </a:r>
          </a:p>
          <a:p>
            <a:r>
              <a:rPr lang="tr-TR" dirty="0" smtClean="0"/>
              <a:t>-Beyin yarım küreleri </a:t>
            </a:r>
            <a:r>
              <a:rPr lang="tr-TR" b="1" dirty="0" smtClean="0">
                <a:solidFill>
                  <a:srgbClr val="FFC000"/>
                </a:solidFill>
              </a:rPr>
              <a:t>istemli hareketlerin kontrolü</a:t>
            </a:r>
            <a:r>
              <a:rPr lang="tr-TR" dirty="0" smtClean="0"/>
              <a:t>, beş duyu organından gelen uyarıların algılanması, öğrenme, hafıza, zekâ, bilinç, yazma, konuşma gibi merkezlerin bulunduğu bölgedir.</a:t>
            </a:r>
          </a:p>
          <a:p>
            <a:r>
              <a:rPr lang="tr-TR" b="1" dirty="0" smtClean="0">
                <a:solidFill>
                  <a:srgbClr val="FFC000"/>
                </a:solidFill>
              </a:rPr>
              <a:t>-Beyin kabuğu çıkartılmış bir güvercinin;</a:t>
            </a:r>
            <a:endParaRPr lang="tr-TR" dirty="0" smtClean="0">
              <a:solidFill>
                <a:srgbClr val="FFC000"/>
              </a:solidFill>
            </a:endParaRPr>
          </a:p>
          <a:p>
            <a:r>
              <a:rPr lang="tr-TR" dirty="0" smtClean="0"/>
              <a:t>-İtilirse yürüyebildiği,</a:t>
            </a:r>
          </a:p>
          <a:p>
            <a:r>
              <a:rPr lang="tr-TR" dirty="0" smtClean="0"/>
              <a:t>-Uyarılmadıkça uçamadığı,</a:t>
            </a:r>
          </a:p>
          <a:p>
            <a:r>
              <a:rPr lang="tr-TR" dirty="0" smtClean="0"/>
              <a:t>-Havaya atılırsa uçabildiği,</a:t>
            </a:r>
          </a:p>
          <a:p>
            <a:r>
              <a:rPr lang="tr-TR" dirty="0" smtClean="0"/>
              <a:t>-Açlık hissetmediği, önüne konulan yiyeceği yemediği,</a:t>
            </a:r>
          </a:p>
          <a:p>
            <a:r>
              <a:rPr lang="tr-TR" dirty="0" smtClean="0"/>
              <a:t>-Ağzına besin verildiğinde yemediği,</a:t>
            </a:r>
          </a:p>
          <a:p>
            <a:r>
              <a:rPr lang="tr-TR" dirty="0" smtClean="0"/>
              <a:t>-Besin, yutak bölgesine itildiğinde yuttuğu,</a:t>
            </a:r>
          </a:p>
          <a:p>
            <a:r>
              <a:rPr lang="tr-TR" dirty="0" smtClean="0"/>
              <a:t> -Yanına kedi veya köpek yaklaştığında hiçbir tepki göstermediği,</a:t>
            </a:r>
          </a:p>
          <a:p>
            <a:r>
              <a:rPr lang="tr-TR" dirty="0" smtClean="0"/>
              <a:t>-Dış etkilere karşı duyarlı olmadığı görülmüştür.</a:t>
            </a:r>
          </a:p>
          <a:p>
            <a:r>
              <a:rPr lang="tr-TR" dirty="0" smtClean="0"/>
              <a:t>-Bu canlının hareketlerinin tümünün bilinçsiz olduğu gözlenmiştir.</a:t>
            </a:r>
          </a:p>
          <a:p>
            <a:endParaRPr lang="tr-TR" dirty="0"/>
          </a:p>
        </p:txBody>
      </p:sp>
    </p:spTree>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215338" cy="638826"/>
          </a:xfrm>
        </p:spPr>
        <p:txBody>
          <a:bodyPr>
            <a:normAutofit fontScale="90000"/>
          </a:bodyPr>
          <a:lstStyle/>
          <a:p>
            <a:r>
              <a:rPr lang="tr-TR" b="1" dirty="0" smtClean="0"/>
              <a:t>-</a:t>
            </a:r>
            <a:r>
              <a:rPr lang="tr-TR" sz="3200" b="1" dirty="0" smtClean="0"/>
              <a:t>Beyin yarım kürelerindeki farklı aktiviteleri kontrol eden loplar:</a:t>
            </a:r>
            <a:r>
              <a:rPr lang="tr-TR" sz="3200" dirty="0" smtClean="0"/>
              <a:t/>
            </a:r>
            <a:br>
              <a:rPr lang="tr-TR" sz="3200" dirty="0" smtClean="0"/>
            </a:br>
            <a:r>
              <a:rPr lang="tr-TR" dirty="0" smtClean="0"/>
              <a:t/>
            </a:r>
            <a:br>
              <a:rPr lang="tr-TR" dirty="0" smtClean="0"/>
            </a:br>
            <a:endParaRPr lang="tr-TR" dirty="0"/>
          </a:p>
        </p:txBody>
      </p:sp>
      <p:pic>
        <p:nvPicPr>
          <p:cNvPr id="4" name="3 İçerik Yer Tutucusu" descr="image001.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714357"/>
            <a:ext cx="4857752" cy="3286148"/>
          </a:xfrm>
        </p:spPr>
        <p:txBody>
          <a:bodyPr/>
          <a:lstStyle/>
          <a:p>
            <a:r>
              <a:rPr lang="tr-TR" sz="2400" b="1" dirty="0" err="1" smtClean="0">
                <a:solidFill>
                  <a:srgbClr val="CCCC00"/>
                </a:solidFill>
              </a:rPr>
              <a:t>Temporal</a:t>
            </a:r>
            <a:r>
              <a:rPr lang="tr-TR" sz="2400" b="1" dirty="0" smtClean="0">
                <a:solidFill>
                  <a:srgbClr val="CCCC00"/>
                </a:solidFill>
              </a:rPr>
              <a:t> lop (Şakak):</a:t>
            </a:r>
            <a:endParaRPr lang="tr-TR" sz="2400" dirty="0" smtClean="0">
              <a:solidFill>
                <a:srgbClr val="CCCC00"/>
              </a:solidFill>
            </a:endParaRPr>
          </a:p>
          <a:p>
            <a:r>
              <a:rPr lang="tr-TR" dirty="0" smtClean="0"/>
              <a:t>- Duyma ve koklama merkezi</a:t>
            </a:r>
          </a:p>
          <a:p>
            <a:r>
              <a:rPr lang="tr-TR" dirty="0" smtClean="0"/>
              <a:t>- Hafıza merkezi (ses, koku ve görülen şeylerin kaydedilmesi).</a:t>
            </a:r>
          </a:p>
          <a:p>
            <a:r>
              <a:rPr lang="tr-TR" dirty="0" smtClean="0"/>
              <a:t>-Bu bölgenin hasar görmesi durumunda kişi cismi fark eder ancak tanıyamaz.</a:t>
            </a:r>
          </a:p>
          <a:p>
            <a:endParaRPr lang="tr-TR" dirty="0"/>
          </a:p>
        </p:txBody>
      </p:sp>
      <p:sp>
        <p:nvSpPr>
          <p:cNvPr id="4" name="3 Metin kutusu"/>
          <p:cNvSpPr txBox="1"/>
          <p:nvPr/>
        </p:nvSpPr>
        <p:spPr>
          <a:xfrm>
            <a:off x="357158" y="3714752"/>
            <a:ext cx="3929090" cy="1292662"/>
          </a:xfrm>
          <a:prstGeom prst="rect">
            <a:avLst/>
          </a:prstGeom>
          <a:noFill/>
        </p:spPr>
        <p:txBody>
          <a:bodyPr wrap="square" rtlCol="0">
            <a:spAutoFit/>
          </a:bodyPr>
          <a:lstStyle/>
          <a:p>
            <a:r>
              <a:rPr lang="tr-TR" sz="2400" b="1" dirty="0" smtClean="0">
                <a:solidFill>
                  <a:srgbClr val="CCCC00"/>
                </a:solidFill>
              </a:rPr>
              <a:t> </a:t>
            </a:r>
            <a:r>
              <a:rPr lang="tr-TR" sz="2400" b="1" dirty="0" err="1" smtClean="0">
                <a:solidFill>
                  <a:srgbClr val="CCCC00"/>
                </a:solidFill>
              </a:rPr>
              <a:t>Frontal</a:t>
            </a:r>
            <a:r>
              <a:rPr lang="tr-TR" sz="2400" b="1" dirty="0" smtClean="0">
                <a:solidFill>
                  <a:srgbClr val="CCCC00"/>
                </a:solidFill>
              </a:rPr>
              <a:t> lop (Alın):</a:t>
            </a:r>
            <a:endParaRPr lang="tr-TR" sz="2400" dirty="0" smtClean="0">
              <a:solidFill>
                <a:srgbClr val="CCCC00"/>
              </a:solidFill>
            </a:endParaRPr>
          </a:p>
          <a:p>
            <a:r>
              <a:rPr lang="tr-TR" dirty="0" smtClean="0"/>
              <a:t>-İstemli kas hareketlerinin kontrol merkezi</a:t>
            </a:r>
          </a:p>
          <a:p>
            <a:r>
              <a:rPr lang="tr-TR" dirty="0" smtClean="0"/>
              <a:t>-Yazma ve konuşma merkezi</a:t>
            </a:r>
            <a:endParaRPr lang="tr-TR" dirty="0"/>
          </a:p>
        </p:txBody>
      </p:sp>
      <p:sp>
        <p:nvSpPr>
          <p:cNvPr id="5" name="4 Metin kutusu"/>
          <p:cNvSpPr txBox="1"/>
          <p:nvPr/>
        </p:nvSpPr>
        <p:spPr>
          <a:xfrm>
            <a:off x="4857752" y="1500174"/>
            <a:ext cx="4143372" cy="1569660"/>
          </a:xfrm>
          <a:prstGeom prst="rect">
            <a:avLst/>
          </a:prstGeom>
          <a:noFill/>
        </p:spPr>
        <p:txBody>
          <a:bodyPr wrap="square" rtlCol="0">
            <a:spAutoFit/>
          </a:bodyPr>
          <a:lstStyle/>
          <a:p>
            <a:r>
              <a:rPr lang="tr-TR" sz="2400" b="1" dirty="0" err="1" smtClean="0">
                <a:solidFill>
                  <a:srgbClr val="CCCC00"/>
                </a:solidFill>
              </a:rPr>
              <a:t>Parietal</a:t>
            </a:r>
            <a:r>
              <a:rPr lang="tr-TR" sz="2400" b="1" dirty="0" smtClean="0">
                <a:solidFill>
                  <a:srgbClr val="CCCC00"/>
                </a:solidFill>
              </a:rPr>
              <a:t> lop (Yan kafa):</a:t>
            </a:r>
            <a:endParaRPr lang="tr-TR" sz="2400" dirty="0" smtClean="0">
              <a:solidFill>
                <a:srgbClr val="CCCC00"/>
              </a:solidFill>
            </a:endParaRPr>
          </a:p>
          <a:p>
            <a:r>
              <a:rPr lang="tr-TR" dirty="0" smtClean="0"/>
              <a:t>-Dokunma, acı, basınç ve derideki sıcaklığı algılayan merkez</a:t>
            </a:r>
          </a:p>
          <a:p>
            <a:r>
              <a:rPr lang="tr-TR" dirty="0" smtClean="0"/>
              <a:t>-Konuşulan ve yazılan kelimelerin anlaşılmasını sağlayan merkez</a:t>
            </a:r>
            <a:endParaRPr lang="tr-TR" dirty="0"/>
          </a:p>
        </p:txBody>
      </p:sp>
      <p:sp>
        <p:nvSpPr>
          <p:cNvPr id="6" name="5 Metin kutusu"/>
          <p:cNvSpPr txBox="1"/>
          <p:nvPr/>
        </p:nvSpPr>
        <p:spPr>
          <a:xfrm>
            <a:off x="4786314" y="3441680"/>
            <a:ext cx="4071966" cy="1569660"/>
          </a:xfrm>
          <a:prstGeom prst="rect">
            <a:avLst/>
          </a:prstGeom>
          <a:noFill/>
        </p:spPr>
        <p:txBody>
          <a:bodyPr wrap="square" rtlCol="0">
            <a:spAutoFit/>
          </a:bodyPr>
          <a:lstStyle/>
          <a:p>
            <a:r>
              <a:rPr lang="tr-TR" sz="2400" b="1" dirty="0" err="1" smtClean="0">
                <a:solidFill>
                  <a:srgbClr val="CCCC00"/>
                </a:solidFill>
              </a:rPr>
              <a:t>Oksipital</a:t>
            </a:r>
            <a:r>
              <a:rPr lang="tr-TR" sz="2400" b="1" dirty="0" smtClean="0">
                <a:solidFill>
                  <a:srgbClr val="CCCC00"/>
                </a:solidFill>
              </a:rPr>
              <a:t> lop (Arka kafa):</a:t>
            </a:r>
            <a:endParaRPr lang="tr-TR" sz="2400" dirty="0" smtClean="0">
              <a:solidFill>
                <a:srgbClr val="CCCC00"/>
              </a:solidFill>
            </a:endParaRPr>
          </a:p>
          <a:p>
            <a:r>
              <a:rPr lang="tr-TR" dirty="0" smtClean="0"/>
              <a:t>- Görme duyusunun algılanması. Görsel bilgilerin alındığı ve işlendiği yerdir. Dış dünyayı algılamayı sağlar.</a:t>
            </a:r>
            <a:endParaRPr lang="tr-TR" dirty="0"/>
          </a:p>
        </p:txBody>
      </p:sp>
    </p:spTree>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 calcmode="lin" valueType="num">
                                      <p:cBhvr additive="base">
                                        <p:cTn id="3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 calcmode="lin" valueType="num">
                                      <p:cBhvr additive="base">
                                        <p:cTn id="3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 calcmode="lin" valueType="num">
                                      <p:cBhvr additive="base">
                                        <p:cTn id="4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285728"/>
            <a:ext cx="6516798" cy="1066800"/>
          </a:xfrm>
        </p:spPr>
        <p:txBody>
          <a:bodyPr/>
          <a:lstStyle/>
          <a:p>
            <a:r>
              <a:rPr lang="tr-TR" b="1" dirty="0" smtClean="0">
                <a:solidFill>
                  <a:srgbClr val="CCCC00"/>
                </a:solidFill>
              </a:rPr>
              <a:t>b. Ara Beyin:</a:t>
            </a:r>
            <a:endParaRPr lang="tr-TR" dirty="0">
              <a:solidFill>
                <a:srgbClr val="CCCC00"/>
              </a:solidFill>
            </a:endParaRPr>
          </a:p>
        </p:txBody>
      </p:sp>
      <p:sp>
        <p:nvSpPr>
          <p:cNvPr id="3" name="2 İçerik Yer Tutucusu"/>
          <p:cNvSpPr>
            <a:spLocks noGrp="1"/>
          </p:cNvSpPr>
          <p:nvPr>
            <p:ph idx="1"/>
          </p:nvPr>
        </p:nvSpPr>
        <p:spPr>
          <a:xfrm>
            <a:off x="214282" y="1357298"/>
            <a:ext cx="8072494" cy="5214973"/>
          </a:xfrm>
        </p:spPr>
        <p:txBody>
          <a:bodyPr>
            <a:normAutofit/>
          </a:bodyPr>
          <a:lstStyle/>
          <a:p>
            <a:r>
              <a:rPr lang="tr-TR" dirty="0" smtClean="0"/>
              <a:t>Ön beyni oluşturan kısımlardan birisidir.</a:t>
            </a:r>
            <a:r>
              <a:rPr lang="tr-TR" b="1" dirty="0" err="1" smtClean="0">
                <a:solidFill>
                  <a:srgbClr val="CCCC00"/>
                </a:solidFill>
              </a:rPr>
              <a:t>Epitalamus</a:t>
            </a:r>
            <a:r>
              <a:rPr lang="tr-TR" b="1" dirty="0" smtClean="0"/>
              <a:t>, </a:t>
            </a:r>
            <a:r>
              <a:rPr lang="tr-TR" b="1" dirty="0" err="1" smtClean="0">
                <a:solidFill>
                  <a:srgbClr val="CCCC00"/>
                </a:solidFill>
              </a:rPr>
              <a:t>talamus</a:t>
            </a:r>
            <a:r>
              <a:rPr lang="tr-TR" b="1" dirty="0" smtClean="0"/>
              <a:t> ve </a:t>
            </a:r>
            <a:r>
              <a:rPr lang="tr-TR" b="1" dirty="0" err="1" smtClean="0">
                <a:solidFill>
                  <a:srgbClr val="CCCC00"/>
                </a:solidFill>
              </a:rPr>
              <a:t>hipotalamus</a:t>
            </a:r>
            <a:r>
              <a:rPr lang="tr-TR" b="1" dirty="0" smtClean="0"/>
              <a:t> bölgelerini içerir.</a:t>
            </a:r>
            <a:endParaRPr lang="tr-TR" dirty="0" smtClean="0"/>
          </a:p>
          <a:p>
            <a:r>
              <a:rPr lang="tr-TR" b="1" dirty="0" smtClean="0"/>
              <a:t>-</a:t>
            </a:r>
            <a:r>
              <a:rPr lang="tr-TR" b="1" dirty="0" err="1" smtClean="0">
                <a:solidFill>
                  <a:srgbClr val="CCCC00"/>
                </a:solidFill>
              </a:rPr>
              <a:t>Epitalamus</a:t>
            </a:r>
            <a:r>
              <a:rPr lang="tr-TR" b="1" dirty="0" smtClean="0">
                <a:solidFill>
                  <a:srgbClr val="CCCC00"/>
                </a:solidFill>
              </a:rPr>
              <a:t>:</a:t>
            </a:r>
            <a:r>
              <a:rPr lang="tr-TR" dirty="0" smtClean="0"/>
              <a:t> </a:t>
            </a:r>
            <a:r>
              <a:rPr lang="tr-TR" dirty="0" err="1" smtClean="0"/>
              <a:t>Talamusun</a:t>
            </a:r>
            <a:r>
              <a:rPr lang="tr-TR" dirty="0" smtClean="0"/>
              <a:t> arka üst kısmında bulur. </a:t>
            </a:r>
            <a:r>
              <a:rPr lang="tr-TR" dirty="0" err="1" smtClean="0"/>
              <a:t>Talamus</a:t>
            </a:r>
            <a:r>
              <a:rPr lang="tr-TR" dirty="0" smtClean="0"/>
              <a:t> ve </a:t>
            </a:r>
            <a:r>
              <a:rPr lang="tr-TR" dirty="0" err="1" smtClean="0"/>
              <a:t>hipotalamusla</a:t>
            </a:r>
            <a:r>
              <a:rPr lang="tr-TR" dirty="0" smtClean="0"/>
              <a:t> birlikte görev yapar. </a:t>
            </a:r>
            <a:r>
              <a:rPr lang="tr-TR" dirty="0" err="1" smtClean="0"/>
              <a:t>Epitalamusun</a:t>
            </a:r>
            <a:r>
              <a:rPr lang="tr-TR" dirty="0" smtClean="0"/>
              <a:t> ince uzantısı </a:t>
            </a:r>
            <a:r>
              <a:rPr lang="tr-TR" b="1" dirty="0" err="1" smtClean="0">
                <a:solidFill>
                  <a:srgbClr val="C00000"/>
                </a:solidFill>
              </a:rPr>
              <a:t>epifiz</a:t>
            </a:r>
            <a:r>
              <a:rPr lang="tr-TR" b="1" dirty="0" smtClean="0">
                <a:solidFill>
                  <a:srgbClr val="C00000"/>
                </a:solidFill>
              </a:rPr>
              <a:t> bezi</a:t>
            </a:r>
            <a:r>
              <a:rPr lang="tr-TR" dirty="0" smtClean="0"/>
              <a:t> adını alır. Bu bezden salgılanan</a:t>
            </a:r>
            <a:r>
              <a:rPr lang="tr-TR" b="1" dirty="0" smtClean="0">
                <a:solidFill>
                  <a:srgbClr val="C00000"/>
                </a:solidFill>
              </a:rPr>
              <a:t> melatonin hormonunun</a:t>
            </a:r>
            <a:r>
              <a:rPr lang="tr-TR" b="1" dirty="0" smtClean="0"/>
              <a:t> </a:t>
            </a:r>
            <a:r>
              <a:rPr lang="tr-TR" dirty="0" smtClean="0"/>
              <a:t>özellikle üreme ile ilgili biyolojik ritimler üzerinde etkili olduğu bilinmektedir.</a:t>
            </a:r>
          </a:p>
          <a:p>
            <a:r>
              <a:rPr lang="tr-TR" b="1" dirty="0" smtClean="0"/>
              <a:t>- </a:t>
            </a:r>
            <a:r>
              <a:rPr lang="tr-TR" b="1" dirty="0" err="1" smtClean="0">
                <a:solidFill>
                  <a:srgbClr val="CCCC00"/>
                </a:solidFill>
              </a:rPr>
              <a:t>Talamus</a:t>
            </a:r>
            <a:r>
              <a:rPr lang="tr-TR" b="1" dirty="0" smtClean="0">
                <a:solidFill>
                  <a:srgbClr val="CCCC00"/>
                </a:solidFill>
              </a:rPr>
              <a:t>:</a:t>
            </a:r>
            <a:r>
              <a:rPr lang="tr-TR" b="1" dirty="0" smtClean="0"/>
              <a:t> </a:t>
            </a:r>
            <a:r>
              <a:rPr lang="tr-TR" dirty="0" smtClean="0"/>
              <a:t>Koku duyusu hariç bütün duyuların toplanma ve dağılma merkezidir. Duyular burada sınıflandırılarak beyin kabuğundaki duyu merkezlerine iletilir. </a:t>
            </a:r>
            <a:r>
              <a:rPr lang="tr-TR" dirty="0" err="1" smtClean="0"/>
              <a:t>Talamus</a:t>
            </a:r>
            <a:r>
              <a:rPr lang="tr-TR" dirty="0" smtClean="0"/>
              <a:t> beynin diğer bölgelerinden gelen </a:t>
            </a:r>
            <a:r>
              <a:rPr lang="tr-TR" dirty="0" err="1" smtClean="0"/>
              <a:t>impulslarla</a:t>
            </a:r>
            <a:r>
              <a:rPr lang="tr-TR" dirty="0" smtClean="0"/>
              <a:t> uyku ve uyanıklık durumunu düzenler.</a:t>
            </a:r>
          </a:p>
          <a:p>
            <a:r>
              <a:rPr lang="tr-TR" b="1" dirty="0" smtClean="0">
                <a:solidFill>
                  <a:srgbClr val="FF0000"/>
                </a:solidFill>
              </a:rPr>
              <a:t>Uyku halinde </a:t>
            </a:r>
            <a:r>
              <a:rPr lang="tr-TR" b="1" dirty="0" err="1" smtClean="0">
                <a:solidFill>
                  <a:srgbClr val="FF0000"/>
                </a:solidFill>
              </a:rPr>
              <a:t>Talamus</a:t>
            </a:r>
            <a:r>
              <a:rPr lang="tr-TR" b="1" dirty="0" smtClean="0">
                <a:solidFill>
                  <a:srgbClr val="FF0000"/>
                </a:solidFill>
              </a:rPr>
              <a:t> ve beyin kabuğu görev yapmaz.</a:t>
            </a:r>
            <a:endParaRPr lang="tr-TR" dirty="0">
              <a:solidFill>
                <a:srgbClr val="FF0000"/>
              </a:solidFill>
            </a:endParaRPr>
          </a:p>
        </p:txBody>
      </p:sp>
    </p:spTree>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785794"/>
            <a:ext cx="7858180" cy="5715040"/>
          </a:xfrm>
        </p:spPr>
        <p:txBody>
          <a:bodyPr>
            <a:normAutofit lnSpcReduction="10000"/>
          </a:bodyPr>
          <a:lstStyle/>
          <a:p>
            <a:r>
              <a:rPr lang="tr-TR" sz="2600" b="1" dirty="0" err="1" smtClean="0">
                <a:solidFill>
                  <a:srgbClr val="FFC000"/>
                </a:solidFill>
              </a:rPr>
              <a:t>Hipotalamus</a:t>
            </a:r>
            <a:r>
              <a:rPr lang="tr-TR" sz="2600" b="1" dirty="0" smtClean="0">
                <a:solidFill>
                  <a:srgbClr val="FFC000"/>
                </a:solidFill>
              </a:rPr>
              <a:t>:</a:t>
            </a:r>
            <a:r>
              <a:rPr lang="tr-TR" dirty="0" smtClean="0"/>
              <a:t> Vücudun </a:t>
            </a:r>
            <a:r>
              <a:rPr lang="tr-TR" dirty="0" err="1" smtClean="0"/>
              <a:t>homeostasisinin</a:t>
            </a:r>
            <a:r>
              <a:rPr lang="tr-TR" dirty="0" smtClean="0"/>
              <a:t>   			   		(iç denge) korunduğu, bölgedir.</a:t>
            </a:r>
          </a:p>
          <a:p>
            <a:r>
              <a:rPr lang="tr-TR" sz="2400" b="1" dirty="0" smtClean="0">
                <a:solidFill>
                  <a:srgbClr val="FF0000"/>
                </a:solidFill>
              </a:rPr>
              <a:t>- Başlıca görevleri şunlardır:</a:t>
            </a:r>
            <a:endParaRPr lang="tr-TR" sz="2400" dirty="0" smtClean="0">
              <a:solidFill>
                <a:srgbClr val="FF0000"/>
              </a:solidFill>
            </a:endParaRPr>
          </a:p>
          <a:p>
            <a:r>
              <a:rPr lang="tr-TR" dirty="0" smtClean="0"/>
              <a:t>- Kan basıncı ve kalp atış hızının ayarlanması</a:t>
            </a:r>
          </a:p>
          <a:p>
            <a:r>
              <a:rPr lang="tr-TR" dirty="0" smtClean="0"/>
              <a:t>- Vücut ısısının sabit tutulması (Eğer vücut çok ısınırsa, derideki kılcal damarların genişlemesini ve terle ısı kaybı sayesinde vücudun soğumasını sağlar.)</a:t>
            </a:r>
          </a:p>
          <a:p>
            <a:r>
              <a:rPr lang="tr-TR" dirty="0" smtClean="0"/>
              <a:t>- Susama, idrar oluşumu, elektrolit dengesinin düzenlenmesi</a:t>
            </a:r>
          </a:p>
          <a:p>
            <a:r>
              <a:rPr lang="tr-TR" dirty="0" smtClean="0"/>
              <a:t>- Yeme ve içmenin ayarlanması</a:t>
            </a:r>
          </a:p>
          <a:p>
            <a:r>
              <a:rPr lang="tr-TR" dirty="0" smtClean="0"/>
              <a:t>- Uyku döngüsü ve açlık gibi günlük biyolojik ritimle ilgili içsel bir zamanlayıcı olarak işlev yapar.</a:t>
            </a:r>
          </a:p>
          <a:p>
            <a:r>
              <a:rPr lang="tr-TR" dirty="0" smtClean="0"/>
              <a:t>- Duyu ve davranışların ayarlanması</a:t>
            </a:r>
          </a:p>
          <a:p>
            <a:r>
              <a:rPr lang="tr-TR" dirty="0" smtClean="0"/>
              <a:t>- Karbonhidrat ve yağ metabolizmasının ayarlanması	Salgıladığı özel hormonlar ile hipofiz bezinin düzenli çalışmasının sağlanması</a:t>
            </a:r>
          </a:p>
          <a:p>
            <a:endParaRPr lang="tr-TR" dirty="0"/>
          </a:p>
        </p:txBody>
      </p:sp>
    </p:spTree>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1714488"/>
            <a:ext cx="6709906" cy="4195481"/>
          </a:xfrm>
        </p:spPr>
        <p:txBody>
          <a:bodyPr/>
          <a:lstStyle/>
          <a:p>
            <a:r>
              <a:rPr lang="tr-TR" sz="2800" b="1" dirty="0" smtClean="0">
                <a:solidFill>
                  <a:srgbClr val="FFC000"/>
                </a:solidFill>
              </a:rPr>
              <a:t>b. Orta beyin</a:t>
            </a:r>
            <a:r>
              <a:rPr lang="tr-TR" b="1" dirty="0" smtClean="0"/>
              <a:t>:</a:t>
            </a:r>
            <a:r>
              <a:rPr lang="tr-TR" dirty="0" smtClean="0"/>
              <a:t> </a:t>
            </a:r>
            <a:r>
              <a:rPr lang="tr-TR" dirty="0" err="1" smtClean="0"/>
              <a:t>Ponsun</a:t>
            </a:r>
            <a:r>
              <a:rPr lang="tr-TR" dirty="0" smtClean="0"/>
              <a:t> üzerinde, beyincik ve ara </a:t>
            </a:r>
            <a:r>
              <a:rPr lang="tr-TR" dirty="0" err="1" smtClean="0"/>
              <a:t>beyinarasındadır</a:t>
            </a:r>
            <a:r>
              <a:rPr lang="tr-TR" dirty="0" smtClean="0"/>
              <a:t>. Ön ve arka beyin arasında köprü görevi görür.</a:t>
            </a:r>
          </a:p>
          <a:p>
            <a:r>
              <a:rPr lang="tr-TR" dirty="0" smtClean="0"/>
              <a:t>-Orta beyin görme ve duyma reflekslerini kontrol eder.Örneğin ışıkta göz bebeklerinin daralması, herhangi bir seste köpeğin kulaklarının dikleşmesi bu merkezler tarafından düzenlenir. Ayrıca kas </a:t>
            </a:r>
            <a:r>
              <a:rPr lang="tr-TR" dirty="0" err="1" smtClean="0"/>
              <a:t>tonusunu</a:t>
            </a:r>
            <a:r>
              <a:rPr lang="tr-TR" dirty="0" smtClean="0"/>
              <a:t> (dinlenme hâlinde kasların az da olsa kasılı kalması) ve vücudun duruşunu düzenleyen merkezler de orta beyinde bulunur.</a:t>
            </a:r>
            <a:endParaRPr lang="tr-TR" dirty="0"/>
          </a:p>
        </p:txBody>
      </p:sp>
    </p:spTree>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214290"/>
            <a:ext cx="6786610" cy="4786346"/>
          </a:xfrm>
        </p:spPr>
        <p:txBody>
          <a:bodyPr>
            <a:normAutofit/>
          </a:bodyPr>
          <a:lstStyle/>
          <a:p>
            <a:r>
              <a:rPr lang="tr-TR" sz="2800" b="1" dirty="0" smtClean="0">
                <a:solidFill>
                  <a:srgbClr val="FFC000"/>
                </a:solidFill>
              </a:rPr>
              <a:t>c. Arka Beyin:</a:t>
            </a:r>
            <a:r>
              <a:rPr lang="tr-TR" dirty="0" smtClean="0"/>
              <a:t> Beyincik, omurilik soğanı ve </a:t>
            </a:r>
            <a:r>
              <a:rPr lang="tr-TR" dirty="0" err="1" smtClean="0"/>
              <a:t>ponstan</a:t>
            </a:r>
            <a:r>
              <a:rPr lang="tr-TR" dirty="0" smtClean="0"/>
              <a:t> meydana gelir.</a:t>
            </a:r>
          </a:p>
          <a:p>
            <a:r>
              <a:rPr lang="tr-TR" sz="2400" b="1" dirty="0" smtClean="0">
                <a:solidFill>
                  <a:srgbClr val="FFC000"/>
                </a:solidFill>
              </a:rPr>
              <a:t>-Beyincik:</a:t>
            </a:r>
            <a:r>
              <a:rPr lang="tr-TR" dirty="0" smtClean="0"/>
              <a:t> Beynin arka alt kısmında, omurilik soğanının üzerinde bulunur. Beyin gibi iki yarım küreye ayrılmıştır. Beyincik yarım küreleri </a:t>
            </a:r>
            <a:r>
              <a:rPr lang="tr-TR" dirty="0" err="1" smtClean="0"/>
              <a:t>varol</a:t>
            </a:r>
            <a:r>
              <a:rPr lang="tr-TR" dirty="0" smtClean="0"/>
              <a:t> köprüsü (</a:t>
            </a:r>
            <a:r>
              <a:rPr lang="tr-TR" dirty="0" err="1" smtClean="0"/>
              <a:t>pons</a:t>
            </a:r>
            <a:r>
              <a:rPr lang="tr-TR" dirty="0" smtClean="0"/>
              <a:t>) ile birbirine bağlanır. Dış kısmında boz madde, iç kısmında ak madde bulunur. Ak madde boz madde içine dallanmalar yapar. Bu bir ağacı andırdığından </a:t>
            </a:r>
            <a:r>
              <a:rPr lang="tr-TR" b="1" dirty="0" smtClean="0">
                <a:solidFill>
                  <a:srgbClr val="FFC000"/>
                </a:solidFill>
              </a:rPr>
              <a:t>hayat ağacı</a:t>
            </a:r>
            <a:r>
              <a:rPr lang="tr-TR" dirty="0" smtClean="0"/>
              <a:t> adını alır.</a:t>
            </a:r>
          </a:p>
          <a:p>
            <a:endParaRPr lang="tr-TR" dirty="0"/>
          </a:p>
        </p:txBody>
      </p:sp>
      <p:pic>
        <p:nvPicPr>
          <p:cNvPr id="4" name="3 Resim" descr="image002.png"/>
          <p:cNvPicPr>
            <a:picLocks noChangeAspect="1"/>
          </p:cNvPicPr>
          <p:nvPr/>
        </p:nvPicPr>
        <p:blipFill>
          <a:blip r:embed="rId2" cstate="print"/>
          <a:stretch>
            <a:fillRect/>
          </a:stretch>
        </p:blipFill>
        <p:spPr>
          <a:xfrm>
            <a:off x="2071670" y="3714752"/>
            <a:ext cx="4629351" cy="2748071"/>
          </a:xfrm>
          <a:prstGeom prst="rect">
            <a:avLst/>
          </a:prstGeom>
        </p:spPr>
      </p:pic>
    </p:spTree>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214423"/>
            <a:ext cx="8286808" cy="5033978"/>
          </a:xfrm>
        </p:spPr>
        <p:txBody>
          <a:bodyPr>
            <a:normAutofit/>
          </a:bodyPr>
          <a:lstStyle/>
          <a:p>
            <a:r>
              <a:rPr lang="tr-TR" sz="3000" b="1" dirty="0" smtClean="0">
                <a:solidFill>
                  <a:srgbClr val="FFC000"/>
                </a:solidFill>
              </a:rPr>
              <a:t>-Beyinciğin görevi;</a:t>
            </a:r>
            <a:r>
              <a:rPr lang="tr-TR" dirty="0" smtClean="0"/>
              <a:t> Kas hareketlerini düzenler ve vücut dengesini sağlar. Beyinciğin çalışmasında iç kulaktan ve gözden gelen uyartılar etkilidir.</a:t>
            </a:r>
          </a:p>
          <a:p>
            <a:r>
              <a:rPr lang="tr-TR" dirty="0" smtClean="0"/>
              <a:t>- Deneysel olarak beyinciği çıkarılan köpeğin yürüyemediği gözlenmiştir. Bebekler beyincik gelişimini tamamlamadan oturamaz, ayakta duramaz ve yürüyemezler. Beyinciği zedelenen bir kuş, havaya atıldığında kanat çırpıp uçmaya çalışsa da kanatlarını birbirleriyle uyumlu çırpamadığından uçamaz.  </a:t>
            </a:r>
          </a:p>
          <a:p>
            <a:r>
              <a:rPr lang="tr-TR" b="1" dirty="0" smtClean="0"/>
              <a:t>-Beyinciği hasar gören ya da ameliyatla çıkarılan bir insan;</a:t>
            </a:r>
            <a:endParaRPr lang="tr-TR" dirty="0" smtClean="0"/>
          </a:p>
          <a:p>
            <a:r>
              <a:rPr lang="tr-TR" dirty="0" smtClean="0"/>
              <a:t>- İki elindeki parmaklarını birbirlerine değdirmekte zorlanır.</a:t>
            </a:r>
          </a:p>
          <a:p>
            <a:r>
              <a:rPr lang="tr-TR" dirty="0" smtClean="0"/>
              <a:t>-İp üstünde yürüyemez.</a:t>
            </a:r>
          </a:p>
          <a:p>
            <a:r>
              <a:rPr lang="tr-TR" dirty="0" smtClean="0"/>
              <a:t>-Kalemi eline alıp herhangi bir kelime yazamaz.</a:t>
            </a:r>
          </a:p>
          <a:p>
            <a:endParaRPr lang="tr-TR" dirty="0"/>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428604"/>
            <a:ext cx="6516798" cy="742968"/>
          </a:xfrm>
        </p:spPr>
        <p:txBody>
          <a:bodyPr/>
          <a:lstStyle/>
          <a:p>
            <a:r>
              <a:rPr lang="nn-NO" b="1" dirty="0" smtClean="0"/>
              <a:t>2. BAĞ ve DESTEK DOKU</a:t>
            </a:r>
            <a:endParaRPr lang="tr-TR" dirty="0"/>
          </a:p>
        </p:txBody>
      </p:sp>
      <p:sp>
        <p:nvSpPr>
          <p:cNvPr id="3" name="2 İçerik Yer Tutucusu"/>
          <p:cNvSpPr>
            <a:spLocks noGrp="1"/>
          </p:cNvSpPr>
          <p:nvPr>
            <p:ph idx="1"/>
          </p:nvPr>
        </p:nvSpPr>
        <p:spPr>
          <a:xfrm>
            <a:off x="571472" y="1214422"/>
            <a:ext cx="7180232" cy="4748226"/>
          </a:xfrm>
        </p:spPr>
        <p:txBody>
          <a:bodyPr>
            <a:noAutofit/>
          </a:bodyPr>
          <a:lstStyle/>
          <a:p>
            <a:r>
              <a:rPr lang="tr-TR" dirty="0" smtClean="0"/>
              <a:t>-Hücreler arası boşluk fazla, ara madde vardır.</a:t>
            </a:r>
          </a:p>
          <a:p>
            <a:r>
              <a:rPr lang="tr-TR" dirty="0" smtClean="0"/>
              <a:t>-Ara maddenin sertleşmesi ile kıkırdak ve kemik dokuyu oluşturur.</a:t>
            </a:r>
          </a:p>
          <a:p>
            <a:r>
              <a:rPr lang="tr-TR" b="1" dirty="0" smtClean="0"/>
              <a:t>-Bitkisel dokulardan parankima dokusuna karşılık gelir.</a:t>
            </a:r>
            <a:endParaRPr lang="tr-TR" dirty="0" smtClean="0"/>
          </a:p>
          <a:p>
            <a:r>
              <a:rPr lang="tr-TR" dirty="0" smtClean="0"/>
              <a:t>-Diğer dokuları desteklemek, birbirine bağlamak ve taşıdığı kan damarları sayesinde beslemek gibi iki temel görevi vardır.</a:t>
            </a:r>
          </a:p>
          <a:p>
            <a:r>
              <a:rPr lang="tr-TR" dirty="0" smtClean="0"/>
              <a:t>-</a:t>
            </a:r>
            <a:r>
              <a:rPr lang="tr-TR" dirty="0" smtClean="0">
                <a:solidFill>
                  <a:srgbClr val="CCCC00"/>
                </a:solidFill>
              </a:rPr>
              <a:t>Kıkırdak, kemik, kan ve yağ doku,</a:t>
            </a:r>
            <a:r>
              <a:rPr lang="tr-TR" dirty="0" smtClean="0"/>
              <a:t> bağ dokunun özelleşmesiyle oluşmuş dokulardır.</a:t>
            </a:r>
          </a:p>
          <a:p>
            <a:r>
              <a:rPr lang="tr-TR" dirty="0" smtClean="0"/>
              <a:t>-Bu dokuların vücuda giren mikropları ve vücutta ömrünü tamamlamış hücreleri yok etme, kanın damar içinde pıhtılaşmasını önleme, kılcal damar geçirgenliğini artıran kimyasalları salgılama ve ısı yalıtımını sağlama gibi farklı görevleri bulunur.</a:t>
            </a:r>
            <a:endParaRPr lang="tr-TR" dirty="0"/>
          </a:p>
        </p:txBody>
      </p:sp>
    </p:spTree>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571480"/>
            <a:ext cx="8373696" cy="686150"/>
          </a:xfrm>
        </p:spPr>
        <p:txBody>
          <a:bodyPr/>
          <a:lstStyle/>
          <a:p>
            <a:r>
              <a:rPr lang="tr-TR" b="1" dirty="0" smtClean="0"/>
              <a:t>-Omurilik soğanı (son beyin):</a:t>
            </a:r>
            <a:endParaRPr lang="tr-TR" dirty="0"/>
          </a:p>
        </p:txBody>
      </p:sp>
      <p:sp>
        <p:nvSpPr>
          <p:cNvPr id="3" name="2 İçerik Yer Tutucusu"/>
          <p:cNvSpPr>
            <a:spLocks noGrp="1"/>
          </p:cNvSpPr>
          <p:nvPr>
            <p:ph idx="1"/>
          </p:nvPr>
        </p:nvSpPr>
        <p:spPr>
          <a:xfrm>
            <a:off x="642910" y="1428736"/>
            <a:ext cx="7567130" cy="4766985"/>
          </a:xfrm>
        </p:spPr>
        <p:txBody>
          <a:bodyPr>
            <a:normAutofit/>
          </a:bodyPr>
          <a:lstStyle/>
          <a:p>
            <a:r>
              <a:rPr lang="tr-TR" dirty="0" smtClean="0"/>
              <a:t> Ön beyin ve beyinciğin tersine, dışta ak madde, içte boz maddeden oluşur. Omuriliğin devamı niteliğindedir.</a:t>
            </a:r>
          </a:p>
          <a:p>
            <a:r>
              <a:rPr lang="tr-TR" dirty="0" smtClean="0"/>
              <a:t>-Beyin yarım kürelerinden çıkıp vücuda giden motor sinirler omurilik soğanında çaprazlanır. Böylece sağ yarım küreden gelen sinirler vücudun sol tarafını, sol yarım küreden gelen sinirler ise vücudun sağ tarafını kontrol eder.</a:t>
            </a:r>
          </a:p>
          <a:p>
            <a:r>
              <a:rPr lang="tr-TR" dirty="0" smtClean="0"/>
              <a:t>- Omurilik soğanı sindirim, solunum, dolaşım, boşaltım gibi sistemlerin çalışmasını, karaciğerin kan şekerini ayarlamasını denetler ve yutkunma, hapşırma, öksürme, kusma gibi hayati iç refleksleri kontrol eder.</a:t>
            </a:r>
          </a:p>
          <a:p>
            <a:r>
              <a:rPr lang="tr-TR" dirty="0" smtClean="0"/>
              <a:t>-Omurilik soğanının zedelenmesi, hayatsal faaliyetlerin durmasıyla sonuçlanır. Bu nedenle, omurilik soğanına </a:t>
            </a:r>
            <a:r>
              <a:rPr lang="tr-TR" b="1" dirty="0" smtClean="0">
                <a:solidFill>
                  <a:srgbClr val="FFC000"/>
                </a:solidFill>
              </a:rPr>
              <a:t>hayat düğümü</a:t>
            </a:r>
            <a:r>
              <a:rPr lang="tr-TR" dirty="0" smtClean="0">
                <a:solidFill>
                  <a:srgbClr val="FFC000"/>
                </a:solidFill>
              </a:rPr>
              <a:t> </a:t>
            </a:r>
            <a:r>
              <a:rPr lang="tr-TR" dirty="0" smtClean="0"/>
              <a:t>de denir.</a:t>
            </a:r>
          </a:p>
          <a:p>
            <a:endParaRPr lang="tr-TR" dirty="0"/>
          </a:p>
        </p:txBody>
      </p:sp>
    </p:spTree>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t>Pons</a:t>
            </a:r>
            <a:r>
              <a:rPr lang="tr-TR" b="1" dirty="0" smtClean="0"/>
              <a:t> (Varol köprüsü):</a:t>
            </a:r>
            <a:endParaRPr lang="tr-TR" dirty="0"/>
          </a:p>
        </p:txBody>
      </p:sp>
      <p:sp>
        <p:nvSpPr>
          <p:cNvPr id="3" name="2 İçerik Yer Tutucusu"/>
          <p:cNvSpPr>
            <a:spLocks noGrp="1"/>
          </p:cNvSpPr>
          <p:nvPr>
            <p:ph idx="1"/>
          </p:nvPr>
        </p:nvSpPr>
        <p:spPr>
          <a:xfrm>
            <a:off x="827484" y="1714487"/>
            <a:ext cx="6709906" cy="4533913"/>
          </a:xfrm>
        </p:spPr>
        <p:txBody>
          <a:bodyPr/>
          <a:lstStyle/>
          <a:p>
            <a:r>
              <a:rPr lang="tr-TR" b="1" dirty="0" smtClean="0"/>
              <a:t> </a:t>
            </a:r>
            <a:r>
              <a:rPr lang="tr-TR" dirty="0" smtClean="0"/>
              <a:t>Arka beynin bir parçası olan </a:t>
            </a:r>
            <a:r>
              <a:rPr lang="tr-TR" dirty="0" err="1" smtClean="0"/>
              <a:t>pons</a:t>
            </a:r>
            <a:r>
              <a:rPr lang="tr-TR" dirty="0" smtClean="0"/>
              <a:t>, orta beyin ile omurilik soğanı arasında bulunan kalın sinir demetlerinden oluşur.</a:t>
            </a:r>
          </a:p>
          <a:p>
            <a:r>
              <a:rPr lang="tr-TR" dirty="0" smtClean="0"/>
              <a:t>- Beyincik yarım kürelerini birbirine bağlar ve aralarındaki </a:t>
            </a:r>
            <a:r>
              <a:rPr lang="tr-TR" dirty="0" err="1" smtClean="0"/>
              <a:t>impuls</a:t>
            </a:r>
            <a:r>
              <a:rPr lang="tr-TR" dirty="0" smtClean="0"/>
              <a:t> iletimini sağlar.</a:t>
            </a:r>
          </a:p>
          <a:p>
            <a:r>
              <a:rPr lang="tr-TR" b="1" dirty="0" smtClean="0"/>
              <a:t>- </a:t>
            </a:r>
            <a:r>
              <a:rPr lang="tr-TR" b="1" dirty="0" err="1" smtClean="0">
                <a:solidFill>
                  <a:srgbClr val="FFC000"/>
                </a:solidFill>
              </a:rPr>
              <a:t>Pons</a:t>
            </a:r>
            <a:r>
              <a:rPr lang="tr-TR" b="1" dirty="0" smtClean="0">
                <a:solidFill>
                  <a:srgbClr val="FFC000"/>
                </a:solidFill>
              </a:rPr>
              <a:t>, omurilik soğanı ve orta beyin birlikte beyin sapı olarak adlandırılır.</a:t>
            </a:r>
            <a:endParaRPr lang="tr-TR" dirty="0" smtClean="0">
              <a:solidFill>
                <a:srgbClr val="FFC000"/>
              </a:solidFill>
            </a:endParaRPr>
          </a:p>
          <a:p>
            <a:r>
              <a:rPr lang="tr-TR" dirty="0" smtClean="0"/>
              <a:t>- Omurgalı canlılar arasında sadece memelilerde bulunur.</a:t>
            </a:r>
          </a:p>
          <a:p>
            <a:endParaRPr lang="tr-TR" dirty="0"/>
          </a:p>
        </p:txBody>
      </p:sp>
    </p:spTree>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0"/>
            <a:ext cx="6516798" cy="885844"/>
          </a:xfrm>
        </p:spPr>
        <p:txBody>
          <a:bodyPr/>
          <a:lstStyle/>
          <a:p>
            <a:r>
              <a:rPr lang="tr-TR" b="1" dirty="0" smtClean="0"/>
              <a:t>B. Omurilik</a:t>
            </a:r>
            <a:endParaRPr lang="tr-TR" dirty="0"/>
          </a:p>
        </p:txBody>
      </p:sp>
      <p:sp>
        <p:nvSpPr>
          <p:cNvPr id="3" name="2 İçerik Yer Tutucusu"/>
          <p:cNvSpPr>
            <a:spLocks noGrp="1"/>
          </p:cNvSpPr>
          <p:nvPr>
            <p:ph idx="1"/>
          </p:nvPr>
        </p:nvSpPr>
        <p:spPr>
          <a:xfrm>
            <a:off x="0" y="1142984"/>
            <a:ext cx="8858280" cy="5357849"/>
          </a:xfrm>
        </p:spPr>
        <p:txBody>
          <a:bodyPr>
            <a:normAutofit fontScale="92500" lnSpcReduction="20000"/>
          </a:bodyPr>
          <a:lstStyle/>
          <a:p>
            <a:r>
              <a:rPr lang="tr-TR" dirty="0" smtClean="0"/>
              <a:t>Omurganın içinde, omurga boyunca uzanır.</a:t>
            </a:r>
          </a:p>
          <a:p>
            <a:r>
              <a:rPr lang="tr-TR" dirty="0" smtClean="0"/>
              <a:t>- Omuriliğin üzerini beyinde olduğu gibi dıştan içe doğru sert, örümceksi ve ince zar örter. Örümceksi zar ve ince zar arasında omuriliği darbelerden koruyan </a:t>
            </a:r>
            <a:r>
              <a:rPr lang="tr-TR" dirty="0" smtClean="0">
                <a:solidFill>
                  <a:srgbClr val="FFC000"/>
                </a:solidFill>
              </a:rPr>
              <a:t>BOS</a:t>
            </a:r>
            <a:r>
              <a:rPr lang="tr-TR" dirty="0" smtClean="0"/>
              <a:t> bulunur.</a:t>
            </a:r>
          </a:p>
          <a:p>
            <a:r>
              <a:rPr lang="tr-TR" dirty="0" smtClean="0"/>
              <a:t>-Omurilikten enine bir kesit alınıp incelendiğinde dışta ak madde, içte ise boz madde bulunur. Boz madde, ak madde içinde kanatları açık kelebek şeklinde görülür.</a:t>
            </a:r>
          </a:p>
          <a:p>
            <a:r>
              <a:rPr lang="tr-TR" dirty="0" smtClean="0"/>
              <a:t>-Boz maddenin ikisi önde, ikisi arka tarafta olmak üzere dört çıkıntısı vardır. Bu çıkıntılar boynuz olarak tanımlanır. Öndeki çıkıntılara ön boynuz, arkadaki çıkıntılara ise arka boynuz denir. Ön ve arka boynuz arasında yan boynuz bulunur.</a:t>
            </a:r>
          </a:p>
          <a:p>
            <a:r>
              <a:rPr lang="tr-TR" dirty="0" smtClean="0"/>
              <a:t>- Omuriliğin arka kısmından çıkan iki kola </a:t>
            </a:r>
            <a:r>
              <a:rPr lang="tr-TR" b="1" dirty="0" err="1" smtClean="0">
                <a:solidFill>
                  <a:srgbClr val="FFC000"/>
                </a:solidFill>
              </a:rPr>
              <a:t>dorsal</a:t>
            </a:r>
            <a:r>
              <a:rPr lang="tr-TR" b="1" dirty="0" smtClean="0">
                <a:solidFill>
                  <a:srgbClr val="FFC000"/>
                </a:solidFill>
              </a:rPr>
              <a:t> (sırt=arka) kök</a:t>
            </a:r>
            <a:r>
              <a:rPr lang="tr-TR" b="1" dirty="0" smtClean="0"/>
              <a:t> </a:t>
            </a:r>
            <a:r>
              <a:rPr lang="tr-TR" dirty="0" smtClean="0"/>
              <a:t>adı verilir. Buradan omuriliğe duyu sinirleri girer.</a:t>
            </a:r>
          </a:p>
          <a:p>
            <a:r>
              <a:rPr lang="tr-TR" dirty="0" smtClean="0"/>
              <a:t>- Ön kısmından çıkan iki kola ise </a:t>
            </a:r>
            <a:r>
              <a:rPr lang="tr-TR" b="1" dirty="0" err="1" smtClean="0">
                <a:solidFill>
                  <a:srgbClr val="FFC000"/>
                </a:solidFill>
              </a:rPr>
              <a:t>ventral</a:t>
            </a:r>
            <a:r>
              <a:rPr lang="tr-TR" b="1" dirty="0" smtClean="0">
                <a:solidFill>
                  <a:srgbClr val="FFC000"/>
                </a:solidFill>
              </a:rPr>
              <a:t> (karın) kök</a:t>
            </a:r>
            <a:r>
              <a:rPr lang="tr-TR" dirty="0" smtClean="0"/>
              <a:t> adı verilir. Buradan ise motor sinirleri çıkar.</a:t>
            </a:r>
          </a:p>
          <a:p>
            <a:r>
              <a:rPr lang="tr-TR" dirty="0" smtClean="0"/>
              <a:t>-Omurilikte duyu ve motor sinirlerini birleştiren ara nöronlar da vardır.</a:t>
            </a:r>
          </a:p>
          <a:p>
            <a:r>
              <a:rPr lang="tr-TR" dirty="0" smtClean="0"/>
              <a:t>-Duyu sinirlerinin çoğu beyne ulaşmadan önce omurilik içinden çapraz yaparak geçer.</a:t>
            </a:r>
          </a:p>
          <a:p>
            <a:endParaRPr lang="tr-TR" dirty="0"/>
          </a:p>
        </p:txBody>
      </p:sp>
    </p:spTree>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714612" y="6096296"/>
            <a:ext cx="3643338" cy="761704"/>
          </a:xfrm>
        </p:spPr>
        <p:txBody>
          <a:bodyPr/>
          <a:lstStyle/>
          <a:p>
            <a:r>
              <a:rPr lang="tr-TR" sz="2000" b="1" i="1" dirty="0" smtClean="0"/>
              <a:t>Şekil: Omuriliğin enine kesiti</a:t>
            </a:r>
            <a:endParaRPr lang="tr-TR" sz="2000" dirty="0"/>
          </a:p>
        </p:txBody>
      </p:sp>
      <p:pic>
        <p:nvPicPr>
          <p:cNvPr id="4" name="3 İçerik Yer Tutucusu" descr="image001 (1).png"/>
          <p:cNvPicPr>
            <a:picLocks noGrp="1" noChangeAspect="1"/>
          </p:cNvPicPr>
          <p:nvPr>
            <p:ph idx="1"/>
          </p:nvPr>
        </p:nvPicPr>
        <p:blipFill>
          <a:blip r:embed="rId2" cstate="print"/>
          <a:stretch>
            <a:fillRect/>
          </a:stretch>
        </p:blipFill>
        <p:spPr>
          <a:xfrm>
            <a:off x="0" y="0"/>
            <a:ext cx="9144000" cy="5715016"/>
          </a:xfrm>
        </p:spPr>
      </p:pic>
    </p:spTree>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500042"/>
            <a:ext cx="9144000" cy="781702"/>
          </a:xfrm>
        </p:spPr>
        <p:txBody>
          <a:bodyPr/>
          <a:lstStyle/>
          <a:p>
            <a:r>
              <a:rPr lang="tr-TR" sz="3200" b="1" dirty="0" smtClean="0"/>
              <a:t>Omuriliğin iki önemli görevi vardır</a:t>
            </a:r>
            <a:endParaRPr lang="tr-TR" sz="3200" dirty="0"/>
          </a:p>
        </p:txBody>
      </p:sp>
      <p:sp>
        <p:nvSpPr>
          <p:cNvPr id="3" name="2 İçerik Yer Tutucusu"/>
          <p:cNvSpPr>
            <a:spLocks noGrp="1"/>
          </p:cNvSpPr>
          <p:nvPr>
            <p:ph idx="1"/>
          </p:nvPr>
        </p:nvSpPr>
        <p:spPr>
          <a:xfrm>
            <a:off x="0" y="1428736"/>
            <a:ext cx="8786842" cy="5214973"/>
          </a:xfrm>
        </p:spPr>
        <p:txBody>
          <a:bodyPr>
            <a:normAutofit/>
          </a:bodyPr>
          <a:lstStyle/>
          <a:p>
            <a:r>
              <a:rPr lang="tr-TR" b="1" dirty="0" smtClean="0">
                <a:solidFill>
                  <a:srgbClr val="FFC000"/>
                </a:solidFill>
              </a:rPr>
              <a:t>1. Uyartıları iletmek:</a:t>
            </a:r>
            <a:r>
              <a:rPr lang="tr-TR" dirty="0" smtClean="0">
                <a:solidFill>
                  <a:srgbClr val="FFC000"/>
                </a:solidFill>
              </a:rPr>
              <a:t> </a:t>
            </a:r>
            <a:r>
              <a:rPr lang="tr-TR" dirty="0" smtClean="0"/>
              <a:t>Beyin ile çevresel sinir sistemi arasındaki bağlantıyı kurar. Çevreden gelen uyartılar sonucu oluşan </a:t>
            </a:r>
            <a:r>
              <a:rPr lang="tr-TR" dirty="0" err="1" smtClean="0"/>
              <a:t>impulsları</a:t>
            </a:r>
            <a:r>
              <a:rPr lang="tr-TR" dirty="0" smtClean="0"/>
              <a:t> beyne iletir. Beyinden gelen </a:t>
            </a:r>
            <a:r>
              <a:rPr lang="tr-TR" dirty="0" err="1" smtClean="0"/>
              <a:t>impulsları</a:t>
            </a:r>
            <a:r>
              <a:rPr lang="tr-TR" dirty="0" smtClean="0"/>
              <a:t> da çevresel sinir sistemine ulaştırarak hedef organların uyarılmasını sağlar.</a:t>
            </a:r>
          </a:p>
          <a:p>
            <a:r>
              <a:rPr lang="tr-TR" b="1" dirty="0" smtClean="0">
                <a:solidFill>
                  <a:srgbClr val="FFC000"/>
                </a:solidFill>
              </a:rPr>
              <a:t>2. Refleksleri yönetmek ve kontrol etmek:</a:t>
            </a:r>
            <a:r>
              <a:rPr lang="tr-TR" dirty="0" smtClean="0"/>
              <a:t> Refleksler, bir uyartı karşısında istemsiz ve otomatik olarak yapılan hareketlerdir.</a:t>
            </a:r>
          </a:p>
          <a:p>
            <a:r>
              <a:rPr lang="tr-TR" dirty="0" smtClean="0"/>
              <a:t>- Omurilik aynı zamanda beyin kabuğu (kortesi) tarafından öğrenildikten sonra alışkanlık haline gelen yüzme, dans etme, bisiklet sürme gibi hareketleri de denetler. Bu davranışların gerçekleşmesinde bir aksaklık ortaya çıkarsa beyin tekrar devreye girer.</a:t>
            </a:r>
          </a:p>
          <a:p>
            <a:r>
              <a:rPr lang="tr-TR" sz="2800" b="1" dirty="0" smtClean="0">
                <a:solidFill>
                  <a:srgbClr val="FF0000"/>
                </a:solidFill>
              </a:rPr>
              <a:t>NOT:</a:t>
            </a:r>
            <a:r>
              <a:rPr lang="tr-TR" dirty="0" smtClean="0"/>
              <a:t> Doğuştan gelen bazı reflekslerin kontrol merkezi omurilikte değildir. Örneğin göz ve kulak refleksleri orta beyinden, yutkunma, hapşırma, öksürme, kusma gibi hayati </a:t>
            </a:r>
            <a:r>
              <a:rPr lang="tr-TR" b="1" dirty="0" smtClean="0">
                <a:solidFill>
                  <a:srgbClr val="FF0000"/>
                </a:solidFill>
              </a:rPr>
              <a:t>iç refleksleri</a:t>
            </a:r>
            <a:r>
              <a:rPr lang="tr-TR" dirty="0" smtClean="0"/>
              <a:t> omurilik soğanından kontrol edilir.</a:t>
            </a:r>
            <a:endParaRPr lang="tr-TR" dirty="0"/>
          </a:p>
        </p:txBody>
      </p:sp>
    </p:spTree>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214290"/>
            <a:ext cx="6709906" cy="4195481"/>
          </a:xfrm>
        </p:spPr>
        <p:txBody>
          <a:bodyPr/>
          <a:lstStyle/>
          <a:p>
            <a:r>
              <a:rPr lang="tr-TR" sz="2400" b="1" dirty="0" smtClean="0">
                <a:solidFill>
                  <a:srgbClr val="FFC000"/>
                </a:solidFill>
              </a:rPr>
              <a:t>Refleks:</a:t>
            </a:r>
            <a:r>
              <a:rPr lang="tr-TR" dirty="0" smtClean="0">
                <a:solidFill>
                  <a:srgbClr val="FFC000"/>
                </a:solidFill>
              </a:rPr>
              <a:t> </a:t>
            </a:r>
            <a:r>
              <a:rPr lang="tr-TR" dirty="0" smtClean="0"/>
              <a:t>Canlının dıştan gelen bazı uyartılara karşı oluşturduğu ani tepkilere denir. İki çeşittir.</a:t>
            </a:r>
          </a:p>
          <a:p>
            <a:r>
              <a:rPr lang="tr-TR" sz="2400" b="1" dirty="0" smtClean="0">
                <a:solidFill>
                  <a:srgbClr val="FFC000"/>
                </a:solidFill>
              </a:rPr>
              <a:t>a. Kalıtsal refleks:</a:t>
            </a:r>
            <a:r>
              <a:rPr lang="tr-TR" dirty="0" smtClean="0"/>
              <a:t> Doğuştan gelen ve her insanda ortak olan reflekslerdir. Düzenlenmesinde beynin rolü yoktur. </a:t>
            </a:r>
          </a:p>
          <a:p>
            <a:endParaRPr lang="tr-TR" dirty="0"/>
          </a:p>
        </p:txBody>
      </p:sp>
      <p:pic>
        <p:nvPicPr>
          <p:cNvPr id="5" name="4 Resim" descr="Screenshot_2018-04-03-20-01-23-1.png"/>
          <p:cNvPicPr>
            <a:picLocks noChangeAspect="1"/>
          </p:cNvPicPr>
          <p:nvPr/>
        </p:nvPicPr>
        <p:blipFill>
          <a:blip r:embed="rId2" cstate="print"/>
          <a:stretch>
            <a:fillRect/>
          </a:stretch>
        </p:blipFill>
        <p:spPr>
          <a:xfrm>
            <a:off x="0" y="2285992"/>
            <a:ext cx="9144000" cy="4572008"/>
          </a:xfrm>
          <a:prstGeom prst="rect">
            <a:avLst/>
          </a:prstGeom>
        </p:spPr>
      </p:pic>
    </p:spTree>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28604"/>
            <a:ext cx="9144000" cy="6429396"/>
          </a:xfrm>
        </p:spPr>
        <p:txBody>
          <a:bodyPr>
            <a:normAutofit fontScale="92500" lnSpcReduction="10000"/>
          </a:bodyPr>
          <a:lstStyle/>
          <a:p>
            <a:r>
              <a:rPr lang="tr-TR" sz="2800" b="1" dirty="0" smtClean="0">
                <a:solidFill>
                  <a:srgbClr val="FFC000"/>
                </a:solidFill>
              </a:rPr>
              <a:t>b. Kazanılmış (şartlı) refleks</a:t>
            </a:r>
            <a:r>
              <a:rPr lang="tr-TR" sz="2800" dirty="0" smtClean="0">
                <a:solidFill>
                  <a:srgbClr val="FFC000"/>
                </a:solidFill>
              </a:rPr>
              <a:t>: </a:t>
            </a:r>
            <a:r>
              <a:rPr lang="tr-TR" dirty="0" smtClean="0"/>
              <a:t>Özel eğitimle sonradan kazanılan reflekslerdir. Bu reflekslerin öğrenme aşamasında beyin kabuğu işlev görür. Öğrenildikten sonra davranış alışkanlığa dönüşür ve omurilik denetiminde gerçekleşir.</a:t>
            </a:r>
          </a:p>
          <a:p>
            <a:r>
              <a:rPr lang="tr-TR" dirty="0" smtClean="0"/>
              <a:t>-İlk kez </a:t>
            </a:r>
            <a:r>
              <a:rPr lang="tr-TR" dirty="0" err="1" smtClean="0"/>
              <a:t>Pavlov</a:t>
            </a:r>
            <a:r>
              <a:rPr lang="tr-TR" dirty="0" smtClean="0"/>
              <a:t> tarafından köpekler üzerinde araştırıldı.</a:t>
            </a:r>
          </a:p>
          <a:p>
            <a:r>
              <a:rPr lang="tr-TR" b="1" dirty="0" smtClean="0">
                <a:solidFill>
                  <a:srgbClr val="FF0000"/>
                </a:solidFill>
              </a:rPr>
              <a:t>Alışkanlıklar:</a:t>
            </a:r>
            <a:r>
              <a:rPr lang="tr-TR" dirty="0" smtClean="0">
                <a:solidFill>
                  <a:srgbClr val="FF0000"/>
                </a:solidFill>
              </a:rPr>
              <a:t> </a:t>
            </a:r>
            <a:r>
              <a:rPr lang="tr-TR" dirty="0" smtClean="0"/>
              <a:t>Beynin öğrendiği ve sık sık yaptığı işleri omuriliğe yüklemesidir. Örgü örmek, yüzmek, bisiklet sürmek, dans etmek vb.</a:t>
            </a:r>
          </a:p>
          <a:p>
            <a:r>
              <a:rPr lang="tr-TR" dirty="0" smtClean="0"/>
              <a:t>-Kedilerin pisi pisi sesine doğru gelmeleri, limon yiyen birini görünce ağzın sulanması, sıcak cisimlerden sakınma, kazanılmış refleks örnekleridir.</a:t>
            </a:r>
          </a:p>
          <a:p>
            <a:r>
              <a:rPr lang="tr-TR" dirty="0" smtClean="0"/>
              <a:t>-Refleks gerçekleşirken uyartının geçtiği iki ya da daha fazla nöronu kapsayan sinir yoluna </a:t>
            </a:r>
            <a:r>
              <a:rPr lang="tr-TR" b="1" dirty="0" smtClean="0">
                <a:solidFill>
                  <a:srgbClr val="FF0000"/>
                </a:solidFill>
              </a:rPr>
              <a:t>refleks yayı</a:t>
            </a:r>
            <a:r>
              <a:rPr lang="tr-TR" dirty="0" smtClean="0">
                <a:solidFill>
                  <a:srgbClr val="FF0000"/>
                </a:solidFill>
              </a:rPr>
              <a:t> </a:t>
            </a:r>
            <a:r>
              <a:rPr lang="tr-TR" dirty="0" smtClean="0"/>
              <a:t>denir.</a:t>
            </a:r>
          </a:p>
          <a:p>
            <a:r>
              <a:rPr lang="tr-TR" dirty="0" smtClean="0"/>
              <a:t>- Diz kapağı refleksi kalıtsal reflekstir. Dizdeki kirişe vurulduğunda ayağın öne fırlamasıdır. Bu basit refleks yayında bir duyu ve bir de motor olmak üzere iki nöron bulunur.</a:t>
            </a:r>
          </a:p>
          <a:p>
            <a:r>
              <a:rPr lang="tr-TR" dirty="0" smtClean="0"/>
              <a:t>-Karmaşık bir refleks yayında sırası ile, duyu nöronlar-ara nöron-motor nöron bulunur. Buradaki ara nöron omurilik üzerinde bulunur.</a:t>
            </a:r>
          </a:p>
          <a:p>
            <a:pPr>
              <a:buNone/>
            </a:pPr>
            <a:r>
              <a:rPr lang="tr-TR" dirty="0" smtClean="0"/>
              <a:t/>
            </a:r>
            <a:br>
              <a:rPr lang="tr-TR" dirty="0" smtClean="0"/>
            </a:br>
            <a:endParaRPr lang="tr-TR" dirty="0"/>
          </a:p>
        </p:txBody>
      </p:sp>
    </p:spTree>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i="1" dirty="0" smtClean="0"/>
              <a:t>Şekil: Refleks yayının işleyişi ;</a:t>
            </a:r>
            <a:endParaRPr lang="tr-TR" dirty="0"/>
          </a:p>
        </p:txBody>
      </p:sp>
      <p:pic>
        <p:nvPicPr>
          <p:cNvPr id="4" name="3 İçerik Yer Tutucusu" descr="image002.png"/>
          <p:cNvPicPr>
            <a:picLocks noGrp="1" noChangeAspect="1"/>
          </p:cNvPicPr>
          <p:nvPr>
            <p:ph idx="1"/>
          </p:nvPr>
        </p:nvPicPr>
        <p:blipFill>
          <a:blip r:embed="rId2" cstate="print"/>
          <a:stretch>
            <a:fillRect/>
          </a:stretch>
        </p:blipFill>
        <p:spPr>
          <a:xfrm>
            <a:off x="1071538" y="2000240"/>
            <a:ext cx="6715172" cy="4199867"/>
          </a:xfrm>
        </p:spPr>
      </p:pic>
    </p:spTree>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85728"/>
            <a:ext cx="7053542" cy="714380"/>
          </a:xfrm>
        </p:spPr>
        <p:txBody>
          <a:bodyPr>
            <a:normAutofit fontScale="90000"/>
          </a:bodyPr>
          <a:lstStyle/>
          <a:p>
            <a:r>
              <a:rPr lang="tr-TR" sz="3200" b="1" dirty="0" smtClean="0"/>
              <a:t>Bir refleks olayında </a:t>
            </a:r>
            <a:r>
              <a:rPr lang="tr-TR" sz="3200" b="1" dirty="0" err="1" smtClean="0"/>
              <a:t>impulsun</a:t>
            </a:r>
            <a:r>
              <a:rPr lang="tr-TR" sz="3200" b="1" dirty="0" smtClean="0"/>
              <a:t> izlediği yol;</a:t>
            </a:r>
            <a:endParaRPr lang="tr-TR" sz="3200" dirty="0"/>
          </a:p>
        </p:txBody>
      </p:sp>
      <p:sp>
        <p:nvSpPr>
          <p:cNvPr id="3" name="2 İçerik Yer Tutucusu"/>
          <p:cNvSpPr>
            <a:spLocks noGrp="1"/>
          </p:cNvSpPr>
          <p:nvPr>
            <p:ph idx="1"/>
          </p:nvPr>
        </p:nvSpPr>
        <p:spPr>
          <a:xfrm>
            <a:off x="0" y="1285860"/>
            <a:ext cx="9144000" cy="5572140"/>
          </a:xfrm>
        </p:spPr>
        <p:txBody>
          <a:bodyPr>
            <a:normAutofit fontScale="92500" lnSpcReduction="20000"/>
          </a:bodyPr>
          <a:lstStyle/>
          <a:p>
            <a:r>
              <a:rPr lang="tr-TR" dirty="0" smtClean="0"/>
              <a:t>Reseptör → Duyu nöronu → Arka (</a:t>
            </a:r>
            <a:r>
              <a:rPr lang="tr-TR" dirty="0" err="1" smtClean="0"/>
              <a:t>dorsal</a:t>
            </a:r>
            <a:r>
              <a:rPr lang="tr-TR" dirty="0" smtClean="0"/>
              <a:t>) kök → Arka boynuz→Ara nöron → </a:t>
            </a:r>
            <a:r>
              <a:rPr lang="tr-TR" dirty="0" err="1" smtClean="0"/>
              <a:t>Önboynuz</a:t>
            </a:r>
            <a:r>
              <a:rPr lang="tr-TR" dirty="0" smtClean="0"/>
              <a:t>→ Ön (</a:t>
            </a:r>
            <a:r>
              <a:rPr lang="tr-TR" dirty="0" err="1" smtClean="0"/>
              <a:t>ventral</a:t>
            </a:r>
            <a:r>
              <a:rPr lang="tr-TR" dirty="0" smtClean="0"/>
              <a:t>) kök→ Motor nöron →</a:t>
            </a:r>
            <a:r>
              <a:rPr lang="tr-TR" dirty="0" err="1" smtClean="0"/>
              <a:t>Efektör</a:t>
            </a:r>
            <a:r>
              <a:rPr lang="tr-TR" dirty="0" smtClean="0"/>
              <a:t>					</a:t>
            </a:r>
            <a:r>
              <a:rPr lang="tr-TR" b="1" dirty="0" smtClean="0"/>
              <a:t> Elimize iğne battığında hiç düşünmeden hemen çekmemizi sağlayan refleks yayı aşağıda verildiği gibi işlemektedir:</a:t>
            </a:r>
            <a:endParaRPr lang="tr-TR" dirty="0" smtClean="0"/>
          </a:p>
          <a:p>
            <a:r>
              <a:rPr lang="tr-TR" b="1" dirty="0" smtClean="0"/>
              <a:t>1.</a:t>
            </a:r>
            <a:r>
              <a:rPr lang="tr-TR" dirty="0" smtClean="0"/>
              <a:t> Derideki reseptör, ısı ile uyarılır.</a:t>
            </a:r>
          </a:p>
          <a:p>
            <a:r>
              <a:rPr lang="tr-TR" b="1" dirty="0" smtClean="0"/>
              <a:t>2.</a:t>
            </a:r>
            <a:r>
              <a:rPr lang="tr-TR" dirty="0" smtClean="0"/>
              <a:t> Reseptör duyu nöronunda </a:t>
            </a:r>
            <a:r>
              <a:rPr lang="tr-TR" dirty="0" err="1" smtClean="0"/>
              <a:t>impuls</a:t>
            </a:r>
            <a:r>
              <a:rPr lang="tr-TR" dirty="0" smtClean="0"/>
              <a:t> başlatır. Bu nöron da </a:t>
            </a:r>
            <a:r>
              <a:rPr lang="tr-TR" dirty="0" err="1" smtClean="0"/>
              <a:t>impulsu</a:t>
            </a:r>
            <a:r>
              <a:rPr lang="tr-TR" dirty="0" smtClean="0"/>
              <a:t> omuriliğe taşır.</a:t>
            </a:r>
          </a:p>
          <a:p>
            <a:r>
              <a:rPr lang="tr-TR" b="1" dirty="0" smtClean="0"/>
              <a:t>3</a:t>
            </a:r>
            <a:r>
              <a:rPr lang="tr-TR" dirty="0" smtClean="0"/>
              <a:t>. Duyu nöronu </a:t>
            </a:r>
            <a:r>
              <a:rPr lang="tr-TR" dirty="0" err="1" smtClean="0"/>
              <a:t>impulsu</a:t>
            </a:r>
            <a:r>
              <a:rPr lang="tr-TR" dirty="0" smtClean="0"/>
              <a:t> omurilik içindeki ara nörona aktarır. Ara nöron </a:t>
            </a:r>
            <a:r>
              <a:rPr lang="tr-TR" dirty="0" err="1" smtClean="0"/>
              <a:t>impulsu</a:t>
            </a:r>
            <a:r>
              <a:rPr lang="tr-TR" dirty="0" smtClean="0"/>
              <a:t> motor nörona iletir.</a:t>
            </a:r>
          </a:p>
          <a:p>
            <a:r>
              <a:rPr lang="tr-TR" dirty="0" smtClean="0"/>
              <a:t>4. Motor nöron, </a:t>
            </a:r>
            <a:r>
              <a:rPr lang="tr-TR" dirty="0" err="1" smtClean="0"/>
              <a:t>impulsu</a:t>
            </a:r>
            <a:r>
              <a:rPr lang="tr-TR" dirty="0" smtClean="0"/>
              <a:t> kol kaslarına taşır. Motor nöronla gelen </a:t>
            </a:r>
            <a:r>
              <a:rPr lang="tr-TR" dirty="0" err="1" smtClean="0"/>
              <a:t>impulslar</a:t>
            </a:r>
            <a:r>
              <a:rPr lang="tr-TR" dirty="0" smtClean="0"/>
              <a:t> el ve kolumuzu hareket ettirmemizi sağlar.</a:t>
            </a:r>
          </a:p>
          <a:p>
            <a:r>
              <a:rPr lang="tr-TR" dirty="0" smtClean="0"/>
              <a:t>Yukarıda açıklanan bu refleks hareketi, </a:t>
            </a:r>
            <a:r>
              <a:rPr lang="tr-TR" dirty="0" err="1" smtClean="0"/>
              <a:t>impuls</a:t>
            </a:r>
            <a:r>
              <a:rPr lang="tr-TR" dirty="0" smtClean="0"/>
              <a:t> beyne ulaşmadan gerçekleşir. Sıcaklık ya da acı hissedilmesi omurilikten beyne </a:t>
            </a:r>
            <a:r>
              <a:rPr lang="tr-TR" dirty="0" err="1" smtClean="0"/>
              <a:t>impuls</a:t>
            </a:r>
            <a:r>
              <a:rPr lang="tr-TR" dirty="0" smtClean="0"/>
              <a:t> aktarılması sonucu oluşur. </a:t>
            </a:r>
            <a:r>
              <a:rPr lang="tr-TR" dirty="0" err="1" smtClean="0"/>
              <a:t>İmpuls</a:t>
            </a:r>
            <a:r>
              <a:rPr lang="tr-TR" dirty="0" smtClean="0"/>
              <a:t> sinirlerle beyne iletilerek sıcaklık ve acı hissi olarak yorumlanıp istemli hareketlerin meydana gelmesi sağlanır. Örneğin acının azaltılması için elin soğuk suya tutulması gerektiği düşünülür.</a:t>
            </a:r>
          </a:p>
          <a:p>
            <a:r>
              <a:rPr lang="tr-TR" dirty="0" smtClean="0"/>
              <a:t>-Omuriliğin çalışması beyin tarafından kontrol edilir. Örneğin elimize iğne battığında elimizi çekeriz. Ancak parmağımızdan kan alınırken batırılan iğne canımızı acıtsa da elimizi çekmez, bekleriz. Çünkü burada beyin devreye girer, yorum yapar, refleksi baskılar ve istemli hareket etmemizi sağlar.</a:t>
            </a:r>
          </a:p>
          <a:p>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NOT:</a:t>
            </a:r>
            <a:endParaRPr lang="tr-TR" dirty="0"/>
          </a:p>
        </p:txBody>
      </p:sp>
      <p:sp>
        <p:nvSpPr>
          <p:cNvPr id="3" name="2 İçerik Yer Tutucusu"/>
          <p:cNvSpPr>
            <a:spLocks noGrp="1"/>
          </p:cNvSpPr>
          <p:nvPr>
            <p:ph idx="1"/>
          </p:nvPr>
        </p:nvSpPr>
        <p:spPr/>
        <p:txBody>
          <a:bodyPr/>
          <a:lstStyle/>
          <a:p>
            <a:r>
              <a:rPr lang="tr-TR" dirty="0" smtClean="0"/>
              <a:t> Uykuda refleksler omurilikte çapraz yapıp gerçekleşir. Yani uyuyan birinin sağ ayağına iğne batırılırsa sol ayağını çeker.</a:t>
            </a:r>
          </a:p>
          <a:p>
            <a:r>
              <a:rPr lang="tr-TR" dirty="0" smtClean="0"/>
              <a:t>Morfin, </a:t>
            </a:r>
            <a:r>
              <a:rPr lang="tr-TR" dirty="0" err="1" smtClean="0"/>
              <a:t>nörotransmitter</a:t>
            </a:r>
            <a:r>
              <a:rPr lang="tr-TR" dirty="0" smtClean="0"/>
              <a:t> madde salgısını geçici olarak durdurur. Böylece </a:t>
            </a:r>
            <a:r>
              <a:rPr lang="tr-TR" dirty="0" err="1" smtClean="0"/>
              <a:t>sinaptik</a:t>
            </a:r>
            <a:r>
              <a:rPr lang="tr-TR" dirty="0" smtClean="0"/>
              <a:t> iletim kesintiye uğrar. Örneğin dişinizin çekilmesi gerektiğinde morfin kullanılarak çekilecek dişin bulunduğu bölgedeki sinirsel iletimin durması sağlanır. Böylece dişiniz çekilirken acı hissetmezsiniz.</a:t>
            </a:r>
          </a:p>
          <a:p>
            <a:endParaRPr lang="tr-TR" dirty="0"/>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6587746" cy="1400530"/>
          </a:xfrm>
        </p:spPr>
        <p:txBody>
          <a:bodyPr>
            <a:normAutofit fontScale="90000"/>
          </a:bodyPr>
          <a:lstStyle/>
          <a:p>
            <a:r>
              <a:rPr lang="tr-TR" b="1" dirty="0" smtClean="0"/>
              <a:t>a. Önemli Bazı Temel Bağ Doku Hücreleri:</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sz="2400" b="1" dirty="0" smtClean="0">
                <a:solidFill>
                  <a:schemeClr val="accent3"/>
                </a:solidFill>
              </a:rPr>
              <a:t>-</a:t>
            </a:r>
            <a:r>
              <a:rPr lang="tr-TR" sz="2400" b="1" dirty="0" err="1" smtClean="0">
                <a:solidFill>
                  <a:schemeClr val="accent3"/>
                </a:solidFill>
              </a:rPr>
              <a:t>Fibroblastlar</a:t>
            </a:r>
            <a:r>
              <a:rPr lang="tr-TR" sz="2400" b="1" dirty="0" smtClean="0">
                <a:solidFill>
                  <a:schemeClr val="accent3"/>
                </a:solidFill>
              </a:rPr>
              <a:t>:</a:t>
            </a:r>
            <a:r>
              <a:rPr lang="tr-TR" dirty="0" smtClean="0"/>
              <a:t> Bağ dokunun temel hücreleridir. Yerleri sabittir. Bağ doku liflerini üretir.</a:t>
            </a:r>
          </a:p>
          <a:p>
            <a:r>
              <a:rPr lang="tr-TR" sz="2400" b="1" dirty="0" smtClean="0">
                <a:solidFill>
                  <a:schemeClr val="accent3"/>
                </a:solidFill>
              </a:rPr>
              <a:t>-</a:t>
            </a:r>
            <a:r>
              <a:rPr lang="tr-TR" sz="2400" b="1" dirty="0" err="1" smtClean="0">
                <a:solidFill>
                  <a:schemeClr val="accent3"/>
                </a:solidFill>
              </a:rPr>
              <a:t>Makrofajlar</a:t>
            </a:r>
            <a:r>
              <a:rPr lang="tr-TR" sz="2400" b="1" dirty="0" smtClean="0">
                <a:solidFill>
                  <a:schemeClr val="accent3"/>
                </a:solidFill>
              </a:rPr>
              <a:t>:</a:t>
            </a:r>
            <a:r>
              <a:rPr lang="tr-TR" b="1" dirty="0" smtClean="0"/>
              <a:t> </a:t>
            </a:r>
            <a:r>
              <a:rPr lang="tr-TR" dirty="0" smtClean="0"/>
              <a:t>Gelişmiş fagositoz yetenekleri ile ölü kan hücrelerini, vücuda giren bakterileri yok eder.</a:t>
            </a:r>
          </a:p>
          <a:p>
            <a:r>
              <a:rPr lang="tr-TR" sz="2400" b="1" dirty="0" smtClean="0">
                <a:solidFill>
                  <a:schemeClr val="accent3"/>
                </a:solidFill>
              </a:rPr>
              <a:t>-Plazma hücreleri:</a:t>
            </a:r>
            <a:r>
              <a:rPr lang="tr-TR" dirty="0" smtClean="0"/>
              <a:t> Antikor üreterek bağışıklık sistemine yardımcı olurlar.</a:t>
            </a:r>
          </a:p>
          <a:p>
            <a:r>
              <a:rPr lang="tr-TR" sz="2400" b="1" dirty="0" smtClean="0">
                <a:solidFill>
                  <a:schemeClr val="accent3"/>
                </a:solidFill>
              </a:rPr>
              <a:t>-</a:t>
            </a:r>
            <a:r>
              <a:rPr lang="tr-TR" sz="2400" b="1" dirty="0" err="1" smtClean="0">
                <a:solidFill>
                  <a:schemeClr val="accent3"/>
                </a:solidFill>
              </a:rPr>
              <a:t>Mast</a:t>
            </a:r>
            <a:r>
              <a:rPr lang="tr-TR" sz="2400" b="1" dirty="0" smtClean="0">
                <a:solidFill>
                  <a:schemeClr val="accent3"/>
                </a:solidFill>
              </a:rPr>
              <a:t> hücreleri:</a:t>
            </a:r>
            <a:r>
              <a:rPr lang="tr-TR" b="1" dirty="0" smtClean="0"/>
              <a:t> </a:t>
            </a:r>
            <a:r>
              <a:rPr lang="tr-TR" dirty="0" smtClean="0"/>
              <a:t>Kanın damar içinde pıhtılaşmasını engelleyen </a:t>
            </a:r>
            <a:r>
              <a:rPr lang="tr-TR" b="1" dirty="0" err="1" smtClean="0">
                <a:solidFill>
                  <a:srgbClr val="990033"/>
                </a:solidFill>
              </a:rPr>
              <a:t>heparin</a:t>
            </a:r>
            <a:r>
              <a:rPr lang="tr-TR" dirty="0" smtClean="0"/>
              <a:t> ve kılcal damarların geçirgenliğini arttıran</a:t>
            </a:r>
            <a:r>
              <a:rPr lang="tr-TR" dirty="0" smtClean="0">
                <a:solidFill>
                  <a:srgbClr val="990033"/>
                </a:solidFill>
              </a:rPr>
              <a:t> </a:t>
            </a:r>
            <a:r>
              <a:rPr lang="tr-TR" b="1" dirty="0" err="1" smtClean="0">
                <a:solidFill>
                  <a:srgbClr val="990033"/>
                </a:solidFill>
              </a:rPr>
              <a:t>histamin</a:t>
            </a:r>
            <a:r>
              <a:rPr lang="tr-TR" dirty="0" smtClean="0"/>
              <a:t> salgılar.</a:t>
            </a:r>
          </a:p>
          <a:p>
            <a:r>
              <a:rPr lang="tr-TR" sz="2400" b="1" dirty="0" smtClean="0">
                <a:solidFill>
                  <a:schemeClr val="accent3"/>
                </a:solidFill>
              </a:rPr>
              <a:t>-</a:t>
            </a:r>
            <a:r>
              <a:rPr lang="tr-TR" sz="2400" b="1" dirty="0" err="1" smtClean="0">
                <a:solidFill>
                  <a:schemeClr val="accent3"/>
                </a:solidFill>
              </a:rPr>
              <a:t>Melanositler</a:t>
            </a:r>
            <a:r>
              <a:rPr lang="tr-TR" sz="2400" b="1" dirty="0" smtClean="0">
                <a:solidFill>
                  <a:schemeClr val="accent3"/>
                </a:solidFill>
              </a:rPr>
              <a:t>:</a:t>
            </a:r>
            <a:r>
              <a:rPr lang="tr-TR" b="1" dirty="0" smtClean="0">
                <a:solidFill>
                  <a:schemeClr val="accent3"/>
                </a:solidFill>
              </a:rPr>
              <a:t> </a:t>
            </a:r>
            <a:r>
              <a:rPr lang="tr-TR" dirty="0" smtClean="0"/>
              <a:t>Sitoplazmalarında </a:t>
            </a:r>
            <a:r>
              <a:rPr lang="tr-TR" dirty="0" err="1" smtClean="0"/>
              <a:t>melanin</a:t>
            </a:r>
            <a:r>
              <a:rPr lang="tr-TR" dirty="0" smtClean="0"/>
              <a:t> pigmenti taşıdıkları için dokuya renk verirler.</a:t>
            </a:r>
          </a:p>
          <a:p>
            <a:endParaRPr lang="tr-TR" dirty="0"/>
          </a:p>
        </p:txBody>
      </p:sp>
    </p:spTree>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85728"/>
            <a:ext cx="7053542" cy="1400530"/>
          </a:xfrm>
        </p:spPr>
        <p:txBody>
          <a:bodyPr/>
          <a:lstStyle/>
          <a:p>
            <a:r>
              <a:rPr lang="tr-TR" b="1" dirty="0" smtClean="0">
                <a:solidFill>
                  <a:srgbClr val="FFC000"/>
                </a:solidFill>
              </a:rPr>
              <a:t>ÇEVRESEL SİNİR SİSTEMİ</a:t>
            </a:r>
            <a:r>
              <a:rPr lang="tr-TR" dirty="0" smtClean="0"/>
              <a:t/>
            </a:r>
            <a:br>
              <a:rPr lang="tr-TR" dirty="0" smtClean="0"/>
            </a:br>
            <a:endParaRPr lang="tr-TR" dirty="0"/>
          </a:p>
        </p:txBody>
      </p:sp>
      <p:sp>
        <p:nvSpPr>
          <p:cNvPr id="3" name="2 İçerik Yer Tutucusu"/>
          <p:cNvSpPr>
            <a:spLocks noGrp="1"/>
          </p:cNvSpPr>
          <p:nvPr>
            <p:ph idx="1"/>
          </p:nvPr>
        </p:nvSpPr>
        <p:spPr>
          <a:xfrm>
            <a:off x="571472" y="1142984"/>
            <a:ext cx="7786742" cy="4962540"/>
          </a:xfrm>
        </p:spPr>
        <p:txBody>
          <a:bodyPr>
            <a:normAutofit/>
          </a:bodyPr>
          <a:lstStyle/>
          <a:p>
            <a:r>
              <a:rPr lang="tr-TR" dirty="0" smtClean="0"/>
              <a:t>1. Sinir hücreleri (beyin ve omuriliğin dışındaki duyu ve motor nöronları)</a:t>
            </a:r>
          </a:p>
          <a:p>
            <a:r>
              <a:rPr lang="tr-TR" dirty="0" smtClean="0"/>
              <a:t>2. Sinir lifleri   </a:t>
            </a:r>
          </a:p>
          <a:p>
            <a:r>
              <a:rPr lang="tr-TR" dirty="0" smtClean="0"/>
              <a:t>3. </a:t>
            </a:r>
            <a:r>
              <a:rPr lang="tr-TR" dirty="0" err="1" smtClean="0"/>
              <a:t>Ganglionlardan</a:t>
            </a:r>
            <a:r>
              <a:rPr lang="tr-TR" dirty="0" smtClean="0"/>
              <a:t> </a:t>
            </a:r>
            <a:r>
              <a:rPr lang="tr-TR" b="1" dirty="0" smtClean="0"/>
              <a:t>oluşmaktadır.</a:t>
            </a:r>
            <a:endParaRPr lang="tr-TR" dirty="0" smtClean="0"/>
          </a:p>
          <a:p>
            <a:r>
              <a:rPr lang="tr-TR" dirty="0" smtClean="0"/>
              <a:t>-Çevresel sinir sistemindeki sinir hücresi topluluklarına düğüm (</a:t>
            </a:r>
            <a:r>
              <a:rPr lang="tr-TR" dirty="0" err="1" smtClean="0"/>
              <a:t>ganglion</a:t>
            </a:r>
            <a:r>
              <a:rPr lang="tr-TR" dirty="0" smtClean="0"/>
              <a:t>) denir.</a:t>
            </a:r>
          </a:p>
          <a:p>
            <a:r>
              <a:rPr lang="tr-TR" dirty="0" smtClean="0"/>
              <a:t>-Uyartıları alıp beyin ve omuriliğe götüren, oluşturulan cevabı doku, bez ve organlara götüren sinirlerin tümüne </a:t>
            </a:r>
            <a:r>
              <a:rPr lang="tr-TR" b="1" dirty="0" smtClean="0"/>
              <a:t>çevresel sinir sistemi</a:t>
            </a:r>
            <a:r>
              <a:rPr lang="tr-TR" dirty="0" smtClean="0"/>
              <a:t> denir.</a:t>
            </a:r>
          </a:p>
          <a:p>
            <a:endParaRPr lang="tr-TR" dirty="0"/>
          </a:p>
        </p:txBody>
      </p:sp>
      <p:pic>
        <p:nvPicPr>
          <p:cNvPr id="4" name="3 Resim" descr="image001.png"/>
          <p:cNvPicPr>
            <a:picLocks noChangeAspect="1"/>
          </p:cNvPicPr>
          <p:nvPr/>
        </p:nvPicPr>
        <p:blipFill>
          <a:blip r:embed="rId2" cstate="print"/>
          <a:stretch>
            <a:fillRect/>
          </a:stretch>
        </p:blipFill>
        <p:spPr>
          <a:xfrm>
            <a:off x="1428728" y="4629038"/>
            <a:ext cx="5857915" cy="2228962"/>
          </a:xfrm>
          <a:prstGeom prst="rect">
            <a:avLst/>
          </a:prstGeom>
        </p:spPr>
      </p:pic>
    </p:spTree>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28604"/>
            <a:ext cx="8001056" cy="5715039"/>
          </a:xfrm>
        </p:spPr>
        <p:txBody>
          <a:bodyPr>
            <a:normAutofit lnSpcReduction="10000"/>
          </a:bodyPr>
          <a:lstStyle/>
          <a:p>
            <a:r>
              <a:rPr lang="tr-TR" dirty="0" smtClean="0"/>
              <a:t>-Beyinden çıkan sinirler kafa sinirleri olarak adlandırılır. Bunlar 12çiftdir. En önemlisi 10. beyin siniri olan </a:t>
            </a:r>
            <a:r>
              <a:rPr lang="tr-TR" dirty="0" err="1" smtClean="0"/>
              <a:t>vagustur</a:t>
            </a:r>
            <a:r>
              <a:rPr lang="tr-TR" dirty="0" smtClean="0"/>
              <a:t>. </a:t>
            </a:r>
            <a:r>
              <a:rPr lang="tr-TR" dirty="0" err="1" smtClean="0"/>
              <a:t>Vagus</a:t>
            </a:r>
            <a:r>
              <a:rPr lang="tr-TR" dirty="0" smtClean="0"/>
              <a:t>, iç organların çalışmasını kontrol eder.</a:t>
            </a:r>
          </a:p>
          <a:p>
            <a:r>
              <a:rPr lang="tr-TR" dirty="0" smtClean="0"/>
              <a:t>-Omurilikten çıkan sinirler omurilik sinirleri olarak adlandırılır. Omurilikten 31 çift sinir çıkar. Bunlar duyu ve motor sinirleridir. İnsanda en büyük omurilik sinir çifti, bacaklara giden siyatik sinirlerdir.</a:t>
            </a:r>
          </a:p>
          <a:p>
            <a:r>
              <a:rPr lang="tr-TR" dirty="0" smtClean="0"/>
              <a:t>-Çevresel sinir sistemi, duyu ve motor sinirleri olmak üzere iki bölümde incelenir.</a:t>
            </a:r>
          </a:p>
          <a:p>
            <a:r>
              <a:rPr lang="tr-TR" dirty="0" smtClean="0"/>
              <a:t>-Duyu sinirleri uyarıları duyu organlarından veya diğer organlardan alarak merkezî sinir sistemine taşıyan (getirici) sinirlerdir.</a:t>
            </a:r>
          </a:p>
          <a:p>
            <a:r>
              <a:rPr lang="tr-TR" dirty="0" smtClean="0"/>
              <a:t>-Motor bölümündeki sinirler ise </a:t>
            </a:r>
            <a:r>
              <a:rPr lang="tr-TR" dirty="0" err="1" smtClean="0"/>
              <a:t>merkezisinir</a:t>
            </a:r>
            <a:r>
              <a:rPr lang="tr-TR" dirty="0" smtClean="0"/>
              <a:t> sisteminden aldıkları cevabı tepki verilecek organa ileten götürücü sinirlerdir.</a:t>
            </a:r>
          </a:p>
          <a:p>
            <a:r>
              <a:rPr lang="tr-TR" b="1" dirty="0" smtClean="0">
                <a:solidFill>
                  <a:srgbClr val="FF0000"/>
                </a:solidFill>
              </a:rPr>
              <a:t>Çevresel sinir sistemi ikiye ayrılır;</a:t>
            </a:r>
            <a:endParaRPr lang="tr-TR" dirty="0" smtClean="0">
              <a:solidFill>
                <a:srgbClr val="FF0000"/>
              </a:solidFill>
            </a:endParaRPr>
          </a:p>
          <a:p>
            <a:r>
              <a:rPr lang="tr-TR" b="1" dirty="0" smtClean="0">
                <a:solidFill>
                  <a:schemeClr val="tx1">
                    <a:lumMod val="95000"/>
                    <a:lumOff val="5000"/>
                  </a:schemeClr>
                </a:solidFill>
              </a:rPr>
              <a:t>1. Somatik, (kişinin isteğine bağlı iş gören) sinir sistemi</a:t>
            </a:r>
            <a:endParaRPr lang="tr-TR" dirty="0" smtClean="0">
              <a:solidFill>
                <a:schemeClr val="tx1">
                  <a:lumMod val="95000"/>
                  <a:lumOff val="5000"/>
                </a:schemeClr>
              </a:solidFill>
            </a:endParaRPr>
          </a:p>
          <a:p>
            <a:r>
              <a:rPr lang="tr-TR" b="1" dirty="0" smtClean="0">
                <a:solidFill>
                  <a:schemeClr val="tx1">
                    <a:lumMod val="95000"/>
                    <a:lumOff val="5000"/>
                  </a:schemeClr>
                </a:solidFill>
              </a:rPr>
              <a:t>2. Otonom, (istemsiz, kendiliğinden iş gören) sinir sistemi</a:t>
            </a:r>
            <a:endParaRPr lang="tr-TR" dirty="0" smtClean="0">
              <a:solidFill>
                <a:schemeClr val="tx1">
                  <a:lumMod val="95000"/>
                  <a:lumOff val="5000"/>
                </a:schemeClr>
              </a:solidFill>
            </a:endParaRPr>
          </a:p>
          <a:p>
            <a:endParaRPr lang="tr-TR" dirty="0"/>
          </a:p>
        </p:txBody>
      </p:sp>
    </p:spTree>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85728"/>
            <a:ext cx="8643998" cy="6572272"/>
          </a:xfrm>
        </p:spPr>
        <p:txBody>
          <a:bodyPr>
            <a:normAutofit fontScale="77500" lnSpcReduction="20000"/>
          </a:bodyPr>
          <a:lstStyle/>
          <a:p>
            <a:r>
              <a:rPr lang="tr-TR" sz="3100" b="1" dirty="0" smtClean="0">
                <a:solidFill>
                  <a:srgbClr val="FFC000"/>
                </a:solidFill>
              </a:rPr>
              <a:t>1. Somatik Sinir Sistemi</a:t>
            </a:r>
            <a:endParaRPr lang="tr-TR" sz="3100" dirty="0" smtClean="0">
              <a:solidFill>
                <a:srgbClr val="FFC000"/>
              </a:solidFill>
            </a:endParaRPr>
          </a:p>
          <a:p>
            <a:r>
              <a:rPr lang="tr-TR" dirty="0" smtClean="0"/>
              <a:t>-Bilinçli olarak yaptığımız hareketleri bu sinirler kontrol eder. İstemli olarak çalışır. İskelet kaslarını merkezî sinir sistemine bağlayan sinirler, somatik sinirlerdir. Somatik sinirlerin hücre gövdeleri beyin ve omurilikte bulunur. Aksonları ise iskelet kaslarına gider. Bu sinirler konuşmak, koşmak, yazmak gibi istemli vücut hareketlerini kontrol eder.</a:t>
            </a:r>
          </a:p>
          <a:p>
            <a:r>
              <a:rPr lang="tr-TR" dirty="0" smtClean="0"/>
              <a:t>-</a:t>
            </a:r>
            <a:r>
              <a:rPr lang="tr-TR" dirty="0" err="1" smtClean="0"/>
              <a:t>Miyelinli</a:t>
            </a:r>
            <a:r>
              <a:rPr lang="tr-TR" dirty="0" smtClean="0"/>
              <a:t> nöronlar içerir.</a:t>
            </a:r>
          </a:p>
          <a:p>
            <a:r>
              <a:rPr lang="tr-TR" dirty="0" smtClean="0"/>
              <a:t>-Uç beyin ve beyincik kontrolündedir.</a:t>
            </a:r>
          </a:p>
          <a:p>
            <a:r>
              <a:rPr lang="tr-TR" sz="3100" b="1" dirty="0" smtClean="0">
                <a:solidFill>
                  <a:srgbClr val="FFC000"/>
                </a:solidFill>
              </a:rPr>
              <a:t>2. Otonom sinir sistemi:</a:t>
            </a:r>
            <a:endParaRPr lang="tr-TR" sz="3100" dirty="0" smtClean="0">
              <a:solidFill>
                <a:srgbClr val="FFC000"/>
              </a:solidFill>
            </a:endParaRPr>
          </a:p>
          <a:p>
            <a:r>
              <a:rPr lang="tr-TR" dirty="0" smtClean="0"/>
              <a:t>-Otonom sinir sistemi istemsiz çalışır.</a:t>
            </a:r>
          </a:p>
          <a:p>
            <a:r>
              <a:rPr lang="tr-TR" dirty="0" smtClean="0"/>
              <a:t>-Beyinden ve omurilikten gelen motor sinirlerden meydana gelir.</a:t>
            </a:r>
          </a:p>
          <a:p>
            <a:r>
              <a:rPr lang="tr-TR" dirty="0" smtClean="0"/>
              <a:t>- Otonom sinir sisteminin bazıları hariç </a:t>
            </a:r>
            <a:r>
              <a:rPr lang="tr-TR" dirty="0" err="1" smtClean="0"/>
              <a:t>miyelinsiz</a:t>
            </a:r>
            <a:r>
              <a:rPr lang="tr-TR" dirty="0" smtClean="0"/>
              <a:t> sinirlerden oluşur. Bu sebepten </a:t>
            </a:r>
            <a:r>
              <a:rPr lang="tr-TR" dirty="0" err="1" smtClean="0"/>
              <a:t>impuls</a:t>
            </a:r>
            <a:r>
              <a:rPr lang="tr-TR" dirty="0" smtClean="0"/>
              <a:t>, </a:t>
            </a:r>
            <a:r>
              <a:rPr lang="tr-TR" dirty="0" err="1" smtClean="0"/>
              <a:t>miyelinli</a:t>
            </a:r>
            <a:r>
              <a:rPr lang="tr-TR" dirty="0" smtClean="0"/>
              <a:t> motor sinirlere göre daha yavaş ilerler.</a:t>
            </a:r>
          </a:p>
          <a:p>
            <a:r>
              <a:rPr lang="tr-TR" dirty="0" smtClean="0"/>
              <a:t>-İç organların çalışmasını düzenler.</a:t>
            </a:r>
          </a:p>
          <a:p>
            <a:r>
              <a:rPr lang="tr-TR" dirty="0" smtClean="0"/>
              <a:t>-Boşaltım, kan dolaşımı, üreme, solunum, sindirim sistemi hareketleri ve bazı endokrin bezlerin çalışması gibi önemli vücut fonksiyonlarını kontrol eder.</a:t>
            </a:r>
          </a:p>
          <a:p>
            <a:r>
              <a:rPr lang="tr-TR" dirty="0" smtClean="0"/>
              <a:t>-Otonom sistemi birbirine zıt çalışan sempatik ve parasempatik sistemden oluşur. Her iç organa biri sempatik diğeri parasempatik sinir sisteminden gelen bir çift sinir bağlanır. Ancak mide, bağırsak bezleri ve pankreas gibi bazı organlara sadece parasempatik, ter bezleri ve adrenal </a:t>
            </a:r>
            <a:r>
              <a:rPr lang="tr-TR" dirty="0" err="1" smtClean="0"/>
              <a:t>medulla</a:t>
            </a:r>
            <a:r>
              <a:rPr lang="tr-TR" dirty="0" smtClean="0"/>
              <a:t> gibi bazı bezlere de sadece sempatik sinirler bağlıdır.</a:t>
            </a:r>
          </a:p>
          <a:p>
            <a:r>
              <a:rPr lang="tr-TR" dirty="0" smtClean="0"/>
              <a:t>-Her iki tip sinirin de etkisinin birbirine zıt (</a:t>
            </a:r>
            <a:r>
              <a:rPr lang="tr-TR" dirty="0" err="1" smtClean="0"/>
              <a:t>antogonistik</a:t>
            </a:r>
            <a:r>
              <a:rPr lang="tr-TR" dirty="0" smtClean="0"/>
              <a:t>) olmasının nedeni farklı </a:t>
            </a:r>
            <a:r>
              <a:rPr lang="tr-TR" dirty="0" err="1" smtClean="0"/>
              <a:t>nörotransmitter</a:t>
            </a:r>
            <a:r>
              <a:rPr lang="tr-TR" dirty="0" smtClean="0"/>
              <a:t> maddelerin salgılanmasındandır. Örneğin parasempatik sinirlerin </a:t>
            </a:r>
            <a:r>
              <a:rPr lang="tr-TR" dirty="0" err="1" smtClean="0"/>
              <a:t>norotransmitterleri</a:t>
            </a:r>
            <a:r>
              <a:rPr lang="tr-TR" dirty="0" smtClean="0"/>
              <a:t> </a:t>
            </a:r>
            <a:r>
              <a:rPr lang="tr-TR" dirty="0" err="1" smtClean="0"/>
              <a:t>asetilkolin</a:t>
            </a:r>
            <a:r>
              <a:rPr lang="tr-TR" dirty="0" smtClean="0"/>
              <a:t>, sempatik sinirlerinki </a:t>
            </a:r>
            <a:r>
              <a:rPr lang="tr-TR" dirty="0" err="1" smtClean="0"/>
              <a:t>noradrenalindir</a:t>
            </a:r>
            <a:r>
              <a:rPr lang="tr-TR" dirty="0" smtClean="0"/>
              <a:t>.</a:t>
            </a:r>
          </a:p>
          <a:p>
            <a:endParaRPr lang="tr-TR" dirty="0" smtClean="0"/>
          </a:p>
          <a:p>
            <a:endParaRPr lang="tr-TR" dirty="0"/>
          </a:p>
        </p:txBody>
      </p:sp>
    </p:spTree>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428604"/>
            <a:ext cx="8358246" cy="6429395"/>
          </a:xfrm>
        </p:spPr>
        <p:txBody>
          <a:bodyPr>
            <a:normAutofit fontScale="70000" lnSpcReduction="20000"/>
          </a:bodyPr>
          <a:lstStyle/>
          <a:p>
            <a:r>
              <a:rPr lang="tr-TR" b="1" dirty="0" smtClean="0">
                <a:solidFill>
                  <a:srgbClr val="FFC000"/>
                </a:solidFill>
              </a:rPr>
              <a:t>-</a:t>
            </a:r>
            <a:r>
              <a:rPr lang="tr-TR" sz="3400" b="1" dirty="0" smtClean="0">
                <a:solidFill>
                  <a:srgbClr val="FF0000"/>
                </a:solidFill>
              </a:rPr>
              <a:t>Sempatik sinirler</a:t>
            </a:r>
            <a:endParaRPr lang="tr-TR" sz="3400" dirty="0" smtClean="0">
              <a:solidFill>
                <a:srgbClr val="FF0000"/>
              </a:solidFill>
            </a:endParaRPr>
          </a:p>
          <a:p>
            <a:r>
              <a:rPr lang="tr-TR" dirty="0" smtClean="0"/>
              <a:t>- Genellikle bedensel ya da duygusal baskılarda (stres) ortaya çıkar, </a:t>
            </a:r>
            <a:r>
              <a:rPr lang="tr-TR" b="1" dirty="0" smtClean="0"/>
              <a:t>“SAVAŞ ya da KAÇ”</a:t>
            </a:r>
            <a:r>
              <a:rPr lang="tr-TR" dirty="0" smtClean="0"/>
              <a:t> tepkisi oluşur.</a:t>
            </a:r>
          </a:p>
          <a:p>
            <a:r>
              <a:rPr lang="tr-TR" dirty="0" smtClean="0"/>
              <a:t>-Sempatik sistem genel olarak vücudun aktivitesini ve enerji tüketimini arttırıcı yönde etki eder.</a:t>
            </a:r>
          </a:p>
          <a:p>
            <a:r>
              <a:rPr lang="tr-TR" dirty="0" smtClean="0"/>
              <a:t>Örneğin; Sempatik sinirler kalbin çalışma hızını ve atardamarlardaki kan basıncını arttırır.</a:t>
            </a:r>
          </a:p>
          <a:p>
            <a:r>
              <a:rPr lang="tr-TR" sz="3400" b="1" dirty="0" smtClean="0">
                <a:solidFill>
                  <a:srgbClr val="FF0000"/>
                </a:solidFill>
              </a:rPr>
              <a:t>Parasempatik sinirler</a:t>
            </a:r>
            <a:endParaRPr lang="tr-TR" sz="3400" dirty="0" smtClean="0">
              <a:solidFill>
                <a:srgbClr val="FF0000"/>
              </a:solidFill>
            </a:endParaRPr>
          </a:p>
          <a:p>
            <a:r>
              <a:rPr lang="tr-TR" dirty="0" smtClean="0"/>
              <a:t>-Genelde sempatik sinir sistemini dengeleme görevi vardır.</a:t>
            </a:r>
          </a:p>
          <a:p>
            <a:r>
              <a:rPr lang="tr-TR" b="1" dirty="0" smtClean="0">
                <a:solidFill>
                  <a:srgbClr val="FFC000"/>
                </a:solidFill>
              </a:rPr>
              <a:t>“DİNLEN ve SİNDİR”</a:t>
            </a:r>
            <a:r>
              <a:rPr lang="tr-TR" dirty="0" smtClean="0">
                <a:solidFill>
                  <a:srgbClr val="FFC000"/>
                </a:solidFill>
              </a:rPr>
              <a:t> </a:t>
            </a:r>
            <a:r>
              <a:rPr lang="tr-TR" dirty="0" smtClean="0"/>
              <a:t>tepkisi oluşur.</a:t>
            </a:r>
          </a:p>
          <a:p>
            <a:r>
              <a:rPr lang="tr-TR" dirty="0" smtClean="0"/>
              <a:t>-Vücudun kendine gelmesini, dinlenme anında enerji dengesinin düzeltilmesini sağlar.</a:t>
            </a:r>
          </a:p>
          <a:p>
            <a:r>
              <a:rPr lang="tr-TR" dirty="0" smtClean="0"/>
              <a:t>-Parasempatik sistem genel olarak vücutta enerjinin korunmasını sağlayacak yönde etki eder. Örneğin; kalp atışının yavaşlaması, sindirimin artması gibi...</a:t>
            </a:r>
          </a:p>
          <a:p>
            <a:r>
              <a:rPr lang="tr-TR" b="1" dirty="0" smtClean="0">
                <a:solidFill>
                  <a:srgbClr val="FF0000"/>
                </a:solidFill>
              </a:rPr>
              <a:t>NOT:</a:t>
            </a:r>
            <a:r>
              <a:rPr lang="tr-TR" dirty="0" smtClean="0">
                <a:solidFill>
                  <a:srgbClr val="FF0000"/>
                </a:solidFill>
              </a:rPr>
              <a:t> </a:t>
            </a:r>
            <a:r>
              <a:rPr lang="tr-TR" dirty="0" smtClean="0"/>
              <a:t>Sempatik sinir sisteminin </a:t>
            </a:r>
            <a:r>
              <a:rPr lang="tr-TR" dirty="0" err="1" smtClean="0"/>
              <a:t>nörotransmitteri</a:t>
            </a:r>
            <a:r>
              <a:rPr lang="tr-TR" dirty="0" smtClean="0"/>
              <a:t> </a:t>
            </a:r>
            <a:r>
              <a:rPr lang="tr-TR" dirty="0" err="1" smtClean="0"/>
              <a:t>noradrenalin</a:t>
            </a:r>
            <a:r>
              <a:rPr lang="tr-TR" dirty="0" smtClean="0"/>
              <a:t> (</a:t>
            </a:r>
            <a:r>
              <a:rPr lang="tr-TR" dirty="0" err="1" smtClean="0"/>
              <a:t>norepinefrin</a:t>
            </a:r>
            <a:r>
              <a:rPr lang="tr-TR" dirty="0" smtClean="0"/>
              <a:t>), parasempatik sinirlerin ise </a:t>
            </a:r>
            <a:r>
              <a:rPr lang="tr-TR" dirty="0" err="1" smtClean="0"/>
              <a:t>asetil</a:t>
            </a:r>
            <a:r>
              <a:rPr lang="tr-TR" dirty="0" smtClean="0"/>
              <a:t> kolindir.</a:t>
            </a:r>
          </a:p>
          <a:p>
            <a:r>
              <a:rPr lang="tr-TR" dirty="0" smtClean="0"/>
              <a:t>-Yemek yedikten sonra parasempatik sinirler uyarıldığı için sindirim kanalına giden kan miktarı artar. Beyin ve diğer organlara giden kan miktarı azaldığı için uykumuz gelir. Bu nedenle yemekten hemen sonra suda yüzmeye çalışırsanız kramplar oluşarak boğulma tehlikesi ortaya çıkabilir.</a:t>
            </a:r>
          </a:p>
          <a:p>
            <a:r>
              <a:rPr lang="tr-TR" dirty="0" smtClean="0"/>
              <a:t>- Otonom sinirlerin zıt etki yapacak şekilde çalışması, </a:t>
            </a:r>
            <a:r>
              <a:rPr lang="tr-TR" dirty="0" err="1" smtClean="0"/>
              <a:t>homeostatik</a:t>
            </a:r>
            <a:r>
              <a:rPr lang="tr-TR" dirty="0" smtClean="0"/>
              <a:t> dengenin sağlanması ve organların çalışmasının kontrol edilmesine yardımcı olur.</a:t>
            </a:r>
          </a:p>
          <a:p>
            <a:r>
              <a:rPr lang="tr-TR" dirty="0" smtClean="0"/>
              <a:t>- Beyin zarar görse bilinç de ortadan kalksa bile otonom sistem çalışıyorsa insanın yaşamı devam eder. Bu durumda hiçbir bilinçli davranış yapılamaz. Bu duruma </a:t>
            </a:r>
            <a:r>
              <a:rPr lang="tr-TR" b="1" dirty="0" smtClean="0">
                <a:solidFill>
                  <a:srgbClr val="FFC000"/>
                </a:solidFill>
              </a:rPr>
              <a:t>“bitkisel hayat”</a:t>
            </a:r>
            <a:r>
              <a:rPr lang="tr-TR" dirty="0" smtClean="0">
                <a:solidFill>
                  <a:srgbClr val="FFC000"/>
                </a:solidFill>
              </a:rPr>
              <a:t> </a:t>
            </a:r>
            <a:r>
              <a:rPr lang="tr-TR" dirty="0" smtClean="0"/>
              <a:t>denir.</a:t>
            </a:r>
          </a:p>
          <a:p>
            <a:endParaRPr lang="tr-TR" dirty="0"/>
          </a:p>
        </p:txBody>
      </p:sp>
    </p:spTree>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0180403_204955-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587878" cy="1400530"/>
          </a:xfrm>
        </p:spPr>
        <p:txBody>
          <a:bodyPr>
            <a:normAutofit fontScale="90000"/>
          </a:bodyPr>
          <a:lstStyle/>
          <a:p>
            <a:r>
              <a:rPr lang="tr-TR" b="1" dirty="0" smtClean="0"/>
              <a:t>KOKU ve HAFIZA İLİŞKİSİ, SİNİR SİSTEMİ HASTALIKLARI</a:t>
            </a:r>
            <a:r>
              <a:rPr lang="tr-TR" dirty="0" smtClean="0"/>
              <a:t/>
            </a:r>
            <a:br>
              <a:rPr lang="tr-TR" dirty="0" smtClean="0"/>
            </a:br>
            <a:endParaRPr lang="tr-TR" dirty="0"/>
          </a:p>
        </p:txBody>
      </p:sp>
      <p:sp>
        <p:nvSpPr>
          <p:cNvPr id="3" name="2 İçerik Yer Tutucusu"/>
          <p:cNvSpPr>
            <a:spLocks noGrp="1"/>
          </p:cNvSpPr>
          <p:nvPr>
            <p:ph idx="1"/>
          </p:nvPr>
        </p:nvSpPr>
        <p:spPr>
          <a:xfrm>
            <a:off x="0" y="2052919"/>
            <a:ext cx="9144000" cy="4590791"/>
          </a:xfrm>
        </p:spPr>
        <p:txBody>
          <a:bodyPr>
            <a:normAutofit fontScale="92500" lnSpcReduction="10000"/>
          </a:bodyPr>
          <a:lstStyle/>
          <a:p>
            <a:r>
              <a:rPr lang="tr-TR" sz="3800" b="1" dirty="0" smtClean="0"/>
              <a:t>KOKU ve HAFIZA İLİŞKİSİ</a:t>
            </a:r>
            <a:endParaRPr lang="tr-TR" sz="3800" dirty="0" smtClean="0"/>
          </a:p>
          <a:p>
            <a:r>
              <a:rPr lang="tr-TR" dirty="0" smtClean="0"/>
              <a:t>-Yaşamımızda karşılaştığımız tüm kokular farklı bir mekanizma ile beynimizde yer alan koku belleğinde saklanmaktadır.</a:t>
            </a:r>
          </a:p>
          <a:p>
            <a:r>
              <a:rPr lang="tr-TR" dirty="0" smtClean="0"/>
              <a:t>-Bir koku ile ilk defa karşılaştığımızda bu koku önce hafızamızdaki diğer kokularla karşılaştırılır ve bir yere ait olarak algılanmaya çalışılır. Koku daha önce alınmış ise anılar tekrar yaşanır ve kokunun daha önce oluşturduğu anın olumlu ya da olumsuz olmasına göre duygu durumu oluşur.</a:t>
            </a:r>
          </a:p>
          <a:p>
            <a:r>
              <a:rPr lang="tr-TR" dirty="0" smtClean="0"/>
              <a:t>Örneğin, bir restoranda yemek yediğiniz sırada arkanızdaki masadan bir parfüm kokusu geldiğinde o anda sanki bir zaman yolculuğu yapar gibi anılarınıza dönebilirsiniz.</a:t>
            </a:r>
          </a:p>
          <a:p>
            <a:r>
              <a:rPr lang="tr-TR" dirty="0" smtClean="0"/>
              <a:t>-Koku hafızayı sürekli uyaran bir uyarıcıdır. Koku kaybı yaşayan kişilerde hafıza kaybının da olduğu, hafıza kaybı olan kişilerde bazı kokuların unutulduğu araştırmacılar tarafından tespit edilmiştir.</a:t>
            </a:r>
          </a:p>
          <a:p>
            <a:endParaRPr lang="tr-TR" dirty="0"/>
          </a:p>
        </p:txBody>
      </p:sp>
    </p:spTree>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4584" y="452718"/>
            <a:ext cx="7587878" cy="1400530"/>
          </a:xfrm>
        </p:spPr>
        <p:txBody>
          <a:bodyPr/>
          <a:lstStyle/>
          <a:p>
            <a:r>
              <a:rPr lang="tr-TR" b="1" dirty="0" smtClean="0"/>
              <a:t>SİNİR SİSTEMİ HASTALIKLARI</a:t>
            </a:r>
            <a:endParaRPr lang="tr-TR" dirty="0"/>
          </a:p>
        </p:txBody>
      </p:sp>
      <p:sp>
        <p:nvSpPr>
          <p:cNvPr id="3" name="2 İçerik Yer Tutucusu"/>
          <p:cNvSpPr>
            <a:spLocks noGrp="1"/>
          </p:cNvSpPr>
          <p:nvPr>
            <p:ph idx="1"/>
          </p:nvPr>
        </p:nvSpPr>
        <p:spPr>
          <a:xfrm>
            <a:off x="785786" y="1714488"/>
            <a:ext cx="6709906" cy="4195481"/>
          </a:xfrm>
        </p:spPr>
        <p:txBody>
          <a:bodyPr>
            <a:normAutofit/>
          </a:bodyPr>
          <a:lstStyle/>
          <a:p>
            <a:r>
              <a:rPr lang="tr-TR" sz="2800" b="1" dirty="0" smtClean="0">
                <a:solidFill>
                  <a:srgbClr val="FFC000"/>
                </a:solidFill>
              </a:rPr>
              <a:t>1.</a:t>
            </a:r>
            <a:r>
              <a:rPr lang="tr-TR" sz="2800" dirty="0" smtClean="0">
                <a:solidFill>
                  <a:srgbClr val="FFC000"/>
                </a:solidFill>
              </a:rPr>
              <a:t> </a:t>
            </a:r>
            <a:r>
              <a:rPr lang="tr-TR" sz="2800" b="1" dirty="0" smtClean="0">
                <a:solidFill>
                  <a:srgbClr val="FFC000"/>
                </a:solidFill>
              </a:rPr>
              <a:t>Felç (inme):</a:t>
            </a:r>
            <a:r>
              <a:rPr lang="tr-TR" dirty="0" smtClean="0"/>
              <a:t> Beyni besleyen kan damarlarında kan akımının durması sonucu oluşan beyin hasarları felce neden olabilir. Tıkanan damarların beslediği beyin bölgesi, kan akımı durduğundan oksijen alamaz, beslenemez ve canlılığını yitirir. Hasar gören beyin bölgesine bağlı olarak konuşamama, yüz şeklinin değişmesi, idrar kaçırma, yutkunamama, kol ya da bacağın hareket edememesi gibi olumsuzluklar ortaya çıkar.</a:t>
            </a:r>
          </a:p>
          <a:p>
            <a:r>
              <a:rPr lang="tr-TR" dirty="0" smtClean="0"/>
              <a:t>-Felç riskini tetikleyen etmenler, yüksek tansiyon, kan glikoz değerinin yüksek olması, kolesterol sayılabilir.</a:t>
            </a:r>
          </a:p>
          <a:p>
            <a:endParaRPr lang="tr-TR" dirty="0"/>
          </a:p>
        </p:txBody>
      </p:sp>
    </p:spTree>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428604"/>
            <a:ext cx="6516798" cy="600092"/>
          </a:xfrm>
        </p:spPr>
        <p:txBody>
          <a:bodyPr/>
          <a:lstStyle/>
          <a:p>
            <a:r>
              <a:rPr lang="tr-TR" sz="2800" b="1" dirty="0" smtClean="0"/>
              <a:t>2. </a:t>
            </a:r>
            <a:r>
              <a:rPr lang="tr-TR" sz="2800" b="1" dirty="0" err="1" smtClean="0"/>
              <a:t>Multipl</a:t>
            </a:r>
            <a:r>
              <a:rPr lang="tr-TR" sz="2800" b="1" dirty="0" smtClean="0"/>
              <a:t> Skleroz (MS):</a:t>
            </a:r>
            <a:endParaRPr lang="tr-TR" sz="2800" dirty="0"/>
          </a:p>
        </p:txBody>
      </p:sp>
      <p:sp>
        <p:nvSpPr>
          <p:cNvPr id="3" name="2 İçerik Yer Tutucusu"/>
          <p:cNvSpPr>
            <a:spLocks noGrp="1"/>
          </p:cNvSpPr>
          <p:nvPr>
            <p:ph idx="1"/>
          </p:nvPr>
        </p:nvSpPr>
        <p:spPr>
          <a:xfrm>
            <a:off x="785786" y="1071546"/>
            <a:ext cx="6709906" cy="4195481"/>
          </a:xfrm>
        </p:spPr>
        <p:txBody>
          <a:bodyPr/>
          <a:lstStyle/>
          <a:p>
            <a:r>
              <a:rPr lang="tr-TR" dirty="0" smtClean="0"/>
              <a:t>Beyinde ve omurilikte, mesajları taşıyan sinir hücreleri etrafındaki </a:t>
            </a:r>
            <a:r>
              <a:rPr lang="tr-TR" b="1" dirty="0" err="1" smtClean="0">
                <a:solidFill>
                  <a:srgbClr val="FFC000"/>
                </a:solidFill>
              </a:rPr>
              <a:t>miyelin</a:t>
            </a:r>
            <a:r>
              <a:rPr lang="tr-TR" b="1" dirty="0" smtClean="0">
                <a:solidFill>
                  <a:srgbClr val="FFC000"/>
                </a:solidFill>
              </a:rPr>
              <a:t> kılıfın</a:t>
            </a:r>
            <a:r>
              <a:rPr lang="tr-TR" dirty="0" smtClean="0"/>
              <a:t> hasar görmesine dayalı bir sinir sistemi hastalığıdır.</a:t>
            </a:r>
            <a:endParaRPr lang="tr-TR" dirty="0"/>
          </a:p>
        </p:txBody>
      </p:sp>
      <p:pic>
        <p:nvPicPr>
          <p:cNvPr id="4" name="3 Resim" descr="image001 (1).png"/>
          <p:cNvPicPr>
            <a:picLocks noChangeAspect="1"/>
          </p:cNvPicPr>
          <p:nvPr/>
        </p:nvPicPr>
        <p:blipFill>
          <a:blip r:embed="rId2" cstate="print"/>
          <a:stretch>
            <a:fillRect/>
          </a:stretch>
        </p:blipFill>
        <p:spPr>
          <a:xfrm>
            <a:off x="1214414" y="2214554"/>
            <a:ext cx="6000792" cy="1071570"/>
          </a:xfrm>
          <a:prstGeom prst="rect">
            <a:avLst/>
          </a:prstGeom>
        </p:spPr>
      </p:pic>
      <p:sp>
        <p:nvSpPr>
          <p:cNvPr id="5" name="4 Metin kutusu"/>
          <p:cNvSpPr txBox="1"/>
          <p:nvPr/>
        </p:nvSpPr>
        <p:spPr>
          <a:xfrm>
            <a:off x="428596" y="3500438"/>
            <a:ext cx="8358246" cy="3139321"/>
          </a:xfrm>
          <a:prstGeom prst="rect">
            <a:avLst/>
          </a:prstGeom>
          <a:noFill/>
        </p:spPr>
        <p:txBody>
          <a:bodyPr wrap="square" rtlCol="0">
            <a:spAutoFit/>
          </a:bodyPr>
          <a:lstStyle/>
          <a:p>
            <a:r>
              <a:rPr lang="tr-TR" dirty="0" err="1" smtClean="0"/>
              <a:t>MS’in</a:t>
            </a:r>
            <a:r>
              <a:rPr lang="tr-TR" dirty="0" smtClean="0"/>
              <a:t> sebebi bilinmiyor. Vücudun bağışıklık sisteminin kendi dokularına saldırdığı </a:t>
            </a:r>
            <a:r>
              <a:rPr lang="tr-TR" b="1" dirty="0" err="1" smtClean="0">
                <a:solidFill>
                  <a:srgbClr val="FFC000"/>
                </a:solidFill>
              </a:rPr>
              <a:t>otoimmun</a:t>
            </a:r>
            <a:r>
              <a:rPr lang="tr-TR" dirty="0" smtClean="0"/>
              <a:t> bir hastalık olduğuna inanılır.</a:t>
            </a:r>
          </a:p>
          <a:p>
            <a:r>
              <a:rPr lang="tr-TR" dirty="0" smtClean="0"/>
              <a:t>-Böylece bazı sinir hücrelerini saran </a:t>
            </a:r>
            <a:r>
              <a:rPr lang="tr-TR" dirty="0" err="1" smtClean="0"/>
              <a:t>miyelin</a:t>
            </a:r>
            <a:r>
              <a:rPr lang="tr-TR" dirty="0" smtClean="0"/>
              <a:t> kılıfının yıkılmasına neden olur.</a:t>
            </a:r>
          </a:p>
          <a:p>
            <a:r>
              <a:rPr lang="tr-TR" dirty="0" smtClean="0"/>
              <a:t>-Bu hastalığa </a:t>
            </a:r>
            <a:r>
              <a:rPr lang="tr-TR" dirty="0" err="1" smtClean="0"/>
              <a:t>multipl</a:t>
            </a:r>
            <a:r>
              <a:rPr lang="tr-TR" dirty="0" smtClean="0"/>
              <a:t> denmesinin nedeni, beyin ve omuriliğin birçok farklı alanını etkilemesidir. Skleroz denmesinin nedeni ise </a:t>
            </a:r>
            <a:r>
              <a:rPr lang="tr-TR" dirty="0" err="1" smtClean="0"/>
              <a:t>miyelin</a:t>
            </a:r>
            <a:r>
              <a:rPr lang="tr-TR" dirty="0" smtClean="0"/>
              <a:t> kılıfın hasar gördüğü yerlerde sertleşmiş dokuların (skleroz) oluşmasıdır. </a:t>
            </a:r>
            <a:r>
              <a:rPr lang="tr-TR" b="1" dirty="0" smtClean="0"/>
              <a:t>Plak</a:t>
            </a:r>
            <a:r>
              <a:rPr lang="tr-TR" dirty="0" smtClean="0"/>
              <a:t> denilen bu yapılar sinirler boyunca mesajların iletilmesini engelleyebilir.</a:t>
            </a:r>
          </a:p>
          <a:p>
            <a:r>
              <a:rPr lang="tr-TR" dirty="0" smtClean="0"/>
              <a:t>-</a:t>
            </a:r>
            <a:r>
              <a:rPr lang="tr-TR" dirty="0" err="1" smtClean="0"/>
              <a:t>Miyelin</a:t>
            </a:r>
            <a:r>
              <a:rPr lang="tr-TR" dirty="0" smtClean="0"/>
              <a:t> kılıf herhangi bir yerden yıkıldığında uyartı iletimi yavaşlar ya da yanlış yerlere doğru yönlenir. Bunun sonucunda ise görme kaybı, kol, el ve bacakta güçsüzlük; yürüyüşte bozulmalar ve dengesizlik, konuşmada ağırlaşma ve peltekleşme gibi MS belirtileri ortaya çıkar.</a:t>
            </a:r>
            <a:endParaRPr lang="tr-TR" dirty="0"/>
          </a:p>
        </p:txBody>
      </p:sp>
    </p:spTree>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428604"/>
            <a:ext cx="6516798" cy="742968"/>
          </a:xfrm>
        </p:spPr>
        <p:txBody>
          <a:bodyPr/>
          <a:lstStyle/>
          <a:p>
            <a:r>
              <a:rPr lang="tr-TR" b="1" dirty="0" smtClean="0"/>
              <a:t>3. Alzheimer (</a:t>
            </a:r>
            <a:r>
              <a:rPr lang="tr-TR" b="1" dirty="0" err="1" smtClean="0"/>
              <a:t>Alzaymır</a:t>
            </a:r>
            <a:r>
              <a:rPr lang="tr-TR" b="1" dirty="0" smtClean="0"/>
              <a:t>):</a:t>
            </a:r>
            <a:endParaRPr lang="tr-TR" dirty="0"/>
          </a:p>
        </p:txBody>
      </p:sp>
      <p:sp>
        <p:nvSpPr>
          <p:cNvPr id="3" name="2 İçerik Yer Tutucusu"/>
          <p:cNvSpPr>
            <a:spLocks noGrp="1"/>
          </p:cNvSpPr>
          <p:nvPr>
            <p:ph idx="1"/>
          </p:nvPr>
        </p:nvSpPr>
        <p:spPr>
          <a:xfrm>
            <a:off x="0" y="1214422"/>
            <a:ext cx="8572528" cy="5357849"/>
          </a:xfrm>
        </p:spPr>
        <p:txBody>
          <a:bodyPr>
            <a:normAutofit/>
          </a:bodyPr>
          <a:lstStyle/>
          <a:p>
            <a:r>
              <a:rPr lang="tr-TR" b="1" dirty="0" smtClean="0"/>
              <a:t> </a:t>
            </a:r>
            <a:r>
              <a:rPr lang="tr-TR" dirty="0" smtClean="0"/>
              <a:t>Kısaca unutkanlıktır. Hatta o kadar ileri seviye bir unutkanlıktır ki bir sabah uyandığınızda yanınızda yatan 40 yıllık eşinizi bile hatırlayamaz hale gelebilirsiniz.</a:t>
            </a:r>
          </a:p>
          <a:p>
            <a:r>
              <a:rPr lang="tr-TR" dirty="0" smtClean="0"/>
              <a:t>-Tıbbi olarak anlatmak gerekirse beynin günden güne hafıza ve depolama fonksiyonlarını kaybetmesidir.</a:t>
            </a:r>
          </a:p>
          <a:p>
            <a:r>
              <a:rPr lang="tr-TR" dirty="0" smtClean="0"/>
              <a:t>-Alzheimer Hastalığı için beyinde </a:t>
            </a:r>
            <a:r>
              <a:rPr lang="tr-TR" dirty="0" err="1" smtClean="0"/>
              <a:t>asetil</a:t>
            </a:r>
            <a:r>
              <a:rPr lang="tr-TR" dirty="0" smtClean="0"/>
              <a:t> kolin azalması bir neden olarak bilinmektedir.</a:t>
            </a:r>
          </a:p>
          <a:p>
            <a:r>
              <a:rPr lang="tr-TR" dirty="0" smtClean="0"/>
              <a:t>-Ailede bu hastalığa yakalanmış bir birey olması bir risk faktörü olarak görülmekle birlikte daha çok genetik bir hastalık olduğu bilinmektedir.</a:t>
            </a:r>
          </a:p>
          <a:p>
            <a:r>
              <a:rPr lang="tr-TR" dirty="0" smtClean="0"/>
              <a:t>- </a:t>
            </a:r>
            <a:r>
              <a:rPr lang="tr-TR" dirty="0" err="1" smtClean="0"/>
              <a:t>Alzaymır</a:t>
            </a:r>
            <a:r>
              <a:rPr lang="tr-TR" dirty="0" smtClean="0"/>
              <a:t> hastalığı tedavisi maalesef yoktur.  Sürekli beyin egzersizleri yaparak, bulmaca çözerek ve hafızamızı tazeleme amaçlı zorlarsak </a:t>
            </a:r>
            <a:r>
              <a:rPr lang="tr-TR" dirty="0" err="1" smtClean="0"/>
              <a:t>alzheimer</a:t>
            </a:r>
            <a:r>
              <a:rPr lang="tr-TR" dirty="0" smtClean="0"/>
              <a:t> hastalığına karşı bireysel anlamda en etkin savaşı vermiş oluruz.</a:t>
            </a:r>
          </a:p>
          <a:p>
            <a:endParaRPr lang="tr-TR" dirty="0"/>
          </a:p>
        </p:txBody>
      </p:sp>
    </p:spTree>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4. Parkinson hastalığı:</a:t>
            </a:r>
            <a:r>
              <a:rPr lang="tr-TR" dirty="0" smtClean="0"/>
              <a:t/>
            </a:r>
            <a:br>
              <a:rPr lang="tr-TR" dirty="0" smtClean="0"/>
            </a:br>
            <a:endParaRPr lang="tr-TR" dirty="0"/>
          </a:p>
        </p:txBody>
      </p:sp>
      <p:sp>
        <p:nvSpPr>
          <p:cNvPr id="3" name="2 İçerik Yer Tutucusu"/>
          <p:cNvSpPr>
            <a:spLocks noGrp="1"/>
          </p:cNvSpPr>
          <p:nvPr>
            <p:ph idx="1"/>
          </p:nvPr>
        </p:nvSpPr>
        <p:spPr>
          <a:xfrm>
            <a:off x="500034" y="1571613"/>
            <a:ext cx="7500990" cy="4676788"/>
          </a:xfrm>
        </p:spPr>
        <p:txBody>
          <a:bodyPr>
            <a:normAutofit lnSpcReduction="10000"/>
          </a:bodyPr>
          <a:lstStyle/>
          <a:p>
            <a:r>
              <a:rPr lang="tr-TR" sz="2800" dirty="0" smtClean="0"/>
              <a:t>-İlerleyen tipte nörolojik bir hastalıktır. Yavaş ve sinsi seyreden bir hastalık olup genellikle 60 yaş üzerindeki insanlarda görülür. Erkeklerde kadınlara göre daha yaygındır.</a:t>
            </a:r>
          </a:p>
          <a:p>
            <a:r>
              <a:rPr lang="tr-TR" sz="2800" dirty="0" smtClean="0"/>
              <a:t>- Parkinson hastalığı, beynin </a:t>
            </a:r>
            <a:r>
              <a:rPr lang="tr-TR" sz="2800" b="1" dirty="0" err="1" smtClean="0">
                <a:solidFill>
                  <a:srgbClr val="FFC000"/>
                </a:solidFill>
              </a:rPr>
              <a:t>substantia</a:t>
            </a:r>
            <a:r>
              <a:rPr lang="tr-TR" sz="2800" b="1" dirty="0" smtClean="0">
                <a:solidFill>
                  <a:srgbClr val="FFC000"/>
                </a:solidFill>
              </a:rPr>
              <a:t> </a:t>
            </a:r>
            <a:r>
              <a:rPr lang="tr-TR" sz="2800" b="1" dirty="0" err="1" smtClean="0">
                <a:solidFill>
                  <a:srgbClr val="FFC000"/>
                </a:solidFill>
              </a:rPr>
              <a:t>nigra</a:t>
            </a:r>
            <a:r>
              <a:rPr lang="tr-TR" sz="2800" dirty="0" smtClean="0"/>
              <a:t> adı verilen bölgesinde bulunan ve </a:t>
            </a:r>
            <a:r>
              <a:rPr lang="tr-TR" sz="2800" dirty="0" err="1" smtClean="0"/>
              <a:t>dopamin</a:t>
            </a:r>
            <a:r>
              <a:rPr lang="tr-TR" sz="2800" dirty="0" smtClean="0"/>
              <a:t> üreten nöronların kaybedilmesiyle oluşur. </a:t>
            </a:r>
            <a:r>
              <a:rPr lang="tr-TR" sz="2800" dirty="0" err="1" smtClean="0"/>
              <a:t>Dopamin</a:t>
            </a:r>
            <a:r>
              <a:rPr lang="tr-TR" sz="2800" dirty="0" smtClean="0"/>
              <a:t> yetersizse sinir hücreleri doğru şekilde çalışmaz ve beyin mesajlarını aktaramaz; böylece Parkinson belirtileri olan vücutta titreme, yavaş hareket etme durumu ortaya çıkar.</a:t>
            </a:r>
          </a:p>
          <a:p>
            <a:endParaRPr lang="tr-TR" dirty="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Karşıt Renkli İş 16x9">
  <a:themeElements>
    <a:clrScheme name="BusinessContrast">
      <a:dk1>
        <a:srgbClr val="000000"/>
      </a:dk1>
      <a:lt1>
        <a:sysClr val="window" lastClr="FFFFFF"/>
      </a:lt1>
      <a:dk2>
        <a:srgbClr val="000000"/>
      </a:dk2>
      <a:lt2>
        <a:srgbClr val="E5E8E8"/>
      </a:lt2>
      <a:accent1>
        <a:srgbClr val="00AEEF"/>
      </a:accent1>
      <a:accent2>
        <a:srgbClr val="EA428A"/>
      </a:accent2>
      <a:accent3>
        <a:srgbClr val="EED500"/>
      </a:accent3>
      <a:accent4>
        <a:srgbClr val="F5A70D"/>
      </a:accent4>
      <a:accent5>
        <a:srgbClr val="8BCB30"/>
      </a:accent5>
      <a:accent6>
        <a:srgbClr val="9962C1"/>
      </a:accent6>
      <a:hlink>
        <a:srgbClr val="00AEEF"/>
      </a:hlink>
      <a:folHlink>
        <a:srgbClr val="9962C1"/>
      </a:folHlink>
    </a:clrScheme>
    <a:fontScheme name="Franklin Gothic Medium">
      <a:maj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_15870687_TF02895266" id="{EA75FE53-DAD3-462C-8D5B-070FC77F7979}" vid="{EF6ED958-1FD6-43A9-8A75-C58275D77BE4}"/>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tf02895266</Template>
  <TotalTime>694</TotalTime>
  <Words>3543</Words>
  <PresentationFormat>Ekran Gösterisi (4:3)</PresentationFormat>
  <Paragraphs>658</Paragraphs>
  <Slides>133</Slides>
  <Notes>1</Notes>
  <HiddenSlides>0</HiddenSlides>
  <MMClips>0</MMClips>
  <ScaleCrop>false</ScaleCrop>
  <HeadingPairs>
    <vt:vector size="4" baseType="variant">
      <vt:variant>
        <vt:lpstr>Tema</vt:lpstr>
      </vt:variant>
      <vt:variant>
        <vt:i4>1</vt:i4>
      </vt:variant>
      <vt:variant>
        <vt:lpstr>Slayt Başlıkları</vt:lpstr>
      </vt:variant>
      <vt:variant>
        <vt:i4>133</vt:i4>
      </vt:variant>
    </vt:vector>
  </HeadingPairs>
  <TitlesOfParts>
    <vt:vector size="134" baseType="lpstr">
      <vt:lpstr>Karşıt Renkli İş 16x9</vt:lpstr>
      <vt:lpstr>BİYOLOJİ DERSİ PROJE ÖDEVİ</vt:lpstr>
      <vt:lpstr>SUNUMUN PLANI:</vt:lpstr>
      <vt:lpstr>İNSAN FİZYOLOJİSİ</vt:lpstr>
      <vt:lpstr>DOKULAR ve DOKU, ORGAN, SİSTEM İLİŞKİSİ </vt:lpstr>
      <vt:lpstr>Slayt 5</vt:lpstr>
      <vt:lpstr>1. EPİTEL DOKU :</vt:lpstr>
      <vt:lpstr>Slayt 7</vt:lpstr>
      <vt:lpstr>2. BAĞ ve DESTEK DOKU</vt:lpstr>
      <vt:lpstr>a. Önemli Bazı Temel Bağ Doku Hücreleri: </vt:lpstr>
      <vt:lpstr>b. Kıkırdak Doku;</vt:lpstr>
      <vt:lpstr>Slayt 11</vt:lpstr>
      <vt:lpstr>Slayt 12</vt:lpstr>
      <vt:lpstr>Slayt 13</vt:lpstr>
      <vt:lpstr>Slayt 14</vt:lpstr>
      <vt:lpstr>KEMİK DOKU ;</vt:lpstr>
      <vt:lpstr>Görevleri: </vt:lpstr>
      <vt:lpstr>Kan Dokunun Görevleri </vt:lpstr>
      <vt:lpstr>YAĞ DOKU</vt:lpstr>
      <vt:lpstr>3. KAS DOKU </vt:lpstr>
      <vt:lpstr>4. SİNİR DOKU </vt:lpstr>
      <vt:lpstr>Nöronda gövde ve gövdeden çıkan uzantılar vardır;</vt:lpstr>
      <vt:lpstr>Slayt 22</vt:lpstr>
      <vt:lpstr>Sinir Hücrelerinin (Nöronların) Yapısı</vt:lpstr>
      <vt:lpstr>a. Hücre gövdesi:</vt:lpstr>
      <vt:lpstr>b. Dentrit:</vt:lpstr>
      <vt:lpstr>c. Akson:</vt:lpstr>
      <vt:lpstr>Slayt 27</vt:lpstr>
      <vt:lpstr>Slayt 28</vt:lpstr>
      <vt:lpstr>Slayt 29</vt:lpstr>
      <vt:lpstr>Nöron Çeşitleri Nöronlar yaptığı göreve ve yapılarına göre iki şekilde sınıflandırılır. </vt:lpstr>
      <vt:lpstr>Slayt 31</vt:lpstr>
      <vt:lpstr>Slayt 32</vt:lpstr>
      <vt:lpstr>Slayt 33</vt:lpstr>
      <vt:lpstr>2. Yapılarına Göre Nöronlar</vt:lpstr>
      <vt:lpstr>Slayt 35</vt:lpstr>
      <vt:lpstr>İMPULS OLUŞUMU ve İLETİMİ</vt:lpstr>
      <vt:lpstr>Slayt 37</vt:lpstr>
      <vt:lpstr>Merdiven Etkisi Prensibi</vt:lpstr>
      <vt:lpstr>Slayt 39</vt:lpstr>
      <vt:lpstr>UNUTMAYALIM: </vt:lpstr>
      <vt:lpstr>Slayt 41</vt:lpstr>
      <vt:lpstr>Slayt 42</vt:lpstr>
      <vt:lpstr>Slayt 43</vt:lpstr>
      <vt:lpstr>Slayt 44</vt:lpstr>
      <vt:lpstr>-Depolarizasyon (Kutuplaşmanın bozulması):</vt:lpstr>
      <vt:lpstr>Slayt 46</vt:lpstr>
      <vt:lpstr>Slayt 47</vt:lpstr>
      <vt:lpstr>Slayt 48</vt:lpstr>
      <vt:lpstr>Slayt 49</vt:lpstr>
      <vt:lpstr>Pekiştirmek için özetleyelim;</vt:lpstr>
      <vt:lpstr>Bütün bunları bir şema üzerinde gösterelim:</vt:lpstr>
      <vt:lpstr>Slayt 52</vt:lpstr>
      <vt:lpstr> İmpuls hızının etkileyen faktörler;</vt:lpstr>
      <vt:lpstr>ÖRNEK UYGULAMA</vt:lpstr>
      <vt:lpstr>ÇÖZÜM:</vt:lpstr>
      <vt:lpstr>SİNAPSLARDA İMPULS İLETİMİ  </vt:lpstr>
      <vt:lpstr>-Sinapslar iki çeşittir; </vt:lpstr>
      <vt:lpstr>Slayt 58</vt:lpstr>
      <vt:lpstr>Şekil: Sinapsta impuls iletimi</vt:lpstr>
      <vt:lpstr>Bir Uyarının İmpulsun Nörondan Alıcı Hücreye Geçişi Sırasında Gerçekleşen Olayların Sırası ;</vt:lpstr>
      <vt:lpstr>Slayt 61</vt:lpstr>
      <vt:lpstr>ÖNEMLİ NOT !</vt:lpstr>
      <vt:lpstr>ÖNEMLİ HATIRLATMALAR</vt:lpstr>
      <vt:lpstr>Slayt 64</vt:lpstr>
      <vt:lpstr>Slayt 65</vt:lpstr>
      <vt:lpstr>MERKEZÎ SİNİR SİSTEMİ</vt:lpstr>
      <vt:lpstr>Slayt 67</vt:lpstr>
      <vt:lpstr>Slayt 68</vt:lpstr>
      <vt:lpstr>Beyin, ön, orta ve arka beyin olmak üzere üç temel bölümden oluşur.</vt:lpstr>
      <vt:lpstr>1. Ön Beyin (Büyük Beyin):</vt:lpstr>
      <vt:lpstr>Slayt 71</vt:lpstr>
      <vt:lpstr>Slayt 72</vt:lpstr>
      <vt:lpstr>-Beyin yarım kürelerindeki farklı aktiviteleri kontrol eden loplar:  </vt:lpstr>
      <vt:lpstr>Slayt 74</vt:lpstr>
      <vt:lpstr>b. Ara Beyin:</vt:lpstr>
      <vt:lpstr>Slayt 76</vt:lpstr>
      <vt:lpstr>Slayt 77</vt:lpstr>
      <vt:lpstr>Slayt 78</vt:lpstr>
      <vt:lpstr>Slayt 79</vt:lpstr>
      <vt:lpstr>-Omurilik soğanı (son beyin):</vt:lpstr>
      <vt:lpstr>Pons (Varol köprüsü):</vt:lpstr>
      <vt:lpstr>B. Omurilik</vt:lpstr>
      <vt:lpstr>Şekil: Omuriliğin enine kesiti</vt:lpstr>
      <vt:lpstr>Omuriliğin iki önemli görevi vardır</vt:lpstr>
      <vt:lpstr>Slayt 85</vt:lpstr>
      <vt:lpstr>Slayt 86</vt:lpstr>
      <vt:lpstr>Şekil: Refleks yayının işleyişi ;</vt:lpstr>
      <vt:lpstr>Bir refleks olayında impulsun izlediği yol;</vt:lpstr>
      <vt:lpstr>NOT:</vt:lpstr>
      <vt:lpstr>ÇEVRESEL SİNİR SİSTEMİ </vt:lpstr>
      <vt:lpstr>Slayt 91</vt:lpstr>
      <vt:lpstr>Slayt 92</vt:lpstr>
      <vt:lpstr>Slayt 93</vt:lpstr>
      <vt:lpstr>Slayt 94</vt:lpstr>
      <vt:lpstr>KOKU ve HAFIZA İLİŞKİSİ, SİNİR SİSTEMİ HASTALIKLARI </vt:lpstr>
      <vt:lpstr>SİNİR SİSTEMİ HASTALIKLARI</vt:lpstr>
      <vt:lpstr>2. Multipl Skleroz (MS):</vt:lpstr>
      <vt:lpstr>3. Alzheimer (Alzaymır):</vt:lpstr>
      <vt:lpstr>4. Parkinson hastalığı: </vt:lpstr>
      <vt:lpstr>5. Epilepsi (Sara): </vt:lpstr>
      <vt:lpstr>Slayt 101</vt:lpstr>
      <vt:lpstr>ÖNEMLİ: </vt:lpstr>
      <vt:lpstr>DUYU ORGANLARI </vt:lpstr>
      <vt:lpstr>Göz : </vt:lpstr>
      <vt:lpstr>Slayt 105</vt:lpstr>
      <vt:lpstr>a. Sert tabaka:</vt:lpstr>
      <vt:lpstr>b. Damar tabaka:</vt:lpstr>
      <vt:lpstr>c. Ağ tabaka (Retina):</vt:lpstr>
      <vt:lpstr>-Retinadaki fotoreseptörler, çubuk ve koni olmak üzere iki çeşittir. </vt:lpstr>
      <vt:lpstr>b. Koni hücreler</vt:lpstr>
      <vt:lpstr>2. GÖZE YARDIMCI YAPILAR </vt:lpstr>
      <vt:lpstr>Slayt 112</vt:lpstr>
      <vt:lpstr>Göz Kusurları</vt:lpstr>
      <vt:lpstr>Hipermetrop: </vt:lpstr>
      <vt:lpstr>-Astigmat</vt:lpstr>
      <vt:lpstr>Slayt 116</vt:lpstr>
      <vt:lpstr>KULAK </vt:lpstr>
      <vt:lpstr>Slayt 118</vt:lpstr>
      <vt:lpstr>c. İç Kulak </vt:lpstr>
      <vt:lpstr>Şekil: İç kulak ve korti organı</vt:lpstr>
      <vt:lpstr>İşitme Olayının gerçekleşmesi (sırası ile) </vt:lpstr>
      <vt:lpstr>-İşitme gerçekleşirken ses dalgalarının izlemesi gereken yol:</vt:lpstr>
      <vt:lpstr>Denge Olayı</vt:lpstr>
      <vt:lpstr>b. Dinamik denge:</vt:lpstr>
      <vt:lpstr>Slayt 125</vt:lpstr>
      <vt:lpstr>DERİ</vt:lpstr>
      <vt:lpstr>Deri, üst deri ve alt deri olmak üzere iki kısımda incelenir: </vt:lpstr>
      <vt:lpstr>Slayt 128</vt:lpstr>
      <vt:lpstr>Kıllar:</vt:lpstr>
      <vt:lpstr>BURUN</vt:lpstr>
      <vt:lpstr>Slayt 131</vt:lpstr>
      <vt:lpstr>DİL</vt:lpstr>
      <vt:lpstr>Slayt 133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2017-12-25T10:58:03Z</dcterms:created>
  <dcterms:modified xsi:type="dcterms:W3CDTF">2018-04-05T15:27:44Z</dcterms:modified>
  <cp:category>www.sorubak.com</cp:category>
</cp:coreProperties>
</file>