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6"/>
  </p:notesMasterIdLst>
  <p:sldIdLst>
    <p:sldId id="265" r:id="rId2"/>
    <p:sldId id="261" r:id="rId3"/>
    <p:sldId id="267" r:id="rId4"/>
    <p:sldId id="262" r:id="rId5"/>
    <p:sldId id="266" r:id="rId6"/>
    <p:sldId id="263" r:id="rId7"/>
    <p:sldId id="268" r:id="rId8"/>
    <p:sldId id="264" r:id="rId9"/>
    <p:sldId id="256" r:id="rId10"/>
    <p:sldId id="258" r:id="rId11"/>
    <p:sldId id="257" r:id="rId12"/>
    <p:sldId id="269" r:id="rId13"/>
    <p:sldId id="259" r:id="rId14"/>
    <p:sldId id="270" r:id="rId15"/>
    <p:sldId id="28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3B432C-25E0-46CD-B733-ABD5E4DA10D1}" type="datetimeFigureOut">
              <a:rPr lang="tr-TR" smtClean="0"/>
              <a:pPr/>
              <a:t>07/05/2018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757C36-14FB-4395-A5F0-9AD21FE91D2F}" type="slidenum">
              <a:rPr lang="tr-TR" smtClean="0"/>
              <a:pPr/>
              <a:t>‹#›</a:t>
            </a:fld>
            <a:endParaRPr lang="tr-TR"/>
          </a:p>
        </p:txBody>
      </p:sp>
    </p:spTree>
    <p:extLst>
      <p:ext uri="{BB962C8B-B14F-4D97-AF65-F5344CB8AC3E}">
        <p14:creationId xmlns:p14="http://schemas.microsoft.com/office/powerpoint/2010/main" xmlns="" val="161262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5</a:t>
            </a:fld>
            <a:endParaRPr lang="tr-TR"/>
          </a:p>
        </p:txBody>
      </p:sp>
    </p:spTree>
    <p:extLst>
      <p:ext uri="{BB962C8B-B14F-4D97-AF65-F5344CB8AC3E}">
        <p14:creationId xmlns:p14="http://schemas.microsoft.com/office/powerpoint/2010/main" xmlns="" val="2055357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6</a:t>
            </a:fld>
            <a:endParaRPr lang="tr-TR"/>
          </a:p>
        </p:txBody>
      </p:sp>
    </p:spTree>
    <p:extLst>
      <p:ext uri="{BB962C8B-B14F-4D97-AF65-F5344CB8AC3E}">
        <p14:creationId xmlns:p14="http://schemas.microsoft.com/office/powerpoint/2010/main" xmlns="" val="1522606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8</a:t>
            </a:fld>
            <a:endParaRPr lang="tr-TR"/>
          </a:p>
        </p:txBody>
      </p:sp>
    </p:spTree>
    <p:extLst>
      <p:ext uri="{BB962C8B-B14F-4D97-AF65-F5344CB8AC3E}">
        <p14:creationId xmlns:p14="http://schemas.microsoft.com/office/powerpoint/2010/main" xmlns="" val="3018124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12</a:t>
            </a:fld>
            <a:endParaRPr lang="tr-TR"/>
          </a:p>
        </p:txBody>
      </p:sp>
    </p:spTree>
    <p:extLst>
      <p:ext uri="{BB962C8B-B14F-4D97-AF65-F5344CB8AC3E}">
        <p14:creationId xmlns:p14="http://schemas.microsoft.com/office/powerpoint/2010/main" xmlns="" val="4068265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15</a:t>
            </a:fld>
            <a:endParaRPr lang="tr-TR"/>
          </a:p>
        </p:txBody>
      </p:sp>
    </p:spTree>
    <p:extLst>
      <p:ext uri="{BB962C8B-B14F-4D97-AF65-F5344CB8AC3E}">
        <p14:creationId xmlns:p14="http://schemas.microsoft.com/office/powerpoint/2010/main" xmlns="" val="1335619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18</a:t>
            </a:fld>
            <a:endParaRPr lang="tr-TR"/>
          </a:p>
        </p:txBody>
      </p:sp>
    </p:spTree>
    <p:extLst>
      <p:ext uri="{BB962C8B-B14F-4D97-AF65-F5344CB8AC3E}">
        <p14:creationId xmlns:p14="http://schemas.microsoft.com/office/powerpoint/2010/main" xmlns="" val="368523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88757C36-14FB-4395-A5F0-9AD21FE91D2F}" type="slidenum">
              <a:rPr lang="tr-TR" smtClean="0"/>
              <a:pPr/>
              <a:t>21</a:t>
            </a:fld>
            <a:endParaRPr lang="tr-TR"/>
          </a:p>
        </p:txBody>
      </p:sp>
    </p:spTree>
    <p:extLst>
      <p:ext uri="{BB962C8B-B14F-4D97-AF65-F5344CB8AC3E}">
        <p14:creationId xmlns:p14="http://schemas.microsoft.com/office/powerpoint/2010/main" xmlns="" val="2693758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88757C36-14FB-4395-A5F0-9AD21FE91D2F}" type="slidenum">
              <a:rPr lang="tr-TR" smtClean="0"/>
              <a:pPr/>
              <a:t>24</a:t>
            </a:fld>
            <a:endParaRPr lang="tr-TR"/>
          </a:p>
        </p:txBody>
      </p:sp>
    </p:spTree>
    <p:extLst>
      <p:ext uri="{BB962C8B-B14F-4D97-AF65-F5344CB8AC3E}">
        <p14:creationId xmlns:p14="http://schemas.microsoft.com/office/powerpoint/2010/main" xmlns="" val="3648687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16" name="15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D9F75050-0E15-4C5B-92B0-66D068882F1F}" type="datetimeFigureOut">
              <a:rPr lang="tr-TR" smtClean="0"/>
              <a:pPr/>
              <a:t>07/05/2018</a:t>
            </a:fld>
            <a:endParaRPr lang="tr-TR"/>
          </a:p>
        </p:txBody>
      </p:sp>
      <p:sp>
        <p:nvSpPr>
          <p:cNvPr id="15" name="14 Slayt Numarası Yer Tutucusu"/>
          <p:cNvSpPr>
            <a:spLocks noGrp="1"/>
          </p:cNvSpPr>
          <p:nvPr>
            <p:ph type="sldNum" sz="quarter" idx="15"/>
          </p:nvPr>
        </p:nvSpPr>
        <p:spPr/>
        <p:txBody>
          <a:bodyPr/>
          <a:lstStyle>
            <a:lvl1pPr algn="ctr">
              <a:defRPr/>
            </a:lvl1pPr>
          </a:lstStyle>
          <a:p>
            <a:fld id="{B1DEFA8C-F947-479F-BE07-76B6B3F80BF1}"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D9F75050-0E15-4C5B-92B0-66D068882F1F}" type="datetimeFigureOut">
              <a:rPr lang="tr-TR" smtClean="0"/>
              <a:pPr/>
              <a:t>07/05/2018</a:t>
            </a:fld>
            <a:endParaRPr lang="tr-TR"/>
          </a:p>
        </p:txBody>
      </p:sp>
      <p:sp>
        <p:nvSpPr>
          <p:cNvPr id="9" name="8 Slayt Numarası Yer Tutucusu"/>
          <p:cNvSpPr>
            <a:spLocks noGrp="1"/>
          </p:cNvSpPr>
          <p:nvPr>
            <p:ph type="sldNum" sz="quarter" idx="15"/>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D9F75050-0E15-4C5B-92B0-66D068882F1F}" type="datetimeFigureOut">
              <a:rPr lang="tr-TR" smtClean="0"/>
              <a:pPr/>
              <a:t>07/05/2018</a:t>
            </a:fld>
            <a:endParaRPr lang="tr-TR"/>
          </a:p>
        </p:txBody>
      </p:sp>
      <p:sp>
        <p:nvSpPr>
          <p:cNvPr id="9" name="8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D9F75050-0E15-4C5B-92B0-66D068882F1F}" type="datetimeFigureOut">
              <a:rPr lang="tr-TR" smtClean="0"/>
              <a:pPr/>
              <a:t>07/05/2018</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DEFA8C-F947-479F-BE07-76B6B3F80BF1}"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mailce.com/wp-content/uploads/2013/03/kutup4.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mailce.com/wp-content/uploads/2013/03/kutuplar1.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2627784" y="2492896"/>
            <a:ext cx="4104456" cy="1219200"/>
          </a:xfrm>
        </p:spPr>
        <p:txBody>
          <a:bodyPr>
            <a:noAutofit/>
          </a:bodyPr>
          <a:lstStyle/>
          <a:p>
            <a:r>
              <a:rPr lang="tr-TR" sz="8800" dirty="0" smtClean="0">
                <a:solidFill>
                  <a:schemeClr val="tx1"/>
                </a:solidFill>
              </a:rPr>
              <a:t>KUTUP</a:t>
            </a:r>
            <a:endParaRPr lang="tr-TR" sz="88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utup ekosistemi slayt ile ilgili gÃ¶rsel sonucu"/>
          <p:cNvPicPr>
            <a:picLocks noChangeAspect="1" noChangeArrowheads="1"/>
          </p:cNvPicPr>
          <p:nvPr/>
        </p:nvPicPr>
        <p:blipFill>
          <a:blip r:embed="rId2" cstate="print"/>
          <a:srcRect/>
          <a:stretch>
            <a:fillRect/>
          </a:stretch>
        </p:blipFill>
        <p:spPr bwMode="auto">
          <a:xfrm>
            <a:off x="395536" y="260648"/>
            <a:ext cx="8424936" cy="619268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10000"/>
          </a:bodyPr>
          <a:lstStyle/>
          <a:p>
            <a:r>
              <a:rPr lang="tr-TR" b="1" dirty="0" smtClean="0"/>
              <a:t>ı) Kutup Ekosistemleri :</a:t>
            </a:r>
            <a:endParaRPr lang="tr-TR" dirty="0" smtClean="0"/>
          </a:p>
          <a:p>
            <a:r>
              <a:rPr lang="tr-TR" dirty="0" smtClean="0"/>
              <a:t>▪ Kutuplardaki canlılar, aşırı soğuk nedeniyle iklime uyum sağlamak zorundadır. Kutup ekosistemine uyum sağlayan canlı türleri bu bölgede yaşamını sürdürürken uyum sağlayamayan canlılar yok olur veya yaşamını sürdürebileceği iklim özelliklerine sahip ekosistemlere göç ederler. Bu nedenle biyolojik çeşitlilik kutuplardan ılıman bölgelere gidildikçe artar. Bunun nedeni sıcaklık ve yağış gibi iklim faktörlerinin artmasıdır.</a:t>
            </a:r>
          </a:p>
          <a:p>
            <a:r>
              <a:rPr lang="tr-TR" dirty="0" smtClean="0"/>
              <a:t> </a:t>
            </a:r>
          </a:p>
          <a:p>
            <a:r>
              <a:rPr lang="tr-TR" dirty="0" smtClean="0"/>
              <a:t>▪ Kutup ekosisteminin canlı </a:t>
            </a:r>
            <a:r>
              <a:rPr lang="tr-TR" dirty="0" err="1" smtClean="0"/>
              <a:t>ögeleri</a:t>
            </a:r>
            <a:r>
              <a:rPr lang="tr-TR" dirty="0" smtClean="0"/>
              <a:t>; kutup ayıları, foklar, bazı tür balık ve deniz kuşları ile su bitkileridir.</a:t>
            </a:r>
          </a:p>
          <a:p>
            <a:endParaRPr lang="tr-TR" dirty="0"/>
          </a:p>
        </p:txBody>
      </p:sp>
      <p:sp>
        <p:nvSpPr>
          <p:cNvPr id="3" name="2 Başlık"/>
          <p:cNvSpPr>
            <a:spLocks noGrp="1"/>
          </p:cNvSpPr>
          <p:nvPr>
            <p:ph type="title"/>
          </p:nvPr>
        </p:nvSpPr>
        <p:spPr/>
        <p:txBody>
          <a:bodyPr/>
          <a:lstStyle/>
          <a:p>
            <a:pPr algn="ctr"/>
            <a:r>
              <a:rPr lang="tr-TR" dirty="0" smtClean="0"/>
              <a:t>KUTUP EKOSİSTEMİ</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pic>
        <p:nvPicPr>
          <p:cNvPr id="26626" name="Picture 2" descr="ekosistem kutup ile ilgili gÃ¶rsel sonucu"/>
          <p:cNvPicPr>
            <a:picLocks noChangeAspect="1" noChangeArrowheads="1"/>
          </p:cNvPicPr>
          <p:nvPr/>
        </p:nvPicPr>
        <p:blipFill>
          <a:blip r:embed="rId3" cstate="print"/>
          <a:srcRect/>
          <a:stretch>
            <a:fillRect/>
          </a:stretch>
        </p:blipFill>
        <p:spPr bwMode="auto">
          <a:xfrm>
            <a:off x="323528" y="332656"/>
            <a:ext cx="8568952" cy="619268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67544" y="1556792"/>
            <a:ext cx="8229600" cy="4572000"/>
          </a:xfrm>
        </p:spPr>
        <p:txBody>
          <a:bodyPr/>
          <a:lstStyle/>
          <a:p>
            <a:r>
              <a:rPr lang="tr-TR" dirty="0" smtClean="0"/>
              <a:t>Kutup ışıkları, ya da </a:t>
            </a:r>
            <a:r>
              <a:rPr lang="tr-TR" dirty="0" err="1" smtClean="0"/>
              <a:t>aurora</a:t>
            </a:r>
            <a:r>
              <a:rPr lang="tr-TR" dirty="0" smtClean="0"/>
              <a:t>, genellikle kutup bölgelerinde görülen bir gece ışımasıdır. </a:t>
            </a:r>
            <a:r>
              <a:rPr lang="tr-TR" dirty="0" err="1" smtClean="0"/>
              <a:t>Aurora</a:t>
            </a:r>
            <a:r>
              <a:rPr lang="tr-TR" dirty="0" smtClean="0"/>
              <a:t>, gökyüzündeki doğal ışık görüntüleridir. Genelde gece görülen kutup ışıkları, çıplak gözle de izlenebilir. “Kuzey ışıkları” olarak da isimlendirilir.</a:t>
            </a:r>
          </a:p>
          <a:p>
            <a:r>
              <a:rPr lang="tr-TR" dirty="0" err="1" smtClean="0"/>
              <a:t>Auroralar</a:t>
            </a:r>
            <a:r>
              <a:rPr lang="tr-TR" dirty="0" smtClean="0"/>
              <a:t>, güneşin dünya atmosferi üzerindeki etkilerinin en belirgin şekilde görülebilenidir. Kutup ışığı görüntüleri, Güneş‘ten gelen solar rüzgarlardaki yüklü parçacıkların atmosferle etkileşmesi sonucu oluşur.</a:t>
            </a:r>
          </a:p>
          <a:p>
            <a:endParaRPr lang="tr-TR" i="1" dirty="0"/>
          </a:p>
        </p:txBody>
      </p:sp>
      <p:sp>
        <p:nvSpPr>
          <p:cNvPr id="3" name="2 Başlık"/>
          <p:cNvSpPr>
            <a:spLocks noGrp="1"/>
          </p:cNvSpPr>
          <p:nvPr>
            <p:ph type="title"/>
          </p:nvPr>
        </p:nvSpPr>
        <p:spPr/>
        <p:txBody>
          <a:bodyPr/>
          <a:lstStyle/>
          <a:p>
            <a:pPr algn="ctr"/>
            <a:r>
              <a:rPr lang="tr-TR" dirty="0" smtClean="0"/>
              <a:t>AURORA</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sp>
        <p:nvSpPr>
          <p:cNvPr id="27650" name="AutoShape 2" descr="aurora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7652" name="AutoShape 4" descr="aurora ile ilgili gÃ¶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7654" name="Picture 6" descr="aurora ile ilgili gÃ¶rsel sonucu"/>
          <p:cNvPicPr>
            <a:picLocks noChangeAspect="1" noChangeArrowheads="1"/>
          </p:cNvPicPr>
          <p:nvPr/>
        </p:nvPicPr>
        <p:blipFill>
          <a:blip r:embed="rId2" cstate="print"/>
          <a:srcRect/>
          <a:stretch>
            <a:fillRect/>
          </a:stretch>
        </p:blipFill>
        <p:spPr bwMode="auto">
          <a:xfrm>
            <a:off x="251520" y="260648"/>
            <a:ext cx="8568952" cy="630932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467544" y="2420888"/>
            <a:ext cx="8229600" cy="1219200"/>
          </a:xfrm>
        </p:spPr>
        <p:txBody>
          <a:bodyPr>
            <a:normAutofit/>
          </a:bodyPr>
          <a:lstStyle/>
          <a:p>
            <a:r>
              <a:rPr lang="tr-TR" sz="6600" dirty="0" smtClean="0"/>
              <a:t>EKOLOJİK TERİMLER</a:t>
            </a:r>
            <a:endParaRPr lang="tr-TR" sz="6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Belli bir bölgede yaşayan aynı türden canlıların oluşturduğu canlı topluluğuna </a:t>
            </a:r>
            <a:r>
              <a:rPr lang="tr-TR" dirty="0" err="1" smtClean="0"/>
              <a:t>populasyon</a:t>
            </a:r>
            <a:r>
              <a:rPr lang="tr-TR" dirty="0" smtClean="0"/>
              <a:t> denir. </a:t>
            </a:r>
            <a:r>
              <a:rPr lang="tr-TR" dirty="0" err="1" smtClean="0"/>
              <a:t>Populasyon</a:t>
            </a:r>
            <a:r>
              <a:rPr lang="tr-TR" dirty="0" smtClean="0"/>
              <a:t> sadece aynı türden canlılardan oluşmakla birlikte, yaşadıkları yerlerde başka </a:t>
            </a:r>
            <a:r>
              <a:rPr lang="tr-TR" dirty="0" err="1" smtClean="0"/>
              <a:t>populasyonlar</a:t>
            </a:r>
            <a:r>
              <a:rPr lang="tr-TR" dirty="0" smtClean="0"/>
              <a:t> da yer alabilir. </a:t>
            </a:r>
            <a:r>
              <a:rPr lang="tr-TR" dirty="0" err="1" smtClean="0"/>
              <a:t>Populasyonun</a:t>
            </a:r>
            <a:r>
              <a:rPr lang="tr-TR" dirty="0" smtClean="0"/>
              <a:t> bulunduğu alan, su birikintisi hatta karıncanın sindirim kanalı kadar küçük olabileceği gibi göl, vadi ya da koruluk kadar büyük de olabilir. </a:t>
            </a:r>
          </a:p>
          <a:p>
            <a:endParaRPr lang="tr-TR" dirty="0"/>
          </a:p>
        </p:txBody>
      </p:sp>
      <p:sp>
        <p:nvSpPr>
          <p:cNvPr id="3" name="2 Başlık"/>
          <p:cNvSpPr>
            <a:spLocks noGrp="1"/>
          </p:cNvSpPr>
          <p:nvPr>
            <p:ph type="title"/>
          </p:nvPr>
        </p:nvSpPr>
        <p:spPr/>
        <p:txBody>
          <a:bodyPr/>
          <a:lstStyle/>
          <a:p>
            <a:pPr algn="ctr"/>
            <a:r>
              <a:rPr lang="tr-TR" dirty="0" smtClean="0"/>
              <a:t>POPULASYON</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Belirli bir alanda yaşayan ve aralarında etkileşim bulunan farklı türlere ait </a:t>
            </a:r>
            <a:r>
              <a:rPr lang="tr-TR" dirty="0" err="1" smtClean="0"/>
              <a:t>populasyonlardan</a:t>
            </a:r>
            <a:r>
              <a:rPr lang="tr-TR" dirty="0" smtClean="0"/>
              <a:t> oluşan canlılar topluluğuna </a:t>
            </a:r>
            <a:r>
              <a:rPr lang="tr-TR" dirty="0" err="1" smtClean="0"/>
              <a:t>komünite</a:t>
            </a:r>
            <a:r>
              <a:rPr lang="tr-TR" dirty="0" smtClean="0"/>
              <a:t> denir.  </a:t>
            </a:r>
            <a:r>
              <a:rPr lang="tr-TR" dirty="0" err="1" smtClean="0"/>
              <a:t>Komünitede</a:t>
            </a:r>
            <a:r>
              <a:rPr lang="tr-TR" dirty="0" smtClean="0"/>
              <a:t> aynı yaşam ortamını paylaşan türler bir arada bulunmakla birlikte, bir </a:t>
            </a:r>
            <a:r>
              <a:rPr lang="tr-TR" dirty="0" err="1" smtClean="0"/>
              <a:t>komünite</a:t>
            </a:r>
            <a:r>
              <a:rPr lang="tr-TR" dirty="0" smtClean="0"/>
              <a:t> içinde başka </a:t>
            </a:r>
            <a:r>
              <a:rPr lang="tr-TR" dirty="0" err="1" smtClean="0"/>
              <a:t>komüniteler</a:t>
            </a:r>
            <a:r>
              <a:rPr lang="tr-TR" dirty="0" smtClean="0"/>
              <a:t> de bulunabilir.  Örneğin bir sazlıktaki sülükler, kurbağalar, sazlar ve mikroorganizmalar bir </a:t>
            </a:r>
            <a:r>
              <a:rPr lang="tr-TR" dirty="0" err="1" smtClean="0"/>
              <a:t>komüniteyi</a:t>
            </a:r>
            <a:r>
              <a:rPr lang="tr-TR" dirty="0" smtClean="0"/>
              <a:t> oluşturur. Ayrıca oradaki bir hayvanın sindirim boşluğundaki çeşitli mikroorganizmalar da </a:t>
            </a:r>
            <a:r>
              <a:rPr lang="tr-TR" dirty="0" err="1" smtClean="0"/>
              <a:t>komünite</a:t>
            </a:r>
            <a:r>
              <a:rPr lang="tr-TR" dirty="0" smtClean="0"/>
              <a:t> olarak adlandırılır</a:t>
            </a:r>
            <a:endParaRPr lang="tr-TR" dirty="0"/>
          </a:p>
        </p:txBody>
      </p:sp>
      <p:sp>
        <p:nvSpPr>
          <p:cNvPr id="3" name="2 Başlık"/>
          <p:cNvSpPr>
            <a:spLocks noGrp="1"/>
          </p:cNvSpPr>
          <p:nvPr>
            <p:ph type="title"/>
          </p:nvPr>
        </p:nvSpPr>
        <p:spPr/>
        <p:txBody>
          <a:bodyPr/>
          <a:lstStyle/>
          <a:p>
            <a:pPr algn="ctr"/>
            <a:r>
              <a:rPr lang="tr-TR" b="1" dirty="0" smtClean="0"/>
              <a:t>KOMÜNİTE</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67544" y="1412776"/>
            <a:ext cx="8229600" cy="1584176"/>
          </a:xfrm>
        </p:spPr>
        <p:txBody>
          <a:bodyPr/>
          <a:lstStyle/>
          <a:p>
            <a:r>
              <a:rPr lang="tr-TR" dirty="0" smtClean="0"/>
              <a:t>Belirli bir bölgede uzun bir zaman içinde türlerin birbirlerinin yerini almalarına </a:t>
            </a:r>
            <a:r>
              <a:rPr lang="tr-TR" dirty="0" err="1" smtClean="0"/>
              <a:t>süksesyon</a:t>
            </a:r>
            <a:r>
              <a:rPr lang="tr-TR" dirty="0" smtClean="0"/>
              <a:t>(sıralı değişim, </a:t>
            </a:r>
            <a:r>
              <a:rPr lang="tr-TR" dirty="0" err="1" smtClean="0"/>
              <a:t>ardılılık</a:t>
            </a:r>
            <a:r>
              <a:rPr lang="tr-TR" dirty="0" smtClean="0"/>
              <a:t>) denir. </a:t>
            </a:r>
            <a:endParaRPr lang="tr-TR" dirty="0"/>
          </a:p>
        </p:txBody>
      </p:sp>
      <p:sp>
        <p:nvSpPr>
          <p:cNvPr id="3" name="2 Başlık"/>
          <p:cNvSpPr>
            <a:spLocks noGrp="1"/>
          </p:cNvSpPr>
          <p:nvPr>
            <p:ph type="title"/>
          </p:nvPr>
        </p:nvSpPr>
        <p:spPr/>
        <p:txBody>
          <a:bodyPr/>
          <a:lstStyle/>
          <a:p>
            <a:pPr algn="ctr"/>
            <a:r>
              <a:rPr lang="tr-TR" b="1" dirty="0" smtClean="0"/>
              <a:t>SÜKSESYON</a:t>
            </a:r>
            <a:endParaRPr lang="tr-TR" dirty="0"/>
          </a:p>
        </p:txBody>
      </p:sp>
      <p:sp>
        <p:nvSpPr>
          <p:cNvPr id="5" name="2 Başlık"/>
          <p:cNvSpPr txBox="1">
            <a:spLocks/>
          </p:cNvSpPr>
          <p:nvPr/>
        </p:nvSpPr>
        <p:spPr>
          <a:xfrm>
            <a:off x="395536" y="3284984"/>
            <a:ext cx="8229600" cy="715144"/>
          </a:xfrm>
          <a:prstGeom prst="rect">
            <a:avLst/>
          </a:prstGeom>
          <a:ln w="6350" cap="rnd">
            <a:noFill/>
          </a:ln>
        </p:spPr>
        <p:txBody>
          <a:bodyPr vert="horz" rtlCol="0" anchor="b" anchorCtr="0">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4200" b="1" spc="-100" dirty="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rPr>
              <a:t>BİYOSFER</a:t>
            </a:r>
          </a:p>
        </p:txBody>
      </p:sp>
      <p:sp>
        <p:nvSpPr>
          <p:cNvPr id="6" name="5 Dikdörtgen"/>
          <p:cNvSpPr/>
          <p:nvPr/>
        </p:nvSpPr>
        <p:spPr>
          <a:xfrm>
            <a:off x="755576" y="4293096"/>
            <a:ext cx="7704856" cy="1384995"/>
          </a:xfrm>
          <a:prstGeom prst="rect">
            <a:avLst/>
          </a:prstGeom>
        </p:spPr>
        <p:txBody>
          <a:bodyPr wrap="square">
            <a:spAutoFit/>
          </a:bodyPr>
          <a:lstStyle/>
          <a:p>
            <a:r>
              <a:rPr lang="tr-TR" sz="2800" dirty="0" smtClean="0"/>
              <a:t>Canlıların havada, karada ve suda yaşadığı kabul edilen ve canlı küre olarak bilinen 16-20 km kalınlığındaki tabakadır.</a:t>
            </a:r>
            <a:endParaRPr lang="tr-TR"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524000"/>
            <a:ext cx="8229600" cy="4929336"/>
          </a:xfrm>
        </p:spPr>
        <p:txBody>
          <a:bodyPr>
            <a:normAutofit/>
          </a:bodyPr>
          <a:lstStyle/>
          <a:p>
            <a:r>
              <a:rPr lang="tr-TR" dirty="0" smtClean="0"/>
              <a:t>Bir türün yaşamsal faaliyetlerini en iyi şekilde devam ettirebildiği yaşam alanıdır. Diğer bir ifadeyle bir canlının arandığı zaman bulunduğu yerdir. Habitat, bir orman veya bir çayırlık kadar büyük olabileceği gibi, çürümüş bir ağaç kütüğü kadar küçük de olabilir. Birden fazla hayvan türü, özel bir habitatta birlikte yaşayabilirler. Bitki örtüsü, besin ve su habitatı oluşturan temel faktörlerdir. Bu faktörlerin değişmesi, canlıların habitatının değişmesine sebep olabilir. Aşağıda bazı canlıların habitatları verilmiştir.</a:t>
            </a:r>
          </a:p>
          <a:p>
            <a:r>
              <a:rPr lang="tr-TR" dirty="0" smtClean="0"/>
              <a:t/>
            </a:r>
            <a:br>
              <a:rPr lang="tr-TR" dirty="0" smtClean="0"/>
            </a:br>
            <a:endParaRPr lang="tr-TR" dirty="0"/>
          </a:p>
        </p:txBody>
      </p:sp>
      <p:sp>
        <p:nvSpPr>
          <p:cNvPr id="3" name="2 Başlık"/>
          <p:cNvSpPr>
            <a:spLocks noGrp="1"/>
          </p:cNvSpPr>
          <p:nvPr>
            <p:ph type="title"/>
          </p:nvPr>
        </p:nvSpPr>
        <p:spPr/>
        <p:txBody>
          <a:bodyPr/>
          <a:lstStyle/>
          <a:p>
            <a:pPr algn="ctr"/>
            <a:r>
              <a:rPr lang="tr-TR" dirty="0" smtClean="0"/>
              <a:t>HABİTAT</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Bildiğimiz kaynaklara göre yeryüzünde üç soğuk dönem yaşanmıştır.2 milyon yıl önce buzul çağı başlamıştır ve günümüzde de devam etmektedir. Bu dönemin başında buzullar Avrupa, Asya ve Amerika kıtalarının en sıcak noktasına kadar inmişlerdir. 10 bin yıl önce büyük buzul katmanlarından </a:t>
            </a:r>
            <a:r>
              <a:rPr lang="tr-TR" dirty="0" err="1" smtClean="0"/>
              <a:t>Würm’ün</a:t>
            </a:r>
            <a:r>
              <a:rPr lang="tr-TR" dirty="0" smtClean="0"/>
              <a:t> erimesi ile yeryüzünde sıcak bir dönem yaşanmaya başlanmıştır. Büyük su kütleleri buz olarak karalara bağlanmadığından deniz yüzeyi bugünkünden 50-60 metre daha yüksek ve karalar sular altındaymış.</a:t>
            </a:r>
            <a:endParaRPr lang="tr-TR" dirty="0"/>
          </a:p>
        </p:txBody>
      </p:sp>
      <p:sp>
        <p:nvSpPr>
          <p:cNvPr id="3" name="2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Yerkürenin sıcaklık, rüzgar, nem gibi iklim koşullarına ve enlem, yükseklik gibi coğrafik koşullara bağlı olarak geniş coğrafik bölgelerinde bulunan büyük ekosistem tiplerine </a:t>
            </a:r>
            <a:r>
              <a:rPr lang="tr-TR" dirty="0" err="1" smtClean="0"/>
              <a:t>biyom</a:t>
            </a:r>
            <a:r>
              <a:rPr lang="tr-TR" dirty="0" smtClean="0"/>
              <a:t> denir. </a:t>
            </a:r>
            <a:r>
              <a:rPr lang="tr-TR" dirty="0" err="1" smtClean="0"/>
              <a:t>Biyomlar</a:t>
            </a:r>
            <a:r>
              <a:rPr lang="tr-TR" dirty="0" smtClean="0"/>
              <a:t> geniş coğrafik bölgeleri içine alan büyük ekosistem tipleridir. Her </a:t>
            </a:r>
            <a:r>
              <a:rPr lang="tr-TR" dirty="0" err="1" smtClean="0"/>
              <a:t>biyom</a:t>
            </a:r>
            <a:r>
              <a:rPr lang="tr-TR" dirty="0" smtClean="0"/>
              <a:t> farklı tipte iklim, bitki ve hayvan türleri ile karakterize edilir. </a:t>
            </a:r>
            <a:r>
              <a:rPr lang="tr-TR" i="1" dirty="0" smtClean="0"/>
              <a:t> </a:t>
            </a:r>
            <a:endParaRPr lang="tr-TR" dirty="0"/>
          </a:p>
        </p:txBody>
      </p:sp>
      <p:sp>
        <p:nvSpPr>
          <p:cNvPr id="3" name="2 Başlık"/>
          <p:cNvSpPr>
            <a:spLocks noGrp="1"/>
          </p:cNvSpPr>
          <p:nvPr>
            <p:ph type="title"/>
          </p:nvPr>
        </p:nvSpPr>
        <p:spPr/>
        <p:txBody>
          <a:bodyPr/>
          <a:lstStyle/>
          <a:p>
            <a:pPr algn="ctr"/>
            <a:r>
              <a:rPr lang="tr-TR" dirty="0" smtClean="0"/>
              <a:t>BİYOM</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Belli bir bölgede yaşayan hayvanların tümüne fauna ya da direy denir. Faunalar bulundukları yere göre adlandırılır. Örneğin Türkiye faunası hayvanlar aleminin Türkiye sınırları içinde yaşayan üyelerinin tamamıdır. Türkiye sahip olduğu iklim özellikleri ve zengin biyolojik çeşitliliği sayesinde zengin bir faunaya sahiptir. Türkiye faunasına ait 160 memeli, 466 kuş, 120 sürüngen, 22 kurbağa, 127 tatlı su balığı, 384 deniz balığı olmak üzere toplam 1279 civarında omurgalı türü olduğu bilinmektedir.</a:t>
            </a:r>
            <a:endParaRPr lang="tr-TR" dirty="0"/>
          </a:p>
        </p:txBody>
      </p:sp>
      <p:sp>
        <p:nvSpPr>
          <p:cNvPr id="3" name="2 Başlık"/>
          <p:cNvSpPr>
            <a:spLocks noGrp="1"/>
          </p:cNvSpPr>
          <p:nvPr>
            <p:ph type="title"/>
          </p:nvPr>
        </p:nvSpPr>
        <p:spPr/>
        <p:txBody>
          <a:bodyPr/>
          <a:lstStyle/>
          <a:p>
            <a:pPr algn="ctr"/>
            <a:r>
              <a:rPr lang="tr-TR" dirty="0" smtClean="0"/>
              <a:t>FAUNA</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Koşulları farklı </a:t>
            </a:r>
            <a:r>
              <a:rPr lang="tr-TR" dirty="0" err="1" smtClean="0"/>
              <a:t>komüniteler</a:t>
            </a:r>
            <a:r>
              <a:rPr lang="tr-TR" dirty="0" smtClean="0"/>
              <a:t> arasındaki geçiş bölgelerine </a:t>
            </a:r>
            <a:r>
              <a:rPr lang="tr-TR" dirty="0" err="1" smtClean="0"/>
              <a:t>ekoton</a:t>
            </a:r>
            <a:r>
              <a:rPr lang="tr-TR" dirty="0" smtClean="0"/>
              <a:t> denir. Bu alanlar her iki </a:t>
            </a:r>
            <a:r>
              <a:rPr lang="tr-TR" dirty="0" err="1" smtClean="0"/>
              <a:t>komünitenin</a:t>
            </a:r>
            <a:r>
              <a:rPr lang="tr-TR" dirty="0" smtClean="0"/>
              <a:t> özelliklerini de kısmen içerdiklerinden hem tür ve birey sayısı hem de sahip olunan özellikler açısından farklılıklar gösterir. </a:t>
            </a:r>
            <a:r>
              <a:rPr lang="tr-TR" dirty="0" err="1" smtClean="0"/>
              <a:t>Ekotonda</a:t>
            </a:r>
            <a:r>
              <a:rPr lang="tr-TR" dirty="0" smtClean="0"/>
              <a:t> birey sayısı azalırken tür çeşitliliği artar. Örneğin çayırlık alan ile ormanlık arasındaki geçiş bölgesinde çalılar, kısa boylu ağaç türleri bulunabilir ve bu türler her iki alanda bulunan türlerden farklı olabilir.</a:t>
            </a:r>
            <a:endParaRPr lang="tr-TR" dirty="0"/>
          </a:p>
        </p:txBody>
      </p:sp>
      <p:sp>
        <p:nvSpPr>
          <p:cNvPr id="3" name="2 Başlık"/>
          <p:cNvSpPr>
            <a:spLocks noGrp="1"/>
          </p:cNvSpPr>
          <p:nvPr>
            <p:ph type="title"/>
          </p:nvPr>
        </p:nvSpPr>
        <p:spPr/>
        <p:txBody>
          <a:bodyPr/>
          <a:lstStyle/>
          <a:p>
            <a:pPr algn="ctr"/>
            <a:r>
              <a:rPr lang="tr-TR" b="1" dirty="0" smtClean="0"/>
              <a:t>EKOTON</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Belli bir türün veya çeşitli türlerden oluşan canlı toplumunun herhangi bir zamandaki toplam kütlesine </a:t>
            </a:r>
            <a:r>
              <a:rPr lang="tr-TR" dirty="0" err="1" smtClean="0"/>
              <a:t>biyokütle</a:t>
            </a:r>
            <a:r>
              <a:rPr lang="tr-TR" dirty="0" smtClean="0"/>
              <a:t> ya da </a:t>
            </a:r>
            <a:r>
              <a:rPr lang="tr-TR" dirty="0" err="1" smtClean="0"/>
              <a:t>biyomas</a:t>
            </a:r>
            <a:r>
              <a:rPr lang="tr-TR" dirty="0" smtClean="0"/>
              <a:t> denir. Ekosistemdeki canlıların sentezlediği tüm organik maddeler </a:t>
            </a:r>
            <a:r>
              <a:rPr lang="tr-TR" dirty="0" err="1" smtClean="0"/>
              <a:t>biyokütle</a:t>
            </a:r>
            <a:r>
              <a:rPr lang="tr-TR" dirty="0" smtClean="0"/>
              <a:t>(</a:t>
            </a:r>
            <a:r>
              <a:rPr lang="tr-TR" dirty="0" err="1" smtClean="0"/>
              <a:t>biyomas</a:t>
            </a:r>
            <a:r>
              <a:rPr lang="tr-TR" dirty="0" smtClean="0"/>
              <a:t>) olarak tanımlanır. Besin piramidinde üreticilerin sentezlediği besin maddeleri tüketicilere doğru aktarılırken metabolizma, boşaltım ve ölüm gibi biyolojik faaliyetler ve enerji dönüşümlerinden dolayı </a:t>
            </a:r>
            <a:r>
              <a:rPr lang="tr-TR" dirty="0" err="1" smtClean="0"/>
              <a:t>biyokütlede</a:t>
            </a:r>
            <a:r>
              <a:rPr lang="tr-TR" dirty="0" smtClean="0"/>
              <a:t> azalma görülür. Üretici ve tüketicilerden ayrıştırıcılara her düzeyde madde ve enerji akışı olur.</a:t>
            </a:r>
            <a:endParaRPr lang="tr-TR" dirty="0"/>
          </a:p>
        </p:txBody>
      </p:sp>
      <p:sp>
        <p:nvSpPr>
          <p:cNvPr id="3" name="2 Başlık"/>
          <p:cNvSpPr>
            <a:spLocks noGrp="1"/>
          </p:cNvSpPr>
          <p:nvPr>
            <p:ph type="title"/>
          </p:nvPr>
        </p:nvSpPr>
        <p:spPr/>
        <p:txBody>
          <a:bodyPr/>
          <a:lstStyle/>
          <a:p>
            <a:pPr algn="ctr"/>
            <a:r>
              <a:rPr lang="tr-TR" dirty="0" smtClean="0"/>
              <a:t>BİYOKÜTLE</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Canlıların besin, yaşama alanı, </a:t>
            </a:r>
            <a:r>
              <a:rPr lang="tr-TR" dirty="0" err="1" smtClean="0"/>
              <a:t>çiftleşm</a:t>
            </a:r>
            <a:r>
              <a:rPr lang="tr-TR" dirty="0" smtClean="0"/>
              <a:t> gibi faktörleri elde etmek için birbirleriyle yarışmasına </a:t>
            </a:r>
            <a:r>
              <a:rPr lang="tr-TR" b="1" dirty="0" smtClean="0"/>
              <a:t>rekabet </a:t>
            </a:r>
            <a:r>
              <a:rPr lang="tr-TR" dirty="0" smtClean="0"/>
              <a:t>denir.  Aynı türün bireyleri arasında görülen rekabete tür içi rekabet denir. Örneğin bir mısır tarlasındaki mısırların rekabeti tür içi rekabete örnektir. Farklı türlere ait bireyler arasında görülen rekabete türler arası rekabet denir. Örneğin buğday tarlasındaki buğday ile yabani otların rekabeti türler arası rekabete örnektir.</a:t>
            </a:r>
          </a:p>
          <a:p>
            <a:r>
              <a:rPr lang="tr-TR" dirty="0" smtClean="0"/>
              <a:t/>
            </a:r>
            <a:br>
              <a:rPr lang="tr-TR" dirty="0" smtClean="0"/>
            </a:br>
            <a:endParaRPr lang="tr-TR" dirty="0"/>
          </a:p>
        </p:txBody>
      </p:sp>
      <p:sp>
        <p:nvSpPr>
          <p:cNvPr id="3" name="2 Başlık"/>
          <p:cNvSpPr>
            <a:spLocks noGrp="1"/>
          </p:cNvSpPr>
          <p:nvPr>
            <p:ph type="title"/>
          </p:nvPr>
        </p:nvSpPr>
        <p:spPr/>
        <p:txBody>
          <a:bodyPr/>
          <a:lstStyle/>
          <a:p>
            <a:pPr algn="ctr"/>
            <a:r>
              <a:rPr lang="tr-TR" dirty="0" smtClean="0"/>
              <a:t>REKABET</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kutup2"/>
          <p:cNvPicPr>
            <a:picLocks noChangeAspect="1" noChangeArrowheads="1"/>
          </p:cNvPicPr>
          <p:nvPr/>
        </p:nvPicPr>
        <p:blipFill>
          <a:blip r:embed="rId2" cstate="print"/>
          <a:srcRect/>
          <a:stretch>
            <a:fillRect/>
          </a:stretch>
        </p:blipFill>
        <p:spPr bwMode="auto">
          <a:xfrm>
            <a:off x="251520" y="260648"/>
            <a:ext cx="8568952" cy="633670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pPr fontAlgn="base"/>
            <a:r>
              <a:rPr lang="tr-TR" b="1" i="1" dirty="0" smtClean="0"/>
              <a:t>Kutup bölgeleri</a:t>
            </a:r>
            <a:r>
              <a:rPr lang="tr-TR" dirty="0" smtClean="0"/>
              <a:t>, dünyamızın kutup dönencelerinin geçtiği noktalardır. Kuzey kutup bölgesi, 27 milyon km2’lik bir alandır. Bunun 9 milyon </a:t>
            </a:r>
            <a:r>
              <a:rPr lang="tr-TR" dirty="0" err="1" smtClean="0"/>
              <a:t>km’si</a:t>
            </a:r>
            <a:r>
              <a:rPr lang="tr-TR" dirty="0" smtClean="0"/>
              <a:t> karadır. Bu bölgede yağış yok denecek kadar azdır. +15 ile -40 derece arasında çok değişken bir sıcaklık vardır. Kuru rüzgar, sis ve düşük sıcaklık bu bölgenin başlıca iklimidir. 23 Eylül ve 21 Mart arası hep karanlıktır yılın geri kalan kısımlarında hep gündüzdür. Bundan en fazla etkilenen denizlerdir. Yüksek oksijen nedeni ile bol balık ve plankton vardır.</a:t>
            </a:r>
          </a:p>
          <a:p>
            <a:r>
              <a:rPr lang="tr-TR" dirty="0" smtClean="0">
                <a:hlinkClick r:id="rId2"/>
              </a:rPr>
              <a:t/>
            </a:r>
            <a:br>
              <a:rPr lang="tr-TR" dirty="0" smtClean="0">
                <a:hlinkClick r:id="rId2"/>
              </a:rPr>
            </a:br>
            <a:endParaRPr lang="tr-TR" dirty="0"/>
          </a:p>
        </p:txBody>
      </p:sp>
      <p:sp>
        <p:nvSpPr>
          <p:cNvPr id="3" name="2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pic>
        <p:nvPicPr>
          <p:cNvPr id="19458" name="Picture 2" descr="https://www.mailce.com/wp-content/uploads/2013/03/kutup3.jpg"/>
          <p:cNvPicPr>
            <a:picLocks noChangeAspect="1" noChangeArrowheads="1"/>
          </p:cNvPicPr>
          <p:nvPr/>
        </p:nvPicPr>
        <p:blipFill>
          <a:blip r:embed="rId3" cstate="print"/>
          <a:srcRect/>
          <a:stretch>
            <a:fillRect/>
          </a:stretch>
        </p:blipFill>
        <p:spPr bwMode="auto">
          <a:xfrm>
            <a:off x="251520" y="260648"/>
            <a:ext cx="8640960" cy="619268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pPr fontAlgn="base"/>
            <a:r>
              <a:rPr lang="tr-TR" b="1" i="1" dirty="0" smtClean="0"/>
              <a:t>Kutuplarda</a:t>
            </a:r>
            <a:r>
              <a:rPr lang="tr-TR" dirty="0" smtClean="0"/>
              <a:t> zemin 600 metreye kadar donmuştur. yazın en fazla 100 metreye kadar bu buz çözülür. Donmuş zemindeki çözülme çamuru oluşturur ve toprak çözüldüğü noktaya kadar çöker. </a:t>
            </a:r>
            <a:r>
              <a:rPr lang="tr-TR" dirty="0" err="1" smtClean="0"/>
              <a:t>Antartika’yı</a:t>
            </a:r>
            <a:r>
              <a:rPr lang="tr-TR" dirty="0" smtClean="0"/>
              <a:t> 2000 metre kalınlığında buz tabakası kaplamaktadır. Buzun kalınlığı ise yaklaşık 4.500 metreyi bulabilir. Bu oran ile </a:t>
            </a:r>
            <a:r>
              <a:rPr lang="tr-TR" dirty="0" err="1" smtClean="0"/>
              <a:t>Antartika</a:t>
            </a:r>
            <a:r>
              <a:rPr lang="tr-TR" dirty="0" smtClean="0"/>
              <a:t> yeryüzündeki buzulların %92’sini oluşturur. Örneğin, </a:t>
            </a:r>
            <a:r>
              <a:rPr lang="tr-TR" dirty="0" err="1" smtClean="0"/>
              <a:t>Ross</a:t>
            </a:r>
            <a:r>
              <a:rPr lang="tr-TR" dirty="0" smtClean="0"/>
              <a:t> buzulu, 540 bin kilometreyi bulan alanı ile Fransa’dan büyüktür.</a:t>
            </a:r>
          </a:p>
          <a:p>
            <a:r>
              <a:rPr lang="tr-TR" dirty="0" smtClean="0">
                <a:hlinkClick r:id="rId3"/>
              </a:rPr>
              <a:t/>
            </a:r>
            <a:br>
              <a:rPr lang="tr-TR" dirty="0" smtClean="0">
                <a:hlinkClick r:id="rId3"/>
              </a:rPr>
            </a:br>
            <a:endParaRPr lang="tr-TR" dirty="0"/>
          </a:p>
        </p:txBody>
      </p:sp>
      <p:sp>
        <p:nvSpPr>
          <p:cNvPr id="3" name="2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a:p>
        </p:txBody>
      </p:sp>
      <p:sp>
        <p:nvSpPr>
          <p:cNvPr id="3" name="2 Başlık"/>
          <p:cNvSpPr>
            <a:spLocks noGrp="1"/>
          </p:cNvSpPr>
          <p:nvPr>
            <p:ph type="title"/>
          </p:nvPr>
        </p:nvSpPr>
        <p:spPr/>
        <p:txBody>
          <a:bodyPr/>
          <a:lstStyle/>
          <a:p>
            <a:endParaRPr lang="tr-TR"/>
          </a:p>
        </p:txBody>
      </p:sp>
      <p:pic>
        <p:nvPicPr>
          <p:cNvPr id="25602" name="Picture 2" descr="kutup4"/>
          <p:cNvPicPr>
            <a:picLocks noChangeAspect="1" noChangeArrowheads="1"/>
          </p:cNvPicPr>
          <p:nvPr/>
        </p:nvPicPr>
        <p:blipFill>
          <a:blip r:embed="rId2" cstate="print"/>
          <a:srcRect/>
          <a:stretch>
            <a:fillRect/>
          </a:stretch>
        </p:blipFill>
        <p:spPr bwMode="auto">
          <a:xfrm>
            <a:off x="251520" y="260648"/>
            <a:ext cx="8568952" cy="619268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b="1" i="1" dirty="0" smtClean="0"/>
              <a:t>Güney kutup noktası</a:t>
            </a:r>
            <a:r>
              <a:rPr lang="tr-TR" dirty="0" smtClean="0"/>
              <a:t> yeryüzünün en soğuk noktasıdır. Ortalama sıcaklık -20 derece civarındadır. yapılan ölçümlerde bu sıcaklığın -50 dereceden -20 dereceye düştüğü belirlenmiştir. Bu küresel ısınma ile olmaktadır.</a:t>
            </a:r>
            <a:endParaRPr lang="tr-TR" dirty="0"/>
          </a:p>
        </p:txBody>
      </p:sp>
      <p:sp>
        <p:nvSpPr>
          <p:cNvPr id="3" name="2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23528" y="5589240"/>
            <a:ext cx="8305800" cy="922036"/>
          </a:xfrm>
        </p:spPr>
        <p:txBody>
          <a:bodyPr/>
          <a:lstStyle/>
          <a:p>
            <a:r>
              <a:rPr lang="tr-TR" sz="1100" dirty="0" smtClean="0"/>
              <a:t/>
            </a:r>
            <a:br>
              <a:rPr lang="tr-TR" sz="1100" dirty="0" smtClean="0"/>
            </a:br>
            <a:endParaRPr lang="tr-TR" sz="1100" dirty="0"/>
          </a:p>
        </p:txBody>
      </p:sp>
      <p:sp>
        <p:nvSpPr>
          <p:cNvPr id="4" name="3 Metin kutusu"/>
          <p:cNvSpPr txBox="1"/>
          <p:nvPr/>
        </p:nvSpPr>
        <p:spPr>
          <a:xfrm>
            <a:off x="539552" y="1628800"/>
            <a:ext cx="7488832" cy="1631216"/>
          </a:xfrm>
          <a:prstGeom prst="rect">
            <a:avLst/>
          </a:prstGeom>
          <a:noFill/>
        </p:spPr>
        <p:txBody>
          <a:bodyPr wrap="square" rtlCol="0">
            <a:spAutoFit/>
          </a:bodyPr>
          <a:lstStyle/>
          <a:p>
            <a:r>
              <a:rPr lang="tr-TR" sz="2000" dirty="0" smtClean="0"/>
              <a:t>Canlılar, bulundukları ekosistemde yani çevrede yaşamlarını sürdürebilmek için bu çevreye ve çevre şartlarına uyum sağlamak zorundadırlar. Bu nedenle canlılar her ekosistemde yaşayamazlar. Canlıların bir ekosistemde yaşayabilmeleri için özelliklerinin o ekosisteme uygun olması gerekir</a:t>
            </a:r>
            <a:endParaRPr lang="tr-TR" sz="2000" dirty="0"/>
          </a:p>
        </p:txBody>
      </p:sp>
      <p:sp>
        <p:nvSpPr>
          <p:cNvPr id="5" name="4 Metin kutusu"/>
          <p:cNvSpPr txBox="1"/>
          <p:nvPr/>
        </p:nvSpPr>
        <p:spPr>
          <a:xfrm>
            <a:off x="467544" y="3789040"/>
            <a:ext cx="8424936" cy="2246769"/>
          </a:xfrm>
          <a:prstGeom prst="rect">
            <a:avLst/>
          </a:prstGeom>
          <a:noFill/>
        </p:spPr>
        <p:txBody>
          <a:bodyPr wrap="square" rtlCol="0">
            <a:spAutoFit/>
          </a:bodyPr>
          <a:lstStyle/>
          <a:p>
            <a:r>
              <a:rPr lang="tr-TR" sz="2000" dirty="0" smtClean="0"/>
              <a:t>Bütün ekosistemlerin özellikleri farklıdır (yani her ekosistemin kendine özgü özellikleri vardır) ve ekosistemde yaşayan canlı çeşitleri ve ekosistemlerin büyüklükleri farklı olabilir. Bir ekosistemin özelliğini o ekosistemi oluşturan su, sıcaklık, ışık, toprak, rüzgâr (iklim), nem, hava gibi cansız varlıklar belirler. Bir ekosistemde hangi canlıların yaşayacağını ise o ekosistemlerdeki canlı ve cansız faktörler belirler. Ekosistemlerdeki canlılar, başka bir canlıyı besin kaynağı olarak kullanırlar.</a:t>
            </a:r>
            <a:endParaRPr lang="tr-TR" sz="2000" dirty="0"/>
          </a:p>
        </p:txBody>
      </p:sp>
      <p:sp>
        <p:nvSpPr>
          <p:cNvPr id="6" name="5 Metin kutusu"/>
          <p:cNvSpPr txBox="1"/>
          <p:nvPr/>
        </p:nvSpPr>
        <p:spPr>
          <a:xfrm>
            <a:off x="2663280" y="476672"/>
            <a:ext cx="6480720" cy="830997"/>
          </a:xfrm>
          <a:prstGeom prst="rect">
            <a:avLst/>
          </a:prstGeom>
          <a:noFill/>
        </p:spPr>
        <p:txBody>
          <a:bodyPr wrap="square" rtlCol="0">
            <a:spAutoFit/>
          </a:bodyPr>
          <a:lstStyle/>
          <a:p>
            <a:r>
              <a:rPr lang="tr-TR" sz="4800" dirty="0" smtClean="0"/>
              <a:t>EKOSİSTEM</a:t>
            </a:r>
            <a:endParaRPr lang="tr-TR" sz="48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Paper</Template>
  <TotalTime>55</TotalTime>
  <Words>843</Words>
  <PresentationFormat>Ekran Gösterisi (4:3)</PresentationFormat>
  <Paragraphs>57</Paragraphs>
  <Slides>24</Slides>
  <Notes>8</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Kağıt</vt:lpstr>
      <vt:lpstr>KUTUP</vt:lpstr>
      <vt:lpstr>Slayt 2</vt:lpstr>
      <vt:lpstr>Slayt 3</vt:lpstr>
      <vt:lpstr>Slayt 4</vt:lpstr>
      <vt:lpstr>Slayt 5</vt:lpstr>
      <vt:lpstr>Slayt 6</vt:lpstr>
      <vt:lpstr>Slayt 7</vt:lpstr>
      <vt:lpstr>Slayt 8</vt:lpstr>
      <vt:lpstr> </vt:lpstr>
      <vt:lpstr>Slayt 10</vt:lpstr>
      <vt:lpstr>KUTUP EKOSİSTEMİ</vt:lpstr>
      <vt:lpstr>Slayt 12</vt:lpstr>
      <vt:lpstr>AURORA</vt:lpstr>
      <vt:lpstr>Slayt 14</vt:lpstr>
      <vt:lpstr>EKOLOJİK TERİMLER</vt:lpstr>
      <vt:lpstr>POPULASYON</vt:lpstr>
      <vt:lpstr>KOMÜNİTE</vt:lpstr>
      <vt:lpstr>SÜKSESYON</vt:lpstr>
      <vt:lpstr>HABİTAT</vt:lpstr>
      <vt:lpstr>BİYOM</vt:lpstr>
      <vt:lpstr>FAUNA</vt:lpstr>
      <vt:lpstr>EKOTON</vt:lpstr>
      <vt:lpstr>BİYOKÜTLE</vt:lpstr>
      <vt:lpstr>REKABET</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2018-05-06T16:39:18Z</dcterms:created>
  <dcterms:modified xsi:type="dcterms:W3CDTF">2018-05-07T13:07:43Z</dcterms:modified>
  <cp:category>www.sorubak.com</cp:category>
</cp:coreProperties>
</file>