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6" r:id="rId11"/>
    <p:sldId id="267" r:id="rId12"/>
    <p:sldId id="268" r:id="rId13"/>
    <p:sldId id="270" r:id="rId14"/>
    <p:sldId id="271" r:id="rId15"/>
    <p:sldId id="273" r:id="rId16"/>
    <p:sldId id="274"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3366"/>
    <a:srgbClr val="9933FF"/>
    <a:srgbClr val="99FF66"/>
    <a:srgbClr val="001F5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4" d="100"/>
          <a:sy n="74" d="100"/>
        </p:scale>
        <p:origin x="-2694" y="-8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9" d="100"/>
          <a:sy n="69" d="100"/>
        </p:scale>
        <p:origin x="-22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9F539E5-7C23-4B9E-AAC7-F91323F932A4}" type="datetimeFigureOut">
              <a:rPr lang="tr-TR" smtClean="0"/>
              <a:pPr/>
              <a:t>22/02/2018</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548C684-D5D1-4CC5-B81A-238C8186BE9B}" type="slidenum">
              <a:rPr lang="tr-TR" smtClean="0"/>
              <a:pPr/>
              <a:t>‹#›</a:t>
            </a:fld>
            <a:endParaRPr lang="tr-TR"/>
          </a:p>
        </p:txBody>
      </p:sp>
    </p:spTree>
    <p:extLst>
      <p:ext uri="{BB962C8B-B14F-4D97-AF65-F5344CB8AC3E}">
        <p14:creationId xmlns="" xmlns:p14="http://schemas.microsoft.com/office/powerpoint/2010/main" val="25209745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E548C684-D5D1-4CC5-B81A-238C8186BE9B}" type="slidenum">
              <a:rPr lang="tr-TR" smtClean="0"/>
              <a:pPr/>
              <a:t>3</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E548C684-D5D1-4CC5-B81A-238C8186BE9B}" type="slidenum">
              <a:rPr lang="tr-TR" smtClean="0"/>
              <a:pPr/>
              <a:t>16</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8" name="7 Başlık"/>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6400800" y="6355080"/>
            <a:ext cx="2286000" cy="365760"/>
          </a:xfrm>
        </p:spPr>
        <p:txBody>
          <a:bodyPr/>
          <a:lstStyle>
            <a:lvl1pPr>
              <a:defRPr sz="1400"/>
            </a:lvl1pPr>
          </a:lstStyle>
          <a:p>
            <a:fld id="{D9F75050-0E15-4C5B-92B0-66D068882F1F}" type="datetimeFigureOut">
              <a:rPr lang="tr-TR" smtClean="0"/>
              <a:pPr/>
              <a:t>22/02/2018</a:t>
            </a:fld>
            <a:endParaRPr lang="tr-TR"/>
          </a:p>
        </p:txBody>
      </p:sp>
      <p:sp>
        <p:nvSpPr>
          <p:cNvPr id="17" name="16 Altbilgi Yer Tutucusu"/>
          <p:cNvSpPr>
            <a:spLocks noGrp="1"/>
          </p:cNvSpPr>
          <p:nvPr>
            <p:ph type="ftr" sz="quarter" idx="11"/>
          </p:nvPr>
        </p:nvSpPr>
        <p:spPr>
          <a:xfrm>
            <a:off x="2898648" y="6355080"/>
            <a:ext cx="3474720" cy="365760"/>
          </a:xfrm>
        </p:spPr>
        <p:txBody>
          <a:bodyPr/>
          <a:lstStyle/>
          <a:p>
            <a:endParaRPr lang="tr-TR"/>
          </a:p>
        </p:txBody>
      </p:sp>
      <p:sp>
        <p:nvSpPr>
          <p:cNvPr id="29" name="28 Slayt Numarası Yer Tutucusu"/>
          <p:cNvSpPr>
            <a:spLocks noGrp="1"/>
          </p:cNvSpPr>
          <p:nvPr>
            <p:ph type="sldNum" sz="quarter" idx="12"/>
          </p:nvPr>
        </p:nvSpPr>
        <p:spPr>
          <a:xfrm>
            <a:off x="1216152" y="6355080"/>
            <a:ext cx="1219200" cy="365760"/>
          </a:xfrm>
        </p:spPr>
        <p:txBody>
          <a:bodyPr/>
          <a:lstStyle/>
          <a:p>
            <a:fld id="{B1DEFA8C-F947-479F-BE07-76B6B3F80BF1}" type="slidenum">
              <a:rPr lang="tr-TR" smtClean="0"/>
              <a:pPr/>
              <a:t>‹#›</a:t>
            </a:fld>
            <a:endParaRPr lang="tr-TR"/>
          </a:p>
        </p:txBody>
      </p:sp>
      <p:sp>
        <p:nvSpPr>
          <p:cNvPr id="21" name="20 Dikdörtgen"/>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32 Dikdörtgen"/>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21 Dikdörtgen"/>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22/02/2018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22/02/2018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7" name="6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7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üz Bağlayıcı"/>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22/02/2018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İçerik Yer Tutucusu"/>
          <p:cNvSpPr>
            <a:spLocks noGrp="1"/>
          </p:cNvSpPr>
          <p:nvPr>
            <p:ph sz="quarter" idx="1"/>
          </p:nvPr>
        </p:nvSpPr>
        <p:spPr>
          <a:xfrm>
            <a:off x="457200" y="1219200"/>
            <a:ext cx="8229600"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6400800" y="6355080"/>
            <a:ext cx="2286000" cy="365760"/>
          </a:xfrm>
        </p:spPr>
        <p:txBody>
          <a:bodyPr/>
          <a:lstStyle/>
          <a:p>
            <a:fld id="{D9F75050-0E15-4C5B-92B0-66D068882F1F}" type="datetimeFigureOut">
              <a:rPr lang="tr-TR" smtClean="0"/>
              <a:pPr/>
              <a:t>22/02/2018</a:t>
            </a:fld>
            <a:endParaRPr lang="tr-TR"/>
          </a:p>
        </p:txBody>
      </p:sp>
      <p:sp>
        <p:nvSpPr>
          <p:cNvPr id="5" name="4 Altbilgi Yer Tutucusu"/>
          <p:cNvSpPr>
            <a:spLocks noGrp="1"/>
          </p:cNvSpPr>
          <p:nvPr>
            <p:ph type="ftr" sz="quarter" idx="11"/>
          </p:nvPr>
        </p:nvSpPr>
        <p:spPr>
          <a:xfrm>
            <a:off x="2898648" y="6355080"/>
            <a:ext cx="3474720" cy="365760"/>
          </a:xfrm>
        </p:spPr>
        <p:txBody>
          <a:bodyPr/>
          <a:lstStyle/>
          <a:p>
            <a:endParaRPr lang="tr-TR"/>
          </a:p>
        </p:txBody>
      </p:sp>
      <p:sp>
        <p:nvSpPr>
          <p:cNvPr id="6" name="5 Slayt Numarası Yer Tutucusu"/>
          <p:cNvSpPr>
            <a:spLocks noGrp="1"/>
          </p:cNvSpPr>
          <p:nvPr>
            <p:ph type="sldNum" sz="quarter" idx="12"/>
          </p:nvPr>
        </p:nvSpPr>
        <p:spPr>
          <a:xfrm>
            <a:off x="1069848" y="6355080"/>
            <a:ext cx="1520952" cy="365760"/>
          </a:xfrm>
        </p:spPr>
        <p:txBody>
          <a:bodyPr/>
          <a:lstStyle/>
          <a:p>
            <a:fld id="{B1DEFA8C-F947-479F-BE07-76B6B3F80BF1}" type="slidenum">
              <a:rPr lang="tr-TR" smtClean="0"/>
              <a:pPr/>
              <a:t>‹#›</a:t>
            </a:fld>
            <a:endParaRPr lang="tr-TR"/>
          </a:p>
        </p:txBody>
      </p:sp>
      <p:sp>
        <p:nvSpPr>
          <p:cNvPr id="7" name="6 Dikdörtgen"/>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22/02/2018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219200"/>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632198" y="1216152"/>
            <a:ext cx="4041648" cy="493776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nchor="ctr"/>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7" name="6 Veri Yer Tutucusu"/>
          <p:cNvSpPr>
            <a:spLocks noGrp="1"/>
          </p:cNvSpPr>
          <p:nvPr>
            <p:ph type="dt" sz="half" idx="10"/>
          </p:nvPr>
        </p:nvSpPr>
        <p:spPr/>
        <p:txBody>
          <a:bodyPr/>
          <a:lstStyle/>
          <a:p>
            <a:fld id="{D9F75050-0E15-4C5B-92B0-66D068882F1F}" type="datetimeFigureOut">
              <a:rPr lang="tr-TR" smtClean="0"/>
              <a:pPr/>
              <a:t>22/02/2018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648200" y="2133600"/>
            <a:ext cx="4038600" cy="4038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8229600" cy="914400"/>
          </a:xfrm>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22/02/2018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22/02/2018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5" name="4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5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22/02/2018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Düz Bağlayıcı"/>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İçerik Yer Tutucusu"/>
          <p:cNvSpPr>
            <a:spLocks noGrp="1"/>
          </p:cNvSpPr>
          <p:nvPr>
            <p:ph sz="quarter" idx="1"/>
          </p:nvPr>
        </p:nvSpPr>
        <p:spPr>
          <a:xfrm>
            <a:off x="304800" y="304800"/>
            <a:ext cx="5715000" cy="5715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22/02/2018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8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457200" y="152400"/>
            <a:ext cx="8229600" cy="990600"/>
          </a:xfrm>
          <a:prstGeom prst="rect">
            <a:avLst/>
          </a:prstGeom>
        </p:spPr>
        <p:txBody>
          <a:bodyPr vert="horz" anchor="b" anchorCtr="0">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D9F75050-0E15-4C5B-92B0-66D068882F1F}" type="datetimeFigureOut">
              <a:rPr lang="tr-TR" smtClean="0"/>
              <a:pPr/>
              <a:t>22/02/2018</a:t>
            </a:fld>
            <a:endParaRPr lang="tr-TR"/>
          </a:p>
        </p:txBody>
      </p:sp>
      <p:sp>
        <p:nvSpPr>
          <p:cNvPr id="3" name="2 Altbilgi Yer Tutucusu"/>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tr-TR"/>
          </a:p>
        </p:txBody>
      </p:sp>
      <p:sp>
        <p:nvSpPr>
          <p:cNvPr id="23" name="22 Slayt Numarası Yer Tutucusu"/>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B1DEFA8C-F947-479F-BE07-76B6B3F80BF1}" type="slidenum">
              <a:rPr lang="tr-TR" smtClean="0"/>
              <a:pPr/>
              <a:t>‹#›</a:t>
            </a:fld>
            <a:endParaRPr lang="tr-TR"/>
          </a:p>
        </p:txBody>
      </p:sp>
      <p:sp>
        <p:nvSpPr>
          <p:cNvPr id="28" name="27 Düz Bağlayıcı"/>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28 Düz Bağlayıcı"/>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9 İkizkenar Üçgen"/>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4.wm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857288" y="500042"/>
            <a:ext cx="7772400" cy="1470025"/>
          </a:xfrm>
        </p:spPr>
        <p:txBody>
          <a:bodyPr/>
          <a:lstStyle/>
          <a:p>
            <a:r>
              <a:rPr lang="tr-TR" dirty="0" smtClean="0">
                <a:solidFill>
                  <a:srgbClr val="002060"/>
                </a:solidFill>
              </a:rPr>
              <a:t>Türkiye’nin Kaynakları</a:t>
            </a:r>
            <a:br>
              <a:rPr lang="tr-TR" dirty="0" smtClean="0">
                <a:solidFill>
                  <a:srgbClr val="002060"/>
                </a:solidFill>
              </a:rPr>
            </a:br>
            <a:r>
              <a:rPr lang="tr-TR" dirty="0" smtClean="0">
                <a:solidFill>
                  <a:srgbClr val="FF0000"/>
                </a:solidFill>
              </a:rPr>
              <a:t>Sunu</a:t>
            </a:r>
            <a:endParaRPr lang="tr-TR" dirty="0">
              <a:solidFill>
                <a:srgbClr val="FF0000"/>
              </a:solidFill>
            </a:endParaRPr>
          </a:p>
        </p:txBody>
      </p:sp>
      <p:pic>
        <p:nvPicPr>
          <p:cNvPr id="1028" name="Picture 4" descr="C:\Users\Casper\AppData\Local\Microsoft\Windows\Temporary Internet Files\Content.IE5\23X836U1\750px-BlankMapTurkeyProvinces[1].png"/>
          <p:cNvPicPr>
            <a:picLocks noChangeAspect="1" noChangeArrowheads="1"/>
          </p:cNvPicPr>
          <p:nvPr/>
        </p:nvPicPr>
        <p:blipFill>
          <a:blip r:embed="rId2" cstate="print"/>
          <a:srcRect/>
          <a:stretch>
            <a:fillRect/>
          </a:stretch>
        </p:blipFill>
        <p:spPr bwMode="auto">
          <a:xfrm>
            <a:off x="714348" y="1785926"/>
            <a:ext cx="8143932" cy="420053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71406" y="357166"/>
            <a:ext cx="4786346" cy="6286544"/>
          </a:xfrm>
        </p:spPr>
        <p:txBody>
          <a:bodyPr>
            <a:normAutofit fontScale="77500" lnSpcReduction="20000"/>
          </a:bodyPr>
          <a:lstStyle/>
          <a:p>
            <a:pPr algn="just"/>
            <a:r>
              <a:rPr lang="tr-TR" b="1" dirty="0" smtClean="0">
                <a:solidFill>
                  <a:schemeClr val="accent6">
                    <a:lumMod val="60000"/>
                    <a:lumOff val="40000"/>
                  </a:schemeClr>
                </a:solidFill>
              </a:rPr>
              <a:t>BÜYÜK BAŞ HAYVANCILIK: </a:t>
            </a:r>
          </a:p>
          <a:p>
            <a:pPr algn="just"/>
            <a:r>
              <a:rPr lang="tr-TR" b="1" dirty="0" smtClean="0"/>
              <a:t>(Sığır, at, eşek, katır, deve)· İNEK:Büyük baş hayvanlar içinde en fazla sığır(inek, öküz ,dana, manda) yetiştiriciliği vardır. Sığırlar içinde de en fazla inek yetiştirilmektedir. Bütün bölgelerimizde inek yetiştiriciliği vardır. Ama en fazla Karadeniz Bölgesinin kıyı kesimi ile Doğu Anadolu Bölgesinde Erzurum-Kars Bölümünde gelişmiştir. Karadeniz Bölgesinde gelişmesi yağışların fazla olmasından dolayı çayırların fazla olmasıdır. Erzurum-Kars bölümünde gelişmesi yaz yağışlarıyla oluşan gür ot ve çayırlıklardır. İnek yetiştiriciliği ayrıca şeker fabrikaları çevresinde de gelişmiştir. Ş.Pancarı küspesinin hayvan yemi olarak kullanılmasından dolayı.</a:t>
            </a:r>
            <a:endParaRPr lang="tr-TR" dirty="0" smtClean="0"/>
          </a:p>
          <a:p>
            <a:pPr algn="just"/>
            <a:endParaRPr lang="tr-TR" dirty="0"/>
          </a:p>
        </p:txBody>
      </p:sp>
      <p:pic>
        <p:nvPicPr>
          <p:cNvPr id="10244" name="Picture 4" descr="C:\Users\Casper\AppData\Local\Microsoft\Windows\Temporary Internet Files\Content.IE5\23X836U1\Holstein_heifer[1].jpg"/>
          <p:cNvPicPr>
            <a:picLocks noChangeAspect="1" noChangeArrowheads="1"/>
          </p:cNvPicPr>
          <p:nvPr/>
        </p:nvPicPr>
        <p:blipFill>
          <a:blip r:embed="rId2" cstate="print"/>
          <a:srcRect/>
          <a:stretch>
            <a:fillRect/>
          </a:stretch>
        </p:blipFill>
        <p:spPr bwMode="auto">
          <a:xfrm>
            <a:off x="5000628" y="785794"/>
            <a:ext cx="3968749" cy="3500462"/>
          </a:xfrm>
          <a:prstGeom prst="rect">
            <a:avLst/>
          </a:prstGeom>
          <a:noFill/>
        </p:spPr>
      </p:pic>
    </p:spTree>
  </p:cSld>
  <p:clrMapOvr>
    <a:masterClrMapping/>
  </p:clrMapOvr>
  <p:transition>
    <p:wipe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642910" y="3214686"/>
            <a:ext cx="8229600" cy="4525963"/>
          </a:xfrm>
        </p:spPr>
        <p:txBody>
          <a:bodyPr/>
          <a:lstStyle/>
          <a:p>
            <a:pPr algn="just"/>
            <a:r>
              <a:rPr lang="tr-TR" b="1" dirty="0" smtClean="0"/>
              <a:t> MANDA: Bol sulu bataklık ve göl kenarlarında beslenir. Yurdumuzda başta Karadeniz Bölgesi kıyı kesimi olmak üzere Güney Marmara Bölümünde yetiştiriciliği yaygındır. Et kalitesi düşük olduğundan yetiştiriciliği fazla gelişmemiştir.</a:t>
            </a:r>
            <a:endParaRPr lang="tr-TR" dirty="0"/>
          </a:p>
        </p:txBody>
      </p:sp>
      <p:pic>
        <p:nvPicPr>
          <p:cNvPr id="11266" name="Picture 2" descr="C:\Users\Casper\AppData\Local\Microsoft\Windows\Temporary Internet Files\Content.IE5\ZTGZVDTT\260px-Kwai050[1].jpg"/>
          <p:cNvPicPr>
            <a:picLocks noChangeAspect="1" noChangeArrowheads="1"/>
          </p:cNvPicPr>
          <p:nvPr/>
        </p:nvPicPr>
        <p:blipFill>
          <a:blip r:embed="rId2" cstate="print"/>
          <a:srcRect/>
          <a:stretch>
            <a:fillRect/>
          </a:stretch>
        </p:blipFill>
        <p:spPr bwMode="auto">
          <a:xfrm>
            <a:off x="2643174" y="357166"/>
            <a:ext cx="4057653" cy="2714644"/>
          </a:xfrm>
          <a:prstGeom prst="rect">
            <a:avLst/>
          </a:prstGeom>
          <a:noFill/>
        </p:spPr>
      </p:pic>
    </p:spTree>
  </p:cSld>
  <p:clrMapOvr>
    <a:masterClrMapping/>
  </p:clrMapOvr>
  <p:transition>
    <p:wipe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85728"/>
            <a:ext cx="8229600" cy="571520"/>
          </a:xfrm>
        </p:spPr>
        <p:txBody>
          <a:bodyPr>
            <a:normAutofit fontScale="90000"/>
          </a:bodyPr>
          <a:lstStyle/>
          <a:p>
            <a:r>
              <a:rPr lang="tr-TR" b="1" dirty="0" smtClean="0">
                <a:solidFill>
                  <a:schemeClr val="accent3">
                    <a:lumMod val="75000"/>
                  </a:schemeClr>
                </a:solidFill>
              </a:rPr>
              <a:t>KÜÇÜK BAŞ HAYVANCILIK</a:t>
            </a:r>
            <a:endParaRPr lang="tr-TR" dirty="0">
              <a:solidFill>
                <a:schemeClr val="accent3">
                  <a:lumMod val="75000"/>
                </a:schemeClr>
              </a:solidFill>
            </a:endParaRPr>
          </a:p>
        </p:txBody>
      </p:sp>
      <p:sp>
        <p:nvSpPr>
          <p:cNvPr id="3" name="2 İçerik Yer Tutucusu"/>
          <p:cNvSpPr>
            <a:spLocks noGrp="1"/>
          </p:cNvSpPr>
          <p:nvPr>
            <p:ph sz="quarter" idx="1"/>
          </p:nvPr>
        </p:nvSpPr>
        <p:spPr>
          <a:xfrm>
            <a:off x="285720" y="857232"/>
            <a:ext cx="8229600" cy="4937760"/>
          </a:xfrm>
        </p:spPr>
        <p:txBody>
          <a:bodyPr>
            <a:normAutofit lnSpcReduction="10000"/>
          </a:bodyPr>
          <a:lstStyle/>
          <a:p>
            <a:pPr algn="just"/>
            <a:r>
              <a:rPr lang="tr-TR" b="1" dirty="0" smtClean="0"/>
              <a:t>1. KOYUN: Bozkırların hayvanıdır. Hafif dalgalı düzlüklerde iyi yetişir. Türkiye'nin iklim şartları genelde koyun yetiştiriciliğine elverişlidir. Düşük sıcaklık sebebiyle Doğu Anadolu Bölgesinin doğusunda yetiştiriciliği gelişmemiştir. Ayrıca Doğu Karadeniz Bölümünün kıyı kesiminde yüksek nem ve gür çayırlardan dolayı koyun yetiştirilmez. En fazla koyun yetiştiren bölgemiz İç Anadolu'dur. Bozkırların geniş alan kaplamasından dolayı. Doğu Anadolu Bölgesi (batısı) ve </a:t>
            </a:r>
            <a:r>
              <a:rPr lang="tr-TR" b="1" dirty="0" err="1" smtClean="0"/>
              <a:t>G.Doğu</a:t>
            </a:r>
            <a:r>
              <a:rPr lang="tr-TR" b="1" dirty="0" smtClean="0"/>
              <a:t> Anadolu Bölgeleri de koyun yetiştiriciliği gelişmiştir.</a:t>
            </a:r>
            <a:br>
              <a:rPr lang="tr-TR" b="1" dirty="0" smtClean="0"/>
            </a:br>
            <a:endParaRPr lang="tr-TR" dirty="0" smtClean="0"/>
          </a:p>
          <a:p>
            <a:pPr algn="just"/>
            <a:endParaRPr lang="tr-TR" dirty="0"/>
          </a:p>
        </p:txBody>
      </p:sp>
      <p:pic>
        <p:nvPicPr>
          <p:cNvPr id="12290" name="Picture 2" descr="C:\Users\Casper\AppData\Local\Microsoft\Windows\Temporary Internet Files\Content.IE5\23X836U1\Hambledon_Hill_Sheep[1].jpg"/>
          <p:cNvPicPr>
            <a:picLocks noChangeAspect="1" noChangeArrowheads="1"/>
          </p:cNvPicPr>
          <p:nvPr/>
        </p:nvPicPr>
        <p:blipFill>
          <a:blip r:embed="rId2" cstate="print"/>
          <a:srcRect/>
          <a:stretch>
            <a:fillRect/>
          </a:stretch>
        </p:blipFill>
        <p:spPr bwMode="auto">
          <a:xfrm>
            <a:off x="5643570" y="5000636"/>
            <a:ext cx="1714488" cy="1714488"/>
          </a:xfrm>
          <a:prstGeom prst="rect">
            <a:avLst/>
          </a:prstGeom>
          <a:noFill/>
        </p:spPr>
      </p:pic>
      <p:pic>
        <p:nvPicPr>
          <p:cNvPr id="12292" name="Picture 4" descr="C:\Users\Casper\AppData\Local\Microsoft\Windows\Temporary Internet Files\Content.IE5\EYMUPF3C\sheep[1].jpg"/>
          <p:cNvPicPr>
            <a:picLocks noChangeAspect="1" noChangeArrowheads="1"/>
          </p:cNvPicPr>
          <p:nvPr/>
        </p:nvPicPr>
        <p:blipFill>
          <a:blip r:embed="rId3" cstate="print"/>
          <a:srcRect/>
          <a:stretch>
            <a:fillRect/>
          </a:stretch>
        </p:blipFill>
        <p:spPr bwMode="auto">
          <a:xfrm>
            <a:off x="2428860" y="5357826"/>
            <a:ext cx="1270000" cy="1270000"/>
          </a:xfrm>
          <a:prstGeom prst="rect">
            <a:avLst/>
          </a:prstGeom>
          <a:noFill/>
        </p:spPr>
      </p:pic>
    </p:spTree>
  </p:cSld>
  <p:clrMapOvr>
    <a:masterClrMapping/>
  </p:clrMapOvr>
  <p:transition>
    <p:wipe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chemeClr val="accent5">
                    <a:lumMod val="75000"/>
                  </a:schemeClr>
                </a:solidFill>
              </a:rPr>
              <a:t>İPEK BÖCEKÇİLİĞİ</a:t>
            </a:r>
            <a:endParaRPr lang="tr-TR" dirty="0">
              <a:solidFill>
                <a:schemeClr val="accent5">
                  <a:lumMod val="75000"/>
                </a:schemeClr>
              </a:solidFill>
            </a:endParaRPr>
          </a:p>
        </p:txBody>
      </p:sp>
      <p:sp>
        <p:nvSpPr>
          <p:cNvPr id="3" name="2 İçerik Yer Tutucusu"/>
          <p:cNvSpPr>
            <a:spLocks noGrp="1"/>
          </p:cNvSpPr>
          <p:nvPr>
            <p:ph sz="quarter" idx="1"/>
          </p:nvPr>
        </p:nvSpPr>
        <p:spPr/>
        <p:txBody>
          <a:bodyPr/>
          <a:lstStyle/>
          <a:p>
            <a:pPr algn="just"/>
            <a:r>
              <a:rPr lang="tr-TR" b="1" dirty="0" smtClean="0"/>
              <a:t>  İpek böceği yetiştirme ve kozasından ipek elde etme faaliyetidir.Dut yaprağı yemek suretiyle beslenir. En fazla Güney Marmara'da gelişmiştir.  Bursa, Balıkesir, Bilecik çevresinde çok gelişmiştir. İpekli dokumada ise Bursa-Gemlik-İstanbul gelişmiştir.</a:t>
            </a:r>
            <a:endParaRPr lang="tr-TR" dirty="0" smtClean="0"/>
          </a:p>
          <a:p>
            <a:pPr algn="just"/>
            <a:endParaRPr lang="tr-TR" dirty="0"/>
          </a:p>
        </p:txBody>
      </p:sp>
      <p:pic>
        <p:nvPicPr>
          <p:cNvPr id="14338" name="Picture 2" descr="C:\Users\Casper\AppData\Local\Microsoft\Windows\Temporary Internet Files\Content.IE5\23X836U1\Silk-worms[1].jpg"/>
          <p:cNvPicPr>
            <a:picLocks noChangeAspect="1" noChangeArrowheads="1"/>
          </p:cNvPicPr>
          <p:nvPr/>
        </p:nvPicPr>
        <p:blipFill>
          <a:blip r:embed="rId2" cstate="print"/>
          <a:srcRect/>
          <a:stretch>
            <a:fillRect/>
          </a:stretch>
        </p:blipFill>
        <p:spPr bwMode="auto">
          <a:xfrm>
            <a:off x="6072198" y="4500570"/>
            <a:ext cx="2233606" cy="2021683"/>
          </a:xfrm>
          <a:prstGeom prst="rect">
            <a:avLst/>
          </a:prstGeom>
          <a:noFill/>
        </p:spPr>
      </p:pic>
      <p:pic>
        <p:nvPicPr>
          <p:cNvPr id="14339" name="Picture 3" descr="C:\Users\Casper\AppData\Local\Microsoft\Windows\Temporary Internet Files\Content.IE5\ZTGZVDTT\7646578284_223df46b92_o[1].jpg"/>
          <p:cNvPicPr>
            <a:picLocks noChangeAspect="1" noChangeArrowheads="1"/>
          </p:cNvPicPr>
          <p:nvPr/>
        </p:nvPicPr>
        <p:blipFill>
          <a:blip r:embed="rId3" cstate="print"/>
          <a:srcRect/>
          <a:stretch>
            <a:fillRect/>
          </a:stretch>
        </p:blipFill>
        <p:spPr bwMode="auto">
          <a:xfrm>
            <a:off x="2000232" y="4572008"/>
            <a:ext cx="2571011" cy="1928826"/>
          </a:xfrm>
          <a:prstGeom prst="rect">
            <a:avLst/>
          </a:prstGeom>
          <a:noFill/>
        </p:spPr>
      </p:pic>
    </p:spTree>
  </p:cSld>
  <p:clrMapOvr>
    <a:masterClrMapping/>
  </p:clrMapOvr>
  <p:transition>
    <p:wipe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solidFill>
                  <a:schemeClr val="bg2">
                    <a:lumMod val="50000"/>
                  </a:schemeClr>
                </a:solidFill>
              </a:rPr>
              <a:t>BALIKÇILIK</a:t>
            </a:r>
            <a:endParaRPr lang="tr-TR" dirty="0">
              <a:solidFill>
                <a:schemeClr val="bg2">
                  <a:lumMod val="50000"/>
                </a:schemeClr>
              </a:solidFill>
            </a:endParaRPr>
          </a:p>
        </p:txBody>
      </p:sp>
      <p:sp>
        <p:nvSpPr>
          <p:cNvPr id="3" name="2 İçerik Yer Tutucusu"/>
          <p:cNvSpPr>
            <a:spLocks noGrp="1"/>
          </p:cNvSpPr>
          <p:nvPr>
            <p:ph sz="quarter" idx="1"/>
          </p:nvPr>
        </p:nvSpPr>
        <p:spPr>
          <a:xfrm>
            <a:off x="0" y="1142984"/>
            <a:ext cx="5357818" cy="5000636"/>
          </a:xfrm>
        </p:spPr>
        <p:txBody>
          <a:bodyPr>
            <a:noAutofit/>
          </a:bodyPr>
          <a:lstStyle/>
          <a:p>
            <a:r>
              <a:rPr lang="tr-TR" sz="2000" b="1" dirty="0" smtClean="0"/>
              <a:t>  Yurdumuzun etrafı denizlerle çevrili, birçok akarsu ve tatlı su gölümüz olmasına rağmen balıkçılık gelişmemiştir.</a:t>
            </a:r>
          </a:p>
          <a:p>
            <a:r>
              <a:rPr lang="tr-TR" sz="2000" b="1" dirty="0" smtClean="0"/>
              <a:t/>
            </a:r>
            <a:br>
              <a:rPr lang="tr-TR" sz="2000" b="1" dirty="0" smtClean="0"/>
            </a:br>
            <a:r>
              <a:rPr lang="tr-TR" sz="2000" b="1" dirty="0" smtClean="0">
                <a:solidFill>
                  <a:srgbClr val="FF0000"/>
                </a:solidFill>
              </a:rPr>
              <a:t>Balıkçılığın Gelişmemesinin Sebepleri:</a:t>
            </a:r>
            <a:r>
              <a:rPr lang="tr-TR" sz="2000" b="1" dirty="0" smtClean="0"/>
              <a:t/>
            </a:r>
            <a:br>
              <a:rPr lang="tr-TR" sz="2000" b="1" dirty="0" smtClean="0"/>
            </a:br>
            <a:r>
              <a:rPr lang="tr-TR" sz="2000" b="1" dirty="0" smtClean="0"/>
              <a:t>· Denizlerimizin balık bakımından zengin olmaması.</a:t>
            </a:r>
            <a:br>
              <a:rPr lang="tr-TR" sz="2000" b="1" dirty="0" smtClean="0"/>
            </a:br>
            <a:r>
              <a:rPr lang="tr-TR" sz="2000" b="1" dirty="0" smtClean="0"/>
              <a:t>· Açık deniz (Okyanus) balıkçılığının yapılmayışı.</a:t>
            </a:r>
            <a:br>
              <a:rPr lang="tr-TR" sz="2000" b="1" dirty="0" smtClean="0"/>
            </a:br>
            <a:r>
              <a:rPr lang="tr-TR" sz="2000" b="1" dirty="0" smtClean="0"/>
              <a:t>· Taşıma ve depolama imkanlarının yetersizliği.</a:t>
            </a:r>
            <a:br>
              <a:rPr lang="tr-TR" sz="2000" b="1" dirty="0" smtClean="0"/>
            </a:br>
            <a:r>
              <a:rPr lang="tr-TR" sz="2000" b="1" dirty="0" smtClean="0"/>
              <a:t>· Zararlı avlanma yöntemlerinin uygulanması (dinamit patlatma, trol avcılığı gibi)</a:t>
            </a:r>
            <a:br>
              <a:rPr lang="tr-TR" sz="2000" b="1" dirty="0" smtClean="0"/>
            </a:br>
            <a:r>
              <a:rPr lang="tr-TR" sz="2000" b="1" dirty="0" smtClean="0"/>
              <a:t>· Denizlerimizdeki kirlenmenin önlenememesi.</a:t>
            </a:r>
            <a:endParaRPr lang="tr-TR" sz="2000" dirty="0" smtClean="0"/>
          </a:p>
          <a:p>
            <a:endParaRPr lang="tr-TR" sz="2000" dirty="0"/>
          </a:p>
        </p:txBody>
      </p:sp>
      <p:pic>
        <p:nvPicPr>
          <p:cNvPr id="15362" name="Picture 2" descr="C:\Users\Casper\AppData\Local\Microsoft\Windows\Temporary Internet Files\Content.IE5\23X836U1\Fly_fishing_on_the_South_Santiam[1].jpg"/>
          <p:cNvPicPr>
            <a:picLocks noChangeAspect="1" noChangeArrowheads="1"/>
          </p:cNvPicPr>
          <p:nvPr/>
        </p:nvPicPr>
        <p:blipFill>
          <a:blip r:embed="rId2" cstate="print"/>
          <a:srcRect/>
          <a:stretch>
            <a:fillRect/>
          </a:stretch>
        </p:blipFill>
        <p:spPr bwMode="auto">
          <a:xfrm>
            <a:off x="5429288" y="1285860"/>
            <a:ext cx="3428992" cy="2571744"/>
          </a:xfrm>
          <a:prstGeom prst="rect">
            <a:avLst/>
          </a:prstGeom>
          <a:noFill/>
        </p:spPr>
      </p:pic>
      <p:pic>
        <p:nvPicPr>
          <p:cNvPr id="15363" name="Picture 3" descr="C:\Users\Casper\AppData\Local\Microsoft\Windows\Temporary Internet Files\Content.IE5\ZTGZVDTT\Palamut_ithal[1].jpg"/>
          <p:cNvPicPr>
            <a:picLocks noChangeAspect="1" noChangeArrowheads="1"/>
          </p:cNvPicPr>
          <p:nvPr/>
        </p:nvPicPr>
        <p:blipFill>
          <a:blip r:embed="rId3" cstate="print"/>
          <a:srcRect/>
          <a:stretch>
            <a:fillRect/>
          </a:stretch>
        </p:blipFill>
        <p:spPr bwMode="auto">
          <a:xfrm>
            <a:off x="5429288" y="3857628"/>
            <a:ext cx="3428992" cy="2571744"/>
          </a:xfrm>
          <a:prstGeom prst="rect">
            <a:avLst/>
          </a:prstGeom>
          <a:noFill/>
        </p:spPr>
      </p:pic>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214282" y="214290"/>
            <a:ext cx="8229600" cy="4525963"/>
          </a:xfrm>
        </p:spPr>
        <p:txBody>
          <a:bodyPr/>
          <a:lstStyle/>
          <a:p>
            <a:pPr algn="ctr">
              <a:buNone/>
            </a:pPr>
            <a:r>
              <a:rPr lang="tr-TR" b="1" dirty="0" smtClean="0">
                <a:solidFill>
                  <a:srgbClr val="FF0000"/>
                </a:solidFill>
              </a:rPr>
              <a:t>      Ormanlarımızın Coğrafi Bölgelere Göre Dağılış Oranları:</a:t>
            </a:r>
          </a:p>
          <a:p>
            <a:pPr>
              <a:buNone/>
            </a:pPr>
            <a:r>
              <a:rPr lang="tr-TR" b="1" dirty="0" smtClean="0"/>
              <a:t>   1. Karadeniz Bölgesi %25</a:t>
            </a:r>
            <a:br>
              <a:rPr lang="tr-TR" b="1" dirty="0" smtClean="0"/>
            </a:br>
            <a:r>
              <a:rPr lang="tr-TR" b="1" dirty="0" smtClean="0"/>
              <a:t>2. Akdeniz Bölgesi %24</a:t>
            </a:r>
            <a:br>
              <a:rPr lang="tr-TR" b="1" dirty="0" smtClean="0"/>
            </a:br>
            <a:r>
              <a:rPr lang="tr-TR" b="1" dirty="0" smtClean="0"/>
              <a:t>3. Ege Bölgesi % 17</a:t>
            </a:r>
            <a:br>
              <a:rPr lang="tr-TR" b="1" dirty="0" smtClean="0"/>
            </a:br>
            <a:r>
              <a:rPr lang="tr-TR" b="1" dirty="0" smtClean="0"/>
              <a:t>4. Marmara Bölgesi %13</a:t>
            </a:r>
            <a:br>
              <a:rPr lang="tr-TR" b="1" dirty="0" smtClean="0"/>
            </a:br>
            <a:r>
              <a:rPr lang="tr-TR" b="1" dirty="0" smtClean="0"/>
              <a:t>5. Doğu Anadolu Bölgesi %11</a:t>
            </a:r>
            <a:br>
              <a:rPr lang="tr-TR" b="1" dirty="0" smtClean="0"/>
            </a:br>
            <a:r>
              <a:rPr lang="tr-TR" b="1" dirty="0" smtClean="0"/>
              <a:t>6. İç Anadolu Bölgesi %7</a:t>
            </a:r>
            <a:br>
              <a:rPr lang="tr-TR" b="1" dirty="0" smtClean="0"/>
            </a:br>
            <a:r>
              <a:rPr lang="tr-TR" b="1" dirty="0" smtClean="0"/>
              <a:t>7. Güney Doğu Anadolu Bölgesi %3</a:t>
            </a:r>
            <a:endParaRPr lang="tr-TR" dirty="0" smtClean="0"/>
          </a:p>
          <a:p>
            <a:endParaRPr lang="tr-TR" dirty="0"/>
          </a:p>
        </p:txBody>
      </p:sp>
      <p:pic>
        <p:nvPicPr>
          <p:cNvPr id="16388" name="Picture 4" descr="C:\Users\Casper\AppData\Local\Microsoft\Windows\Temporary Internet Files\Content.IE5\ZTGZVDTT\Epping_Forest_Centenary_Walk_2_-_Sept_2008[1].jpg"/>
          <p:cNvPicPr>
            <a:picLocks noChangeAspect="1" noChangeArrowheads="1"/>
          </p:cNvPicPr>
          <p:nvPr/>
        </p:nvPicPr>
        <p:blipFill>
          <a:blip r:embed="rId2" cstate="print"/>
          <a:srcRect/>
          <a:stretch>
            <a:fillRect/>
          </a:stretch>
        </p:blipFill>
        <p:spPr bwMode="auto">
          <a:xfrm>
            <a:off x="1199586" y="4071942"/>
            <a:ext cx="5944182" cy="2374982"/>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1414"/>
            <a:ext cx="8229600" cy="714396"/>
          </a:xfrm>
        </p:spPr>
        <p:txBody>
          <a:bodyPr/>
          <a:lstStyle/>
          <a:p>
            <a:r>
              <a:rPr lang="tr-TR" dirty="0" smtClean="0">
                <a:solidFill>
                  <a:srgbClr val="003366"/>
                </a:solidFill>
                <a:effectLst>
                  <a:outerShdw blurRad="38100" dist="38100" dir="2700000" algn="tl">
                    <a:srgbClr val="000000">
                      <a:alpha val="43137"/>
                    </a:srgbClr>
                  </a:outerShdw>
                </a:effectLst>
              </a:rPr>
              <a:t>SANAYİ</a:t>
            </a:r>
            <a:endParaRPr lang="tr-TR" dirty="0">
              <a:solidFill>
                <a:srgbClr val="003366"/>
              </a:solidFill>
              <a:effectLst>
                <a:outerShdw blurRad="38100" dist="38100" dir="2700000" algn="tl">
                  <a:srgbClr val="000000">
                    <a:alpha val="43137"/>
                  </a:srgbClr>
                </a:outerShdw>
              </a:effectLst>
            </a:endParaRPr>
          </a:p>
        </p:txBody>
      </p:sp>
      <p:sp>
        <p:nvSpPr>
          <p:cNvPr id="3" name="2 İçerik Yer Tutucusu"/>
          <p:cNvSpPr>
            <a:spLocks noGrp="1"/>
          </p:cNvSpPr>
          <p:nvPr>
            <p:ph sz="quarter" idx="1"/>
          </p:nvPr>
        </p:nvSpPr>
        <p:spPr>
          <a:xfrm>
            <a:off x="457200" y="1142984"/>
            <a:ext cx="4400552" cy="4614882"/>
          </a:xfrm>
        </p:spPr>
        <p:txBody>
          <a:bodyPr>
            <a:normAutofit fontScale="92500"/>
          </a:bodyPr>
          <a:lstStyle/>
          <a:p>
            <a:pPr fontAlgn="base"/>
            <a:r>
              <a:rPr lang="tr-TR" dirty="0" smtClean="0"/>
              <a:t> </a:t>
            </a:r>
            <a:r>
              <a:rPr lang="tr-TR" b="1" dirty="0" smtClean="0"/>
              <a:t>Ülkemizde ve tüm dünyada sanayi faaliyetleri bazı koşullara bağlıdır.</a:t>
            </a:r>
            <a:br>
              <a:rPr lang="tr-TR" b="1" dirty="0" smtClean="0"/>
            </a:br>
            <a:r>
              <a:rPr lang="tr-TR" b="1" dirty="0" smtClean="0"/>
              <a:t>Bu koşullardan bazıları şunlardır:</a:t>
            </a:r>
            <a:br>
              <a:rPr lang="tr-TR" b="1" dirty="0" smtClean="0"/>
            </a:br>
            <a:r>
              <a:rPr lang="tr-TR" b="1" dirty="0" smtClean="0"/>
              <a:t> Hammadde</a:t>
            </a:r>
            <a:br>
              <a:rPr lang="tr-TR" b="1" dirty="0" smtClean="0"/>
            </a:br>
            <a:r>
              <a:rPr lang="tr-TR" b="1" dirty="0" smtClean="0"/>
              <a:t>• Sermaye</a:t>
            </a:r>
            <a:br>
              <a:rPr lang="tr-TR" b="1" dirty="0" smtClean="0"/>
            </a:br>
            <a:r>
              <a:rPr lang="tr-TR" b="1" dirty="0" smtClean="0"/>
              <a:t>• Enerji</a:t>
            </a:r>
            <a:br>
              <a:rPr lang="tr-TR" b="1" dirty="0" smtClean="0"/>
            </a:br>
            <a:r>
              <a:rPr lang="tr-TR" b="1" dirty="0" smtClean="0"/>
              <a:t>• İş gücü</a:t>
            </a:r>
            <a:br>
              <a:rPr lang="tr-TR" b="1" dirty="0" smtClean="0"/>
            </a:br>
            <a:r>
              <a:rPr lang="tr-TR" b="1" dirty="0" smtClean="0"/>
              <a:t>• Ulaşım -İşletme</a:t>
            </a:r>
            <a:br>
              <a:rPr lang="tr-TR" b="1" dirty="0" smtClean="0"/>
            </a:br>
            <a:r>
              <a:rPr lang="tr-TR" b="1" dirty="0" smtClean="0"/>
              <a:t>• Teknoloji</a:t>
            </a:r>
            <a:br>
              <a:rPr lang="tr-TR" b="1" dirty="0" smtClean="0"/>
            </a:br>
            <a:r>
              <a:rPr lang="tr-TR" b="1" dirty="0" smtClean="0"/>
              <a:t>• Pazarlama</a:t>
            </a:r>
            <a:endParaRPr lang="tr-TR" dirty="0" smtClean="0"/>
          </a:p>
          <a:p>
            <a:pPr>
              <a:buNone/>
            </a:pPr>
            <a:endParaRPr lang="tr-TR" dirty="0"/>
          </a:p>
        </p:txBody>
      </p:sp>
      <p:pic>
        <p:nvPicPr>
          <p:cNvPr id="17410" name="Picture 2" descr="C:\Program Files\Microsoft Office\MEDIA\CAGCAT10\j0187423.wmf"/>
          <p:cNvPicPr>
            <a:picLocks noChangeAspect="1" noChangeArrowheads="1"/>
          </p:cNvPicPr>
          <p:nvPr/>
        </p:nvPicPr>
        <p:blipFill>
          <a:blip r:embed="rId3" cstate="print"/>
          <a:srcRect/>
          <a:stretch>
            <a:fillRect/>
          </a:stretch>
        </p:blipFill>
        <p:spPr bwMode="auto">
          <a:xfrm>
            <a:off x="6858016" y="1428736"/>
            <a:ext cx="1762049" cy="1827886"/>
          </a:xfrm>
          <a:prstGeom prst="rect">
            <a:avLst/>
          </a:prstGeom>
          <a:noFill/>
        </p:spPr>
      </p:pic>
      <p:pic>
        <p:nvPicPr>
          <p:cNvPr id="17411" name="Picture 3" descr="C:\Program Files\Microsoft Office\MEDIA\CAGCAT10\j0291984.wmf"/>
          <p:cNvPicPr>
            <a:picLocks noChangeAspect="1" noChangeArrowheads="1"/>
          </p:cNvPicPr>
          <p:nvPr/>
        </p:nvPicPr>
        <p:blipFill>
          <a:blip r:embed="rId4" cstate="print"/>
          <a:srcRect/>
          <a:stretch>
            <a:fillRect/>
          </a:stretch>
        </p:blipFill>
        <p:spPr bwMode="auto">
          <a:xfrm>
            <a:off x="5286380" y="4000504"/>
            <a:ext cx="1807769" cy="1913839"/>
          </a:xfrm>
          <a:prstGeom prst="rect">
            <a:avLst/>
          </a:prstGeom>
          <a:noFill/>
        </p:spPr>
      </p:pic>
    </p:spTree>
  </p:cSld>
  <p:clrMapOvr>
    <a:masterClrMapping/>
  </p:clrMapOvr>
  <p:transition>
    <p:wipe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001F5C"/>
                </a:solidFill>
              </a:rPr>
              <a:t>TARIM</a:t>
            </a:r>
            <a:endParaRPr lang="tr-TR" dirty="0">
              <a:solidFill>
                <a:srgbClr val="001F5C"/>
              </a:solidFill>
            </a:endParaRPr>
          </a:p>
        </p:txBody>
      </p:sp>
      <p:sp>
        <p:nvSpPr>
          <p:cNvPr id="3" name="2 İçerik Yer Tutucusu"/>
          <p:cNvSpPr>
            <a:spLocks noGrp="1"/>
          </p:cNvSpPr>
          <p:nvPr>
            <p:ph sz="quarter" idx="1"/>
          </p:nvPr>
        </p:nvSpPr>
        <p:spPr>
          <a:xfrm>
            <a:off x="457200" y="1214422"/>
            <a:ext cx="3829048" cy="5286412"/>
          </a:xfrm>
        </p:spPr>
        <p:txBody>
          <a:bodyPr>
            <a:normAutofit fontScale="62500" lnSpcReduction="20000"/>
          </a:bodyPr>
          <a:lstStyle/>
          <a:p>
            <a:pPr fontAlgn="base"/>
            <a:r>
              <a:rPr lang="tr-TR" b="1" dirty="0" smtClean="0"/>
              <a:t>İnsanların toprağı işleyerek ekme ve dikme yoluyla ondan ürün elde etmesi faaliyetine tarım denir.</a:t>
            </a:r>
            <a:endParaRPr lang="tr-TR" dirty="0" smtClean="0"/>
          </a:p>
          <a:p>
            <a:pPr fontAlgn="base"/>
            <a:r>
              <a:rPr lang="tr-TR" b="1" dirty="0" smtClean="0">
                <a:solidFill>
                  <a:srgbClr val="FF0000"/>
                </a:solidFill>
              </a:rPr>
              <a:t>Türkiye Topraklarından Yararlanma Oranları:</a:t>
            </a:r>
          </a:p>
          <a:p>
            <a:pPr fontAlgn="base">
              <a:buNone/>
            </a:pPr>
            <a:r>
              <a:rPr lang="tr-TR" b="1" dirty="0" smtClean="0"/>
              <a:t>         Topraklarımızdan faydalanma oranı daha çok iklim ve yer şekilleri özelliklerine bağlıdır. Ülkemizde yüksek dağlık kesimler geniş alan kaplar. Dik yamaçlar çoktur. Buralarda topraktan faydalanma çok kısıtlıdır. Buna göre ülkemiz arazisinin % 36 'sı ekili-dikili alan, % 32'si çayır ve otlak, % 26'sı orman ve % 6'sı diğer alanlar (yerleşim birimleri , tarıma elverişsiz .çıplak kayalıklar gibi) dır.</a:t>
            </a:r>
            <a:br>
              <a:rPr lang="tr-TR" b="1" dirty="0" smtClean="0"/>
            </a:br>
            <a:r>
              <a:rPr lang="tr-TR" b="1" dirty="0" smtClean="0">
                <a:solidFill>
                  <a:srgbClr val="FF0000"/>
                </a:solidFill>
              </a:rPr>
              <a:t>Not</a:t>
            </a:r>
            <a:r>
              <a:rPr lang="tr-TR" b="1" dirty="0" smtClean="0"/>
              <a:t>: Tarımdaki </a:t>
            </a:r>
            <a:r>
              <a:rPr lang="tr-TR" b="1" dirty="0" err="1" smtClean="0"/>
              <a:t>makinalaşmanın</a:t>
            </a:r>
            <a:r>
              <a:rPr lang="tr-TR" b="1" dirty="0" smtClean="0"/>
              <a:t> etkisiyle çayır ve otlakların alanı daralırken, tarım alanlarımız genişlemektedir.</a:t>
            </a:r>
            <a:endParaRPr lang="tr-TR" dirty="0" smtClean="0"/>
          </a:p>
          <a:p>
            <a:endParaRPr lang="tr-TR" dirty="0"/>
          </a:p>
        </p:txBody>
      </p:sp>
      <p:pic>
        <p:nvPicPr>
          <p:cNvPr id="2051" name="Picture 3" descr="C:\Users\Casper\AppData\Local\Microsoft\Windows\Temporary Internet Files\Content.IE5\23X836U1\Agricultura-organica[1].jpg"/>
          <p:cNvPicPr>
            <a:picLocks noChangeAspect="1" noChangeArrowheads="1"/>
          </p:cNvPicPr>
          <p:nvPr/>
        </p:nvPicPr>
        <p:blipFill>
          <a:blip r:embed="rId2" cstate="print"/>
          <a:stretch>
            <a:fillRect/>
          </a:stretch>
        </p:blipFill>
        <p:spPr bwMode="auto">
          <a:xfrm>
            <a:off x="4511833" y="2071678"/>
            <a:ext cx="4281566" cy="2857521"/>
          </a:xfrm>
          <a:prstGeom prst="rect">
            <a:avLst/>
          </a:prstGeom>
          <a:noFill/>
        </p:spPr>
      </p:pic>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214290"/>
            <a:ext cx="5329246" cy="6286544"/>
          </a:xfrm>
        </p:spPr>
        <p:txBody>
          <a:bodyPr>
            <a:normAutofit/>
          </a:bodyPr>
          <a:lstStyle/>
          <a:p>
            <a:r>
              <a:rPr lang="tr-TR" b="1" dirty="0" smtClean="0">
                <a:solidFill>
                  <a:schemeClr val="accent5">
                    <a:lumMod val="75000"/>
                  </a:schemeClr>
                </a:solidFill>
              </a:rPr>
              <a:t>Bölge Yüzölçümüne Göre Ekili Dikili Alanların Oranları:</a:t>
            </a:r>
          </a:p>
          <a:p>
            <a:r>
              <a:rPr lang="tr-TR" b="1" dirty="0" smtClean="0"/>
              <a:t>1. Marmara Bölgesi: %30</a:t>
            </a:r>
            <a:br>
              <a:rPr lang="tr-TR" b="1" dirty="0" smtClean="0"/>
            </a:br>
            <a:r>
              <a:rPr lang="tr-TR" b="1" dirty="0" smtClean="0"/>
              <a:t>2. İç Anadolu Bölgesi: %27</a:t>
            </a:r>
            <a:br>
              <a:rPr lang="tr-TR" b="1" dirty="0" smtClean="0"/>
            </a:br>
            <a:r>
              <a:rPr lang="tr-TR" b="1" dirty="0" smtClean="0"/>
              <a:t>3. Ege Bölgesi: %24</a:t>
            </a:r>
            <a:br>
              <a:rPr lang="tr-TR" b="1" dirty="0" smtClean="0"/>
            </a:br>
            <a:r>
              <a:rPr lang="tr-TR" b="1" dirty="0" smtClean="0"/>
              <a:t>4. </a:t>
            </a:r>
            <a:r>
              <a:rPr lang="tr-TR" b="1" dirty="0" err="1" smtClean="0"/>
              <a:t>G.Doğu</a:t>
            </a:r>
            <a:r>
              <a:rPr lang="tr-TR" b="1" dirty="0" smtClean="0"/>
              <a:t> Anadolu Bölgesi: %20</a:t>
            </a:r>
            <a:br>
              <a:rPr lang="tr-TR" b="1" dirty="0" smtClean="0"/>
            </a:br>
            <a:r>
              <a:rPr lang="tr-TR" b="1" dirty="0" smtClean="0"/>
              <a:t>5. Akdeniz Bölgesi: %18</a:t>
            </a:r>
            <a:br>
              <a:rPr lang="tr-TR" b="1" dirty="0" smtClean="0"/>
            </a:br>
            <a:r>
              <a:rPr lang="tr-TR" b="1" dirty="0" smtClean="0"/>
              <a:t>6. Karadeniz Bölgesi: %16</a:t>
            </a:r>
            <a:br>
              <a:rPr lang="tr-TR" b="1" dirty="0" smtClean="0"/>
            </a:br>
            <a:r>
              <a:rPr lang="tr-TR" b="1" dirty="0" smtClean="0"/>
              <a:t>7. Doğu Anadolu Bölgesi: %10</a:t>
            </a:r>
            <a:endParaRPr lang="tr-TR" dirty="0" smtClean="0"/>
          </a:p>
          <a:p>
            <a:endParaRPr lang="tr-TR" dirty="0"/>
          </a:p>
        </p:txBody>
      </p:sp>
      <p:pic>
        <p:nvPicPr>
          <p:cNvPr id="3075" name="Picture 3" descr="C:\Users\Casper\AppData\Local\Microsoft\Windows\Temporary Internet Files\Content.IE5\EYMUPF3C\1330954538_62_1407[1].jpg"/>
          <p:cNvPicPr>
            <a:picLocks noChangeAspect="1" noChangeArrowheads="1"/>
          </p:cNvPicPr>
          <p:nvPr/>
        </p:nvPicPr>
        <p:blipFill>
          <a:blip r:embed="rId3" cstate="print"/>
          <a:srcRect/>
          <a:stretch>
            <a:fillRect/>
          </a:stretch>
        </p:blipFill>
        <p:spPr bwMode="auto">
          <a:xfrm>
            <a:off x="857224" y="4000504"/>
            <a:ext cx="3789978" cy="2571768"/>
          </a:xfrm>
          <a:prstGeom prst="rect">
            <a:avLst/>
          </a:prstGeom>
          <a:noFill/>
        </p:spPr>
      </p:pic>
      <p:pic>
        <p:nvPicPr>
          <p:cNvPr id="3077" name="Picture 5" descr="C:\Users\Casper\AppData\Local\Microsoft\Windows\Temporary Internet Files\Content.IE5\ZTGZVDTT\300px-Sakarya_in_Turkey.svg[1].png"/>
          <p:cNvPicPr>
            <a:picLocks noChangeAspect="1" noChangeArrowheads="1"/>
          </p:cNvPicPr>
          <p:nvPr/>
        </p:nvPicPr>
        <p:blipFill>
          <a:blip r:embed="rId4" cstate="print"/>
          <a:srcRect/>
          <a:stretch>
            <a:fillRect/>
          </a:stretch>
        </p:blipFill>
        <p:spPr bwMode="auto">
          <a:xfrm>
            <a:off x="5286380" y="4071942"/>
            <a:ext cx="3429036" cy="2084327"/>
          </a:xfrm>
          <a:prstGeom prst="rect">
            <a:avLst/>
          </a:prstGeom>
          <a:noFill/>
        </p:spPr>
      </p:pic>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Türkiye'de Tarımı Etkileyen Faktörler</a:t>
            </a:r>
            <a:endParaRPr lang="tr-TR" dirty="0"/>
          </a:p>
        </p:txBody>
      </p:sp>
      <p:sp>
        <p:nvSpPr>
          <p:cNvPr id="3" name="2 İçerik Yer Tutucusu"/>
          <p:cNvSpPr>
            <a:spLocks noGrp="1"/>
          </p:cNvSpPr>
          <p:nvPr>
            <p:ph sz="quarter" idx="1"/>
          </p:nvPr>
        </p:nvSpPr>
        <p:spPr/>
        <p:txBody>
          <a:bodyPr>
            <a:normAutofit fontScale="25000" lnSpcReduction="20000"/>
          </a:bodyPr>
          <a:lstStyle/>
          <a:p>
            <a:r>
              <a:rPr lang="tr-TR" sz="8000" b="1" dirty="0" smtClean="0"/>
              <a:t>1. Sulama: Türkiye tarımında en büyük sorun sulama sorunudur. Tarımda sulama ihtiyacının en fazla olduğu bölgemiz </a:t>
            </a:r>
            <a:r>
              <a:rPr lang="tr-TR" sz="8000" b="1" dirty="0" err="1" smtClean="0"/>
              <a:t>G.Doğu</a:t>
            </a:r>
            <a:r>
              <a:rPr lang="tr-TR" sz="8000" b="1" dirty="0" smtClean="0"/>
              <a:t> Anadolu Bölgesi iken , bu sorunun en az olduğu bölgemiz Karadeniz Bölgesidir.</a:t>
            </a:r>
            <a:br>
              <a:rPr lang="tr-TR" sz="8000" b="1" dirty="0" smtClean="0"/>
            </a:br>
            <a:r>
              <a:rPr lang="tr-TR" sz="8000" b="1" dirty="0" smtClean="0"/>
              <a:t>Akarsularımızın derin vadilerden akması ve rejimlerinin düzensiz olmasından dolayı sulamada yeterince faydalanamıyoruz. Bunun için mutlaka akarsular üzerindeki baraj sayısı artırılmalıdır.</a:t>
            </a:r>
            <a:br>
              <a:rPr lang="tr-TR" sz="8000" b="1" dirty="0" smtClean="0"/>
            </a:br>
            <a:r>
              <a:rPr lang="tr-TR" sz="8000" b="1" dirty="0" smtClean="0"/>
              <a:t>Sulama Sorunu Çözüldüğünde,</a:t>
            </a:r>
            <a:br>
              <a:rPr lang="tr-TR" sz="8000" b="1" dirty="0" smtClean="0"/>
            </a:br>
            <a:r>
              <a:rPr lang="tr-TR" sz="8000" b="1" dirty="0" smtClean="0"/>
              <a:t>· Üretim artar.</a:t>
            </a:r>
            <a:br>
              <a:rPr lang="tr-TR" sz="8000" b="1" dirty="0" smtClean="0"/>
            </a:br>
            <a:r>
              <a:rPr lang="tr-TR" sz="8000" b="1" dirty="0" smtClean="0"/>
              <a:t>· Nadas olayı ortadan kalkar.</a:t>
            </a:r>
            <a:br>
              <a:rPr lang="tr-TR" sz="8000" b="1" dirty="0" smtClean="0"/>
            </a:br>
            <a:r>
              <a:rPr lang="tr-TR" sz="8000" b="1" dirty="0" smtClean="0"/>
              <a:t>· Tarımda iklime bağlılık büyük oranda azalır.</a:t>
            </a:r>
            <a:br>
              <a:rPr lang="tr-TR" sz="8000" b="1" dirty="0" smtClean="0"/>
            </a:br>
            <a:r>
              <a:rPr lang="tr-TR" sz="8000" b="1" dirty="0" smtClean="0"/>
              <a:t>· Üretimde süreklilik sağlanır.</a:t>
            </a:r>
            <a:br>
              <a:rPr lang="tr-TR" sz="8000" b="1" dirty="0" smtClean="0"/>
            </a:br>
            <a:r>
              <a:rPr lang="tr-TR" sz="8000" b="1" dirty="0" smtClean="0"/>
              <a:t>· Üretim dalgalanmaları önlenir.</a:t>
            </a:r>
            <a:br>
              <a:rPr lang="tr-TR" sz="8000" b="1" dirty="0" smtClean="0"/>
            </a:br>
            <a:r>
              <a:rPr lang="tr-TR" sz="8000" b="1" dirty="0" smtClean="0"/>
              <a:t>· Yılda birden fazla ürün alınabilir. Bu konuda en şanslı bölgemiz Akdeniz, en şanssız bölgemiz Doğu Anadolu Bölgesidir.</a:t>
            </a:r>
            <a:br>
              <a:rPr lang="tr-TR" sz="8000" b="1" dirty="0" smtClean="0"/>
            </a:br>
            <a:r>
              <a:rPr lang="tr-TR" sz="8000" b="1" dirty="0" smtClean="0"/>
              <a:t>· Daha önce sebze tarımı yapılmayan bir yerde sebze tarımı da yapılmaya başlanır.</a:t>
            </a:r>
            <a:br>
              <a:rPr lang="tr-TR" sz="8000" b="1" dirty="0" smtClean="0"/>
            </a:br>
            <a:r>
              <a:rPr lang="tr-TR" sz="8000" b="1" dirty="0" smtClean="0"/>
              <a:t>· Tarım ürün çeşidi artar.</a:t>
            </a:r>
            <a:br>
              <a:rPr lang="tr-TR" sz="8000" b="1" dirty="0" smtClean="0"/>
            </a:br>
            <a:r>
              <a:rPr lang="tr-TR" sz="8000" b="1" dirty="0" smtClean="0"/>
              <a:t>· Köyden Kente göçler azalır.</a:t>
            </a:r>
            <a:br>
              <a:rPr lang="tr-TR" sz="8000" b="1" dirty="0" smtClean="0"/>
            </a:br>
            <a:endParaRPr lang="tr-TR" sz="8000" dirty="0" smtClean="0"/>
          </a:p>
          <a:p>
            <a:endParaRPr lang="tr-TR" dirty="0"/>
          </a:p>
        </p:txBody>
      </p:sp>
      <p:pic>
        <p:nvPicPr>
          <p:cNvPr id="4103" name="Picture 7" descr="C:\Users\Casper\AppData\Local\Microsoft\Windows\Temporary Internet Files\Content.IE5\ZTGZVDTT\tarim-iscileri[1].jpg"/>
          <p:cNvPicPr>
            <a:picLocks noChangeAspect="1" noChangeArrowheads="1"/>
          </p:cNvPicPr>
          <p:nvPr/>
        </p:nvPicPr>
        <p:blipFill>
          <a:blip r:embed="rId2" cstate="print"/>
          <a:srcRect/>
          <a:stretch>
            <a:fillRect/>
          </a:stretch>
        </p:blipFill>
        <p:spPr bwMode="auto">
          <a:xfrm>
            <a:off x="6215074" y="3000372"/>
            <a:ext cx="2762256" cy="1339453"/>
          </a:xfrm>
          <a:prstGeom prst="rect">
            <a:avLst/>
          </a:prstGeom>
          <a:noFill/>
        </p:spPr>
      </p:pic>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457200" y="285728"/>
            <a:ext cx="8229600" cy="5697559"/>
          </a:xfrm>
        </p:spPr>
        <p:txBody>
          <a:bodyPr>
            <a:normAutofit fontScale="85000" lnSpcReduction="20000"/>
          </a:bodyPr>
          <a:lstStyle/>
          <a:p>
            <a:pPr algn="just"/>
            <a:r>
              <a:rPr lang="tr-TR" b="1" dirty="0" smtClean="0"/>
              <a:t>2.Gübreleme: Tarımda sulama sorunu çözüldükten sonra üretimi daha da artırmak için gübre kullanımı artırılmalıdır.</a:t>
            </a:r>
            <a:br>
              <a:rPr lang="tr-TR" b="1" dirty="0" smtClean="0"/>
            </a:br>
            <a:r>
              <a:rPr lang="tr-TR" b="1" dirty="0" smtClean="0"/>
              <a:t>Ülkemizde hayvancılığın gelişmiş olması tabii gübre imkanını oluşturmaktadır. Ancak yurdumuzda tabii gübrenin yakacak olarak kullanılması bu olumlu durumu ortadan kaldırmaktadır. Ülkemizde üretilen suni gübre yeterli olmadığı için ithal (Fas, Tunus, Cezayir gibi ülkelerden) etmekteyiz. Bu da maliyeti artırdığından çiftçilerimiz yeterince gübre kullanamamaktadır.</a:t>
            </a:r>
            <a:br>
              <a:rPr lang="tr-TR" b="1" dirty="0" smtClean="0"/>
            </a:br>
            <a:r>
              <a:rPr lang="tr-TR" b="1" dirty="0" smtClean="0"/>
              <a:t>Gübre ihtiyacı, tabii gübrenin yakacak olmaktan kurtarılması ve gübre fabrikalarının artırılması ile karşılanabilir.</a:t>
            </a:r>
            <a:br>
              <a:rPr lang="tr-TR" b="1" dirty="0" smtClean="0"/>
            </a:br>
            <a:r>
              <a:rPr lang="tr-TR" b="1" dirty="0" smtClean="0"/>
              <a:t/>
            </a:r>
            <a:br>
              <a:rPr lang="tr-TR" b="1" dirty="0" smtClean="0"/>
            </a:br>
            <a:r>
              <a:rPr lang="tr-TR" b="1" dirty="0" smtClean="0"/>
              <a:t>3.Tohum Islahı: Sulama ve gübre sorunu çözüldükten sonra verimi daha da artırmak için kaliteli tohum kullanılmalıdır. Ülkemizde kalite tohum üretme konusunda devlet üretme çiftlikleri ve tohum ıslah istasyonları çalışmalar yapmaktadır. Ancak kaliteli tohum ithali devam etmektedir.</a:t>
            </a:r>
            <a:br>
              <a:rPr lang="tr-TR" b="1" dirty="0" smtClean="0"/>
            </a:br>
            <a:endParaRPr lang="tr-TR" dirty="0"/>
          </a:p>
        </p:txBody>
      </p:sp>
      <p:pic>
        <p:nvPicPr>
          <p:cNvPr id="5122" name="Picture 2" descr="C:\Users\Casper\AppData\Local\Microsoft\Windows\Temporary Internet Files\Content.IE5\ZTGZVDTT\280px-Ba%C4%9F[1].jpg"/>
          <p:cNvPicPr>
            <a:picLocks noChangeAspect="1" noChangeArrowheads="1"/>
          </p:cNvPicPr>
          <p:nvPr/>
        </p:nvPicPr>
        <p:blipFill>
          <a:blip r:embed="rId2" cstate="print"/>
          <a:srcRect/>
          <a:stretch>
            <a:fillRect/>
          </a:stretch>
        </p:blipFill>
        <p:spPr bwMode="auto">
          <a:xfrm>
            <a:off x="6715140" y="5572140"/>
            <a:ext cx="1422400" cy="1066800"/>
          </a:xfrm>
          <a:prstGeom prst="rect">
            <a:avLst/>
          </a:prstGeom>
          <a:noFill/>
        </p:spPr>
      </p:pic>
      <p:pic>
        <p:nvPicPr>
          <p:cNvPr id="5124" name="Picture 4" descr="C:\Users\Casper\AppData\Local\Microsoft\Windows\Temporary Internet Files\Content.IE5\23X836U1\Barley_field-2007-02-22(large)[1].jpg"/>
          <p:cNvPicPr>
            <a:picLocks noChangeAspect="1" noChangeArrowheads="1"/>
          </p:cNvPicPr>
          <p:nvPr/>
        </p:nvPicPr>
        <p:blipFill>
          <a:blip r:embed="rId3" cstate="print"/>
          <a:srcRect/>
          <a:stretch>
            <a:fillRect/>
          </a:stretch>
        </p:blipFill>
        <p:spPr bwMode="auto">
          <a:xfrm>
            <a:off x="3786182" y="5357826"/>
            <a:ext cx="2483840" cy="1304677"/>
          </a:xfrm>
          <a:prstGeom prst="rect">
            <a:avLst/>
          </a:prstGeom>
          <a:noFill/>
        </p:spPr>
      </p:pic>
      <p:pic>
        <p:nvPicPr>
          <p:cNvPr id="5125" name="Picture 5" descr="C:\Users\Casper\AppData\Local\Microsoft\Windows\Temporary Internet Files\Content.IE5\ZTGZVDTT\Organic-vegetable-cultivation[1].jpg"/>
          <p:cNvPicPr>
            <a:picLocks noChangeAspect="1" noChangeArrowheads="1"/>
          </p:cNvPicPr>
          <p:nvPr/>
        </p:nvPicPr>
        <p:blipFill>
          <a:blip r:embed="rId4" cstate="print"/>
          <a:srcRect/>
          <a:stretch>
            <a:fillRect/>
          </a:stretch>
        </p:blipFill>
        <p:spPr bwMode="auto">
          <a:xfrm>
            <a:off x="1285852" y="5500702"/>
            <a:ext cx="1966245" cy="1214446"/>
          </a:xfrm>
          <a:prstGeom prst="rect">
            <a:avLst/>
          </a:prstGeom>
          <a:noFill/>
        </p:spPr>
      </p:pic>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357158" y="214290"/>
            <a:ext cx="8229600" cy="4525963"/>
          </a:xfrm>
        </p:spPr>
        <p:txBody>
          <a:bodyPr>
            <a:normAutofit/>
          </a:bodyPr>
          <a:lstStyle/>
          <a:p>
            <a:r>
              <a:rPr lang="tr-TR" b="1" dirty="0" smtClean="0"/>
              <a:t>4.Makine Kullanımı: Ürünün zamanında ekimi, hasadı ve yüksek verim için makine kullanımı şarttır. Ancak makine kullanımı yurdumuzda yeterli ölçüde gelişmemiştir. Sebepleri:</a:t>
            </a:r>
            <a:br>
              <a:rPr lang="tr-TR" b="1" dirty="0" smtClean="0"/>
            </a:br>
            <a:r>
              <a:rPr lang="tr-TR" b="1" dirty="0" smtClean="0"/>
              <a:t>· Makine kullanıma elverişsiz alanların varlığı,</a:t>
            </a:r>
            <a:br>
              <a:rPr lang="tr-TR" b="1" dirty="0" smtClean="0"/>
            </a:br>
            <a:r>
              <a:rPr lang="tr-TR" b="1" dirty="0" smtClean="0"/>
              <a:t>· Makine kullanımının ekonomik olmadığı küçül alanların varlığı,</a:t>
            </a:r>
            <a:br>
              <a:rPr lang="tr-TR" b="1" dirty="0" smtClean="0"/>
            </a:br>
            <a:r>
              <a:rPr lang="tr-TR" b="1" dirty="0" smtClean="0"/>
              <a:t>· İş gücünün bazı bölgelerde daha ucuz olması,</a:t>
            </a:r>
            <a:br>
              <a:rPr lang="tr-TR" b="1" dirty="0" smtClean="0"/>
            </a:br>
            <a:r>
              <a:rPr lang="tr-TR" b="1" dirty="0" smtClean="0"/>
              <a:t>· Makine fiyatlarının çiftçinin alım gücünün üstünde olması</a:t>
            </a:r>
            <a:br>
              <a:rPr lang="tr-TR" b="1" dirty="0" smtClean="0"/>
            </a:br>
            <a:endParaRPr lang="tr-TR" dirty="0"/>
          </a:p>
        </p:txBody>
      </p:sp>
      <p:pic>
        <p:nvPicPr>
          <p:cNvPr id="6146" name="Picture 2" descr="C:\Program Files\Microsoft Office\MEDIA\CAGCAT10\j0149887.wmf"/>
          <p:cNvPicPr>
            <a:picLocks noChangeAspect="1" noChangeArrowheads="1"/>
          </p:cNvPicPr>
          <p:nvPr/>
        </p:nvPicPr>
        <p:blipFill>
          <a:blip r:embed="rId2" cstate="print"/>
          <a:srcRect/>
          <a:stretch>
            <a:fillRect/>
          </a:stretch>
        </p:blipFill>
        <p:spPr bwMode="auto">
          <a:xfrm>
            <a:off x="3428992" y="3825237"/>
            <a:ext cx="3786214" cy="3032763"/>
          </a:xfrm>
          <a:prstGeom prst="rect">
            <a:avLst/>
          </a:prstGeom>
          <a:noFill/>
        </p:spPr>
      </p:pic>
    </p:spTree>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285720" y="285728"/>
            <a:ext cx="8229600" cy="4525963"/>
          </a:xfrm>
        </p:spPr>
        <p:txBody>
          <a:bodyPr>
            <a:normAutofit fontScale="92500" lnSpcReduction="20000"/>
          </a:bodyPr>
          <a:lstStyle/>
          <a:p>
            <a:r>
              <a:rPr lang="tr-TR" b="1" dirty="0" smtClean="0"/>
              <a:t>5.Zirai Mücadele: Tarımdaki hastalıkların, yabani otların ve haşerelerin meydana getireceği üretim düşüklüğünü önlemek için ilaçlı mücadele şarttır. Zirai mücadelede daha çok ilaç kullanılmaktadır.</a:t>
            </a:r>
            <a:br>
              <a:rPr lang="tr-TR" b="1" dirty="0" smtClean="0"/>
            </a:br>
            <a:endParaRPr lang="tr-TR" b="1" dirty="0" smtClean="0"/>
          </a:p>
          <a:p>
            <a:r>
              <a:rPr lang="tr-TR" b="1" dirty="0" smtClean="0"/>
              <a:t>6.Toprak Bakımı: Tarla yağışlardan önce sürülmeli , yabancı otlardan arındırılmalıdır. Erozyona karşı korunmalıdır.</a:t>
            </a:r>
            <a:br>
              <a:rPr lang="tr-TR" b="1" dirty="0" smtClean="0"/>
            </a:br>
            <a:endParaRPr lang="tr-TR" b="1" dirty="0" smtClean="0"/>
          </a:p>
          <a:p>
            <a:r>
              <a:rPr lang="tr-TR" b="1" dirty="0" smtClean="0"/>
              <a:t>7.Toprak Analizi: Toprak analizleri ile en iyi verim alınabilecek ürün belirlenir. Ayrıca toprağın ihtiyacı olan mineraller tespit edilerek kullanılacak gübre belirlenir.</a:t>
            </a:r>
            <a:br>
              <a:rPr lang="tr-TR" b="1" dirty="0" smtClean="0"/>
            </a:br>
            <a:endParaRPr lang="tr-TR" dirty="0"/>
          </a:p>
        </p:txBody>
      </p:sp>
      <p:pic>
        <p:nvPicPr>
          <p:cNvPr id="7170" name="Picture 2" descr="C:\Users\Casper\AppData\Local\Microsoft\Windows\Temporary Internet Files\Content.IE5\23X836U1\bonsai-999966[1].jpg"/>
          <p:cNvPicPr>
            <a:picLocks noChangeAspect="1" noChangeArrowheads="1"/>
          </p:cNvPicPr>
          <p:nvPr/>
        </p:nvPicPr>
        <p:blipFill>
          <a:blip r:embed="rId2" cstate="print"/>
          <a:srcRect/>
          <a:stretch>
            <a:fillRect/>
          </a:stretch>
        </p:blipFill>
        <p:spPr bwMode="auto">
          <a:xfrm>
            <a:off x="3857620" y="4143380"/>
            <a:ext cx="2802471" cy="2286016"/>
          </a:xfrm>
          <a:prstGeom prst="rect">
            <a:avLst/>
          </a:prstGeom>
          <a:noFill/>
        </p:spPr>
      </p:pic>
    </p:spTree>
  </p:cSld>
  <p:clrMapOvr>
    <a:masterClrMapping/>
  </p:clrMapOvr>
  <p:transition>
    <p:wipe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quarter" idx="1"/>
          </p:nvPr>
        </p:nvSpPr>
        <p:spPr>
          <a:xfrm>
            <a:off x="195261" y="2857496"/>
            <a:ext cx="8948739" cy="3661787"/>
          </a:xfrm>
        </p:spPr>
        <p:txBody>
          <a:bodyPr>
            <a:normAutofit fontScale="92500" lnSpcReduction="20000"/>
          </a:bodyPr>
          <a:lstStyle/>
          <a:p>
            <a:pPr algn="just"/>
            <a:r>
              <a:rPr lang="tr-TR" b="1" dirty="0" smtClean="0"/>
              <a:t>8. Destekleme Alımı ve Pazar: Verimi etkilemez. Üretim miktarını etkiler. Çiftçi ürettiği malı pazarda zarar etmeden satabilmelidir. Çiftçinin elverişsiz piyasa şartlarından olumsuz etkilenmemesi için devlet bazı ürünlerde destekleme alımı yapmaktadır (Destekleme alımı:Devletin çiftçinin malını belirli bir taban fiyat üzerinden alması olayıdır.) Destekleme alımı yapılan ürünler: Pamuk, tütün, Ş.Pancarı, buğday,çay, fındık, K.Üzüm, K.İncir, K.Kayısı, Haşhaş gibi dayanıklı ve sanayiye dayalı ürünlerdir.</a:t>
            </a:r>
            <a:br>
              <a:rPr lang="tr-TR" b="1" dirty="0" smtClean="0"/>
            </a:br>
            <a:r>
              <a:rPr lang="tr-TR" b="1" dirty="0" smtClean="0"/>
              <a:t/>
            </a:r>
            <a:br>
              <a:rPr lang="tr-TR" b="1" dirty="0" smtClean="0"/>
            </a:br>
            <a:r>
              <a:rPr lang="tr-TR" b="1" dirty="0" smtClean="0"/>
              <a:t>9. Çiftçi eğitilmeli ve kredi desteği sağlanmalıdır.</a:t>
            </a:r>
            <a:endParaRPr lang="tr-TR" dirty="0"/>
          </a:p>
        </p:txBody>
      </p:sp>
      <p:pic>
        <p:nvPicPr>
          <p:cNvPr id="8194" name="Picture 2" descr="C:\Users\Casper\AppData\Local\Microsoft\Windows\Temporary Internet Files\Content.IE5\EYMUPF3C\kakt_s[1].jpg"/>
          <p:cNvPicPr>
            <a:picLocks noChangeAspect="1" noChangeArrowheads="1"/>
          </p:cNvPicPr>
          <p:nvPr/>
        </p:nvPicPr>
        <p:blipFill>
          <a:blip r:embed="rId2" cstate="print"/>
          <a:srcRect/>
          <a:stretch>
            <a:fillRect/>
          </a:stretch>
        </p:blipFill>
        <p:spPr bwMode="auto">
          <a:xfrm>
            <a:off x="2714612" y="142852"/>
            <a:ext cx="3571868" cy="2678902"/>
          </a:xfrm>
          <a:prstGeom prst="rect">
            <a:avLst/>
          </a:prstGeom>
          <a:noFill/>
        </p:spPr>
      </p:pic>
    </p:spTree>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99FF66"/>
                </a:solidFill>
              </a:rPr>
              <a:t>HAYVANCILIK</a:t>
            </a:r>
            <a:endParaRPr lang="tr-TR" dirty="0">
              <a:solidFill>
                <a:srgbClr val="99FF66"/>
              </a:solidFill>
            </a:endParaRPr>
          </a:p>
        </p:txBody>
      </p:sp>
      <p:sp>
        <p:nvSpPr>
          <p:cNvPr id="3" name="2 İçerik Yer Tutucusu"/>
          <p:cNvSpPr>
            <a:spLocks noGrp="1"/>
          </p:cNvSpPr>
          <p:nvPr>
            <p:ph sz="quarter" idx="1"/>
          </p:nvPr>
        </p:nvSpPr>
        <p:spPr>
          <a:xfrm>
            <a:off x="285720" y="1214422"/>
            <a:ext cx="8229600" cy="3429024"/>
          </a:xfrm>
        </p:spPr>
        <p:txBody>
          <a:bodyPr>
            <a:normAutofit fontScale="77500" lnSpcReduction="20000"/>
          </a:bodyPr>
          <a:lstStyle/>
          <a:p>
            <a:pPr algn="just"/>
            <a:r>
              <a:rPr lang="tr-TR" b="1" dirty="0" smtClean="0"/>
              <a:t>Tarımın bir kolu olan hayvancılık , ekonomik değeri olan hayvanların yetiştirilmesi, çeşitli şekillerde yararlanılması ve pazarlanması olayıdır. Kırsal kesimlerde hayvancılık tarımın sigortası durumundadır. İklimdeki karasızlıkların tarımı olumsuz yönde etkilemesinden dolayı. Tarım hayvancılık birbirini destekler. Örnek : Şeker fabrikaları çevresinde besi hayvancılığının gelişmesi.</a:t>
            </a:r>
          </a:p>
          <a:p>
            <a:pPr algn="just"/>
            <a:r>
              <a:rPr lang="tr-TR" b="1" dirty="0" smtClean="0"/>
              <a:t>Doğu Anadolu Bölgesinde iklim ve yer şekillerinin tarımsal faaliyetleri olumsuz etkilemesinden dolayı bölgede birinci ekonomik faaliyet hayvancılıktır.</a:t>
            </a:r>
          </a:p>
          <a:p>
            <a:pPr algn="just"/>
            <a:r>
              <a:rPr lang="tr-TR" b="1" dirty="0" smtClean="0"/>
              <a:t>Türkiye hayvan varlığı fazla olan bir ülkedir. Ancak hayvanlarımızın et, süt, yumurta, yapağı verimleri düşüktür.</a:t>
            </a:r>
            <a:endParaRPr lang="tr-TR" dirty="0" smtClean="0"/>
          </a:p>
          <a:p>
            <a:pPr algn="just"/>
            <a:endParaRPr lang="tr-TR" dirty="0"/>
          </a:p>
        </p:txBody>
      </p:sp>
      <p:pic>
        <p:nvPicPr>
          <p:cNvPr id="9220" name="Picture 4" descr="C:\Users\Casper\AppData\Local\Microsoft\Windows\Temporary Internet Files\Content.IE5\EYMUPF3C\Lamb_09807-a[1].jpg"/>
          <p:cNvPicPr>
            <a:picLocks noChangeAspect="1" noChangeArrowheads="1"/>
          </p:cNvPicPr>
          <p:nvPr/>
        </p:nvPicPr>
        <p:blipFill>
          <a:blip r:embed="rId2" cstate="print"/>
          <a:srcRect/>
          <a:stretch>
            <a:fillRect/>
          </a:stretch>
        </p:blipFill>
        <p:spPr bwMode="auto">
          <a:xfrm>
            <a:off x="3071801" y="4286256"/>
            <a:ext cx="3909743" cy="2411033"/>
          </a:xfrm>
          <a:prstGeom prst="rect">
            <a:avLst/>
          </a:prstGeom>
          <a:noFill/>
        </p:spPr>
      </p:pic>
    </p:spTree>
  </p:cSld>
  <p:clrMapOvr>
    <a:masterClrMapping/>
  </p:clrMapOvr>
  <p:transition>
    <p:wipe dir="d"/>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aynak">
  <a:themeElements>
    <a:clrScheme name="Kaynak">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Kaynak">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ynak">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68</TotalTime>
  <Words>628</Words>
  <PresentationFormat>Ekran Gösterisi (4:3)</PresentationFormat>
  <Paragraphs>35</Paragraphs>
  <Slides>16</Slides>
  <Notes>2</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Kaynak</vt:lpstr>
      <vt:lpstr>Türkiye’nin Kaynakları Sunu</vt:lpstr>
      <vt:lpstr>TARIM</vt:lpstr>
      <vt:lpstr>Slayt 3</vt:lpstr>
      <vt:lpstr>Türkiye'de Tarımı Etkileyen Faktörler</vt:lpstr>
      <vt:lpstr>Slayt 5</vt:lpstr>
      <vt:lpstr>Slayt 6</vt:lpstr>
      <vt:lpstr>Slayt 7</vt:lpstr>
      <vt:lpstr>Slayt 8</vt:lpstr>
      <vt:lpstr>HAYVANCILIK</vt:lpstr>
      <vt:lpstr>Slayt 10</vt:lpstr>
      <vt:lpstr>Slayt 11</vt:lpstr>
      <vt:lpstr>KÜÇÜK BAŞ HAYVANCILIK</vt:lpstr>
      <vt:lpstr>İPEK BÖCEKÇİLİĞİ</vt:lpstr>
      <vt:lpstr>BALIKÇILIK</vt:lpstr>
      <vt:lpstr>Slayt 15</vt:lpstr>
      <vt:lpstr>SANAYİ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2010-08-08T15:42:22Z</dcterms:created>
  <dcterms:modified xsi:type="dcterms:W3CDTF">2018-02-22T14:23:46Z</dcterms:modified>
  <cp:category>www.sorubak.com</cp:category>
</cp:coreProperties>
</file>