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  <p:sldId id="265" r:id="rId10"/>
    <p:sldId id="266" r:id="rId11"/>
    <p:sldId id="260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4" autoAdjust="0"/>
    <p:restoredTop sz="94660"/>
  </p:normalViewPr>
  <p:slideViewPr>
    <p:cSldViewPr>
      <p:cViewPr varScale="1">
        <p:scale>
          <a:sx n="110" d="100"/>
          <a:sy n="110" d="100"/>
        </p:scale>
        <p:origin x="-16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A6729-3731-40D8-96D6-337EBA58EDE5}" type="datetimeFigureOut">
              <a:rPr lang="tr-TR" smtClean="0"/>
              <a:pPr/>
              <a:t>02/03/2018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56AF3-E93E-4586-9AA7-D6EBA50AF2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9724705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9D5B3-AEF2-4196-812D-48BE03823C0E}" type="datetimeFigureOut">
              <a:rPr lang="tr-TR" smtClean="0"/>
              <a:pPr/>
              <a:t>02/03/2018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3FEC7-2030-470A-9582-F6705121475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2390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F9D93-FE28-4EA9-8897-7525B820334E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DC3F6-BAF6-4F55-8C5E-B9F55C6AF517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7C411-57C8-4624-AA6D-3CC251A281F2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F701A-5DC8-491E-A453-0308D51C67A2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8184C-B13D-4305-88E5-F072AC20428F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8378F-BC81-4FD7-8FA2-7660644892B8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0302E-C1B0-4B18-9A35-570D69B61210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8A0-A5C7-4E26-BE06-D82F3E9C379D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18D9F-9993-48D9-B8DF-EE4ADFE19648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42584-945A-4029-A60E-F417C65C8A53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47AE7-FBB4-4341-8C31-3C3C3D3C0E1F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8F93AA-C5E1-4F12-9CFF-3FBAC3455769}" type="datetime1">
              <a:rPr lang="tr-TR" smtClean="0"/>
              <a:pPr/>
              <a:t>02/03/2018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tr-TR" smtClean="0"/>
              <a:t>BURAK CİNNİ</a:t>
            </a: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AFE231-1781-4A7F-8802-50E8D793AB9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851648" cy="182880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Spor Sakatlıkları ve İlk Yardım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6386" name="AutoShape 2" descr="http://img821.imageshack.us/img821/8083/sporsakatliklari.jpg"/>
          <p:cNvSpPr>
            <a:spLocks noChangeAspect="1" noChangeArrowheads="1"/>
          </p:cNvSpPr>
          <p:nvPr/>
        </p:nvSpPr>
        <p:spPr bwMode="auto">
          <a:xfrm>
            <a:off x="155575" y="-1295400"/>
            <a:ext cx="2857500" cy="2705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388" name="AutoShape 4" descr="http://img821.imageshack.us/img821/8083/sporsakatliklari.jpg"/>
          <p:cNvSpPr>
            <a:spLocks noChangeAspect="1" noChangeArrowheads="1"/>
          </p:cNvSpPr>
          <p:nvPr/>
        </p:nvSpPr>
        <p:spPr bwMode="auto">
          <a:xfrm>
            <a:off x="155575" y="-1295400"/>
            <a:ext cx="2857500" cy="2705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94" name="Picture 10" descr="http://img821.imageshack.us/img821/8083/sporsakatlikla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392697"/>
            <a:ext cx="6048672" cy="4204655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>
            <a:normAutofit fontScale="92500" lnSpcReduction="20000"/>
          </a:bodyPr>
          <a:lstStyle/>
          <a:p>
            <a:pPr defTabSz="738188"/>
            <a:r>
              <a:rPr lang="tr-TR" sz="3200" dirty="0" smtClean="0">
                <a:solidFill>
                  <a:srgbClr val="070605"/>
                </a:solidFill>
              </a:rPr>
              <a:t>DIŞ FAKTÖRLER: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Sporun tipi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Oyunun,sporun yoğunluğu-şiddeti.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Takım arkadaşı veya rakip sporcu.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Antrenör faktörü(yanlış antrene etme yada anormal yüklenmeler) gibi sorunlar.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Koruyucu malzemeler kullanılmaması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Sporcunun kurallara uyumu.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Spor müsabakasının yapılacağı ortama uyum sağlanması.(sıcak ortam,yükseklik, soğuk ortam v.b.gibi).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Hakemin maçı yönetimi (kural hataları ve de aşırı tolerans gibi...)</a:t>
            </a:r>
          </a:p>
          <a:p>
            <a:pPr defTabSz="738188">
              <a:buFontTx/>
              <a:buChar char="•"/>
            </a:pPr>
            <a:r>
              <a:rPr lang="tr-TR" sz="2800" dirty="0" smtClean="0">
                <a:solidFill>
                  <a:srgbClr val="070605"/>
                </a:solidFill>
              </a:rPr>
              <a:t>Saha ve hava şartları(bozuk zemin ,yağmur, çamur gibi.) 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 defTabSz="533400">
              <a:buNone/>
            </a:pPr>
            <a:r>
              <a:rPr lang="tr-TR" sz="2400" i="1" dirty="0" smtClean="0">
                <a:solidFill>
                  <a:srgbClr val="DA1702"/>
                </a:solidFill>
              </a:rPr>
              <a:t>	</a:t>
            </a:r>
          </a:p>
          <a:p>
            <a:pPr defTabSz="533400">
              <a:buNone/>
            </a:pPr>
            <a:r>
              <a:rPr lang="tr-TR" sz="2400" i="1" dirty="0" smtClean="0">
                <a:solidFill>
                  <a:srgbClr val="DA1702"/>
                </a:solidFill>
              </a:rPr>
              <a:t>		İLK YARDIM’DA ÖNCELİKLİ DÖRT AMAÇ;</a:t>
            </a:r>
          </a:p>
          <a:p>
            <a:pPr defTabSz="533400"/>
            <a:endParaRPr lang="tr-TR" sz="2400" i="1" dirty="0" smtClean="0">
              <a:solidFill>
                <a:srgbClr val="DA1702"/>
              </a:solidFill>
            </a:endParaRPr>
          </a:p>
          <a:p>
            <a:pPr lvl="1" defTabSz="533400">
              <a:buNone/>
            </a:pPr>
            <a:r>
              <a:rPr lang="tr-TR" sz="2200" dirty="0" smtClean="0">
                <a:solidFill>
                  <a:srgbClr val="DA1702"/>
                </a:solidFill>
              </a:rPr>
              <a:t>	a) </a:t>
            </a:r>
            <a:r>
              <a:rPr lang="tr-TR" sz="2200" dirty="0" smtClean="0"/>
              <a:t>S</a:t>
            </a:r>
            <a:r>
              <a:rPr lang="tr-TR" sz="2200" dirty="0" smtClean="0">
                <a:solidFill>
                  <a:srgbClr val="070605"/>
                </a:solidFill>
              </a:rPr>
              <a:t>porcuya yaşam desteği sağlamak</a:t>
            </a:r>
          </a:p>
          <a:p>
            <a:pPr defTabSz="533400">
              <a:buNone/>
            </a:pPr>
            <a:r>
              <a:rPr lang="tr-TR" sz="2400" dirty="0" smtClean="0">
                <a:solidFill>
                  <a:srgbClr val="070605"/>
                </a:solidFill>
              </a:rPr>
              <a:t>	 	 </a:t>
            </a:r>
            <a:r>
              <a:rPr lang="tr-TR" sz="2400" dirty="0" smtClean="0">
                <a:solidFill>
                  <a:srgbClr val="DA1702"/>
                </a:solidFill>
              </a:rPr>
              <a:t>b)</a:t>
            </a:r>
            <a:r>
              <a:rPr lang="tr-TR" sz="2400" dirty="0" smtClean="0">
                <a:solidFill>
                  <a:srgbClr val="070605"/>
                </a:solidFill>
              </a:rPr>
              <a:t> Sakatlığın yada yaralanmanın daha ciddi bir hal almasını engellemek</a:t>
            </a:r>
          </a:p>
          <a:p>
            <a:pPr lvl="1" defTabSz="533400">
              <a:buNone/>
            </a:pPr>
            <a:r>
              <a:rPr lang="tr-TR" sz="2200" dirty="0" smtClean="0">
                <a:solidFill>
                  <a:srgbClr val="070605"/>
                </a:solidFill>
              </a:rPr>
              <a:t>    </a:t>
            </a:r>
            <a:r>
              <a:rPr lang="tr-TR" sz="2200" dirty="0" smtClean="0">
                <a:solidFill>
                  <a:srgbClr val="DA1702"/>
                </a:solidFill>
              </a:rPr>
              <a:t>c)</a:t>
            </a:r>
            <a:r>
              <a:rPr lang="tr-TR" sz="2200" dirty="0" smtClean="0">
                <a:solidFill>
                  <a:srgbClr val="070605"/>
                </a:solidFill>
              </a:rPr>
              <a:t> Yaralı veya sakatlanmış sporcunun mümkün olan en kısa zamanda eski haline dönüşünü temin etmek(rehabilitasyon)</a:t>
            </a:r>
          </a:p>
          <a:p>
            <a:pPr defTabSz="533400">
              <a:buNone/>
            </a:pPr>
            <a:r>
              <a:rPr lang="tr-TR" sz="2400" dirty="0" smtClean="0">
                <a:solidFill>
                  <a:srgbClr val="070605"/>
                </a:solidFill>
              </a:rPr>
              <a:t>	    </a:t>
            </a:r>
            <a:r>
              <a:rPr lang="tr-TR" sz="2400" dirty="0" smtClean="0">
                <a:solidFill>
                  <a:srgbClr val="DA1702"/>
                </a:solidFill>
              </a:rPr>
              <a:t>d) </a:t>
            </a:r>
            <a:r>
              <a:rPr lang="tr-TR" sz="2400" dirty="0" smtClean="0">
                <a:solidFill>
                  <a:srgbClr val="070605"/>
                </a:solidFill>
              </a:rPr>
              <a:t>Eldeki olanaklar tedavi için yeterli </a:t>
            </a:r>
            <a:r>
              <a:rPr lang="tr-TR" sz="2400" dirty="0" err="1" smtClean="0">
                <a:solidFill>
                  <a:srgbClr val="070605"/>
                </a:solidFill>
              </a:rPr>
              <a:t>degilse</a:t>
            </a:r>
            <a:r>
              <a:rPr lang="tr-TR" sz="2400" dirty="0" smtClean="0">
                <a:solidFill>
                  <a:srgbClr val="070605"/>
                </a:solidFill>
              </a:rPr>
              <a:t> en yakın sağlık merkezine uygun şartlar altında sporcuyu taşımak</a:t>
            </a:r>
          </a:p>
          <a:p>
            <a:pPr defTabSz="533400">
              <a:buNone/>
            </a:pPr>
            <a:endParaRPr lang="tr-TR" sz="2400" i="1" dirty="0">
              <a:solidFill>
                <a:srgbClr val="DA1702"/>
              </a:solidFill>
            </a:endParaRPr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/>
          <a:lstStyle/>
          <a:p>
            <a:r>
              <a:rPr lang="tr-TR" sz="2800" b="1" i="1" dirty="0" smtClean="0">
                <a:solidFill>
                  <a:srgbClr val="DA1702"/>
                </a:solidFill>
                <a:latin typeface="Times New Roman" pitchFamily="18" charset="0"/>
              </a:rPr>
              <a:t>TEDAVİ UYGULAMALARI:</a:t>
            </a:r>
          </a:p>
          <a:p>
            <a:r>
              <a:rPr lang="tr-TR" sz="2400" i="1" dirty="0" smtClean="0">
                <a:solidFill>
                  <a:srgbClr val="0000FF"/>
                </a:solidFill>
              </a:rPr>
              <a:t>Soğuk tedavi</a:t>
            </a:r>
            <a:r>
              <a:rPr lang="tr-TR" sz="2400" dirty="0" smtClean="0">
                <a:solidFill>
                  <a:srgbClr val="0000FF"/>
                </a:solidFill>
              </a:rPr>
              <a:t>:</a:t>
            </a:r>
            <a:r>
              <a:rPr lang="tr-TR" sz="2400" dirty="0" smtClean="0">
                <a:solidFill>
                  <a:srgbClr val="070605"/>
                </a:solidFill>
              </a:rPr>
              <a:t> ilk yapılacak olandır.</a:t>
            </a:r>
          </a:p>
          <a:p>
            <a:pPr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Lokal ağrı dindirici etkisi vardır.</a:t>
            </a:r>
          </a:p>
          <a:p>
            <a:pPr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Damarlarda kon traksiyon yapar.</a:t>
            </a:r>
          </a:p>
          <a:p>
            <a:pPr>
              <a:buNone/>
            </a:pPr>
            <a:r>
              <a:rPr lang="tr-TR" sz="2400" dirty="0" smtClean="0">
                <a:solidFill>
                  <a:srgbClr val="070605"/>
                </a:solidFill>
              </a:rPr>
              <a:t>   Yaralanmanın ilk günü saat başı 15 dakika buz 45 dakika ara şeklinde her saat, 2.ve 3. günlerde 4-6 saatte bir                   15-20 dakika soğuk uygulaması şeklinde olmalıdır.</a:t>
            </a:r>
          </a:p>
          <a:p>
            <a:r>
              <a:rPr lang="tr-TR" sz="2400" i="1" dirty="0" err="1" smtClean="0">
                <a:solidFill>
                  <a:srgbClr val="0000FF"/>
                </a:solidFill>
              </a:rPr>
              <a:t>Kompressif</a:t>
            </a:r>
            <a:r>
              <a:rPr lang="tr-TR" sz="2400" i="1" dirty="0" smtClean="0">
                <a:solidFill>
                  <a:srgbClr val="0000FF"/>
                </a:solidFill>
              </a:rPr>
              <a:t> bandaj</a:t>
            </a:r>
            <a:r>
              <a:rPr lang="tr-TR" sz="2400" dirty="0" smtClean="0">
                <a:solidFill>
                  <a:srgbClr val="0000FF"/>
                </a:solidFill>
              </a:rPr>
              <a:t>:</a:t>
            </a:r>
            <a:r>
              <a:rPr lang="tr-TR" sz="2400" dirty="0" smtClean="0">
                <a:solidFill>
                  <a:srgbClr val="070605"/>
                </a:solidFill>
              </a:rPr>
              <a:t> soğuk ile aynı anda uygulanmaya başlanır. kanamanın durdurulmasında vücudun kendi mekanizmalarına yardımcı olur. </a:t>
            </a:r>
          </a:p>
          <a:p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endParaRPr lang="tr-TR" sz="2800" b="1" i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tr-TR" sz="2800" b="1" i="1" dirty="0" smtClean="0">
                <a:solidFill>
                  <a:srgbClr val="0000FF"/>
                </a:solidFill>
                <a:latin typeface="Times New Roman" pitchFamily="18" charset="0"/>
              </a:rPr>
              <a:t>Dinlenme</a:t>
            </a:r>
            <a:r>
              <a:rPr lang="tr-TR" sz="2800" dirty="0" smtClean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tr-TR" sz="2800" dirty="0" smtClean="0">
                <a:solidFill>
                  <a:srgbClr val="070605"/>
                </a:solidFill>
                <a:latin typeface="Times New Roman" pitchFamily="18" charset="0"/>
              </a:rPr>
              <a:t>24-48 saat ilgili bölge dinlendirilir.yüke maruz bırakılmaz. sonra durum yeniden değerlendirilir.</a:t>
            </a:r>
          </a:p>
          <a:p>
            <a:r>
              <a:rPr lang="tr-TR" sz="2800" b="1" i="1" dirty="0" err="1" smtClean="0">
                <a:solidFill>
                  <a:srgbClr val="0000FF"/>
                </a:solidFill>
                <a:latin typeface="Times New Roman" pitchFamily="18" charset="0"/>
              </a:rPr>
              <a:t>Elevasyon</a:t>
            </a:r>
            <a:r>
              <a:rPr lang="tr-TR" sz="2800" dirty="0" smtClean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tr-TR" sz="2800" dirty="0" smtClean="0">
                <a:solidFill>
                  <a:srgbClr val="070605"/>
                </a:solidFill>
                <a:latin typeface="Times New Roman" pitchFamily="18" charset="0"/>
              </a:rPr>
              <a:t>Yaralanan bölgenin kalp seviyesinden yukarı olacak şekilde istirahata alınması o bölgeye olan kan akımını ve kan basıncını azaltır. haliyle şişlik azalır. örneğin olay bacakta ise 45 derece yükseltilmelidir. kanama fazla ise 24-48 saat sürdürülür.</a:t>
            </a:r>
          </a:p>
          <a:p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/>
          <a:lstStyle/>
          <a:p>
            <a:pPr>
              <a:spcBef>
                <a:spcPct val="50000"/>
              </a:spcBef>
            </a:pPr>
            <a:endParaRPr lang="tr-TR" sz="2800" i="1" dirty="0" smtClean="0">
              <a:solidFill>
                <a:srgbClr val="070605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tr-TR" sz="2800" i="1" dirty="0" smtClean="0">
              <a:solidFill>
                <a:srgbClr val="070605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tr-TR" sz="2800" i="1" dirty="0" smtClean="0">
                <a:solidFill>
                  <a:srgbClr val="070605"/>
                </a:solidFill>
                <a:latin typeface="Times New Roman" pitchFamily="18" charset="0"/>
              </a:rPr>
              <a:t>Bu tedavilerde çok dikkat edilecek hususlardan biri;</a:t>
            </a:r>
          </a:p>
          <a:p>
            <a:pPr>
              <a:spcBef>
                <a:spcPct val="50000"/>
              </a:spcBef>
            </a:pPr>
            <a:r>
              <a:rPr lang="tr-TR" sz="2800" b="1" dirty="0" smtClean="0">
                <a:solidFill>
                  <a:srgbClr val="DA1702"/>
                </a:solidFill>
                <a:latin typeface="Times New Roman" pitchFamily="18" charset="0"/>
              </a:rPr>
              <a:t>Sıcak uygulama ve masajın bu aşamalarda ilk 5 gün boyunca tedavide yeri olmadığıdır</a:t>
            </a:r>
            <a:endParaRPr lang="tr-TR" sz="2800" b="1" dirty="0" smtClean="0">
              <a:solidFill>
                <a:srgbClr val="070605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tr-TR" sz="2800" b="1" i="1" dirty="0" smtClean="0">
                <a:solidFill>
                  <a:srgbClr val="0000FF"/>
                </a:solidFill>
                <a:latin typeface="Times New Roman" pitchFamily="18" charset="0"/>
              </a:rPr>
              <a:t>Ağrıyı dindirme</a:t>
            </a:r>
            <a:r>
              <a:rPr lang="tr-TR" sz="2800" dirty="0" smtClean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tr-TR" sz="2800" dirty="0" smtClean="0">
                <a:solidFill>
                  <a:srgbClr val="070605"/>
                </a:solidFill>
                <a:latin typeface="Times New Roman" pitchFamily="18" charset="0"/>
              </a:rPr>
              <a:t>İlk dönemde soğuk, kompresyon ve dinlenme yeterli görülmelidir. ilaç tedavisi ağrı çok fazla değilse bu dönemde yapılmayabilir.   </a:t>
            </a:r>
          </a:p>
          <a:p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DA1702"/>
                </a:solidFill>
                <a:latin typeface="+mn-lt"/>
              </a:rPr>
              <a:t>SAĞLIK KONUSUNDA KULÜP BÜNYESİNDE ALINMASI GEREKEN ÖNLEMLER</a:t>
            </a:r>
            <a:endParaRPr lang="tr-TR" sz="2000" dirty="0">
              <a:latin typeface="+mn-lt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738188"/>
            <a:r>
              <a:rPr lang="tr-TR" sz="2400" dirty="0" smtClean="0">
                <a:solidFill>
                  <a:srgbClr val="070605"/>
                </a:solidFill>
              </a:rPr>
              <a:t>1-Sağlık ilk yardım çantasını hazırlatınız.</a:t>
            </a:r>
          </a:p>
          <a:p>
            <a:pPr defTabSz="738188"/>
            <a:r>
              <a:rPr lang="tr-TR" sz="2400" dirty="0" smtClean="0">
                <a:solidFill>
                  <a:srgbClr val="070605"/>
                </a:solidFill>
              </a:rPr>
              <a:t>2-Ecza dolabını hazırlatınız.</a:t>
            </a:r>
          </a:p>
          <a:p>
            <a:pPr defTabSz="738188"/>
            <a:r>
              <a:rPr lang="tr-TR" sz="2400" dirty="0" smtClean="0">
                <a:solidFill>
                  <a:srgbClr val="070605"/>
                </a:solidFill>
              </a:rPr>
              <a:t>3-Masaj odasını gerekli şekilde düzenletiniz.</a:t>
            </a:r>
          </a:p>
          <a:p>
            <a:pPr defTabSz="738188"/>
            <a:r>
              <a:rPr lang="tr-TR" sz="2400" dirty="0" smtClean="0">
                <a:solidFill>
                  <a:srgbClr val="070605"/>
                </a:solidFill>
              </a:rPr>
              <a:t>4-Sezon başında sporcularınızı sağlık kontrolünden geçiriniz.</a:t>
            </a:r>
          </a:p>
          <a:p>
            <a:pPr defTabSz="738188"/>
            <a:r>
              <a:rPr lang="tr-TR" sz="2400" dirty="0" smtClean="0">
                <a:solidFill>
                  <a:srgbClr val="070605"/>
                </a:solidFill>
              </a:rPr>
              <a:t>5-Sezon içinde ortalama 3-4, ayda bir kere periyodik muayenelerini yaptırınız.</a:t>
            </a:r>
          </a:p>
        </p:txBody>
      </p:sp>
      <p:pic>
        <p:nvPicPr>
          <p:cNvPr id="19458" name="Picture 2" descr="http://www.e-hayat.net/wp-content/uploads/2008/10/ilkyardim1_1237907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043" y="4437112"/>
            <a:ext cx="2292101" cy="2276872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389120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tr-TR" dirty="0" smtClean="0">
                <a:solidFill>
                  <a:srgbClr val="070605"/>
                </a:solidFill>
              </a:rPr>
              <a:t>6-Sağlık kontrolündeki bulguları sporcu sağlık kimlik kartına işleyiniz.</a:t>
            </a:r>
          </a:p>
          <a:p>
            <a:pPr>
              <a:spcBef>
                <a:spcPct val="50000"/>
              </a:spcBef>
            </a:pPr>
            <a:r>
              <a:rPr lang="tr-TR" dirty="0" smtClean="0">
                <a:solidFill>
                  <a:srgbClr val="070605"/>
                </a:solidFill>
              </a:rPr>
              <a:t>7-Teknik adam ,masör,yönetici,doktor işbirliği sağlayınız.</a:t>
            </a:r>
          </a:p>
          <a:p>
            <a:pPr>
              <a:spcBef>
                <a:spcPct val="50000"/>
              </a:spcBef>
            </a:pPr>
            <a:r>
              <a:rPr lang="tr-TR" dirty="0" smtClean="0">
                <a:solidFill>
                  <a:srgbClr val="070605"/>
                </a:solidFill>
              </a:rPr>
              <a:t>8-Sporcunuzun(bilhassa alt yapıda) genel ve özel sorunlarına eğiliniz.</a:t>
            </a:r>
          </a:p>
          <a:p>
            <a:pPr>
              <a:spcBef>
                <a:spcPct val="50000"/>
              </a:spcBef>
            </a:pPr>
            <a:r>
              <a:rPr lang="tr-TR" dirty="0" smtClean="0">
                <a:solidFill>
                  <a:srgbClr val="070605"/>
                </a:solidFill>
              </a:rPr>
              <a:t>9-Sezon başında bir doktorun fikrini ve görüşünü alınız.</a:t>
            </a:r>
          </a:p>
          <a:p>
            <a:pPr>
              <a:spcBef>
                <a:spcPct val="50000"/>
              </a:spcBef>
            </a:pPr>
            <a:r>
              <a:rPr lang="tr-TR" dirty="0" smtClean="0">
                <a:solidFill>
                  <a:srgbClr val="070605"/>
                </a:solidFill>
              </a:rPr>
              <a:t>10-Sporcularınızın dengeli beslenmesini sağlayınız.</a:t>
            </a:r>
          </a:p>
          <a:p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HAZIRLAYAN : METEHAN İLERİ </a:t>
            </a:r>
          </a:p>
          <a:p>
            <a:r>
              <a:rPr lang="tr-TR" dirty="0" smtClean="0"/>
              <a:t>BEDEN EĞİTİMİ ÖĞRETMENİ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METEHAN İLERİ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6906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532859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Sporun zihin ve fizik yapıyı geliştirmekte olduğu her geçen gün daha iyi anlaşılmaktadır.</a:t>
            </a:r>
            <a:endParaRPr lang="tr-TR" dirty="0"/>
          </a:p>
        </p:txBody>
      </p:sp>
      <p:pic>
        <p:nvPicPr>
          <p:cNvPr id="3074" name="Picture 2" descr="http://3.bp.blogspot.com/_p4DycnjBHH4/TRTvBiHHc_I/AAAAAAAAAJ8/PbNd-HaF0X0/s320/sakatl%25C4%25B1k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4386804" cy="3168352"/>
          </a:xfrm>
          <a:prstGeom prst="rect">
            <a:avLst/>
          </a:prstGeom>
          <a:noFill/>
        </p:spPr>
      </p:pic>
      <p:pic>
        <p:nvPicPr>
          <p:cNvPr id="3076" name="Picture 4" descr="http://fwmail.net/img/i/2010/08/zihin_spor_01_th.jpg"/>
          <p:cNvPicPr>
            <a:picLocks noChangeAspect="1" noChangeArrowheads="1"/>
          </p:cNvPicPr>
          <p:nvPr/>
        </p:nvPicPr>
        <p:blipFill>
          <a:blip r:embed="rId3" cstate="print">
            <a:lum bright="-1000"/>
          </a:blip>
          <a:srcRect/>
          <a:stretch>
            <a:fillRect/>
          </a:stretch>
        </p:blipFill>
        <p:spPr bwMode="auto">
          <a:xfrm>
            <a:off x="4932040" y="3284984"/>
            <a:ext cx="3810000" cy="2695576"/>
          </a:xfrm>
          <a:prstGeom prst="rect">
            <a:avLst/>
          </a:prstGeom>
          <a:blipFill dpi="0" rotWithShape="1">
            <a:blip r:embed="rId4" cstate="print">
              <a:alphaModFix amt="71000"/>
            </a:blip>
            <a:srcRect/>
            <a:tile tx="0" ty="0" sx="100000" sy="100000" flip="none" algn="tl"/>
          </a:blipFill>
          <a:effectLst>
            <a:outerShdw blurRad="50800" dist="5080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7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</a:t>
            </a:r>
          </a:p>
          <a:p>
            <a:pPr>
              <a:buNone/>
            </a:pPr>
            <a:r>
              <a:rPr lang="tr-TR" dirty="0" smtClean="0"/>
              <a:t>		Bununla birlikte, bu yeni uğraşıda egzersize katılan kişiler organizmalarının toleransları üstüne çıkabilmektedir. Yeterince ön hazırlık yapmadan egzersizlerde aşırı zorlamalar dikkatin azalmasına, kazalara ve sakatlıklara yol açabilir.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		Sakatlanmanın daha ciddi boyutlara çıkmasını önlemek bakımından ilk yardım uygulamaları büyük önem taşımaktadır.</a:t>
            </a:r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Bu gibi durumlarda son karar her zaman hekimin sorumluluğu altındadır. Ancak hekimin hastaya ulaşıp yardımcı olmasına kadar geçecek süre içinde ilk yardımın yapılması kaçınılmaz bir zorunluluktur.</a:t>
            </a:r>
            <a:endParaRPr lang="tr-TR" dirty="0"/>
          </a:p>
        </p:txBody>
      </p:sp>
      <p:pic>
        <p:nvPicPr>
          <p:cNvPr id="1026" name="Picture 2" descr="http://www.ataksporakademisi.com/sak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492896"/>
            <a:ext cx="3744416" cy="4025247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</a:t>
            </a:r>
            <a:endParaRPr lang="tr-TR" b="1" dirty="0" smtClean="0">
              <a:solidFill>
                <a:srgbClr val="070605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tr-TR" b="1" dirty="0" smtClean="0">
                <a:solidFill>
                  <a:srgbClr val="070605"/>
                </a:solidFill>
                <a:latin typeface="Times New Roman" pitchFamily="18" charset="0"/>
              </a:rPr>
              <a:t>		</a:t>
            </a:r>
            <a:r>
              <a:rPr lang="tr-TR" dirty="0" smtClean="0">
                <a:solidFill>
                  <a:srgbClr val="070605"/>
                </a:solidFill>
              </a:rPr>
              <a:t>Spor branşlarında basit sıyrıklardan tutunda, çok ciddi sakatlıklara kadar her türlü spor sakatlığı –yaralanması meydana gelebilir.</a:t>
            </a:r>
          </a:p>
          <a:p>
            <a:pPr>
              <a:buNone/>
            </a:pPr>
            <a:r>
              <a:rPr lang="tr-TR" dirty="0" smtClean="0">
                <a:solidFill>
                  <a:srgbClr val="070605"/>
                </a:solidFill>
              </a:rPr>
              <a:t>	Bunların bazılarını şu şekilde sıralayabiliriz.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27650" name="Picture 2" descr="http://www.dipcik.com/wp-content/uploads/2010/08/sakatlik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996952"/>
            <a:ext cx="4752528" cy="3421822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039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tr-TR" dirty="0" smtClean="0"/>
          </a:p>
          <a:p>
            <a:pPr marL="457200" indent="-457200">
              <a:buFontTx/>
              <a:buAutoNum type="arabicPeriod"/>
            </a:pPr>
            <a:r>
              <a:rPr lang="tr-TR" sz="2800" dirty="0" smtClean="0">
                <a:solidFill>
                  <a:srgbClr val="070605"/>
                </a:solidFill>
              </a:rPr>
              <a:t>Ayakta su toplanması,</a:t>
            </a:r>
          </a:p>
          <a:p>
            <a:pPr marL="457200" indent="-457200">
              <a:buFontTx/>
              <a:buAutoNum type="arabicPeriod"/>
            </a:pPr>
            <a:r>
              <a:rPr lang="tr-TR" sz="2800" dirty="0" smtClean="0">
                <a:solidFill>
                  <a:srgbClr val="070605"/>
                </a:solidFill>
              </a:rPr>
              <a:t>Ayakta nasırlar,</a:t>
            </a:r>
          </a:p>
          <a:p>
            <a:pPr marL="457200" indent="-457200">
              <a:buFontTx/>
              <a:buAutoNum type="arabicPeriod"/>
            </a:pPr>
            <a:r>
              <a:rPr lang="tr-TR" sz="2800" dirty="0" smtClean="0">
                <a:solidFill>
                  <a:srgbClr val="070605"/>
                </a:solidFill>
              </a:rPr>
              <a:t>Mantar enfeksiyonları,</a:t>
            </a:r>
          </a:p>
          <a:p>
            <a:pPr marL="457200" indent="-457200">
              <a:buFontTx/>
              <a:buAutoNum type="arabicPeriod"/>
            </a:pPr>
            <a:r>
              <a:rPr lang="tr-TR" sz="2800" dirty="0" smtClean="0">
                <a:solidFill>
                  <a:srgbClr val="070605"/>
                </a:solidFill>
              </a:rPr>
              <a:t>Cilt yaralanmaları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  </a:t>
            </a:r>
            <a:r>
              <a:rPr lang="tr-TR" sz="2800" dirty="0" smtClean="0">
                <a:solidFill>
                  <a:srgbClr val="FF0000"/>
                </a:solidFill>
              </a:rPr>
              <a:t>a) </a:t>
            </a:r>
            <a:r>
              <a:rPr lang="tr-TR" sz="2800" dirty="0" smtClean="0">
                <a:solidFill>
                  <a:srgbClr val="070605"/>
                </a:solidFill>
              </a:rPr>
              <a:t>Sıyrıklar 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 </a:t>
            </a:r>
            <a:r>
              <a:rPr lang="tr-TR" sz="2800" dirty="0" smtClean="0">
                <a:solidFill>
                  <a:srgbClr val="FF0000"/>
                </a:solidFill>
              </a:rPr>
              <a:t> b) </a:t>
            </a:r>
            <a:r>
              <a:rPr lang="tr-TR" sz="2800" dirty="0" smtClean="0">
                <a:solidFill>
                  <a:srgbClr val="070605"/>
                </a:solidFill>
              </a:rPr>
              <a:t>Yırtıklar</a:t>
            </a:r>
          </a:p>
          <a:p>
            <a:pPr marL="457200" indent="-457200">
              <a:buFontTx/>
              <a:buAutoNum type="arabicPeriod" startAt="5"/>
            </a:pPr>
            <a:r>
              <a:rPr lang="tr-TR" sz="2800" dirty="0" smtClean="0">
                <a:solidFill>
                  <a:srgbClr val="070605"/>
                </a:solidFill>
              </a:rPr>
              <a:t>Tırnak yaralanmaları</a:t>
            </a:r>
          </a:p>
          <a:p>
            <a:pPr marL="457200" indent="-457200">
              <a:buFontTx/>
              <a:buAutoNum type="arabicPeriod" startAt="6"/>
            </a:pPr>
            <a:r>
              <a:rPr lang="tr-TR" sz="2800" dirty="0" smtClean="0">
                <a:solidFill>
                  <a:srgbClr val="070605"/>
                </a:solidFill>
              </a:rPr>
              <a:t>Ayak yaralanmaları;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</a:t>
            </a:r>
            <a:r>
              <a:rPr lang="tr-TR" sz="2800" dirty="0" smtClean="0">
                <a:solidFill>
                  <a:srgbClr val="FF0000"/>
                </a:solidFill>
              </a:rPr>
              <a:t> a) </a:t>
            </a:r>
            <a:r>
              <a:rPr lang="tr-TR" sz="2800" dirty="0" smtClean="0">
                <a:solidFill>
                  <a:srgbClr val="070605"/>
                </a:solidFill>
              </a:rPr>
              <a:t>Ayağın yumuşak doku yaralanmaları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 </a:t>
            </a:r>
            <a:r>
              <a:rPr lang="tr-TR" sz="2800" dirty="0" smtClean="0">
                <a:solidFill>
                  <a:srgbClr val="FF0000"/>
                </a:solidFill>
              </a:rPr>
              <a:t>b) </a:t>
            </a:r>
            <a:r>
              <a:rPr lang="tr-TR" sz="2800" dirty="0" smtClean="0">
                <a:solidFill>
                  <a:srgbClr val="070605"/>
                </a:solidFill>
              </a:rPr>
              <a:t>Ayak bileği burkulmaları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                -dış ve iç burkulmalar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>
              <a:buNone/>
            </a:pPr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</a:rPr>
              <a:t>7. </a:t>
            </a:r>
            <a:r>
              <a:rPr lang="tr-TR" sz="2800" dirty="0" smtClean="0">
                <a:solidFill>
                  <a:srgbClr val="070605"/>
                </a:solidFill>
              </a:rPr>
              <a:t>Aşıl ten donu yaralanmaları</a:t>
            </a:r>
          </a:p>
          <a:p>
            <a:pPr marL="457200" indent="-457200">
              <a:buNone/>
            </a:pPr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</a:rPr>
              <a:t>8.</a:t>
            </a:r>
            <a:r>
              <a:rPr lang="tr-TR" sz="2800" dirty="0" smtClean="0">
                <a:solidFill>
                  <a:srgbClr val="070605"/>
                </a:solidFill>
              </a:rPr>
              <a:t> Diz eklemi yaralanmaları;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 a) Menüsküs yaralanmaları,</a:t>
            </a:r>
          </a:p>
          <a:p>
            <a:pPr marL="457200" indent="-457200"/>
            <a:r>
              <a:rPr lang="tr-TR" sz="2800" dirty="0" smtClean="0">
                <a:solidFill>
                  <a:srgbClr val="070605"/>
                </a:solidFill>
              </a:rPr>
              <a:t>      b) Dizde bağ yaralanmaları,</a:t>
            </a:r>
          </a:p>
          <a:p>
            <a:pPr>
              <a:buNone/>
            </a:pPr>
            <a:endParaRPr lang="tr-TR" sz="2800" dirty="0" smtClean="0">
              <a:solidFill>
                <a:srgbClr val="070605"/>
              </a:solidFill>
            </a:endParaRPr>
          </a:p>
          <a:p>
            <a:pPr>
              <a:buNone/>
            </a:pPr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</a:rPr>
              <a:t> 9. </a:t>
            </a:r>
            <a:r>
              <a:rPr lang="tr-TR" sz="2800" dirty="0" smtClean="0">
                <a:solidFill>
                  <a:srgbClr val="070605"/>
                </a:solidFill>
              </a:rPr>
              <a:t>Kas yaralanmaları</a:t>
            </a:r>
          </a:p>
          <a:p>
            <a:pPr marL="457200" indent="-457200">
              <a:buNone/>
            </a:pPr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tr-TR" sz="2800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tr-TR" sz="2800" b="1" dirty="0" smtClean="0">
                <a:solidFill>
                  <a:srgbClr val="070605"/>
                </a:solidFill>
                <a:latin typeface="Times New Roman" pitchFamily="18" charset="0"/>
              </a:rPr>
              <a:t>	</a:t>
            </a:r>
            <a:r>
              <a:rPr lang="tr-TR" sz="2800" dirty="0" smtClean="0">
                <a:solidFill>
                  <a:srgbClr val="070605"/>
                </a:solidFill>
              </a:rPr>
              <a:t>Kemik kırıkları</a:t>
            </a:r>
          </a:p>
          <a:p>
            <a:pPr>
              <a:buNone/>
            </a:pPr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</a:rPr>
              <a:t>11.  </a:t>
            </a:r>
            <a:r>
              <a:rPr lang="tr-TR" sz="2800" dirty="0" smtClean="0">
                <a:solidFill>
                  <a:srgbClr val="070605"/>
                </a:solidFill>
              </a:rPr>
              <a:t>Kafa travmaları</a:t>
            </a:r>
          </a:p>
          <a:p>
            <a:pPr>
              <a:buNone/>
            </a:pPr>
            <a:r>
              <a:rPr lang="tr-TR" sz="2800" dirty="0" smtClean="0">
                <a:solidFill>
                  <a:schemeClr val="bg2">
                    <a:lumMod val="50000"/>
                  </a:schemeClr>
                </a:solidFill>
              </a:rPr>
              <a:t>12.  </a:t>
            </a:r>
            <a:r>
              <a:rPr lang="tr-TR" sz="2800" dirty="0" smtClean="0">
                <a:solidFill>
                  <a:srgbClr val="070605"/>
                </a:solidFill>
              </a:rPr>
              <a:t>İç organ yaralanmaları</a:t>
            </a:r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DA1702"/>
                </a:solidFill>
                <a:latin typeface="+mn-lt"/>
              </a:rPr>
              <a:t>SPOR SAKATLIKLARINI OLUŞTURAN FAKTÖRLER:</a:t>
            </a:r>
            <a:endParaRPr lang="tr-TR" sz="2800" dirty="0">
              <a:latin typeface="+mn-lt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738188">
              <a:buNone/>
            </a:pPr>
            <a:r>
              <a:rPr lang="tr-TR" sz="2400" dirty="0" smtClean="0">
                <a:solidFill>
                  <a:srgbClr val="070605"/>
                </a:solidFill>
              </a:rPr>
              <a:t>		</a:t>
            </a:r>
          </a:p>
          <a:p>
            <a:pPr defTabSz="738188">
              <a:buNone/>
            </a:pPr>
            <a:r>
              <a:rPr lang="tr-TR" sz="2400" dirty="0" smtClean="0">
                <a:solidFill>
                  <a:srgbClr val="070605"/>
                </a:solidFill>
              </a:rPr>
              <a:t>		Spor sakatlıklarını oluşturan bir çok faktörler vardır.             bu faktörleri öncelikle iki ana grupta toplamamız mümkündür.</a:t>
            </a:r>
          </a:p>
          <a:p>
            <a:pPr defTabSz="738188"/>
            <a:endParaRPr lang="tr-TR" sz="2400" dirty="0" smtClean="0">
              <a:solidFill>
                <a:srgbClr val="070605"/>
              </a:solidFill>
            </a:endParaRPr>
          </a:p>
          <a:p>
            <a:pPr defTabSz="738188">
              <a:buNone/>
            </a:pPr>
            <a:r>
              <a:rPr lang="tr-TR" sz="2400" dirty="0" smtClean="0">
                <a:solidFill>
                  <a:srgbClr val="070605"/>
                </a:solidFill>
              </a:rPr>
              <a:t>     </a:t>
            </a:r>
            <a:r>
              <a:rPr lang="tr-TR" sz="2800" dirty="0" smtClean="0">
                <a:solidFill>
                  <a:srgbClr val="070605"/>
                </a:solidFill>
              </a:rPr>
              <a:t>1- İç faktörler</a:t>
            </a:r>
          </a:p>
          <a:p>
            <a:pPr defTabSz="738188">
              <a:buNone/>
            </a:pPr>
            <a:r>
              <a:rPr lang="tr-TR" sz="2800" dirty="0" smtClean="0">
                <a:solidFill>
                  <a:srgbClr val="070605"/>
                </a:solidFill>
              </a:rPr>
              <a:t>    2- Dış faktörler</a:t>
            </a:r>
            <a:r>
              <a:rPr lang="tr-TR" sz="2400" dirty="0" smtClean="0">
                <a:solidFill>
                  <a:srgbClr val="070605"/>
                </a:solidFill>
              </a:rPr>
              <a:t>.</a:t>
            </a:r>
          </a:p>
          <a:p>
            <a:endParaRPr lang="tr-TR" dirty="0"/>
          </a:p>
        </p:txBody>
      </p:sp>
      <p:pic>
        <p:nvPicPr>
          <p:cNvPr id="4" name="Picture 5" descr="3040-got-to-hurt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58469"/>
            <a:ext cx="4248472" cy="315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/>
          <a:lstStyle/>
          <a:p>
            <a:pPr defTabSz="738188"/>
            <a:endParaRPr lang="tr-TR" sz="2400" b="1" dirty="0" smtClean="0">
              <a:solidFill>
                <a:srgbClr val="070605"/>
              </a:solidFill>
            </a:endParaRPr>
          </a:p>
          <a:p>
            <a:pPr defTabSz="738188"/>
            <a:endParaRPr lang="tr-TR" sz="2400" b="1" dirty="0" smtClean="0">
              <a:solidFill>
                <a:srgbClr val="070605"/>
              </a:solidFill>
            </a:endParaRPr>
          </a:p>
          <a:p>
            <a:pPr defTabSz="738188"/>
            <a:r>
              <a:rPr lang="tr-TR" sz="2400" dirty="0" smtClean="0">
                <a:solidFill>
                  <a:srgbClr val="070605"/>
                </a:solidFill>
              </a:rPr>
              <a:t>İÇ FAKTÖRLER:</a:t>
            </a:r>
          </a:p>
          <a:p>
            <a:pPr defTabSz="738188"/>
            <a:endParaRPr lang="tr-TR" sz="2400" dirty="0" smtClean="0">
              <a:solidFill>
                <a:srgbClr val="070605"/>
              </a:solidFill>
            </a:endParaRPr>
          </a:p>
          <a:p>
            <a:pPr defTabSz="738188"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 Sporcunun vücut yapısı ve tipi.</a:t>
            </a:r>
          </a:p>
          <a:p>
            <a:pPr defTabSz="738188"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 Sporcunun kişilik yapısı</a:t>
            </a:r>
          </a:p>
          <a:p>
            <a:pPr defTabSz="738188"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Fiziksel anormallikler</a:t>
            </a:r>
          </a:p>
          <a:p>
            <a:pPr defTabSz="738188"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Sporcunun yaşı.</a:t>
            </a:r>
          </a:p>
          <a:p>
            <a:pPr defTabSz="738188">
              <a:buFontTx/>
              <a:buChar char="•"/>
            </a:pPr>
            <a:r>
              <a:rPr lang="tr-TR" sz="2400" dirty="0" smtClean="0">
                <a:solidFill>
                  <a:srgbClr val="070605"/>
                </a:solidFill>
              </a:rPr>
              <a:t>Konsantrasyon durumu.(isteksiz maça ve antrenmana çıkmak sakatlıklara neden olabilir.</a:t>
            </a:r>
          </a:p>
          <a:p>
            <a:endParaRPr lang="tr-TR" dirty="0"/>
          </a:p>
        </p:txBody>
      </p:sp>
      <p:sp>
        <p:nvSpPr>
          <p:cNvPr id="5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7740352" y="6381328"/>
            <a:ext cx="1944216" cy="3600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METEHAN İLERİ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</TotalTime>
  <Words>479</Words>
  <PresentationFormat>Ekran Gösterisi (4:3)</PresentationFormat>
  <Paragraphs>111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Spor Sakatlıkları ve İlk Yardım</vt:lpstr>
      <vt:lpstr>Slayt 2</vt:lpstr>
      <vt:lpstr>Slayt 3</vt:lpstr>
      <vt:lpstr>Slayt 4</vt:lpstr>
      <vt:lpstr>Slayt 5</vt:lpstr>
      <vt:lpstr>Slayt 6</vt:lpstr>
      <vt:lpstr>Slayt 7</vt:lpstr>
      <vt:lpstr>SPOR SAKATLIKLARINI OLUŞTURAN FAKTÖRLER:</vt:lpstr>
      <vt:lpstr>Slayt 9</vt:lpstr>
      <vt:lpstr>Slayt 10</vt:lpstr>
      <vt:lpstr>Slayt 11</vt:lpstr>
      <vt:lpstr>Slayt 12</vt:lpstr>
      <vt:lpstr>Slayt 13</vt:lpstr>
      <vt:lpstr>Slayt 14</vt:lpstr>
      <vt:lpstr>SAĞLIK KONUSUNDA KULÜP BÜNYESİNDE ALINMASI GEREKEN ÖNLEMLER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2012-12-21T19:34:46Z</dcterms:created>
  <dcterms:modified xsi:type="dcterms:W3CDTF">2018-03-02T19:01:52Z</dcterms:modified>
  <cp:category>www.sorubak.com</cp:category>
</cp:coreProperties>
</file>