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0"/>
  </p:notesMasterIdLst>
  <p:sldIdLst>
    <p:sldId id="256" r:id="rId2"/>
    <p:sldId id="337" r:id="rId3"/>
    <p:sldId id="257" r:id="rId4"/>
    <p:sldId id="380" r:id="rId5"/>
    <p:sldId id="258" r:id="rId6"/>
    <p:sldId id="381" r:id="rId7"/>
    <p:sldId id="268" r:id="rId8"/>
    <p:sldId id="259" r:id="rId9"/>
    <p:sldId id="264" r:id="rId10"/>
    <p:sldId id="260" r:id="rId11"/>
    <p:sldId id="261" r:id="rId12"/>
    <p:sldId id="382" r:id="rId13"/>
    <p:sldId id="330" r:id="rId14"/>
    <p:sldId id="262" r:id="rId15"/>
    <p:sldId id="383" r:id="rId16"/>
    <p:sldId id="298" r:id="rId17"/>
    <p:sldId id="384" r:id="rId18"/>
    <p:sldId id="299" r:id="rId19"/>
    <p:sldId id="263" r:id="rId20"/>
    <p:sldId id="385" r:id="rId21"/>
    <p:sldId id="265" r:id="rId22"/>
    <p:sldId id="267" r:id="rId23"/>
    <p:sldId id="266" r:id="rId24"/>
    <p:sldId id="269" r:id="rId25"/>
    <p:sldId id="273" r:id="rId26"/>
    <p:sldId id="274" r:id="rId27"/>
    <p:sldId id="275" r:id="rId28"/>
    <p:sldId id="313" r:id="rId29"/>
    <p:sldId id="294" r:id="rId30"/>
    <p:sldId id="306" r:id="rId31"/>
    <p:sldId id="359" r:id="rId32"/>
    <p:sldId id="360" r:id="rId33"/>
    <p:sldId id="272" r:id="rId34"/>
    <p:sldId id="386" r:id="rId35"/>
    <p:sldId id="284" r:id="rId36"/>
    <p:sldId id="270" r:id="rId37"/>
    <p:sldId id="364" r:id="rId38"/>
    <p:sldId id="361" r:id="rId39"/>
    <p:sldId id="362" r:id="rId40"/>
    <p:sldId id="271" r:id="rId41"/>
    <p:sldId id="316" r:id="rId42"/>
    <p:sldId id="389" r:id="rId43"/>
    <p:sldId id="387" r:id="rId44"/>
    <p:sldId id="277" r:id="rId45"/>
    <p:sldId id="319" r:id="rId46"/>
    <p:sldId id="318" r:id="rId47"/>
    <p:sldId id="307" r:id="rId48"/>
    <p:sldId id="290" r:id="rId49"/>
    <p:sldId id="279" r:id="rId50"/>
    <p:sldId id="278" r:id="rId51"/>
    <p:sldId id="388" r:id="rId52"/>
    <p:sldId id="280" r:id="rId53"/>
    <p:sldId id="322" r:id="rId54"/>
    <p:sldId id="328" r:id="rId55"/>
    <p:sldId id="363" r:id="rId56"/>
    <p:sldId id="365" r:id="rId57"/>
    <p:sldId id="366" r:id="rId58"/>
    <p:sldId id="370" r:id="rId59"/>
    <p:sldId id="331" r:id="rId60"/>
    <p:sldId id="321" r:id="rId61"/>
    <p:sldId id="296" r:id="rId62"/>
    <p:sldId id="358" r:id="rId63"/>
    <p:sldId id="283" r:id="rId64"/>
    <p:sldId id="282" r:id="rId65"/>
    <p:sldId id="286" r:id="rId66"/>
    <p:sldId id="288" r:id="rId67"/>
    <p:sldId id="295" r:id="rId68"/>
    <p:sldId id="287" r:id="rId69"/>
    <p:sldId id="285" r:id="rId70"/>
    <p:sldId id="289" r:id="rId71"/>
    <p:sldId id="291" r:id="rId72"/>
    <p:sldId id="293" r:id="rId73"/>
    <p:sldId id="292" r:id="rId74"/>
    <p:sldId id="327" r:id="rId75"/>
    <p:sldId id="297" r:id="rId76"/>
    <p:sldId id="300" r:id="rId77"/>
    <p:sldId id="304" r:id="rId78"/>
    <p:sldId id="301" r:id="rId79"/>
    <p:sldId id="302" r:id="rId80"/>
    <p:sldId id="305" r:id="rId81"/>
    <p:sldId id="308" r:id="rId82"/>
    <p:sldId id="326" r:id="rId83"/>
    <p:sldId id="309" r:id="rId84"/>
    <p:sldId id="310" r:id="rId85"/>
    <p:sldId id="314" r:id="rId86"/>
    <p:sldId id="335" r:id="rId87"/>
    <p:sldId id="311" r:id="rId88"/>
    <p:sldId id="312" r:id="rId89"/>
    <p:sldId id="323" r:id="rId90"/>
    <p:sldId id="333" r:id="rId91"/>
    <p:sldId id="334" r:id="rId92"/>
    <p:sldId id="315" r:id="rId93"/>
    <p:sldId id="368" r:id="rId94"/>
    <p:sldId id="369" r:id="rId95"/>
    <p:sldId id="374" r:id="rId96"/>
    <p:sldId id="390" r:id="rId97"/>
    <p:sldId id="375" r:id="rId98"/>
    <p:sldId id="376" r:id="rId99"/>
    <p:sldId id="377" r:id="rId100"/>
    <p:sldId id="378" r:id="rId101"/>
    <p:sldId id="379" r:id="rId102"/>
    <p:sldId id="324" r:id="rId103"/>
    <p:sldId id="367" r:id="rId104"/>
    <p:sldId id="372" r:id="rId105"/>
    <p:sldId id="371" r:id="rId106"/>
    <p:sldId id="373" r:id="rId107"/>
    <p:sldId id="356" r:id="rId108"/>
    <p:sldId id="350" r:id="rId109"/>
    <p:sldId id="357" r:id="rId110"/>
    <p:sldId id="351" r:id="rId111"/>
    <p:sldId id="352" r:id="rId112"/>
    <p:sldId id="355" r:id="rId113"/>
    <p:sldId id="354" r:id="rId114"/>
    <p:sldId id="353" r:id="rId115"/>
    <p:sldId id="339" r:id="rId116"/>
    <p:sldId id="340" r:id="rId117"/>
    <p:sldId id="341" r:id="rId118"/>
    <p:sldId id="342" r:id="rId119"/>
    <p:sldId id="343" r:id="rId120"/>
    <p:sldId id="345" r:id="rId121"/>
    <p:sldId id="346" r:id="rId122"/>
    <p:sldId id="344" r:id="rId123"/>
    <p:sldId id="347" r:id="rId124"/>
    <p:sldId id="348" r:id="rId125"/>
    <p:sldId id="349" r:id="rId126"/>
    <p:sldId id="336" r:id="rId127"/>
    <p:sldId id="338" r:id="rId128"/>
    <p:sldId id="320" r:id="rId1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66FF"/>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4638" autoAdjust="0"/>
  </p:normalViewPr>
  <p:slideViewPr>
    <p:cSldViewPr>
      <p:cViewPr>
        <p:scale>
          <a:sx n="77" d="100"/>
          <a:sy n="77" d="100"/>
        </p:scale>
        <p:origin x="-2580" y="-8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B30B66-B38E-49E0-8384-47C36389CCEC}" type="datetimeFigureOut">
              <a:rPr lang="tr-TR" smtClean="0"/>
              <a:pPr/>
              <a:t>01/03/2018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0E9455-39EF-4F9F-83AA-AEAEA5870C13}" type="slidenum">
              <a:rPr lang="tr-TR" smtClean="0"/>
              <a:pPr/>
              <a:t>‹#›</a:t>
            </a:fld>
            <a:endParaRPr lang="tr-TR"/>
          </a:p>
        </p:txBody>
      </p:sp>
    </p:spTree>
    <p:extLst>
      <p:ext uri="{BB962C8B-B14F-4D97-AF65-F5344CB8AC3E}">
        <p14:creationId xmlns:p14="http://schemas.microsoft.com/office/powerpoint/2010/main" xmlns="" val="3314479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a:t>
            </a:r>
            <a:r>
              <a:rPr lang="tr-TR" dirty="0" err="1" smtClean="0"/>
              <a:t>sorubak</a:t>
            </a:r>
            <a:r>
              <a:rPr lang="tr-TR" smtClean="0"/>
              <a:t>.com</a:t>
            </a:r>
            <a:endParaRPr lang="tr-TR" dirty="0"/>
          </a:p>
        </p:txBody>
      </p:sp>
      <p:sp>
        <p:nvSpPr>
          <p:cNvPr id="4" name="Slayt Numarası Yer Tutucusu 3"/>
          <p:cNvSpPr>
            <a:spLocks noGrp="1"/>
          </p:cNvSpPr>
          <p:nvPr>
            <p:ph type="sldNum" sz="quarter" idx="10"/>
          </p:nvPr>
        </p:nvSpPr>
        <p:spPr/>
        <p:txBody>
          <a:bodyPr/>
          <a:lstStyle/>
          <a:p>
            <a:fld id="{4A0E9455-39EF-4F9F-83AA-AEAEA5870C13}" type="slidenum">
              <a:rPr lang="tr-TR" smtClean="0"/>
              <a:pPr/>
              <a:t>128</a:t>
            </a:fld>
            <a:endParaRPr lang="tr-TR"/>
          </a:p>
        </p:txBody>
      </p:sp>
    </p:spTree>
    <p:extLst>
      <p:ext uri="{BB962C8B-B14F-4D97-AF65-F5344CB8AC3E}">
        <p14:creationId xmlns:p14="http://schemas.microsoft.com/office/powerpoint/2010/main" xmlns="" val="818253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01/03/2018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08.jpeg"/></Relationships>
</file>

<file path=ppt/slides/_rels/slide1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jv8vr-JXKAhVCUBoKHdvZCsMQjRwIBw&amp;url=http://www.selmandogan.com.tr/galeri/15/17&amp;bvm=bv.110151844,d.bGg&amp;psig=AFQjCNEyUlooZ6Cp5b8eadne_Bpi-6CQ9A&amp;ust=1452195625380700" TargetMode="External"/><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10.jpeg"/></Relationships>
</file>

<file path=ppt/slides/_rels/slide12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cumhuriyet.com.tr/foto/foto_galeri/150619/2/Turkiye_deki_is_guvenliginin_fotograflari.html" TargetMode="External"/><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hyperlink" Target="http://www.google.com.tr/url?sa=i&amp;rct=j&amp;q=&amp;esrc=s&amp;source=images&amp;cd=&amp;cad=rja&amp;uact=8&amp;ved=0ahUKEwid_b_0-5XKAhXHthoKHcRSD3MQjRwIBw&amp;url=http://www.sacitaslan.com/kuyuya-dusen-cocuk-kurtarilamadi-haberi-72837&amp;bvm=bv.110151844,d.bGg&amp;psig=AFQjCNF3KzwXufZE677nEG6QfH9jbgo5OA&amp;ust=1452196552480880" TargetMode="Externa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_oI21y5bKAhXE7xQKHdMBDBUQjRwIBw&amp;url=http://www.bitenekadar.com/green-life-karbonmonoksit-duman-dogal-gaz-dedektoru-35741-firsat-urun&amp;psig=AFQjCNHcaoDMLPy1yAfWKMxiL0a49lVZUg&amp;ust=1452217740803163" TargetMode="External"/><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hyperlink" Target="http://www.google.com.tr/url?sa=i&amp;rct=j&amp;q=&amp;esrc=s&amp;source=images&amp;cd=&amp;cad=rja&amp;uact=8&amp;ved=0ahUKEwiFvPLQy5bKAhWG7RQKHVryB2gQjRwIBw&amp;url=http://www.elektronikguvenliksistemleri.info/duman-dedektoru-3294&amp;bvm=bv.110151844,d.d24&amp;psig=AFQjCNFW60rZ8qp3Iw2_Wk8wj4D6GQ7Jjg&amp;ust=1452217945924215" TargetMode="External"/><Relationship Id="rId4" Type="http://schemas.openxmlformats.org/officeDocument/2006/relationships/image" Target="../media/image29.jpe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hyperlink" Target="http://www.google.com.tr/url?sa=i&amp;rct=j&amp;q=&amp;esrc=s&amp;source=images&amp;cd=&amp;cad=rja&amp;uact=8&amp;ved=0ahUKEwiA4cvJ4JjKAhWCqxoKHVRiDZcQjRwIBw&amp;url=http://www.karabuknethaber.com/okulda-yangin-dehseti-9409.html&amp;psig=AFQjCNHDgnOkSGS6kORsWp-pWFBJrMT3jA&amp;ust=1452292201772464"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C-KelraTKAhWLcBoKHSl-AHAQjRwIBw&amp;url=http://www.fileagimalati.com/genel/merdiven-emniyet-filesi.html/attachment/merdiven-guvenlik-filesi-10-2&amp;psig=AFQjCNGgVNa8WAGAYhHlYkKC_ElDnUPSPA&amp;ust=1452690776436647" TargetMode="External"/><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jR8-izxZbKAhVDVxQKHQlWAmwQjRwIBw&amp;url=http://atatek.net/index.php?id=109&amp;bvm=bv.110151844,d.d24&amp;psig=AFQjCNEahsdnsXvrbOZNEctLgCDIz1Djbw&amp;ust=1452216265222240" TargetMode="External"/><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54.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uact=8&amp;ved=0CAcQjRw&amp;url=http://isguzmanligi.tr.gg/Foto&amp;" TargetMode="External"/><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57.jpeg"/><Relationship Id="rId5" Type="http://schemas.openxmlformats.org/officeDocument/2006/relationships/hyperlink" Target="http://www.google.com.tr/url?sa=i&amp;rct=j&amp;q=&amp;esrc=s&amp;source=images&amp;cd=&amp;cad=rja&amp;uact=8&amp;ved=0ahUKEwjMqf2I-5XKAhVBTBoKHTCUCXwQjRwIBw&amp;url=http://ikazpanolari.com/product/category&amp;path=87&amp;bvm=bv.110151844,d.bGg&amp;psig=AFQjCNGV_doj9jTLIZZqbk8K-AcdIh1Xrg&amp;ust=1452196336589139" TargetMode="External"/><Relationship Id="rId4" Type="http://schemas.openxmlformats.org/officeDocument/2006/relationships/image" Target="../media/image56.jpeg"/></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6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81.jpeg"/></Relationships>
</file>

<file path=ppt/slides/_rels/slide8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83.jpeg"/></Relationships>
</file>

<file path=ppt/slides/_rels/slide8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hyperlink" Target="http://www.cumhuriyet.com.tr/foto/foto_galeri/150619/11/Turkiye_deki_is_guvenliginin_fotograflari.html" TargetMode="External"/><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89.jpeg"/></Relationships>
</file>

<file path=ppt/slides/_rels/slide9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611560" y="1628800"/>
            <a:ext cx="7704856" cy="4247317"/>
          </a:xfrm>
          <a:prstGeom prst="rect">
            <a:avLst/>
          </a:prstGeom>
          <a:effectLst>
            <a:glow rad="228600">
              <a:schemeClr val="accent2">
                <a:satMod val="175000"/>
                <a:alpha val="40000"/>
              </a:schemeClr>
            </a:glow>
            <a:outerShdw blurRad="50800" dist="38100" dir="18900000" algn="bl" rotWithShape="0">
              <a:prstClr val="black">
                <a:alpha val="40000"/>
              </a:prstClr>
            </a:outerShdw>
          </a:effectLst>
        </p:spPr>
        <p:txBody>
          <a:bodyPr>
            <a:spAutoFit/>
          </a:bodyPr>
          <a:lstStyle/>
          <a:p>
            <a:pPr algn="ctr"/>
            <a:r>
              <a:rPr lang="tr-TR" sz="5400" dirty="0">
                <a:solidFill>
                  <a:srgbClr val="3366FF"/>
                </a:solidFill>
                <a:latin typeface="Segoe UI Historic" pitchFamily="34" charset="0"/>
                <a:cs typeface="Segoe UI Historic" pitchFamily="34" charset="0"/>
              </a:rPr>
              <a:t>OKULLARIMIZDAKİ TEHLİKELER</a:t>
            </a:r>
          </a:p>
          <a:p>
            <a:pPr algn="ctr"/>
            <a:r>
              <a:rPr lang="tr-TR" sz="5400" dirty="0">
                <a:solidFill>
                  <a:srgbClr val="3366FF"/>
                </a:solidFill>
                <a:latin typeface="Segoe UI Historic" pitchFamily="34" charset="0"/>
                <a:cs typeface="Segoe UI Historic" pitchFamily="34" charset="0"/>
              </a:rPr>
              <a:t>ve ALINMASI GEREKEN GÜVENLİK TEDBİRLERİ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 BAHÇE DUVARI</a:t>
            </a:r>
            <a:endParaRPr lang="tr-TR" sz="2800" b="1" dirty="0">
              <a:solidFill>
                <a:srgbClr val="FF0000"/>
              </a:solidFill>
            </a:endParaRPr>
          </a:p>
        </p:txBody>
      </p:sp>
      <p:sp>
        <p:nvSpPr>
          <p:cNvPr id="7" name="6 Dikdörtgen"/>
          <p:cNvSpPr/>
          <p:nvPr/>
        </p:nvSpPr>
        <p:spPr>
          <a:xfrm>
            <a:off x="2123728" y="1196752"/>
            <a:ext cx="4572000" cy="1200329"/>
          </a:xfrm>
          <a:prstGeom prst="rect">
            <a:avLst/>
          </a:prstGeom>
        </p:spPr>
        <p:txBody>
          <a:bodyPr wrap="square">
            <a:spAutoFit/>
          </a:bodyPr>
          <a:lstStyle/>
          <a:p>
            <a:r>
              <a:rPr lang="tr-TR" sz="2400" b="1" dirty="0" smtClean="0">
                <a:solidFill>
                  <a:srgbClr val="0070C0"/>
                </a:solidFill>
              </a:rPr>
              <a:t>Bahçe duvarı ve ekleri yıkılma, yırtma, kesme gibi riskleri taşıyor mu? </a:t>
            </a:r>
            <a:endParaRPr lang="tr-TR" sz="2400" b="1" dirty="0">
              <a:solidFill>
                <a:srgbClr val="0070C0"/>
              </a:solidFill>
            </a:endParaRPr>
          </a:p>
        </p:txBody>
      </p:sp>
      <p:pic>
        <p:nvPicPr>
          <p:cNvPr id="16386" name="Picture 2" descr="C:\Users\Casper\Desktop\İŞ KAZ\14.jpg"/>
          <p:cNvPicPr>
            <a:picLocks noChangeAspect="1" noChangeArrowheads="1"/>
          </p:cNvPicPr>
          <p:nvPr/>
        </p:nvPicPr>
        <p:blipFill>
          <a:blip r:embed="rId3" cstate="print"/>
          <a:srcRect/>
          <a:stretch>
            <a:fillRect/>
          </a:stretch>
        </p:blipFill>
        <p:spPr bwMode="auto">
          <a:xfrm>
            <a:off x="827584" y="2564904"/>
            <a:ext cx="7217457" cy="3096344"/>
          </a:xfrm>
          <a:prstGeom prst="rect">
            <a:avLst/>
          </a:prstGeom>
          <a:noFill/>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2" name="Başlık 1"/>
          <p:cNvSpPr>
            <a:spLocks noGrp="1"/>
          </p:cNvSpPr>
          <p:nvPr>
            <p:ph type="title"/>
          </p:nvPr>
        </p:nvSpPr>
        <p:spPr>
          <a:xfrm>
            <a:off x="1259632" y="260648"/>
            <a:ext cx="7467600" cy="864096"/>
          </a:xfrm>
        </p:spPr>
        <p:txBody>
          <a:bodyPr>
            <a:normAutofit/>
          </a:bodyPr>
          <a:lstStyle/>
          <a:p>
            <a:r>
              <a:rPr lang="tr-TR" sz="3600" dirty="0" smtClean="0">
                <a:solidFill>
                  <a:srgbClr val="FF0000"/>
                </a:solidFill>
                <a:latin typeface="Arial" pitchFamily="34" charset="0"/>
                <a:cs typeface="Arial" pitchFamily="34" charset="0"/>
              </a:rPr>
              <a:t>Büro/ofislerde olası iş </a:t>
            </a:r>
            <a:r>
              <a:rPr lang="tr-TR" sz="3600" dirty="0" err="1" smtClean="0">
                <a:solidFill>
                  <a:srgbClr val="FF0000"/>
                </a:solidFill>
                <a:latin typeface="Arial" pitchFamily="34" charset="0"/>
                <a:cs typeface="Arial" pitchFamily="34" charset="0"/>
              </a:rPr>
              <a:t>kazalarI</a:t>
            </a:r>
            <a:endParaRPr lang="tr-TR" sz="3600" dirty="0">
              <a:solidFill>
                <a:srgbClr val="FF0000"/>
              </a:solidFill>
              <a:latin typeface="Arial" pitchFamily="34" charset="0"/>
              <a:cs typeface="Arial" pitchFamily="34" charset="0"/>
            </a:endParaRPr>
          </a:p>
        </p:txBody>
      </p:sp>
      <p:sp>
        <p:nvSpPr>
          <p:cNvPr id="3" name="İçerik Yer Tutucusu 2"/>
          <p:cNvSpPr>
            <a:spLocks noGrp="1"/>
          </p:cNvSpPr>
          <p:nvPr>
            <p:ph sz="quarter" idx="1"/>
          </p:nvPr>
        </p:nvSpPr>
        <p:spPr/>
        <p:txBody>
          <a:bodyPr>
            <a:noAutofit/>
          </a:bodyPr>
          <a:lstStyle/>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Kağıt </a:t>
            </a:r>
            <a:r>
              <a:rPr lang="tr-TR" sz="2800" b="1" dirty="0">
                <a:solidFill>
                  <a:schemeClr val="accent2">
                    <a:lumMod val="50000"/>
                  </a:schemeClr>
                </a:solidFill>
                <a:latin typeface="Arial" pitchFamily="34" charset="0"/>
                <a:cs typeface="Arial" pitchFamily="34" charset="0"/>
              </a:rPr>
              <a:t>kesikleri </a:t>
            </a:r>
            <a:r>
              <a:rPr lang="tr-TR" sz="2800" dirty="0">
                <a:latin typeface="Arial" pitchFamily="34" charset="0"/>
                <a:cs typeface="Arial" pitchFamily="34" charset="0"/>
              </a:rPr>
              <a:t>(Mikrobik hastalıklar, </a:t>
            </a:r>
            <a:r>
              <a:rPr lang="tr-TR" sz="2800" dirty="0" smtClean="0">
                <a:latin typeface="Arial" pitchFamily="34" charset="0"/>
                <a:cs typeface="Arial" pitchFamily="34" charset="0"/>
              </a:rPr>
              <a:t>iltihap </a:t>
            </a:r>
            <a:r>
              <a:rPr lang="tr-TR" sz="2800" dirty="0">
                <a:latin typeface="Arial" pitchFamily="34" charset="0"/>
                <a:cs typeface="Arial" pitchFamily="34" charset="0"/>
              </a:rPr>
              <a:t>ve enfeksiyon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Arızalı </a:t>
            </a:r>
            <a:r>
              <a:rPr lang="tr-TR" sz="2800" b="1" dirty="0">
                <a:solidFill>
                  <a:schemeClr val="accent2">
                    <a:lumMod val="50000"/>
                  </a:schemeClr>
                </a:solidFill>
                <a:latin typeface="Arial" pitchFamily="34" charset="0"/>
                <a:cs typeface="Arial" pitchFamily="34" charset="0"/>
              </a:rPr>
              <a:t>ofis cihazlarına </a:t>
            </a:r>
            <a:r>
              <a:rPr lang="tr-TR" sz="2800" b="1" dirty="0" smtClean="0">
                <a:solidFill>
                  <a:schemeClr val="accent2">
                    <a:lumMod val="50000"/>
                  </a:schemeClr>
                </a:solidFill>
                <a:latin typeface="Arial" pitchFamily="34" charset="0"/>
                <a:cs typeface="Arial" pitchFamily="34" charset="0"/>
              </a:rPr>
              <a:t>müdahale </a:t>
            </a:r>
            <a:r>
              <a:rPr lang="tr-TR" sz="2800" dirty="0">
                <a:latin typeface="Arial" pitchFamily="34" charset="0"/>
                <a:cs typeface="Arial" pitchFamily="34" charset="0"/>
              </a:rPr>
              <a:t>(</a:t>
            </a:r>
            <a:r>
              <a:rPr lang="tr-TR" sz="2800" dirty="0" err="1">
                <a:latin typeface="Arial" pitchFamily="34" charset="0"/>
                <a:cs typeface="Arial" pitchFamily="34" charset="0"/>
              </a:rPr>
              <a:t>Elektikli</a:t>
            </a:r>
            <a:r>
              <a:rPr lang="tr-TR" sz="2800" dirty="0">
                <a:latin typeface="Arial" pitchFamily="34" charset="0"/>
                <a:cs typeface="Arial" pitchFamily="34" charset="0"/>
              </a:rPr>
              <a:t> cihazlarda bulunan arızalara ofis personelinin </a:t>
            </a:r>
            <a:r>
              <a:rPr lang="tr-TR" sz="2800" dirty="0" smtClean="0">
                <a:latin typeface="Arial" pitchFamily="34" charset="0"/>
                <a:cs typeface="Arial" pitchFamily="34" charset="0"/>
              </a:rPr>
              <a:t>müdahalesi </a:t>
            </a:r>
            <a:r>
              <a:rPr lang="tr-TR" sz="2800" dirty="0">
                <a:latin typeface="Arial" pitchFamily="34" charset="0"/>
                <a:cs typeface="Arial" pitchFamily="34" charset="0"/>
              </a:rPr>
              <a:t>ölüm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Elektrikli </a:t>
            </a:r>
            <a:r>
              <a:rPr lang="tr-TR" sz="2800" b="1" dirty="0">
                <a:solidFill>
                  <a:schemeClr val="accent2">
                    <a:lumMod val="50000"/>
                  </a:schemeClr>
                </a:solidFill>
                <a:latin typeface="Arial" pitchFamily="34" charset="0"/>
                <a:cs typeface="Arial" pitchFamily="34" charset="0"/>
              </a:rPr>
              <a:t>soba veya ısıtma amaçlı kullanılan cihazların dinlendirilmemesi </a:t>
            </a:r>
            <a:r>
              <a:rPr lang="tr-TR" sz="2800" dirty="0">
                <a:latin typeface="Arial" pitchFamily="34" charset="0"/>
                <a:cs typeface="Arial" pitchFamily="34" charset="0"/>
              </a:rPr>
              <a:t>(Yangın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Cam-pencereden </a:t>
            </a:r>
            <a:r>
              <a:rPr lang="tr-TR" sz="2800" b="1" dirty="0">
                <a:solidFill>
                  <a:schemeClr val="accent2">
                    <a:lumMod val="50000"/>
                  </a:schemeClr>
                </a:solidFill>
                <a:latin typeface="Arial" pitchFamily="34" charset="0"/>
                <a:cs typeface="Arial" pitchFamily="34" charset="0"/>
              </a:rPr>
              <a:t>dışarı sarkma sonucu düşme </a:t>
            </a:r>
            <a:r>
              <a:rPr lang="tr-TR" sz="2800" dirty="0">
                <a:latin typeface="Arial" pitchFamily="34" charset="0"/>
                <a:cs typeface="Arial" pitchFamily="34" charset="0"/>
              </a:rPr>
              <a:t>(Beden travması ve ölüm riski</a:t>
            </a:r>
            <a:r>
              <a:rPr lang="tr-TR" sz="2800" dirty="0" smtClean="0">
                <a:latin typeface="Arial" pitchFamily="34" charset="0"/>
                <a:cs typeface="Arial" pitchFamily="34" charset="0"/>
              </a:rPr>
              <a:t>)</a:t>
            </a:r>
            <a:endParaRPr lang="tr-TR" sz="2800" dirty="0">
              <a:latin typeface="Arial" pitchFamily="34" charset="0"/>
              <a:cs typeface="Arial" pitchFamily="34" charset="0"/>
            </a:endParaRPr>
          </a:p>
        </p:txBody>
      </p:sp>
    </p:spTree>
    <p:extLst>
      <p:ext uri="{BB962C8B-B14F-4D97-AF65-F5344CB8AC3E}">
        <p14:creationId xmlns:p14="http://schemas.microsoft.com/office/powerpoint/2010/main" xmlns="" val="13345402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2" name="Başlık 1"/>
          <p:cNvSpPr>
            <a:spLocks noGrp="1"/>
          </p:cNvSpPr>
          <p:nvPr>
            <p:ph type="title"/>
          </p:nvPr>
        </p:nvSpPr>
        <p:spPr>
          <a:xfrm>
            <a:off x="2267744" y="260648"/>
            <a:ext cx="5667400" cy="864096"/>
          </a:xfrm>
        </p:spPr>
        <p:txBody>
          <a:bodyPr>
            <a:normAutofit fontScale="90000"/>
          </a:bodyPr>
          <a:lstStyle/>
          <a:p>
            <a:r>
              <a:rPr lang="tr-TR" sz="3600" dirty="0" smtClean="0">
                <a:solidFill>
                  <a:srgbClr val="FF0000"/>
                </a:solidFill>
                <a:latin typeface="Arial" pitchFamily="34" charset="0"/>
                <a:cs typeface="Arial" pitchFamily="34" charset="0"/>
              </a:rPr>
              <a:t>Büro/ofislerde olası iş </a:t>
            </a:r>
            <a:r>
              <a:rPr lang="tr-TR" sz="3600" dirty="0" err="1" smtClean="0">
                <a:solidFill>
                  <a:srgbClr val="FF0000"/>
                </a:solidFill>
                <a:latin typeface="Arial" pitchFamily="34" charset="0"/>
                <a:cs typeface="Arial" pitchFamily="34" charset="0"/>
              </a:rPr>
              <a:t>kazalarI</a:t>
            </a:r>
            <a:endParaRPr lang="tr-TR" sz="3600" dirty="0">
              <a:solidFill>
                <a:srgbClr val="FF0000"/>
              </a:solidFill>
              <a:latin typeface="Arial" pitchFamily="34" charset="0"/>
              <a:cs typeface="Arial" pitchFamily="34" charset="0"/>
            </a:endParaRPr>
          </a:p>
        </p:txBody>
      </p:sp>
      <p:sp>
        <p:nvSpPr>
          <p:cNvPr id="3" name="İçerik Yer Tutucusu 2"/>
          <p:cNvSpPr>
            <a:spLocks noGrp="1"/>
          </p:cNvSpPr>
          <p:nvPr>
            <p:ph sz="quarter" idx="1"/>
          </p:nvPr>
        </p:nvSpPr>
        <p:spPr>
          <a:xfrm>
            <a:off x="457200" y="1600200"/>
            <a:ext cx="7931224" cy="4873752"/>
          </a:xfrm>
        </p:spPr>
        <p:txBody>
          <a:bodyPr>
            <a:normAutofit/>
          </a:bodyPr>
          <a:lstStyle/>
          <a:p>
            <a:pPr>
              <a:buFont typeface="Wingdings" pitchFamily="2" charset="2"/>
              <a:buChar char="ü"/>
            </a:pPr>
            <a:r>
              <a:rPr lang="tr-TR" sz="2800" b="1" dirty="0" smtClean="0"/>
              <a:t>Düşerek </a:t>
            </a:r>
            <a:r>
              <a:rPr lang="tr-TR" sz="2800" b="1" dirty="0"/>
              <a:t>kırılabilecek vazo, fotoğraf çerçevesi </a:t>
            </a:r>
            <a:r>
              <a:rPr lang="tr-TR" sz="2800" b="1" dirty="0" err="1"/>
              <a:t>vb</a:t>
            </a:r>
            <a:r>
              <a:rPr lang="tr-TR" sz="2800" b="1" dirty="0"/>
              <a:t> materyallerin yere düşmesi </a:t>
            </a:r>
            <a:r>
              <a:rPr lang="tr-TR" sz="2800" dirty="0"/>
              <a:t>(Ayak kesikleri ve kanama riski</a:t>
            </a:r>
            <a:r>
              <a:rPr lang="tr-TR" sz="2800" dirty="0" smtClean="0"/>
              <a:t>)</a:t>
            </a:r>
          </a:p>
          <a:p>
            <a:pPr>
              <a:buFont typeface="Wingdings" pitchFamily="2" charset="2"/>
              <a:buChar char="ü"/>
            </a:pPr>
            <a:r>
              <a:rPr lang="tr-TR" sz="2800" b="1" dirty="0" smtClean="0"/>
              <a:t>Dolap üstlerine konan koli, kutu, evrak </a:t>
            </a:r>
            <a:r>
              <a:rPr lang="tr-TR" sz="2800" b="1" dirty="0" err="1" smtClean="0"/>
              <a:t>vb</a:t>
            </a:r>
            <a:r>
              <a:rPr lang="tr-TR" sz="2800" b="1" dirty="0" smtClean="0"/>
              <a:t> malzemelerin düşmesi </a:t>
            </a:r>
            <a:r>
              <a:rPr lang="tr-TR" sz="2800" dirty="0" smtClean="0"/>
              <a:t>(Yaralanmalar)</a:t>
            </a:r>
          </a:p>
          <a:p>
            <a:pPr>
              <a:buFont typeface="Wingdings" pitchFamily="2" charset="2"/>
              <a:buChar char="ü"/>
            </a:pPr>
            <a:r>
              <a:rPr lang="tr-TR" sz="2800" b="1" dirty="0" smtClean="0"/>
              <a:t>Bilgisayar ekranı başında geçirilen uzun süre </a:t>
            </a:r>
            <a:r>
              <a:rPr lang="tr-TR" sz="2800" dirty="0" smtClean="0"/>
              <a:t>(Baş ağrısı, göz ağrısı, stres)</a:t>
            </a:r>
          </a:p>
          <a:p>
            <a:pPr marL="0" indent="0">
              <a:buNone/>
            </a:pPr>
            <a:r>
              <a:rPr lang="tr-TR" sz="2800" dirty="0" smtClean="0"/>
              <a:t>……..</a:t>
            </a:r>
            <a:endParaRPr lang="tr-TR" sz="2800" dirty="0"/>
          </a:p>
        </p:txBody>
      </p:sp>
    </p:spTree>
    <p:extLst>
      <p:ext uri="{BB962C8B-B14F-4D97-AF65-F5344CB8AC3E}">
        <p14:creationId xmlns:p14="http://schemas.microsoft.com/office/powerpoint/2010/main" xmlns="" val="8665631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EĞİTİM</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1547664" y="1844824"/>
            <a:ext cx="6768752" cy="2308324"/>
          </a:xfrm>
          <a:prstGeom prst="rect">
            <a:avLst/>
          </a:prstGeom>
        </p:spPr>
        <p:txBody>
          <a:bodyPr wrap="square">
            <a:spAutoFit/>
          </a:bodyPr>
          <a:lstStyle/>
          <a:p>
            <a:pPr marL="457200" lvl="0" indent="-457200">
              <a:buFont typeface="+mj-lt"/>
              <a:buAutoNum type="arabicPeriod"/>
            </a:pPr>
            <a:r>
              <a:rPr lang="tr-TR" sz="2400" dirty="0" smtClean="0">
                <a:solidFill>
                  <a:srgbClr val="0000FF"/>
                </a:solidFill>
              </a:rPr>
              <a:t>Çalışanlara (çıraklar ve genç çalışanlar da dahil olmak üzere), genel iş sağlığı ve güvenliği eğitimi verilmiş mi?</a:t>
            </a:r>
          </a:p>
          <a:p>
            <a:pPr marL="457200" indent="-457200">
              <a:buFont typeface="+mj-lt"/>
              <a:buAutoNum type="arabicPeriod"/>
            </a:pPr>
            <a:r>
              <a:rPr lang="tr-TR" sz="2400" dirty="0" smtClean="0">
                <a:solidFill>
                  <a:srgbClr val="0000FF"/>
                </a:solidFill>
              </a:rPr>
              <a:t>Çalışanlar, yaptıkları iş konusunda eğitilmiş ve yönlendirilmiş mi?</a:t>
            </a:r>
          </a:p>
          <a:p>
            <a:pPr lvl="0"/>
            <a:endParaRPr lang="tr-TR" sz="2400" dirty="0">
              <a:solidFill>
                <a:srgbClr val="0000FF"/>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TAZMİNATLAR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146" name="Picture 2" descr="C:\Users\Zülküf KOŞAN\Desktop\İŞ KAZ\3.jpg"/>
          <p:cNvPicPr>
            <a:picLocks noChangeAspect="1" noChangeArrowheads="1"/>
          </p:cNvPicPr>
          <p:nvPr/>
        </p:nvPicPr>
        <p:blipFill>
          <a:blip r:embed="rId3" cstate="print"/>
          <a:srcRect/>
          <a:stretch>
            <a:fillRect/>
          </a:stretch>
        </p:blipFill>
        <p:spPr bwMode="auto">
          <a:xfrm>
            <a:off x="1763688" y="1366087"/>
            <a:ext cx="6336704" cy="4623733"/>
          </a:xfrm>
          <a:prstGeom prst="rect">
            <a:avLst/>
          </a:prstGeom>
          <a:noFill/>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TAZMİNATLAR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0" name="Picture 2" descr="C:\Users\Zülküf KOŞAN\Desktop\İŞ KAZ\15.jpg"/>
          <p:cNvPicPr>
            <a:picLocks noChangeAspect="1" noChangeArrowheads="1"/>
          </p:cNvPicPr>
          <p:nvPr/>
        </p:nvPicPr>
        <p:blipFill>
          <a:blip r:embed="rId3" cstate="print"/>
          <a:srcRect/>
          <a:stretch>
            <a:fillRect/>
          </a:stretch>
        </p:blipFill>
        <p:spPr bwMode="auto">
          <a:xfrm>
            <a:off x="2555776" y="1340768"/>
            <a:ext cx="4295775" cy="4819650"/>
          </a:xfrm>
          <a:prstGeom prst="rect">
            <a:avLst/>
          </a:prstGeom>
          <a:noFill/>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TAZMİNATLAR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6" name="Picture 2" descr="C:\Users\Zülküf KOŞAN\Desktop\İŞ KAZ\8.jpg"/>
          <p:cNvPicPr>
            <a:picLocks noChangeAspect="1" noChangeArrowheads="1"/>
          </p:cNvPicPr>
          <p:nvPr/>
        </p:nvPicPr>
        <p:blipFill>
          <a:blip r:embed="rId3" cstate="print"/>
          <a:srcRect/>
          <a:stretch>
            <a:fillRect/>
          </a:stretch>
        </p:blipFill>
        <p:spPr bwMode="auto">
          <a:xfrm>
            <a:off x="1847044" y="1412776"/>
            <a:ext cx="6147135" cy="4896544"/>
          </a:xfrm>
          <a:prstGeom prst="rect">
            <a:avLst/>
          </a:prstGeom>
          <a:noFill/>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MAHKEMELER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Rectangle 2"/>
          <p:cNvSpPr>
            <a:spLocks noGrp="1" noChangeArrowheads="1"/>
          </p:cNvSpPr>
          <p:nvPr>
            <p:ph type="ctrTitle"/>
          </p:nvPr>
        </p:nvSpPr>
        <p:spPr>
          <a:xfrm>
            <a:off x="467544" y="1268760"/>
            <a:ext cx="8280400" cy="331311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eaLnBrk="1" hangingPunct="1">
              <a:defRPr/>
            </a:pPr>
            <a:r>
              <a:rPr lang="tr-TR" b="1" dirty="0" smtClean="0">
                <a:solidFill>
                  <a:srgbClr val="0000FF"/>
                </a:solidFill>
              </a:rPr>
              <a:t/>
            </a:r>
            <a:br>
              <a:rPr lang="tr-TR" b="1" dirty="0" smtClean="0">
                <a:solidFill>
                  <a:srgbClr val="0000FF"/>
                </a:solidFill>
              </a:rPr>
            </a:br>
            <a:r>
              <a:rPr lang="tr-TR" b="1" dirty="0">
                <a:solidFill>
                  <a:srgbClr val="0000FF"/>
                </a:solidFill>
              </a:rPr>
              <a:t>İŞ KAZALARI VE YARGITAY KARARLARI</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 name="7 Metin kutusu"/>
          <p:cNvSpPr txBox="1"/>
          <p:nvPr/>
        </p:nvSpPr>
        <p:spPr>
          <a:xfrm>
            <a:off x="3779912" y="1340768"/>
            <a:ext cx="1512168" cy="4508927"/>
          </a:xfrm>
          <a:prstGeom prst="rect">
            <a:avLst/>
          </a:prstGeom>
          <a:noFill/>
        </p:spPr>
        <p:txBody>
          <a:bodyPr wrap="square" rtlCol="0">
            <a:spAutoFit/>
          </a:bodyPr>
          <a:lstStyle/>
          <a:p>
            <a:pPr algn="ctr"/>
            <a:r>
              <a:rPr lang="tr-TR" sz="28700" b="1" dirty="0" smtClean="0">
                <a:solidFill>
                  <a:srgbClr val="FF0000"/>
                </a:solidFill>
              </a:rPr>
              <a:t>!</a:t>
            </a:r>
            <a:endParaRPr lang="tr-TR" sz="28700" b="1" dirty="0">
              <a:solidFill>
                <a:srgbClr val="FF0000"/>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DEĞERLENDİRMESİ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 name="7 Dikdörtgen"/>
          <p:cNvSpPr/>
          <p:nvPr/>
        </p:nvSpPr>
        <p:spPr>
          <a:xfrm>
            <a:off x="1475656" y="1628800"/>
            <a:ext cx="5832648" cy="3785652"/>
          </a:xfrm>
          <a:prstGeom prst="rect">
            <a:avLst/>
          </a:prstGeom>
        </p:spPr>
        <p:txBody>
          <a:bodyPr wrap="square">
            <a:spAutoFit/>
          </a:bodyPr>
          <a:lstStyle/>
          <a:p>
            <a:r>
              <a:rPr lang="tr-TR" sz="2400" b="1" dirty="0" smtClean="0">
                <a:solidFill>
                  <a:srgbClr val="FF0000"/>
                </a:solidFill>
              </a:rPr>
              <a:t>Risk değerlendirmesi: </a:t>
            </a:r>
            <a:r>
              <a:rPr lang="tr-TR" sz="2400" b="1" dirty="0" smtClean="0">
                <a:solidFill>
                  <a:srgbClr val="0000FF"/>
                </a:solidFill>
              </a:rPr>
              <a:t>İşyerinde var olan ya da dışarıdan gelebilecek tehlikelerin belirlenmesi, </a:t>
            </a:r>
          </a:p>
          <a:p>
            <a:endParaRPr lang="tr-TR" sz="2400" b="1" dirty="0" smtClean="0">
              <a:solidFill>
                <a:srgbClr val="0000FF"/>
              </a:solidFill>
            </a:endParaRPr>
          </a:p>
          <a:p>
            <a:r>
              <a:rPr lang="tr-TR" sz="2400" b="1" dirty="0" smtClean="0">
                <a:solidFill>
                  <a:srgbClr val="0000FF"/>
                </a:solidFill>
              </a:rPr>
              <a:t>bu tehlikelerin riske dönüşmesine yol açan faktörler ile tehlikelerden kaynaklanan risklerin analiz edilerek derecelendirilmesi </a:t>
            </a:r>
          </a:p>
          <a:p>
            <a:endParaRPr lang="tr-TR" sz="2400" b="1" dirty="0" smtClean="0">
              <a:solidFill>
                <a:srgbClr val="0000FF"/>
              </a:solidFill>
            </a:endParaRPr>
          </a:p>
          <a:p>
            <a:r>
              <a:rPr lang="tr-TR" sz="2400" b="1" dirty="0" smtClean="0">
                <a:solidFill>
                  <a:srgbClr val="0000FF"/>
                </a:solidFill>
              </a:rPr>
              <a:t>ve kontrol tedbirlerinin kararlaştırılması amacıyla yapılması gerekli çalışmalarıdır.</a:t>
            </a:r>
            <a:endParaRPr lang="tr-TR" sz="2400" b="1" dirty="0">
              <a:solidFill>
                <a:srgbClr val="0000FF"/>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DEĞERLENDİRMESİ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6"/>
          <p:cNvSpPr txBox="1"/>
          <p:nvPr/>
        </p:nvSpPr>
        <p:spPr>
          <a:xfrm>
            <a:off x="834644" y="1670304"/>
            <a:ext cx="4358005" cy="2702150"/>
          </a:xfrm>
          <a:prstGeom prst="rect">
            <a:avLst/>
          </a:prstGeom>
        </p:spPr>
        <p:txBody>
          <a:bodyPr vert="horz" wrap="square" lIns="0" tIns="0" rIns="0" bIns="0" rtlCol="0">
            <a:spAutoFit/>
          </a:bodyPr>
          <a:lstStyle/>
          <a:p>
            <a:pPr marL="12700" marR="5080">
              <a:lnSpc>
                <a:spcPct val="150000"/>
              </a:lnSpc>
            </a:pPr>
            <a:r>
              <a:rPr sz="2400" dirty="0">
                <a:latin typeface="Trebuchet MS"/>
                <a:cs typeface="Trebuchet MS"/>
              </a:rPr>
              <a:t>İşveren,</a:t>
            </a:r>
            <a:r>
              <a:rPr sz="2400" spc="10" dirty="0">
                <a:latin typeface="Trebuchet MS"/>
                <a:cs typeface="Trebuchet MS"/>
              </a:rPr>
              <a:t> </a:t>
            </a:r>
            <a:r>
              <a:rPr sz="2400" dirty="0">
                <a:latin typeface="Trebuchet MS"/>
                <a:cs typeface="Trebuchet MS"/>
              </a:rPr>
              <a:t>iş</a:t>
            </a:r>
            <a:r>
              <a:rPr sz="2400" spc="5" dirty="0">
                <a:latin typeface="Trebuchet MS"/>
                <a:cs typeface="Trebuchet MS"/>
              </a:rPr>
              <a:t> </a:t>
            </a:r>
            <a:r>
              <a:rPr sz="2400" dirty="0">
                <a:latin typeface="Trebuchet MS"/>
                <a:cs typeface="Trebuchet MS"/>
              </a:rPr>
              <a:t>sa</a:t>
            </a:r>
            <a:r>
              <a:rPr sz="2400" spc="-10" dirty="0">
                <a:latin typeface="Trebuchet MS"/>
                <a:cs typeface="Trebuchet MS"/>
              </a:rPr>
              <a:t>ğ</a:t>
            </a:r>
            <a:r>
              <a:rPr sz="2400" dirty="0">
                <a:latin typeface="Trebuchet MS"/>
                <a:cs typeface="Trebuchet MS"/>
              </a:rPr>
              <a:t>lı</a:t>
            </a:r>
            <a:r>
              <a:rPr sz="2400" spc="-10" dirty="0">
                <a:latin typeface="Trebuchet MS"/>
                <a:cs typeface="Trebuchet MS"/>
              </a:rPr>
              <a:t>ğ</a:t>
            </a:r>
            <a:r>
              <a:rPr sz="2400" dirty="0">
                <a:latin typeface="Trebuchet MS"/>
                <a:cs typeface="Trebuchet MS"/>
              </a:rPr>
              <a:t>ı</a:t>
            </a:r>
            <a:r>
              <a:rPr sz="2400" spc="15" dirty="0">
                <a:latin typeface="Trebuchet MS"/>
                <a:cs typeface="Trebuchet MS"/>
              </a:rPr>
              <a:t> </a:t>
            </a:r>
            <a:r>
              <a:rPr sz="2400" dirty="0">
                <a:latin typeface="Trebuchet MS"/>
                <a:cs typeface="Trebuchet MS"/>
              </a:rPr>
              <a:t>ve güve</a:t>
            </a:r>
            <a:r>
              <a:rPr sz="2400" spc="-10" dirty="0">
                <a:latin typeface="Trebuchet MS"/>
                <a:cs typeface="Trebuchet MS"/>
              </a:rPr>
              <a:t>n</a:t>
            </a:r>
            <a:r>
              <a:rPr sz="2400" dirty="0">
                <a:latin typeface="Trebuchet MS"/>
                <a:cs typeface="Trebuchet MS"/>
              </a:rPr>
              <a:t>li</a:t>
            </a:r>
            <a:r>
              <a:rPr sz="2400" spc="-10" dirty="0">
                <a:latin typeface="Trebuchet MS"/>
                <a:cs typeface="Trebuchet MS"/>
              </a:rPr>
              <a:t>ğ</a:t>
            </a:r>
            <a:r>
              <a:rPr sz="2400" dirty="0">
                <a:latin typeface="Trebuchet MS"/>
                <a:cs typeface="Trebuchet MS"/>
              </a:rPr>
              <a:t>i yönü</a:t>
            </a:r>
            <a:r>
              <a:rPr sz="2400" spc="-10" dirty="0">
                <a:latin typeface="Trebuchet MS"/>
                <a:cs typeface="Trebuchet MS"/>
              </a:rPr>
              <a:t>n</a:t>
            </a:r>
            <a:r>
              <a:rPr sz="2400" dirty="0">
                <a:latin typeface="Trebuchet MS"/>
                <a:cs typeface="Trebuchet MS"/>
              </a:rPr>
              <a:t>den</a:t>
            </a:r>
            <a:r>
              <a:rPr sz="2400" spc="25" dirty="0">
                <a:latin typeface="Trebuchet MS"/>
                <a:cs typeface="Trebuchet MS"/>
              </a:rPr>
              <a:t> </a:t>
            </a:r>
            <a:r>
              <a:rPr sz="2400" b="1" dirty="0">
                <a:solidFill>
                  <a:srgbClr val="0000CC"/>
                </a:solidFill>
                <a:latin typeface="Trebuchet MS"/>
                <a:cs typeface="Trebuchet MS"/>
              </a:rPr>
              <a:t>risk de</a:t>
            </a:r>
            <a:r>
              <a:rPr sz="2400" b="1" spc="-10" dirty="0">
                <a:solidFill>
                  <a:srgbClr val="0000CC"/>
                </a:solidFill>
                <a:latin typeface="Trebuchet MS"/>
                <a:cs typeface="Trebuchet MS"/>
              </a:rPr>
              <a:t>ğ</a:t>
            </a:r>
            <a:r>
              <a:rPr sz="2400" b="1" dirty="0">
                <a:solidFill>
                  <a:srgbClr val="0000CC"/>
                </a:solidFill>
                <a:latin typeface="Trebuchet MS"/>
                <a:cs typeface="Trebuchet MS"/>
              </a:rPr>
              <a:t>erlendi</a:t>
            </a:r>
            <a:r>
              <a:rPr sz="2400" b="1" spc="-10" dirty="0">
                <a:solidFill>
                  <a:srgbClr val="0000CC"/>
                </a:solidFill>
                <a:latin typeface="Trebuchet MS"/>
                <a:cs typeface="Trebuchet MS"/>
              </a:rPr>
              <a:t>r</a:t>
            </a:r>
            <a:r>
              <a:rPr sz="2400" b="1" dirty="0">
                <a:solidFill>
                  <a:srgbClr val="0000CC"/>
                </a:solidFill>
                <a:latin typeface="Trebuchet MS"/>
                <a:cs typeface="Trebuchet MS"/>
              </a:rPr>
              <a:t>mesi yapm</a:t>
            </a:r>
            <a:r>
              <a:rPr sz="2400" b="1" spc="5" dirty="0">
                <a:solidFill>
                  <a:srgbClr val="0000CC"/>
                </a:solidFill>
                <a:latin typeface="Trebuchet MS"/>
                <a:cs typeface="Trebuchet MS"/>
              </a:rPr>
              <a:t>a</a:t>
            </a:r>
            <a:r>
              <a:rPr sz="2400" b="1" dirty="0">
                <a:solidFill>
                  <a:srgbClr val="0000CC"/>
                </a:solidFill>
                <a:latin typeface="Trebuchet MS"/>
                <a:cs typeface="Trebuchet MS"/>
              </a:rPr>
              <a:t>k</a:t>
            </a:r>
            <a:r>
              <a:rPr sz="2400" b="1" spc="-35" dirty="0">
                <a:solidFill>
                  <a:srgbClr val="0000CC"/>
                </a:solidFill>
                <a:latin typeface="Trebuchet MS"/>
                <a:cs typeface="Trebuchet MS"/>
              </a:rPr>
              <a:t> </a:t>
            </a:r>
            <a:r>
              <a:rPr sz="2400" b="1" dirty="0" err="1">
                <a:solidFill>
                  <a:srgbClr val="0000CC"/>
                </a:solidFill>
                <a:latin typeface="Trebuchet MS"/>
                <a:cs typeface="Trebuchet MS"/>
              </a:rPr>
              <a:t>veya</a:t>
            </a:r>
            <a:r>
              <a:rPr sz="2400" b="1" spc="-15" dirty="0">
                <a:solidFill>
                  <a:srgbClr val="0000CC"/>
                </a:solidFill>
                <a:latin typeface="Trebuchet MS"/>
                <a:cs typeface="Trebuchet MS"/>
              </a:rPr>
              <a:t> </a:t>
            </a:r>
            <a:r>
              <a:rPr sz="2400" b="1" dirty="0" err="1" smtClean="0">
                <a:solidFill>
                  <a:srgbClr val="0000CC"/>
                </a:solidFill>
                <a:latin typeface="Trebuchet MS"/>
                <a:cs typeface="Trebuchet MS"/>
              </a:rPr>
              <a:t>yaptırmakla</a:t>
            </a:r>
            <a:r>
              <a:rPr lang="tr-TR" sz="2400" b="1" dirty="0" smtClean="0">
                <a:solidFill>
                  <a:srgbClr val="0000CC"/>
                </a:solidFill>
                <a:latin typeface="Trebuchet MS"/>
                <a:cs typeface="Trebuchet MS"/>
              </a:rPr>
              <a:t> </a:t>
            </a:r>
            <a:r>
              <a:rPr lang="tr-TR" sz="2400" dirty="0" smtClean="0">
                <a:latin typeface="Trebuchet MS"/>
                <a:cs typeface="Trebuchet MS"/>
              </a:rPr>
              <a:t>yüküml</a:t>
            </a:r>
            <a:r>
              <a:rPr lang="tr-TR" sz="2400" spc="-10" dirty="0" smtClean="0">
                <a:latin typeface="Trebuchet MS"/>
                <a:cs typeface="Trebuchet MS"/>
              </a:rPr>
              <a:t>ü</a:t>
            </a:r>
            <a:r>
              <a:rPr lang="tr-TR" sz="2400" dirty="0" smtClean="0">
                <a:latin typeface="Trebuchet MS"/>
                <a:cs typeface="Trebuchet MS"/>
              </a:rPr>
              <a:t>d</a:t>
            </a:r>
            <a:r>
              <a:rPr lang="tr-TR" sz="2400" spc="-10" dirty="0" smtClean="0">
                <a:latin typeface="Trebuchet MS"/>
                <a:cs typeface="Trebuchet MS"/>
              </a:rPr>
              <a:t>ü</a:t>
            </a:r>
            <a:r>
              <a:rPr lang="tr-TR" sz="2400" spc="-325" dirty="0" smtClean="0">
                <a:latin typeface="Trebuchet MS"/>
                <a:cs typeface="Trebuchet MS"/>
              </a:rPr>
              <a:t>r</a:t>
            </a:r>
            <a:r>
              <a:rPr lang="tr-TR" sz="2400" dirty="0" smtClean="0">
                <a:latin typeface="Trebuchet MS"/>
                <a:cs typeface="Trebuchet MS"/>
              </a:rPr>
              <a:t>.</a:t>
            </a:r>
          </a:p>
          <a:p>
            <a:pPr marL="12700" marR="5080">
              <a:lnSpc>
                <a:spcPct val="150000"/>
              </a:lnSpc>
            </a:pPr>
            <a:endParaRPr sz="2400" dirty="0">
              <a:latin typeface="Trebuchet MS"/>
              <a:cs typeface="Trebuchet MS"/>
            </a:endParaRPr>
          </a:p>
        </p:txBody>
      </p:sp>
      <p:sp>
        <p:nvSpPr>
          <p:cNvPr id="10" name="object 2"/>
          <p:cNvSpPr txBox="1"/>
          <p:nvPr/>
        </p:nvSpPr>
        <p:spPr>
          <a:xfrm>
            <a:off x="3427221" y="5843320"/>
            <a:ext cx="5071110" cy="375920"/>
          </a:xfrm>
          <a:prstGeom prst="rect">
            <a:avLst/>
          </a:prstGeom>
        </p:spPr>
        <p:txBody>
          <a:bodyPr vert="horz" wrap="square" lIns="0" tIns="0" rIns="0" bIns="0" rtlCol="0">
            <a:spAutoFit/>
          </a:bodyPr>
          <a:lstStyle/>
          <a:p>
            <a:pPr marL="12700">
              <a:lnSpc>
                <a:spcPct val="100000"/>
              </a:lnSpc>
            </a:pPr>
            <a:r>
              <a:rPr sz="2400" dirty="0">
                <a:solidFill>
                  <a:srgbClr val="C00000"/>
                </a:solidFill>
                <a:latin typeface="Trebuchet MS"/>
                <a:cs typeface="Trebuchet MS"/>
              </a:rPr>
              <a:t>İş Sağlı</a:t>
            </a:r>
            <a:r>
              <a:rPr sz="2400" spc="-10" dirty="0">
                <a:solidFill>
                  <a:srgbClr val="C00000"/>
                </a:solidFill>
                <a:latin typeface="Trebuchet MS"/>
                <a:cs typeface="Trebuchet MS"/>
              </a:rPr>
              <a:t>ğ</a:t>
            </a:r>
            <a:r>
              <a:rPr sz="2400" dirty="0">
                <a:solidFill>
                  <a:srgbClr val="C00000"/>
                </a:solidFill>
                <a:latin typeface="Trebuchet MS"/>
                <a:cs typeface="Trebuchet MS"/>
              </a:rPr>
              <a:t>ı</a:t>
            </a:r>
            <a:r>
              <a:rPr sz="2400" spc="5" dirty="0">
                <a:solidFill>
                  <a:srgbClr val="C00000"/>
                </a:solidFill>
                <a:latin typeface="Trebuchet MS"/>
                <a:cs typeface="Trebuchet MS"/>
              </a:rPr>
              <a:t> </a:t>
            </a:r>
            <a:r>
              <a:rPr sz="2400" dirty="0">
                <a:solidFill>
                  <a:srgbClr val="C00000"/>
                </a:solidFill>
                <a:latin typeface="Trebuchet MS"/>
                <a:cs typeface="Trebuchet MS"/>
              </a:rPr>
              <a:t>ve</a:t>
            </a:r>
            <a:r>
              <a:rPr sz="2400" spc="5" dirty="0">
                <a:solidFill>
                  <a:srgbClr val="C00000"/>
                </a:solidFill>
                <a:latin typeface="Trebuchet MS"/>
                <a:cs typeface="Trebuchet MS"/>
              </a:rPr>
              <a:t> </a:t>
            </a:r>
            <a:r>
              <a:rPr sz="2400" dirty="0">
                <a:solidFill>
                  <a:srgbClr val="C00000"/>
                </a:solidFill>
                <a:latin typeface="Trebuchet MS"/>
                <a:cs typeface="Trebuchet MS"/>
              </a:rPr>
              <a:t>Güvenli</a:t>
            </a:r>
            <a:r>
              <a:rPr sz="2400" spc="-15" dirty="0">
                <a:solidFill>
                  <a:srgbClr val="C00000"/>
                </a:solidFill>
                <a:latin typeface="Trebuchet MS"/>
                <a:cs typeface="Trebuchet MS"/>
              </a:rPr>
              <a:t>ğ</a:t>
            </a:r>
            <a:r>
              <a:rPr sz="2400" dirty="0">
                <a:solidFill>
                  <a:srgbClr val="C00000"/>
                </a:solidFill>
                <a:latin typeface="Trebuchet MS"/>
                <a:cs typeface="Trebuchet MS"/>
              </a:rPr>
              <a:t>i</a:t>
            </a:r>
            <a:r>
              <a:rPr sz="2400" spc="30" dirty="0">
                <a:solidFill>
                  <a:srgbClr val="C00000"/>
                </a:solidFill>
                <a:latin typeface="Trebuchet MS"/>
                <a:cs typeface="Trebuchet MS"/>
              </a:rPr>
              <a:t> </a:t>
            </a:r>
            <a:r>
              <a:rPr sz="2400" dirty="0">
                <a:solidFill>
                  <a:srgbClr val="C00000"/>
                </a:solidFill>
                <a:latin typeface="Trebuchet MS"/>
                <a:cs typeface="Trebuchet MS"/>
              </a:rPr>
              <a:t>Kanu</a:t>
            </a:r>
            <a:r>
              <a:rPr sz="2400" spc="-10" dirty="0">
                <a:solidFill>
                  <a:srgbClr val="C00000"/>
                </a:solidFill>
                <a:latin typeface="Trebuchet MS"/>
                <a:cs typeface="Trebuchet MS"/>
              </a:rPr>
              <a:t>n</a:t>
            </a:r>
            <a:r>
              <a:rPr sz="2400" dirty="0">
                <a:solidFill>
                  <a:srgbClr val="C00000"/>
                </a:solidFill>
                <a:latin typeface="Trebuchet MS"/>
                <a:cs typeface="Trebuchet MS"/>
              </a:rPr>
              <a:t>u</a:t>
            </a:r>
            <a:r>
              <a:rPr sz="2400" spc="25" dirty="0">
                <a:solidFill>
                  <a:srgbClr val="C00000"/>
                </a:solidFill>
                <a:latin typeface="Trebuchet MS"/>
                <a:cs typeface="Trebuchet MS"/>
              </a:rPr>
              <a:t> </a:t>
            </a:r>
            <a:r>
              <a:rPr sz="2400" dirty="0">
                <a:solidFill>
                  <a:srgbClr val="C00000"/>
                </a:solidFill>
                <a:latin typeface="Trebuchet MS"/>
                <a:cs typeface="Trebuchet MS"/>
              </a:rPr>
              <a:t>Md: 10</a:t>
            </a:r>
            <a:endParaRPr sz="2400" dirty="0">
              <a:latin typeface="Trebuchet MS"/>
              <a:cs typeface="Trebuchet MS"/>
            </a:endParaRPr>
          </a:p>
        </p:txBody>
      </p:sp>
      <p:sp>
        <p:nvSpPr>
          <p:cNvPr id="11" name="object 3"/>
          <p:cNvSpPr/>
          <p:nvPr/>
        </p:nvSpPr>
        <p:spPr>
          <a:xfrm>
            <a:off x="6030976" y="2309876"/>
            <a:ext cx="2717800" cy="2036699"/>
          </a:xfrm>
          <a:prstGeom prst="rect">
            <a:avLst/>
          </a:prstGeom>
          <a:blipFill>
            <a:blip r:embed="rId3" cstate="print"/>
            <a:stretch>
              <a:fillRect/>
            </a:stretch>
          </a:blipFill>
        </p:spPr>
        <p:txBody>
          <a:bodyPr wrap="square" lIns="0" tIns="0" rIns="0" bIns="0" rtlCol="0"/>
          <a:lstStyle/>
          <a:p>
            <a:endParaRPr/>
          </a:p>
        </p:txBody>
      </p:sp>
      <p:sp>
        <p:nvSpPr>
          <p:cNvPr id="12" name="object 4"/>
          <p:cNvSpPr/>
          <p:nvPr/>
        </p:nvSpPr>
        <p:spPr>
          <a:xfrm>
            <a:off x="6159023" y="2906522"/>
            <a:ext cx="762730" cy="723519"/>
          </a:xfrm>
          <a:prstGeom prst="rect">
            <a:avLst/>
          </a:prstGeom>
          <a:blipFill>
            <a:blip r:embed="rId4" cstate="print"/>
            <a:stretch>
              <a:fillRect/>
            </a:stretch>
          </a:blipFill>
        </p:spPr>
        <p:txBody>
          <a:bodyPr wrap="square" lIns="0" tIns="0" rIns="0" bIns="0" rtlCol="0"/>
          <a:lstStyle/>
          <a:p>
            <a:endParaRPr/>
          </a:p>
        </p:txBody>
      </p:sp>
      <p:sp>
        <p:nvSpPr>
          <p:cNvPr id="13" name="object 5"/>
          <p:cNvSpPr txBox="1"/>
          <p:nvPr/>
        </p:nvSpPr>
        <p:spPr>
          <a:xfrm>
            <a:off x="7460360" y="3662933"/>
            <a:ext cx="996315" cy="657225"/>
          </a:xfrm>
          <a:prstGeom prst="rect">
            <a:avLst/>
          </a:prstGeom>
        </p:spPr>
        <p:txBody>
          <a:bodyPr vert="horz" wrap="square" lIns="0" tIns="0" rIns="0" bIns="0" rtlCol="0">
            <a:spAutoFit/>
          </a:bodyPr>
          <a:lstStyle/>
          <a:p>
            <a:pPr marL="77470" algn="ctr">
              <a:lnSpc>
                <a:spcPct val="100000"/>
              </a:lnSpc>
            </a:pPr>
            <a:r>
              <a:rPr sz="2800" b="1" dirty="0">
                <a:solidFill>
                  <a:srgbClr val="0033CC"/>
                </a:solidFill>
                <a:latin typeface="Trebuchet MS"/>
                <a:cs typeface="Trebuchet MS"/>
              </a:rPr>
              <a:t>6331</a:t>
            </a:r>
            <a:endParaRPr sz="2800">
              <a:latin typeface="Trebuchet MS"/>
              <a:cs typeface="Trebuchet MS"/>
            </a:endParaRPr>
          </a:p>
          <a:p>
            <a:pPr algn="ctr">
              <a:lnSpc>
                <a:spcPct val="100000"/>
              </a:lnSpc>
              <a:spcBef>
                <a:spcPts val="45"/>
              </a:spcBef>
            </a:pPr>
            <a:r>
              <a:rPr sz="1400" b="1" dirty="0">
                <a:solidFill>
                  <a:srgbClr val="0033CC"/>
                </a:solidFill>
                <a:latin typeface="Trebuchet MS"/>
                <a:cs typeface="Trebuchet MS"/>
              </a:rPr>
              <a:t>30</a:t>
            </a:r>
            <a:r>
              <a:rPr sz="1400" b="1" spc="-5" dirty="0">
                <a:solidFill>
                  <a:srgbClr val="0033CC"/>
                </a:solidFill>
                <a:latin typeface="Trebuchet MS"/>
                <a:cs typeface="Trebuchet MS"/>
              </a:rPr>
              <a:t>.</a:t>
            </a:r>
            <a:r>
              <a:rPr sz="1400" b="1" dirty="0">
                <a:solidFill>
                  <a:srgbClr val="0033CC"/>
                </a:solidFill>
                <a:latin typeface="Trebuchet MS"/>
                <a:cs typeface="Trebuchet MS"/>
              </a:rPr>
              <a:t>06</a:t>
            </a:r>
            <a:r>
              <a:rPr sz="1400" b="1" spc="-5" dirty="0">
                <a:solidFill>
                  <a:srgbClr val="0033CC"/>
                </a:solidFill>
                <a:latin typeface="Trebuchet MS"/>
                <a:cs typeface="Trebuchet MS"/>
              </a:rPr>
              <a:t>.</a:t>
            </a:r>
            <a:r>
              <a:rPr sz="1400" b="1" dirty="0">
                <a:solidFill>
                  <a:srgbClr val="0033CC"/>
                </a:solidFill>
                <a:latin typeface="Trebuchet MS"/>
                <a:cs typeface="Trebuchet MS"/>
              </a:rPr>
              <a:t>2012</a:t>
            </a:r>
            <a:endParaRPr sz="1400">
              <a:latin typeface="Trebuchet MS"/>
              <a:cs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7" name="6 Dikdörtgen"/>
          <p:cNvSpPr/>
          <p:nvPr/>
        </p:nvSpPr>
        <p:spPr>
          <a:xfrm>
            <a:off x="1331640" y="1484784"/>
            <a:ext cx="6552728" cy="1200329"/>
          </a:xfrm>
          <a:prstGeom prst="rect">
            <a:avLst/>
          </a:prstGeom>
        </p:spPr>
        <p:txBody>
          <a:bodyPr wrap="square">
            <a:spAutoFit/>
          </a:bodyPr>
          <a:lstStyle/>
          <a:p>
            <a:r>
              <a:rPr lang="tr-TR" sz="2400" b="1" dirty="0" smtClean="0">
                <a:solidFill>
                  <a:srgbClr val="3366FF"/>
                </a:solidFill>
              </a:rPr>
              <a:t>Okul </a:t>
            </a:r>
            <a:r>
              <a:rPr lang="tr-TR" sz="2400" b="1" dirty="0" err="1" smtClean="0">
                <a:solidFill>
                  <a:srgbClr val="3366FF"/>
                </a:solidFill>
              </a:rPr>
              <a:t>bahcesinde</a:t>
            </a:r>
            <a:r>
              <a:rPr lang="tr-TR" sz="2400" b="1" dirty="0" smtClean="0">
                <a:solidFill>
                  <a:srgbClr val="3366FF"/>
                </a:solidFill>
              </a:rPr>
              <a:t> bulunan </a:t>
            </a:r>
            <a:r>
              <a:rPr lang="tr-TR" sz="2400" b="1" dirty="0" err="1" smtClean="0">
                <a:solidFill>
                  <a:srgbClr val="3366FF"/>
                </a:solidFill>
              </a:rPr>
              <a:t>rogar</a:t>
            </a:r>
            <a:r>
              <a:rPr lang="tr-TR" sz="2400" b="1" dirty="0" smtClean="0">
                <a:solidFill>
                  <a:srgbClr val="3366FF"/>
                </a:solidFill>
              </a:rPr>
              <a:t>, </a:t>
            </a:r>
            <a:r>
              <a:rPr lang="tr-TR" sz="2400" b="1" dirty="0" err="1" smtClean="0">
                <a:solidFill>
                  <a:srgbClr val="3366FF"/>
                </a:solidFill>
              </a:rPr>
              <a:t>foseptik</a:t>
            </a:r>
            <a:r>
              <a:rPr lang="tr-TR" sz="2400" b="1" dirty="0" smtClean="0">
                <a:solidFill>
                  <a:srgbClr val="3366FF"/>
                </a:solidFill>
              </a:rPr>
              <a:t>, telefon, su, kanalizasyon, kuyu, tesisat geçit yerlerindeki muhafazalar emniyetli mi? (Tercihen kilitli mi?)</a:t>
            </a:r>
            <a:endParaRPr lang="tr-TR" sz="2400" b="1" dirty="0">
              <a:solidFill>
                <a:srgbClr val="3366FF"/>
              </a:solidFill>
            </a:endParaRPr>
          </a:p>
        </p:txBody>
      </p:sp>
      <p:pic>
        <p:nvPicPr>
          <p:cNvPr id="8" name="7 Resim" descr="C:\Users\nurullah\Desktop\takip edilecek işler\RÖGAR KAPAKLARI.jpg"/>
          <p:cNvPicPr/>
          <p:nvPr/>
        </p:nvPicPr>
        <p:blipFill>
          <a:blip r:embed="rId3" cstate="print"/>
          <a:srcRect/>
          <a:stretch>
            <a:fillRect/>
          </a:stretch>
        </p:blipFill>
        <p:spPr bwMode="auto">
          <a:xfrm>
            <a:off x="1331640" y="2924944"/>
            <a:ext cx="5832648" cy="3240360"/>
          </a:xfrm>
          <a:prstGeom prst="rect">
            <a:avLst/>
          </a:prstGeom>
          <a:noFill/>
          <a:ln w="9525">
            <a:noFill/>
            <a:miter lim="800000"/>
            <a:headEnd/>
            <a:tailEnd/>
          </a:ln>
        </p:spPr>
      </p:pic>
      <p:sp>
        <p:nvSpPr>
          <p:cNvPr id="9" name="8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ÇUKURLAR</a:t>
            </a:r>
            <a:endParaRPr lang="tr-TR" sz="2800" b="1" dirty="0">
              <a:solidFill>
                <a:srgbClr val="FF0000"/>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 EKİBİ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 name="7 Dikdörtgen"/>
          <p:cNvSpPr/>
          <p:nvPr/>
        </p:nvSpPr>
        <p:spPr>
          <a:xfrm>
            <a:off x="755576" y="1628800"/>
            <a:ext cx="7776864" cy="3046988"/>
          </a:xfrm>
          <a:prstGeom prst="rect">
            <a:avLst/>
          </a:prstGeom>
        </p:spPr>
        <p:txBody>
          <a:bodyPr wrap="square">
            <a:spAutoFit/>
          </a:bodyPr>
          <a:lstStyle/>
          <a:p>
            <a:pPr marL="514350" indent="-514350">
              <a:spcBef>
                <a:spcPct val="20000"/>
              </a:spcBef>
              <a:defRPr/>
            </a:pPr>
            <a:r>
              <a:rPr lang="tr-TR" sz="2400" dirty="0" smtClean="0">
                <a:solidFill>
                  <a:srgbClr val="FF0000"/>
                </a:solidFill>
              </a:rPr>
              <a:t>1-  </a:t>
            </a:r>
            <a:r>
              <a:rPr lang="tr-TR" sz="2400" b="1" dirty="0" smtClean="0">
                <a:solidFill>
                  <a:srgbClr val="FF0000"/>
                </a:solidFill>
              </a:rPr>
              <a:t>İşveren</a:t>
            </a:r>
            <a:r>
              <a:rPr lang="tr-TR" sz="2400" dirty="0" smtClean="0">
                <a:solidFill>
                  <a:srgbClr val="FF0000"/>
                </a:solidFill>
              </a:rPr>
              <a:t> </a:t>
            </a:r>
            <a:r>
              <a:rPr lang="tr-TR" sz="2400" dirty="0" smtClean="0">
                <a:solidFill>
                  <a:srgbClr val="0000FF"/>
                </a:solidFill>
              </a:rPr>
              <a:t>veya</a:t>
            </a:r>
            <a:r>
              <a:rPr lang="tr-TR" sz="2400" dirty="0" smtClean="0"/>
              <a:t> </a:t>
            </a:r>
            <a:r>
              <a:rPr lang="tr-TR" sz="2400" dirty="0" smtClean="0">
                <a:solidFill>
                  <a:srgbClr val="FF0000"/>
                </a:solidFill>
              </a:rPr>
              <a:t>işveren vekili.</a:t>
            </a:r>
          </a:p>
          <a:p>
            <a:pPr>
              <a:defRPr/>
            </a:pPr>
            <a:r>
              <a:rPr lang="tr-TR" sz="2400" dirty="0" smtClean="0"/>
              <a:t>2- </a:t>
            </a:r>
            <a:r>
              <a:rPr lang="tr-TR" sz="2400" dirty="0" smtClean="0">
                <a:solidFill>
                  <a:srgbClr val="0000FF"/>
                </a:solidFill>
              </a:rPr>
              <a:t>İşyerinde sağlık ve güvenlik hizmetini yürüten </a:t>
            </a:r>
            <a:r>
              <a:rPr lang="tr-TR" sz="2400" b="1" dirty="0" smtClean="0">
                <a:solidFill>
                  <a:srgbClr val="FF0000"/>
                </a:solidFill>
              </a:rPr>
              <a:t>iş güvenliği uzmanları ile işyeri hekimleri.</a:t>
            </a:r>
          </a:p>
          <a:p>
            <a:pPr>
              <a:defRPr/>
            </a:pPr>
            <a:r>
              <a:rPr lang="tr-TR" sz="2400" dirty="0" smtClean="0"/>
              <a:t>3-</a:t>
            </a:r>
            <a:r>
              <a:rPr lang="tr-TR" sz="2400" dirty="0" smtClean="0">
                <a:solidFill>
                  <a:srgbClr val="0000FF"/>
                </a:solidFill>
              </a:rPr>
              <a:t>İşyerindeki </a:t>
            </a:r>
            <a:r>
              <a:rPr lang="tr-TR" sz="2400" b="1" dirty="0" smtClean="0">
                <a:solidFill>
                  <a:srgbClr val="FF0000"/>
                </a:solidFill>
              </a:rPr>
              <a:t>çalışan temsilcileri</a:t>
            </a:r>
            <a:r>
              <a:rPr lang="tr-TR" sz="2400" dirty="0" smtClean="0"/>
              <a:t>.</a:t>
            </a:r>
          </a:p>
          <a:p>
            <a:pPr>
              <a:defRPr/>
            </a:pPr>
            <a:r>
              <a:rPr lang="tr-TR" sz="2400" dirty="0" smtClean="0"/>
              <a:t>4-</a:t>
            </a:r>
            <a:r>
              <a:rPr lang="tr-TR" sz="2400" dirty="0" smtClean="0">
                <a:solidFill>
                  <a:srgbClr val="0000FF"/>
                </a:solidFill>
              </a:rPr>
              <a:t>İşyerindeki</a:t>
            </a:r>
            <a:r>
              <a:rPr lang="tr-TR" sz="2400" dirty="0" smtClean="0"/>
              <a:t> </a:t>
            </a:r>
            <a:r>
              <a:rPr lang="tr-TR" sz="2400" b="1" dirty="0" smtClean="0">
                <a:solidFill>
                  <a:srgbClr val="FF0000"/>
                </a:solidFill>
              </a:rPr>
              <a:t>destek elemanları</a:t>
            </a:r>
            <a:r>
              <a:rPr lang="tr-TR" sz="2400" dirty="0" smtClean="0"/>
              <a:t>.</a:t>
            </a:r>
          </a:p>
          <a:p>
            <a:pPr>
              <a:defRPr/>
            </a:pPr>
            <a:r>
              <a:rPr lang="tr-TR" sz="2400" dirty="0" smtClean="0"/>
              <a:t>5-</a:t>
            </a:r>
            <a:r>
              <a:rPr lang="tr-TR" sz="2400" dirty="0" smtClean="0">
                <a:solidFill>
                  <a:srgbClr val="0000FF"/>
                </a:solidFill>
              </a:rPr>
              <a:t>İşyerindeki bütün birimleri temsil edecek şekilde belirlenen ve işyerinde yürütülen çalışmalar, mevcut veya muhtemel tehlike kaynakları ile riskler konusunda </a:t>
            </a:r>
            <a:r>
              <a:rPr lang="tr-TR" sz="2400" b="1" dirty="0" smtClean="0">
                <a:solidFill>
                  <a:srgbClr val="FF0000"/>
                </a:solidFill>
              </a:rPr>
              <a:t>bilgi sahibi çalışanlar.</a:t>
            </a:r>
            <a:endParaRPr lang="tr-TR" sz="2400" b="1" dirty="0">
              <a:solidFill>
                <a:srgbClr val="FF0000"/>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 EKİBİ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 name="7 Dikdörtgen"/>
          <p:cNvSpPr/>
          <p:nvPr/>
        </p:nvSpPr>
        <p:spPr>
          <a:xfrm>
            <a:off x="1115616" y="4797152"/>
            <a:ext cx="7776864" cy="1581972"/>
          </a:xfrm>
          <a:prstGeom prst="rect">
            <a:avLst/>
          </a:prstGeom>
        </p:spPr>
        <p:txBody>
          <a:bodyPr wrap="square">
            <a:spAutoFit/>
          </a:bodyPr>
          <a:lstStyle/>
          <a:p>
            <a:pPr marL="514350" indent="-514350">
              <a:spcBef>
                <a:spcPct val="20000"/>
              </a:spcBef>
              <a:defRPr/>
            </a:pPr>
            <a:r>
              <a:rPr lang="tr-TR" sz="2400" dirty="0" smtClean="0">
                <a:solidFill>
                  <a:srgbClr val="FF0000"/>
                </a:solidFill>
              </a:rPr>
              <a:t>Tehlike: </a:t>
            </a:r>
            <a:r>
              <a:rPr lang="tr-TR" sz="2200" dirty="0" smtClean="0">
                <a:solidFill>
                  <a:srgbClr val="0000FF"/>
                </a:solidFill>
              </a:rPr>
              <a:t>İşyerinde var olan ya da dışarıdan gelebilecek, çalışanı veya işyerini etkileyebilecek zarar veya hasar verme potansiyeline denir.</a:t>
            </a:r>
          </a:p>
          <a:p>
            <a:pPr marL="514350" indent="-514350">
              <a:spcBef>
                <a:spcPct val="20000"/>
              </a:spcBef>
              <a:defRPr/>
            </a:pPr>
            <a:endParaRPr lang="tr-TR" sz="2400" b="1" dirty="0" smtClean="0">
              <a:solidFill>
                <a:srgbClr val="0000FF"/>
              </a:solidFill>
            </a:endParaRPr>
          </a:p>
        </p:txBody>
      </p:sp>
      <p:sp>
        <p:nvSpPr>
          <p:cNvPr id="10" name="9 Dikdörtgen"/>
          <p:cNvSpPr/>
          <p:nvPr/>
        </p:nvSpPr>
        <p:spPr>
          <a:xfrm>
            <a:off x="1043608" y="1484784"/>
            <a:ext cx="7776864" cy="2677656"/>
          </a:xfrm>
          <a:prstGeom prst="rect">
            <a:avLst/>
          </a:prstGeom>
        </p:spPr>
        <p:txBody>
          <a:bodyPr wrap="square">
            <a:spAutoFit/>
          </a:bodyPr>
          <a:lstStyle/>
          <a:p>
            <a:r>
              <a:rPr lang="tr-TR" sz="2400" b="1" dirty="0" smtClean="0">
                <a:solidFill>
                  <a:srgbClr val="FF0000"/>
                </a:solidFill>
              </a:rPr>
              <a:t>TEHLİKELERİN TESPİT EDİLMESİ </a:t>
            </a:r>
          </a:p>
          <a:p>
            <a:endParaRPr lang="tr-TR" sz="2400" b="1" dirty="0" smtClean="0">
              <a:solidFill>
                <a:srgbClr val="FF0000"/>
              </a:solidFill>
            </a:endParaRPr>
          </a:p>
          <a:p>
            <a:r>
              <a:rPr lang="tr-TR" sz="2400" b="1" dirty="0" smtClean="0"/>
              <a:t>Şu üç soru tehlikeleri tanımlamamıza olanak tanır;</a:t>
            </a:r>
          </a:p>
          <a:p>
            <a:r>
              <a:rPr lang="tr-TR" sz="2400" b="1" dirty="0" smtClean="0"/>
              <a:t> </a:t>
            </a:r>
          </a:p>
          <a:p>
            <a:r>
              <a:rPr lang="tr-TR" sz="2400" b="1" dirty="0" smtClean="0">
                <a:solidFill>
                  <a:srgbClr val="0000FF"/>
                </a:solidFill>
              </a:rPr>
              <a:t>1-Tehlike Kaynakları nelerdir? </a:t>
            </a:r>
          </a:p>
          <a:p>
            <a:r>
              <a:rPr lang="tr-TR" sz="2400" b="1" dirty="0" smtClean="0">
                <a:solidFill>
                  <a:srgbClr val="0000FF"/>
                </a:solidFill>
              </a:rPr>
              <a:t>2-Bu tehlikeden kim yada ne zarar görebilir? </a:t>
            </a:r>
          </a:p>
          <a:p>
            <a:r>
              <a:rPr lang="tr-TR" sz="2400" b="1" dirty="0" smtClean="0">
                <a:solidFill>
                  <a:srgbClr val="0000FF"/>
                </a:solidFill>
              </a:rPr>
              <a:t>3-Zarar nasıl ortaya çıkabilir?</a:t>
            </a:r>
            <a:endParaRPr lang="tr-TR" sz="2400" b="1" dirty="0">
              <a:solidFill>
                <a:srgbClr val="0000FF"/>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 EKİBİ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755576" y="1412776"/>
            <a:ext cx="7776864" cy="4524315"/>
          </a:xfrm>
          <a:prstGeom prst="rect">
            <a:avLst/>
          </a:prstGeom>
        </p:spPr>
        <p:txBody>
          <a:bodyPr wrap="square">
            <a:spAutoFit/>
          </a:bodyPr>
          <a:lstStyle/>
          <a:p>
            <a:r>
              <a:rPr lang="tr-TR" sz="2400" b="1" dirty="0" smtClean="0">
                <a:solidFill>
                  <a:srgbClr val="FF0000"/>
                </a:solidFill>
              </a:rPr>
              <a:t>RİSKLERDEN KİM YADA NELER ETKİLENEBİLR? </a:t>
            </a:r>
          </a:p>
          <a:p>
            <a:r>
              <a:rPr lang="tr-TR" sz="2400" dirty="0" smtClean="0">
                <a:solidFill>
                  <a:srgbClr val="0000FF"/>
                </a:solidFill>
              </a:rPr>
              <a:t>• Çalışanlar, </a:t>
            </a:r>
          </a:p>
          <a:p>
            <a:pPr>
              <a:buFont typeface="Arial" pitchFamily="34" charset="0"/>
              <a:buChar char="•"/>
            </a:pPr>
            <a:r>
              <a:rPr lang="tr-TR" sz="2400" dirty="0" smtClean="0">
                <a:solidFill>
                  <a:srgbClr val="0000FF"/>
                </a:solidFill>
              </a:rPr>
              <a:t>Öğrenciler,</a:t>
            </a:r>
          </a:p>
          <a:p>
            <a:pPr>
              <a:buFont typeface="Arial" pitchFamily="34" charset="0"/>
              <a:buChar char="•"/>
            </a:pPr>
            <a:r>
              <a:rPr lang="tr-TR" sz="2400" dirty="0" smtClean="0">
                <a:solidFill>
                  <a:srgbClr val="0000FF"/>
                </a:solidFill>
              </a:rPr>
              <a:t>Stajyerler</a:t>
            </a:r>
          </a:p>
          <a:p>
            <a:r>
              <a:rPr lang="tr-TR" sz="2400" dirty="0" smtClean="0">
                <a:solidFill>
                  <a:srgbClr val="0000FF"/>
                </a:solidFill>
              </a:rPr>
              <a:t>• Çevrede bulunanlar, </a:t>
            </a:r>
          </a:p>
          <a:p>
            <a:r>
              <a:rPr lang="tr-TR" sz="2400" dirty="0" smtClean="0">
                <a:solidFill>
                  <a:srgbClr val="0000FF"/>
                </a:solidFill>
              </a:rPr>
              <a:t>• Toplum, </a:t>
            </a:r>
          </a:p>
          <a:p>
            <a:r>
              <a:rPr lang="tr-TR" sz="2400" dirty="0" smtClean="0">
                <a:solidFill>
                  <a:srgbClr val="0000FF"/>
                </a:solidFill>
              </a:rPr>
              <a:t>• Çevre, </a:t>
            </a:r>
          </a:p>
          <a:p>
            <a:r>
              <a:rPr lang="tr-TR" sz="2400" dirty="0" smtClean="0">
                <a:solidFill>
                  <a:srgbClr val="0000FF"/>
                </a:solidFill>
              </a:rPr>
              <a:t>• Üretim, </a:t>
            </a:r>
          </a:p>
          <a:p>
            <a:r>
              <a:rPr lang="tr-TR" sz="2400" dirty="0" smtClean="0">
                <a:solidFill>
                  <a:srgbClr val="0000FF"/>
                </a:solidFill>
              </a:rPr>
              <a:t>• Mülk, </a:t>
            </a:r>
          </a:p>
          <a:p>
            <a:r>
              <a:rPr lang="tr-TR" sz="2400" dirty="0" smtClean="0">
                <a:solidFill>
                  <a:srgbClr val="0000FF"/>
                </a:solidFill>
              </a:rPr>
              <a:t>• İtibar, </a:t>
            </a:r>
          </a:p>
          <a:p>
            <a:r>
              <a:rPr lang="tr-TR" sz="2400" dirty="0" smtClean="0">
                <a:solidFill>
                  <a:srgbClr val="0000FF"/>
                </a:solidFill>
              </a:rPr>
              <a:t>• Ortaklar, </a:t>
            </a:r>
          </a:p>
          <a:p>
            <a:r>
              <a:rPr lang="tr-TR" sz="2400" dirty="0" smtClean="0">
                <a:solidFill>
                  <a:srgbClr val="0000FF"/>
                </a:solidFill>
              </a:rPr>
              <a:t>• Müşteriler v.b </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 EKİBİ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8 Dikdörtgen"/>
          <p:cNvSpPr/>
          <p:nvPr/>
        </p:nvSpPr>
        <p:spPr>
          <a:xfrm>
            <a:off x="1547664" y="3645024"/>
            <a:ext cx="6912768" cy="1569660"/>
          </a:xfrm>
          <a:prstGeom prst="rect">
            <a:avLst/>
          </a:prstGeom>
        </p:spPr>
        <p:txBody>
          <a:bodyPr wrap="square">
            <a:spAutoFit/>
          </a:bodyPr>
          <a:lstStyle/>
          <a:p>
            <a:pPr marL="514350" indent="-514350">
              <a:spcBef>
                <a:spcPct val="20000"/>
              </a:spcBef>
              <a:defRPr/>
            </a:pPr>
            <a:r>
              <a:rPr lang="tr-TR" sz="2400" dirty="0" smtClean="0">
                <a:solidFill>
                  <a:srgbClr val="0000FF"/>
                </a:solidFill>
              </a:rPr>
              <a:t>	Tehlikelerden kaynaklanan riskin büyüklüğünü tahmin etmek ve mevcut kontrollerin yeterliliğini dikkate alarak riskin </a:t>
            </a:r>
            <a:r>
              <a:rPr lang="tr-TR" sz="2400" u="sng" dirty="0" smtClean="0">
                <a:solidFill>
                  <a:srgbClr val="FF0000"/>
                </a:solidFill>
              </a:rPr>
              <a:t>kabul edilebilir </a:t>
            </a:r>
            <a:r>
              <a:rPr lang="tr-TR" sz="2400" dirty="0" smtClean="0">
                <a:solidFill>
                  <a:srgbClr val="0000FF"/>
                </a:solidFill>
              </a:rPr>
              <a:t>olup olmadığına karar vermek </a:t>
            </a:r>
            <a:endParaRPr lang="tr-TR" sz="2400" b="1" dirty="0">
              <a:solidFill>
                <a:srgbClr val="0000FF"/>
              </a:solidFill>
            </a:endParaRPr>
          </a:p>
        </p:txBody>
      </p:sp>
      <p:sp>
        <p:nvSpPr>
          <p:cNvPr id="10" name="9 Dikdörtgen"/>
          <p:cNvSpPr/>
          <p:nvPr/>
        </p:nvSpPr>
        <p:spPr>
          <a:xfrm>
            <a:off x="539552" y="1988840"/>
            <a:ext cx="7776864" cy="830997"/>
          </a:xfrm>
          <a:prstGeom prst="rect">
            <a:avLst/>
          </a:prstGeom>
        </p:spPr>
        <p:txBody>
          <a:bodyPr wrap="square">
            <a:spAutoFit/>
          </a:bodyPr>
          <a:lstStyle/>
          <a:p>
            <a:pPr marL="514350" indent="-514350">
              <a:spcBef>
                <a:spcPct val="20000"/>
              </a:spcBef>
              <a:defRPr/>
            </a:pPr>
            <a:r>
              <a:rPr lang="tr-TR" sz="2400" b="1" dirty="0" smtClean="0">
                <a:solidFill>
                  <a:srgbClr val="FF0000"/>
                </a:solidFill>
              </a:rPr>
              <a:t>Risk: </a:t>
            </a:r>
            <a:r>
              <a:rPr lang="tr-TR" sz="2400" b="1" dirty="0" smtClean="0">
                <a:solidFill>
                  <a:srgbClr val="0000FF"/>
                </a:solidFill>
              </a:rPr>
              <a:t>Tehlikeden kaynaklanacak kayıp, yaralanma ya da başka zararlı sonuç meydana gelme ihtimaline denir.</a:t>
            </a:r>
            <a:endParaRPr lang="tr-TR" sz="2400" b="1" dirty="0">
              <a:solidFill>
                <a:srgbClr val="0000FF"/>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RİSK DEĞERLENDİRME EKİBİ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 name="7 Dikdörtgen"/>
          <p:cNvSpPr/>
          <p:nvPr/>
        </p:nvSpPr>
        <p:spPr>
          <a:xfrm>
            <a:off x="683568" y="1628800"/>
            <a:ext cx="7776864" cy="1200329"/>
          </a:xfrm>
          <a:prstGeom prst="rect">
            <a:avLst/>
          </a:prstGeom>
        </p:spPr>
        <p:txBody>
          <a:bodyPr wrap="square">
            <a:spAutoFit/>
          </a:bodyPr>
          <a:lstStyle/>
          <a:p>
            <a:r>
              <a:rPr lang="tr-TR" sz="2400" b="1" dirty="0" smtClean="0">
                <a:solidFill>
                  <a:srgbClr val="FF0000"/>
                </a:solidFill>
              </a:rPr>
              <a:t>Kabul edilebilir risk: </a:t>
            </a:r>
          </a:p>
          <a:p>
            <a:r>
              <a:rPr lang="tr-TR" sz="2400" dirty="0" smtClean="0">
                <a:solidFill>
                  <a:srgbClr val="0000FF"/>
                </a:solidFill>
              </a:rPr>
              <a:t>Kuruluşun yasal zorunluluklara ve kendi İSG politikasına göre, tahammül edebileceği düzeye indirilmiş risk. </a:t>
            </a:r>
            <a:endParaRPr lang="tr-TR" sz="2400" b="1" dirty="0">
              <a:solidFill>
                <a:srgbClr val="0000FF"/>
              </a:solidFill>
            </a:endParaRPr>
          </a:p>
        </p:txBody>
      </p:sp>
      <p:pic>
        <p:nvPicPr>
          <p:cNvPr id="2051" name="Picture 3" descr="C:\Users\Casper\Desktop\İŞ KAZ\39.jpg"/>
          <p:cNvPicPr>
            <a:picLocks noChangeAspect="1" noChangeArrowheads="1"/>
          </p:cNvPicPr>
          <p:nvPr/>
        </p:nvPicPr>
        <p:blipFill>
          <a:blip r:embed="rId3" cstate="print"/>
          <a:srcRect/>
          <a:stretch>
            <a:fillRect/>
          </a:stretch>
        </p:blipFill>
        <p:spPr bwMode="auto">
          <a:xfrm>
            <a:off x="323528" y="2833819"/>
            <a:ext cx="4104456" cy="3547509"/>
          </a:xfrm>
          <a:prstGeom prst="rect">
            <a:avLst/>
          </a:prstGeom>
          <a:noFill/>
        </p:spPr>
      </p:pic>
      <p:graphicFrame>
        <p:nvGraphicFramePr>
          <p:cNvPr id="9" name="8 Tablo"/>
          <p:cNvGraphicFramePr>
            <a:graphicFrameLocks noGrp="1"/>
          </p:cNvGraphicFramePr>
          <p:nvPr/>
        </p:nvGraphicFramePr>
        <p:xfrm>
          <a:off x="3995936" y="3284984"/>
          <a:ext cx="4608513" cy="2886824"/>
        </p:xfrm>
        <a:graphic>
          <a:graphicData uri="http://schemas.openxmlformats.org/drawingml/2006/table">
            <a:tbl>
              <a:tblPr/>
              <a:tblGrid>
                <a:gridCol w="1696110"/>
                <a:gridCol w="2912403"/>
              </a:tblGrid>
              <a:tr h="936104">
                <a:tc>
                  <a:txBody>
                    <a:bodyPr/>
                    <a:lstStyle/>
                    <a:p>
                      <a:pPr algn="ctr" fontAlgn="ctr"/>
                      <a:r>
                        <a:rPr lang="tr-TR" sz="1400" b="1" i="0" u="none" strike="noStrike" dirty="0">
                          <a:solidFill>
                            <a:srgbClr val="000000"/>
                          </a:solidFill>
                          <a:latin typeface="Calibri"/>
                        </a:rPr>
                        <a:t>(Y) Yüksek Seviye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tr-TR" sz="1400" b="1" i="0" u="none" strike="noStrike" dirty="0">
                          <a:solidFill>
                            <a:srgbClr val="000000"/>
                          </a:solidFill>
                          <a:latin typeface="Calibri"/>
                        </a:rPr>
                        <a:t>Aşırı Yüksek Seviye Risk</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91036">
                <a:tc>
                  <a:txBody>
                    <a:bodyPr/>
                    <a:lstStyle/>
                    <a:p>
                      <a:pPr algn="ctr" fontAlgn="ctr"/>
                      <a:r>
                        <a:rPr lang="tr-TR" sz="1600" b="1" i="0" u="none" strike="noStrike" dirty="0">
                          <a:solidFill>
                            <a:srgbClr val="000000"/>
                          </a:solidFill>
                          <a:latin typeface="Calibri"/>
                        </a:rPr>
                        <a:t>(O) Orta Risk</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tr-TR" sz="1600" b="1" i="0" u="none" strike="noStrike" dirty="0">
                          <a:solidFill>
                            <a:srgbClr val="000000"/>
                          </a:solidFill>
                          <a:latin typeface="Calibri"/>
                        </a:rPr>
                        <a:t>Yönetimin sorumluluğu </a:t>
                      </a:r>
                      <a:r>
                        <a:rPr lang="tr-TR" sz="1600" b="1" i="0" u="none" strike="noStrike" dirty="0" err="1">
                          <a:solidFill>
                            <a:srgbClr val="000000"/>
                          </a:solidFill>
                          <a:latin typeface="Calibri"/>
                        </a:rPr>
                        <a:t>açıkca</a:t>
                      </a:r>
                      <a:r>
                        <a:rPr lang="tr-TR" sz="1600" b="1" i="0" u="none" strike="noStrike" dirty="0">
                          <a:solidFill>
                            <a:srgbClr val="000000"/>
                          </a:solidFill>
                          <a:latin typeface="Calibri"/>
                        </a:rPr>
                        <a:t> belirlenmelidir.</a:t>
                      </a:r>
                    </a:p>
                    <a:p>
                      <a:pPr algn="ctr" fontAlgn="ctr"/>
                      <a:r>
                        <a:rPr lang="tr-TR" sz="1600" b="1" i="0" u="none" strike="noStrike" dirty="0">
                          <a:solidFill>
                            <a:srgbClr val="000000"/>
                          </a:solidFill>
                          <a:latin typeface="Calibri"/>
                        </a:rPr>
                        <a:t> </a:t>
                      </a:r>
                    </a:p>
                    <a:p>
                      <a:pPr algn="ctr" fontAlgn="ctr"/>
                      <a:r>
                        <a:rPr lang="tr-TR" sz="1600" b="1" i="0" u="none" strike="noStrike" dirty="0">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68277">
                <a:tc>
                  <a:txBody>
                    <a:bodyPr/>
                    <a:lstStyle/>
                    <a:p>
                      <a:pPr algn="ctr" fontAlgn="ctr"/>
                      <a:r>
                        <a:rPr lang="tr-TR" sz="1600" b="1" i="0" u="none" strike="noStrike" dirty="0">
                          <a:solidFill>
                            <a:srgbClr val="000000"/>
                          </a:solidFill>
                          <a:latin typeface="Calibri"/>
                        </a:rPr>
                        <a:t>(D) Düşük Risk</a:t>
                      </a:r>
                    </a:p>
                    <a:p>
                      <a:pPr algn="ctr" fontAlgn="ctr"/>
                      <a:r>
                        <a:rPr lang="tr-TR" sz="1600" b="1" i="0" u="none" strike="noStrike" dirty="0">
                          <a:solidFill>
                            <a:srgbClr val="000000"/>
                          </a:solidFill>
                          <a:latin typeface="Calibri"/>
                        </a:rPr>
                        <a:t> </a:t>
                      </a:r>
                    </a:p>
                    <a:p>
                      <a:pPr algn="ctr" fontAlgn="ctr"/>
                      <a:r>
                        <a:rPr lang="tr-TR" sz="1600" b="1" i="0" u="none" strike="noStrike" dirty="0">
                          <a:solidFill>
                            <a:srgbClr val="000000"/>
                          </a:solidFill>
                          <a:latin typeface="Calibri"/>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tr-TR" sz="1600" b="1" i="0" u="none" strike="noStrike" dirty="0">
                          <a:solidFill>
                            <a:srgbClr val="000000"/>
                          </a:solidFill>
                          <a:latin typeface="Calibri"/>
                        </a:rPr>
                        <a:t>Rutin süreçler vasıtasıyla yönetilmelidir.</a:t>
                      </a:r>
                    </a:p>
                    <a:p>
                      <a:pPr algn="ctr" fontAlgn="ctr"/>
                      <a:r>
                        <a:rPr lang="tr-TR" sz="1600" b="1" i="0" u="none" strike="noStrike" dirty="0">
                          <a:solidFill>
                            <a:srgbClr val="000000"/>
                          </a:solidFill>
                          <a:latin typeface="Calibri"/>
                        </a:rPr>
                        <a:t> </a:t>
                      </a:r>
                    </a:p>
                    <a:p>
                      <a:pPr algn="ctr" fontAlgn="ctr"/>
                      <a:r>
                        <a:rPr lang="tr-TR" sz="1600" b="1" i="0" u="none" strike="noStrike" dirty="0">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9" name="Picture 2"/>
          <p:cNvPicPr>
            <a:picLocks noChangeAspect="1" noChangeArrowheads="1"/>
          </p:cNvPicPr>
          <p:nvPr/>
        </p:nvPicPr>
        <p:blipFill>
          <a:blip r:embed="rId3" cstate="print"/>
          <a:srcRect/>
          <a:stretch>
            <a:fillRect/>
          </a:stretch>
        </p:blipFill>
        <p:spPr bwMode="auto">
          <a:xfrm>
            <a:off x="6084169" y="2348881"/>
            <a:ext cx="2462531" cy="1728191"/>
          </a:xfrm>
          <a:prstGeom prst="rect">
            <a:avLst/>
          </a:prstGeom>
          <a:noFill/>
          <a:ln w="9525">
            <a:noFill/>
            <a:miter lim="800000"/>
            <a:headEnd/>
            <a:tailEnd/>
          </a:ln>
        </p:spPr>
      </p:pic>
      <p:sp>
        <p:nvSpPr>
          <p:cNvPr id="10" name="object 4"/>
          <p:cNvSpPr txBox="1"/>
          <p:nvPr/>
        </p:nvSpPr>
        <p:spPr>
          <a:xfrm>
            <a:off x="251520" y="1028065"/>
            <a:ext cx="8640960" cy="4557658"/>
          </a:xfrm>
          <a:prstGeom prst="rect">
            <a:avLst/>
          </a:prstGeom>
        </p:spPr>
        <p:txBody>
          <a:bodyPr vert="horz" wrap="square" lIns="0" tIns="0" rIns="0" bIns="0" rtlCol="0">
            <a:spAutoFit/>
          </a:bodyPr>
          <a:lstStyle/>
          <a:p>
            <a:pPr marL="1388110" algn="ctr">
              <a:lnSpc>
                <a:spcPct val="100000"/>
              </a:lnSpc>
            </a:pPr>
            <a:r>
              <a:rPr sz="2000" b="1" dirty="0">
                <a:solidFill>
                  <a:srgbClr val="FF0000"/>
                </a:solidFill>
                <a:latin typeface="Trebuchet MS"/>
                <a:cs typeface="Trebuchet MS"/>
              </a:rPr>
              <a:t>İŞ SAĞL</a:t>
            </a:r>
            <a:r>
              <a:rPr sz="2000" b="1" spc="5" dirty="0">
                <a:solidFill>
                  <a:srgbClr val="FF0000"/>
                </a:solidFill>
                <a:latin typeface="Trebuchet MS"/>
                <a:cs typeface="Trebuchet MS"/>
              </a:rPr>
              <a:t>I</a:t>
            </a:r>
            <a:r>
              <a:rPr sz="2000" b="1" dirty="0">
                <a:solidFill>
                  <a:srgbClr val="FF0000"/>
                </a:solidFill>
                <a:latin typeface="Trebuchet MS"/>
                <a:cs typeface="Trebuchet MS"/>
              </a:rPr>
              <a:t>ĞI</a:t>
            </a:r>
            <a:r>
              <a:rPr sz="2000" b="1" spc="-15" dirty="0">
                <a:solidFill>
                  <a:srgbClr val="FF0000"/>
                </a:solidFill>
                <a:latin typeface="Trebuchet MS"/>
                <a:cs typeface="Trebuchet MS"/>
              </a:rPr>
              <a:t> </a:t>
            </a:r>
            <a:r>
              <a:rPr sz="2000" b="1" dirty="0">
                <a:solidFill>
                  <a:srgbClr val="FF0000"/>
                </a:solidFill>
                <a:latin typeface="Trebuchet MS"/>
                <a:cs typeface="Trebuchet MS"/>
              </a:rPr>
              <a:t>VE </a:t>
            </a:r>
            <a:r>
              <a:rPr sz="2000" b="1" spc="-10" dirty="0" smtClean="0">
                <a:solidFill>
                  <a:srgbClr val="FF0000"/>
                </a:solidFill>
                <a:latin typeface="Trebuchet MS"/>
                <a:cs typeface="Trebuchet MS"/>
              </a:rPr>
              <a:t>G</a:t>
            </a:r>
            <a:r>
              <a:rPr sz="2000" b="1" dirty="0" smtClean="0">
                <a:solidFill>
                  <a:srgbClr val="FF0000"/>
                </a:solidFill>
                <a:latin typeface="Trebuchet MS"/>
                <a:cs typeface="Trebuchet MS"/>
              </a:rPr>
              <a:t>ÜVENLİĞİ</a:t>
            </a:r>
            <a:r>
              <a:rPr lang="tr-TR" sz="2000" b="1" dirty="0" smtClean="0">
                <a:solidFill>
                  <a:srgbClr val="FF0000"/>
                </a:solidFill>
                <a:latin typeface="Trebuchet MS"/>
                <a:cs typeface="Trebuchet MS"/>
              </a:rPr>
              <a:t> KURULU</a:t>
            </a:r>
            <a:endParaRPr sz="2000" dirty="0">
              <a:latin typeface="Trebuchet MS"/>
              <a:cs typeface="Trebuchet MS"/>
            </a:endParaRPr>
          </a:p>
          <a:p>
            <a:pPr>
              <a:lnSpc>
                <a:spcPct val="100000"/>
              </a:lnSpc>
              <a:spcBef>
                <a:spcPts val="13"/>
              </a:spcBef>
            </a:pPr>
            <a:endParaRPr sz="3200" dirty="0">
              <a:latin typeface="Times New Roman"/>
              <a:cs typeface="Times New Roman"/>
            </a:endParaRPr>
          </a:p>
          <a:p>
            <a:pPr marL="12700" marR="2611120">
              <a:lnSpc>
                <a:spcPct val="150100"/>
              </a:lnSpc>
            </a:pPr>
            <a:r>
              <a:rPr sz="2000" b="1" dirty="0">
                <a:solidFill>
                  <a:srgbClr val="0033CC"/>
                </a:solidFill>
                <a:latin typeface="Trebuchet MS"/>
                <a:cs typeface="Trebuchet MS"/>
              </a:rPr>
              <a:t>Elli </a:t>
            </a:r>
            <a:r>
              <a:rPr sz="2000" b="1" spc="-10" dirty="0">
                <a:solidFill>
                  <a:srgbClr val="0033CC"/>
                </a:solidFill>
                <a:latin typeface="Trebuchet MS"/>
                <a:cs typeface="Trebuchet MS"/>
              </a:rPr>
              <a:t>v</a:t>
            </a:r>
            <a:r>
              <a:rPr sz="2000" b="1" spc="-5" dirty="0">
                <a:solidFill>
                  <a:srgbClr val="0033CC"/>
                </a:solidFill>
                <a:latin typeface="Trebuchet MS"/>
                <a:cs typeface="Trebuchet MS"/>
              </a:rPr>
              <a:t>e</a:t>
            </a:r>
            <a:r>
              <a:rPr sz="2000" b="1" dirty="0">
                <a:solidFill>
                  <a:srgbClr val="0033CC"/>
                </a:solidFill>
                <a:latin typeface="Trebuchet MS"/>
                <a:cs typeface="Trebuchet MS"/>
              </a:rPr>
              <a:t> </a:t>
            </a:r>
            <a:r>
              <a:rPr sz="2000" b="1" spc="-5" dirty="0">
                <a:solidFill>
                  <a:srgbClr val="0033CC"/>
                </a:solidFill>
                <a:latin typeface="Trebuchet MS"/>
                <a:cs typeface="Trebuchet MS"/>
              </a:rPr>
              <a:t>daha</a:t>
            </a:r>
            <a:r>
              <a:rPr sz="2000" b="1" spc="-10" dirty="0">
                <a:solidFill>
                  <a:srgbClr val="0033CC"/>
                </a:solidFill>
                <a:latin typeface="Trebuchet MS"/>
                <a:cs typeface="Trebuchet MS"/>
              </a:rPr>
              <a:t> </a:t>
            </a:r>
            <a:r>
              <a:rPr sz="2000" b="1" spc="-5" dirty="0">
                <a:solidFill>
                  <a:srgbClr val="0033CC"/>
                </a:solidFill>
                <a:latin typeface="Trebuchet MS"/>
                <a:cs typeface="Trebuchet MS"/>
              </a:rPr>
              <a:t>fa</a:t>
            </a:r>
            <a:r>
              <a:rPr sz="2000" b="1" dirty="0">
                <a:solidFill>
                  <a:srgbClr val="0033CC"/>
                </a:solidFill>
                <a:latin typeface="Trebuchet MS"/>
                <a:cs typeface="Trebuchet MS"/>
              </a:rPr>
              <a:t>z</a:t>
            </a:r>
            <a:r>
              <a:rPr sz="2000" b="1" spc="-5" dirty="0">
                <a:solidFill>
                  <a:srgbClr val="0033CC"/>
                </a:solidFill>
                <a:latin typeface="Trebuchet MS"/>
                <a:cs typeface="Trebuchet MS"/>
              </a:rPr>
              <a:t>la</a:t>
            </a:r>
            <a:r>
              <a:rPr sz="2000" b="1" spc="-10" dirty="0">
                <a:solidFill>
                  <a:srgbClr val="0033CC"/>
                </a:solidFill>
                <a:latin typeface="Trebuchet MS"/>
                <a:cs typeface="Trebuchet MS"/>
              </a:rPr>
              <a:t> </a:t>
            </a:r>
            <a:r>
              <a:rPr sz="2000" dirty="0">
                <a:latin typeface="Trebuchet MS"/>
                <a:cs typeface="Trebuchet MS"/>
              </a:rPr>
              <a:t>çalışanın</a:t>
            </a:r>
            <a:r>
              <a:rPr sz="2000" spc="25" dirty="0">
                <a:latin typeface="Trebuchet MS"/>
                <a:cs typeface="Trebuchet MS"/>
              </a:rPr>
              <a:t> </a:t>
            </a:r>
            <a:r>
              <a:rPr sz="2000" dirty="0">
                <a:latin typeface="Trebuchet MS"/>
                <a:cs typeface="Trebuchet MS"/>
              </a:rPr>
              <a:t>bul</a:t>
            </a:r>
            <a:r>
              <a:rPr sz="2000" spc="-10" dirty="0">
                <a:latin typeface="Trebuchet MS"/>
                <a:cs typeface="Trebuchet MS"/>
              </a:rPr>
              <a:t>u</a:t>
            </a:r>
            <a:r>
              <a:rPr sz="2000" dirty="0">
                <a:latin typeface="Trebuchet MS"/>
                <a:cs typeface="Trebuchet MS"/>
              </a:rPr>
              <a:t>nd</a:t>
            </a:r>
            <a:r>
              <a:rPr sz="2000" spc="-10" dirty="0">
                <a:latin typeface="Trebuchet MS"/>
                <a:cs typeface="Trebuchet MS"/>
              </a:rPr>
              <a:t>u</a:t>
            </a:r>
            <a:r>
              <a:rPr sz="2000" dirty="0">
                <a:latin typeface="Trebuchet MS"/>
                <a:cs typeface="Trebuchet MS"/>
              </a:rPr>
              <a:t>ğu ve</a:t>
            </a:r>
            <a:r>
              <a:rPr sz="2000" spc="5" dirty="0">
                <a:latin typeface="Trebuchet MS"/>
                <a:cs typeface="Trebuchet MS"/>
              </a:rPr>
              <a:t> </a:t>
            </a:r>
            <a:r>
              <a:rPr sz="2000" b="1" dirty="0">
                <a:solidFill>
                  <a:srgbClr val="C00000"/>
                </a:solidFill>
                <a:latin typeface="Trebuchet MS"/>
                <a:cs typeface="Trebuchet MS"/>
              </a:rPr>
              <a:t>altı</a:t>
            </a:r>
            <a:r>
              <a:rPr sz="2000" b="1" spc="-10" dirty="0">
                <a:solidFill>
                  <a:srgbClr val="C00000"/>
                </a:solidFill>
                <a:latin typeface="Trebuchet MS"/>
                <a:cs typeface="Trebuchet MS"/>
              </a:rPr>
              <a:t> </a:t>
            </a:r>
            <a:r>
              <a:rPr sz="2000" b="1" dirty="0">
                <a:solidFill>
                  <a:srgbClr val="C00000"/>
                </a:solidFill>
                <a:latin typeface="Trebuchet MS"/>
                <a:cs typeface="Trebuchet MS"/>
              </a:rPr>
              <a:t>aydan</a:t>
            </a:r>
            <a:r>
              <a:rPr sz="2000" b="1" spc="-25" dirty="0">
                <a:solidFill>
                  <a:srgbClr val="C00000"/>
                </a:solidFill>
                <a:latin typeface="Trebuchet MS"/>
                <a:cs typeface="Trebuchet MS"/>
              </a:rPr>
              <a:t> </a:t>
            </a:r>
            <a:r>
              <a:rPr sz="2000" b="1" dirty="0">
                <a:solidFill>
                  <a:srgbClr val="C00000"/>
                </a:solidFill>
                <a:latin typeface="Trebuchet MS"/>
                <a:cs typeface="Trebuchet MS"/>
              </a:rPr>
              <a:t>fazla</a:t>
            </a:r>
            <a:r>
              <a:rPr sz="2000" b="1" spc="-20" dirty="0">
                <a:solidFill>
                  <a:srgbClr val="C00000"/>
                </a:solidFill>
                <a:latin typeface="Trebuchet MS"/>
                <a:cs typeface="Trebuchet MS"/>
              </a:rPr>
              <a:t> </a:t>
            </a:r>
            <a:r>
              <a:rPr sz="2000" b="1" dirty="0">
                <a:solidFill>
                  <a:srgbClr val="C00000"/>
                </a:solidFill>
                <a:latin typeface="Trebuchet MS"/>
                <a:cs typeface="Trebuchet MS"/>
              </a:rPr>
              <a:t>s</a:t>
            </a:r>
            <a:r>
              <a:rPr sz="2000" b="1" spc="-10" dirty="0">
                <a:solidFill>
                  <a:srgbClr val="C00000"/>
                </a:solidFill>
                <a:latin typeface="Trebuchet MS"/>
                <a:cs typeface="Trebuchet MS"/>
              </a:rPr>
              <a:t>ü</a:t>
            </a:r>
            <a:r>
              <a:rPr sz="2000" b="1" dirty="0">
                <a:solidFill>
                  <a:srgbClr val="C00000"/>
                </a:solidFill>
                <a:latin typeface="Trebuchet MS"/>
                <a:cs typeface="Trebuchet MS"/>
              </a:rPr>
              <a:t>ren</a:t>
            </a:r>
            <a:r>
              <a:rPr sz="2000" b="1" spc="-5" dirty="0">
                <a:solidFill>
                  <a:srgbClr val="C00000"/>
                </a:solidFill>
                <a:latin typeface="Trebuchet MS"/>
                <a:cs typeface="Trebuchet MS"/>
              </a:rPr>
              <a:t> </a:t>
            </a:r>
            <a:r>
              <a:rPr sz="2000" b="1" dirty="0">
                <a:solidFill>
                  <a:srgbClr val="C00000"/>
                </a:solidFill>
                <a:latin typeface="Trebuchet MS"/>
                <a:cs typeface="Trebuchet MS"/>
              </a:rPr>
              <a:t>s</a:t>
            </a:r>
            <a:r>
              <a:rPr sz="2000" b="1" spc="-10" dirty="0">
                <a:solidFill>
                  <a:srgbClr val="C00000"/>
                </a:solidFill>
                <a:latin typeface="Trebuchet MS"/>
                <a:cs typeface="Trebuchet MS"/>
              </a:rPr>
              <a:t>ü</a:t>
            </a:r>
            <a:r>
              <a:rPr sz="2000" b="1" dirty="0">
                <a:solidFill>
                  <a:srgbClr val="C00000"/>
                </a:solidFill>
                <a:latin typeface="Trebuchet MS"/>
                <a:cs typeface="Trebuchet MS"/>
              </a:rPr>
              <a:t>rekli</a:t>
            </a:r>
            <a:r>
              <a:rPr sz="2000" b="1" spc="-10" dirty="0">
                <a:solidFill>
                  <a:srgbClr val="C00000"/>
                </a:solidFill>
                <a:latin typeface="Trebuchet MS"/>
                <a:cs typeface="Trebuchet MS"/>
              </a:rPr>
              <a:t> </a:t>
            </a:r>
            <a:r>
              <a:rPr sz="2000" dirty="0">
                <a:latin typeface="Trebuchet MS"/>
                <a:cs typeface="Trebuchet MS"/>
              </a:rPr>
              <a:t>işlerin yapıldı</a:t>
            </a:r>
            <a:r>
              <a:rPr sz="2000" spc="-10" dirty="0">
                <a:latin typeface="Trebuchet MS"/>
                <a:cs typeface="Trebuchet MS"/>
              </a:rPr>
              <a:t>ğ</a:t>
            </a:r>
            <a:r>
              <a:rPr sz="2000" dirty="0">
                <a:latin typeface="Trebuchet MS"/>
                <a:cs typeface="Trebuchet MS"/>
              </a:rPr>
              <a:t>ı</a:t>
            </a:r>
            <a:r>
              <a:rPr sz="2000" spc="30" dirty="0">
                <a:latin typeface="Trebuchet MS"/>
                <a:cs typeface="Trebuchet MS"/>
              </a:rPr>
              <a:t> </a:t>
            </a:r>
            <a:r>
              <a:rPr sz="2000" u="heavy" spc="-600" dirty="0">
                <a:latin typeface="Times New Roman"/>
                <a:cs typeface="Times New Roman"/>
              </a:rPr>
              <a:t> </a:t>
            </a:r>
            <a:r>
              <a:rPr sz="2000" b="1" u="heavy" dirty="0">
                <a:latin typeface="Trebuchet MS"/>
                <a:cs typeface="Trebuchet MS"/>
              </a:rPr>
              <a:t>işyerlerinde</a:t>
            </a:r>
            <a:r>
              <a:rPr sz="2000" b="1" spc="-25" dirty="0">
                <a:latin typeface="Trebuchet MS"/>
                <a:cs typeface="Trebuchet MS"/>
              </a:rPr>
              <a:t> </a:t>
            </a:r>
            <a:r>
              <a:rPr sz="2000" dirty="0">
                <a:latin typeface="Trebuchet MS"/>
                <a:cs typeface="Trebuchet MS"/>
              </a:rPr>
              <a:t>işveren,</a:t>
            </a:r>
          </a:p>
          <a:p>
            <a:pPr marL="12700">
              <a:lnSpc>
                <a:spcPct val="100000"/>
              </a:lnSpc>
              <a:spcBef>
                <a:spcPts val="1440"/>
              </a:spcBef>
            </a:pPr>
            <a:r>
              <a:rPr sz="2000" dirty="0">
                <a:latin typeface="Trebuchet MS"/>
                <a:cs typeface="Trebuchet MS"/>
              </a:rPr>
              <a:t>iş</a:t>
            </a:r>
            <a:r>
              <a:rPr sz="2000" spc="5" dirty="0">
                <a:latin typeface="Trebuchet MS"/>
                <a:cs typeface="Trebuchet MS"/>
              </a:rPr>
              <a:t> </a:t>
            </a:r>
            <a:r>
              <a:rPr sz="2000" dirty="0">
                <a:latin typeface="Trebuchet MS"/>
                <a:cs typeface="Trebuchet MS"/>
              </a:rPr>
              <a:t>sağlı</a:t>
            </a:r>
            <a:r>
              <a:rPr sz="2000" spc="-10" dirty="0">
                <a:latin typeface="Trebuchet MS"/>
                <a:cs typeface="Trebuchet MS"/>
              </a:rPr>
              <a:t>ğ</a:t>
            </a:r>
            <a:r>
              <a:rPr sz="2000" dirty="0">
                <a:latin typeface="Trebuchet MS"/>
                <a:cs typeface="Trebuchet MS"/>
              </a:rPr>
              <a:t>ı</a:t>
            </a:r>
            <a:r>
              <a:rPr sz="2000" spc="20" dirty="0">
                <a:latin typeface="Trebuchet MS"/>
                <a:cs typeface="Trebuchet MS"/>
              </a:rPr>
              <a:t> </a:t>
            </a:r>
            <a:r>
              <a:rPr sz="2000" dirty="0">
                <a:latin typeface="Trebuchet MS"/>
                <a:cs typeface="Trebuchet MS"/>
              </a:rPr>
              <a:t>ve</a:t>
            </a:r>
            <a:r>
              <a:rPr sz="2000" spc="5" dirty="0">
                <a:latin typeface="Trebuchet MS"/>
                <a:cs typeface="Trebuchet MS"/>
              </a:rPr>
              <a:t> </a:t>
            </a:r>
            <a:r>
              <a:rPr sz="2000" dirty="0">
                <a:latin typeface="Trebuchet MS"/>
                <a:cs typeface="Trebuchet MS"/>
              </a:rPr>
              <a:t>g</a:t>
            </a:r>
            <a:r>
              <a:rPr sz="2000" spc="-10" dirty="0">
                <a:latin typeface="Trebuchet MS"/>
                <a:cs typeface="Trebuchet MS"/>
              </a:rPr>
              <a:t>ü</a:t>
            </a:r>
            <a:r>
              <a:rPr sz="2000" dirty="0">
                <a:latin typeface="Trebuchet MS"/>
                <a:cs typeface="Trebuchet MS"/>
              </a:rPr>
              <a:t>venli</a:t>
            </a:r>
            <a:r>
              <a:rPr sz="2000" spc="-10" dirty="0">
                <a:latin typeface="Trebuchet MS"/>
                <a:cs typeface="Trebuchet MS"/>
              </a:rPr>
              <a:t>ğ</a:t>
            </a:r>
            <a:r>
              <a:rPr sz="2000" dirty="0">
                <a:latin typeface="Trebuchet MS"/>
                <a:cs typeface="Trebuchet MS"/>
              </a:rPr>
              <a:t>i</a:t>
            </a:r>
            <a:r>
              <a:rPr sz="2000" spc="15" dirty="0">
                <a:latin typeface="Trebuchet MS"/>
                <a:cs typeface="Trebuchet MS"/>
              </a:rPr>
              <a:t> </a:t>
            </a:r>
            <a:r>
              <a:rPr sz="2000" dirty="0">
                <a:latin typeface="Trebuchet MS"/>
                <a:cs typeface="Trebuchet MS"/>
              </a:rPr>
              <a:t>ile</a:t>
            </a:r>
          </a:p>
          <a:p>
            <a:pPr marL="12700" marR="2978785">
              <a:lnSpc>
                <a:spcPct val="150000"/>
              </a:lnSpc>
            </a:pPr>
            <a:r>
              <a:rPr sz="2000" spc="-5" dirty="0">
                <a:latin typeface="Trebuchet MS"/>
                <a:cs typeface="Trebuchet MS"/>
              </a:rPr>
              <a:t>ilgil</a:t>
            </a:r>
            <a:r>
              <a:rPr sz="2000" dirty="0">
                <a:latin typeface="Trebuchet MS"/>
                <a:cs typeface="Trebuchet MS"/>
              </a:rPr>
              <a:t>i</a:t>
            </a:r>
            <a:r>
              <a:rPr sz="2000" spc="20" dirty="0">
                <a:latin typeface="Trebuchet MS"/>
                <a:cs typeface="Trebuchet MS"/>
              </a:rPr>
              <a:t> </a:t>
            </a:r>
            <a:r>
              <a:rPr sz="2000" dirty="0">
                <a:latin typeface="Trebuchet MS"/>
                <a:cs typeface="Trebuchet MS"/>
              </a:rPr>
              <a:t>çalışmalarda</a:t>
            </a:r>
            <a:r>
              <a:rPr sz="2000" spc="25" dirty="0">
                <a:latin typeface="Trebuchet MS"/>
                <a:cs typeface="Trebuchet MS"/>
              </a:rPr>
              <a:t> </a:t>
            </a:r>
            <a:r>
              <a:rPr sz="2000" dirty="0">
                <a:latin typeface="Trebuchet MS"/>
                <a:cs typeface="Trebuchet MS"/>
              </a:rPr>
              <a:t>bul</a:t>
            </a:r>
            <a:r>
              <a:rPr sz="2000" spc="-10" dirty="0">
                <a:latin typeface="Trebuchet MS"/>
                <a:cs typeface="Trebuchet MS"/>
              </a:rPr>
              <a:t>u</a:t>
            </a:r>
            <a:r>
              <a:rPr sz="2000" dirty="0">
                <a:latin typeface="Trebuchet MS"/>
                <a:cs typeface="Trebuchet MS"/>
              </a:rPr>
              <a:t>nmak</a:t>
            </a:r>
            <a:r>
              <a:rPr sz="2000" spc="25" dirty="0">
                <a:latin typeface="Trebuchet MS"/>
                <a:cs typeface="Trebuchet MS"/>
              </a:rPr>
              <a:t> </a:t>
            </a:r>
            <a:r>
              <a:rPr sz="2000" dirty="0">
                <a:latin typeface="Trebuchet MS"/>
                <a:cs typeface="Trebuchet MS"/>
              </a:rPr>
              <a:t>üzere </a:t>
            </a:r>
            <a:r>
              <a:rPr sz="2000" b="1" spc="-5" dirty="0">
                <a:solidFill>
                  <a:srgbClr val="0033CC"/>
                </a:solidFill>
                <a:latin typeface="Trebuchet MS"/>
                <a:cs typeface="Trebuchet MS"/>
              </a:rPr>
              <a:t>kurul</a:t>
            </a:r>
            <a:r>
              <a:rPr sz="2000" b="1" spc="-10" dirty="0">
                <a:solidFill>
                  <a:srgbClr val="0033CC"/>
                </a:solidFill>
                <a:latin typeface="Trebuchet MS"/>
                <a:cs typeface="Trebuchet MS"/>
              </a:rPr>
              <a:t> </a:t>
            </a:r>
            <a:r>
              <a:rPr sz="2000" dirty="0">
                <a:latin typeface="Trebuchet MS"/>
                <a:cs typeface="Trebuchet MS"/>
              </a:rPr>
              <a:t>ol</a:t>
            </a:r>
            <a:r>
              <a:rPr sz="2000" spc="-10" dirty="0">
                <a:latin typeface="Trebuchet MS"/>
                <a:cs typeface="Trebuchet MS"/>
              </a:rPr>
              <a:t>u</a:t>
            </a:r>
            <a:r>
              <a:rPr sz="2000" dirty="0">
                <a:latin typeface="Trebuchet MS"/>
                <a:cs typeface="Trebuchet MS"/>
              </a:rPr>
              <a:t>şturu</a:t>
            </a:r>
            <a:r>
              <a:rPr sz="2000" spc="-330" dirty="0">
                <a:latin typeface="Trebuchet MS"/>
                <a:cs typeface="Trebuchet MS"/>
              </a:rPr>
              <a:t>r</a:t>
            </a:r>
            <a:r>
              <a:rPr sz="2000" dirty="0">
                <a:latin typeface="Trebuchet MS"/>
                <a:cs typeface="Trebuchet MS"/>
              </a:rPr>
              <a:t>.</a:t>
            </a:r>
            <a:r>
              <a:rPr sz="2000" spc="40" dirty="0">
                <a:latin typeface="Trebuchet MS"/>
                <a:cs typeface="Trebuchet MS"/>
              </a:rPr>
              <a:t> </a:t>
            </a:r>
            <a:r>
              <a:rPr sz="2000" b="1" dirty="0">
                <a:solidFill>
                  <a:srgbClr val="0033CC"/>
                </a:solidFill>
                <a:latin typeface="Trebuchet MS"/>
                <a:cs typeface="Trebuchet MS"/>
              </a:rPr>
              <a:t>İşve</a:t>
            </a:r>
            <a:r>
              <a:rPr sz="2000" b="1" spc="-10" dirty="0">
                <a:solidFill>
                  <a:srgbClr val="0033CC"/>
                </a:solidFill>
                <a:latin typeface="Trebuchet MS"/>
                <a:cs typeface="Trebuchet MS"/>
              </a:rPr>
              <a:t>r</a:t>
            </a:r>
            <a:r>
              <a:rPr sz="2000" b="1" dirty="0">
                <a:solidFill>
                  <a:srgbClr val="0033CC"/>
                </a:solidFill>
                <a:latin typeface="Trebuchet MS"/>
                <a:cs typeface="Trebuchet MS"/>
              </a:rPr>
              <a:t>en, </a:t>
            </a:r>
            <a:r>
              <a:rPr sz="2000" b="1" spc="5" dirty="0">
                <a:solidFill>
                  <a:srgbClr val="0033CC"/>
                </a:solidFill>
                <a:latin typeface="Trebuchet MS"/>
                <a:cs typeface="Trebuchet MS"/>
              </a:rPr>
              <a:t>i</a:t>
            </a:r>
            <a:r>
              <a:rPr sz="2000" b="1" dirty="0">
                <a:solidFill>
                  <a:srgbClr val="0033CC"/>
                </a:solidFill>
                <a:latin typeface="Trebuchet MS"/>
                <a:cs typeface="Trebuchet MS"/>
              </a:rPr>
              <a:t>ş</a:t>
            </a:r>
            <a:r>
              <a:rPr sz="2000" b="1" spc="-5" dirty="0">
                <a:solidFill>
                  <a:srgbClr val="0033CC"/>
                </a:solidFill>
                <a:latin typeface="Trebuchet MS"/>
                <a:cs typeface="Trebuchet MS"/>
              </a:rPr>
              <a:t> </a:t>
            </a:r>
            <a:r>
              <a:rPr sz="2000" b="1" dirty="0">
                <a:solidFill>
                  <a:srgbClr val="0033CC"/>
                </a:solidFill>
                <a:latin typeface="Trebuchet MS"/>
                <a:cs typeface="Trebuchet MS"/>
              </a:rPr>
              <a:t>sağlığı</a:t>
            </a:r>
            <a:r>
              <a:rPr sz="2000" b="1" spc="-10" dirty="0">
                <a:solidFill>
                  <a:srgbClr val="0033CC"/>
                </a:solidFill>
                <a:latin typeface="Trebuchet MS"/>
                <a:cs typeface="Trebuchet MS"/>
              </a:rPr>
              <a:t> </a:t>
            </a:r>
            <a:r>
              <a:rPr sz="2000" b="1" spc="-5" dirty="0">
                <a:solidFill>
                  <a:srgbClr val="0033CC"/>
                </a:solidFill>
                <a:latin typeface="Trebuchet MS"/>
                <a:cs typeface="Trebuchet MS"/>
              </a:rPr>
              <a:t>ve </a:t>
            </a:r>
            <a:r>
              <a:rPr sz="2000" b="1" dirty="0">
                <a:solidFill>
                  <a:srgbClr val="0033CC"/>
                </a:solidFill>
                <a:latin typeface="Trebuchet MS"/>
                <a:cs typeface="Trebuchet MS"/>
              </a:rPr>
              <a:t>g</a:t>
            </a:r>
            <a:r>
              <a:rPr sz="2000" b="1" spc="-10" dirty="0">
                <a:solidFill>
                  <a:srgbClr val="0033CC"/>
                </a:solidFill>
                <a:latin typeface="Trebuchet MS"/>
                <a:cs typeface="Trebuchet MS"/>
              </a:rPr>
              <a:t>ü</a:t>
            </a:r>
            <a:r>
              <a:rPr sz="2000" b="1" dirty="0">
                <a:solidFill>
                  <a:srgbClr val="0033CC"/>
                </a:solidFill>
                <a:latin typeface="Trebuchet MS"/>
                <a:cs typeface="Trebuchet MS"/>
              </a:rPr>
              <a:t>v</a:t>
            </a:r>
            <a:r>
              <a:rPr sz="2000" b="1" spc="-10" dirty="0">
                <a:solidFill>
                  <a:srgbClr val="0033CC"/>
                </a:solidFill>
                <a:latin typeface="Trebuchet MS"/>
                <a:cs typeface="Trebuchet MS"/>
              </a:rPr>
              <a:t>e</a:t>
            </a:r>
            <a:r>
              <a:rPr sz="2000" b="1" dirty="0">
                <a:solidFill>
                  <a:srgbClr val="0033CC"/>
                </a:solidFill>
                <a:latin typeface="Trebuchet MS"/>
                <a:cs typeface="Trebuchet MS"/>
              </a:rPr>
              <a:t>nliği</a:t>
            </a:r>
            <a:r>
              <a:rPr sz="2000" b="1" spc="-15" dirty="0">
                <a:solidFill>
                  <a:srgbClr val="0033CC"/>
                </a:solidFill>
                <a:latin typeface="Trebuchet MS"/>
                <a:cs typeface="Trebuchet MS"/>
              </a:rPr>
              <a:t> </a:t>
            </a:r>
            <a:r>
              <a:rPr sz="2000" b="1" dirty="0">
                <a:solidFill>
                  <a:srgbClr val="0033CC"/>
                </a:solidFill>
                <a:latin typeface="Trebuchet MS"/>
                <a:cs typeface="Trebuchet MS"/>
              </a:rPr>
              <a:t>mevz</a:t>
            </a:r>
            <a:r>
              <a:rPr sz="2000" b="1" spc="-10" dirty="0">
                <a:solidFill>
                  <a:srgbClr val="0033CC"/>
                </a:solidFill>
                <a:latin typeface="Trebuchet MS"/>
                <a:cs typeface="Trebuchet MS"/>
              </a:rPr>
              <a:t>u</a:t>
            </a:r>
            <a:r>
              <a:rPr sz="2000" b="1" dirty="0">
                <a:solidFill>
                  <a:srgbClr val="0033CC"/>
                </a:solidFill>
                <a:latin typeface="Trebuchet MS"/>
                <a:cs typeface="Trebuchet MS"/>
              </a:rPr>
              <a:t>atına</a:t>
            </a:r>
            <a:r>
              <a:rPr sz="2000" b="1" spc="-10" dirty="0">
                <a:solidFill>
                  <a:srgbClr val="0033CC"/>
                </a:solidFill>
                <a:latin typeface="Trebuchet MS"/>
                <a:cs typeface="Trebuchet MS"/>
              </a:rPr>
              <a:t> </a:t>
            </a:r>
            <a:r>
              <a:rPr sz="2000" b="1" dirty="0">
                <a:solidFill>
                  <a:srgbClr val="0033CC"/>
                </a:solidFill>
                <a:latin typeface="Trebuchet MS"/>
                <a:cs typeface="Trebuchet MS"/>
              </a:rPr>
              <a:t>u</a:t>
            </a:r>
            <a:r>
              <a:rPr sz="2000" b="1" spc="-15" dirty="0">
                <a:solidFill>
                  <a:srgbClr val="0033CC"/>
                </a:solidFill>
                <a:latin typeface="Trebuchet MS"/>
                <a:cs typeface="Trebuchet MS"/>
              </a:rPr>
              <a:t>y</a:t>
            </a:r>
            <a:r>
              <a:rPr sz="2000" b="1" dirty="0">
                <a:solidFill>
                  <a:srgbClr val="0033CC"/>
                </a:solidFill>
                <a:latin typeface="Trebuchet MS"/>
                <a:cs typeface="Trebuchet MS"/>
              </a:rPr>
              <a:t>g</a:t>
            </a:r>
            <a:r>
              <a:rPr sz="2000" b="1" spc="-10" dirty="0">
                <a:solidFill>
                  <a:srgbClr val="0033CC"/>
                </a:solidFill>
                <a:latin typeface="Trebuchet MS"/>
                <a:cs typeface="Trebuchet MS"/>
              </a:rPr>
              <a:t>u</a:t>
            </a:r>
            <a:r>
              <a:rPr sz="2000" b="1" dirty="0">
                <a:solidFill>
                  <a:srgbClr val="0033CC"/>
                </a:solidFill>
                <a:latin typeface="Trebuchet MS"/>
                <a:cs typeface="Trebuchet MS"/>
              </a:rPr>
              <a:t>n</a:t>
            </a:r>
            <a:r>
              <a:rPr sz="2000" b="1" spc="-45" dirty="0">
                <a:solidFill>
                  <a:srgbClr val="0033CC"/>
                </a:solidFill>
                <a:latin typeface="Trebuchet MS"/>
                <a:cs typeface="Trebuchet MS"/>
              </a:rPr>
              <a:t> </a:t>
            </a:r>
            <a:r>
              <a:rPr sz="2000" b="1" dirty="0">
                <a:solidFill>
                  <a:srgbClr val="0033CC"/>
                </a:solidFill>
                <a:latin typeface="Trebuchet MS"/>
                <a:cs typeface="Trebuchet MS"/>
              </a:rPr>
              <a:t>kur</a:t>
            </a:r>
            <a:r>
              <a:rPr sz="2000" b="1" spc="-10" dirty="0">
                <a:solidFill>
                  <a:srgbClr val="0033CC"/>
                </a:solidFill>
                <a:latin typeface="Trebuchet MS"/>
                <a:cs typeface="Trebuchet MS"/>
              </a:rPr>
              <a:t>u</a:t>
            </a:r>
            <a:r>
              <a:rPr sz="2000" b="1" dirty="0">
                <a:solidFill>
                  <a:srgbClr val="0033CC"/>
                </a:solidFill>
                <a:latin typeface="Trebuchet MS"/>
                <a:cs typeface="Trebuchet MS"/>
              </a:rPr>
              <a:t>l </a:t>
            </a:r>
            <a:r>
              <a:rPr sz="2000" b="1" spc="-70" dirty="0">
                <a:solidFill>
                  <a:srgbClr val="0033CC"/>
                </a:solidFill>
                <a:latin typeface="Trebuchet MS"/>
                <a:cs typeface="Trebuchet MS"/>
              </a:rPr>
              <a:t>k</a:t>
            </a:r>
            <a:r>
              <a:rPr sz="2000" b="1" dirty="0">
                <a:solidFill>
                  <a:srgbClr val="0033CC"/>
                </a:solidFill>
                <a:latin typeface="Trebuchet MS"/>
                <a:cs typeface="Trebuchet MS"/>
              </a:rPr>
              <a:t>a</a:t>
            </a:r>
            <a:r>
              <a:rPr sz="2000" b="1" spc="-75" dirty="0">
                <a:solidFill>
                  <a:srgbClr val="0033CC"/>
                </a:solidFill>
                <a:latin typeface="Trebuchet MS"/>
                <a:cs typeface="Trebuchet MS"/>
              </a:rPr>
              <a:t>r</a:t>
            </a:r>
            <a:r>
              <a:rPr sz="2000" b="1" dirty="0">
                <a:solidFill>
                  <a:srgbClr val="0033CC"/>
                </a:solidFill>
                <a:latin typeface="Trebuchet MS"/>
                <a:cs typeface="Trebuchet MS"/>
              </a:rPr>
              <a:t>arlarını</a:t>
            </a:r>
            <a:r>
              <a:rPr sz="2000" b="1" spc="-30" dirty="0">
                <a:solidFill>
                  <a:srgbClr val="0033CC"/>
                </a:solidFill>
                <a:latin typeface="Trebuchet MS"/>
                <a:cs typeface="Trebuchet MS"/>
              </a:rPr>
              <a:t> </a:t>
            </a:r>
            <a:r>
              <a:rPr sz="2000" b="1" spc="-5" dirty="0">
                <a:solidFill>
                  <a:srgbClr val="0033CC"/>
                </a:solidFill>
                <a:latin typeface="Trebuchet MS"/>
                <a:cs typeface="Trebuchet MS"/>
              </a:rPr>
              <a:t>uyg</a:t>
            </a:r>
            <a:r>
              <a:rPr sz="2000" b="1" spc="-15" dirty="0">
                <a:solidFill>
                  <a:srgbClr val="0033CC"/>
                </a:solidFill>
                <a:latin typeface="Trebuchet MS"/>
                <a:cs typeface="Trebuchet MS"/>
              </a:rPr>
              <a:t>u</a:t>
            </a:r>
            <a:r>
              <a:rPr sz="2000" b="1" spc="-5" dirty="0">
                <a:solidFill>
                  <a:srgbClr val="0033CC"/>
                </a:solidFill>
                <a:latin typeface="Trebuchet MS"/>
                <a:cs typeface="Trebuchet MS"/>
              </a:rPr>
              <a:t>la</a:t>
            </a:r>
            <a:r>
              <a:rPr sz="2000" b="1" spc="-290" dirty="0">
                <a:solidFill>
                  <a:srgbClr val="0033CC"/>
                </a:solidFill>
                <a:latin typeface="Trebuchet MS"/>
                <a:cs typeface="Trebuchet MS"/>
              </a:rPr>
              <a:t>r</a:t>
            </a:r>
            <a:r>
              <a:rPr sz="2000" b="1" dirty="0">
                <a:solidFill>
                  <a:srgbClr val="0033CC"/>
                </a:solidFill>
                <a:latin typeface="Trebuchet MS"/>
                <a:cs typeface="Trebuchet MS"/>
              </a:rPr>
              <a:t>.</a:t>
            </a:r>
            <a:endParaRPr sz="2000" dirty="0">
              <a:latin typeface="Trebuchet MS"/>
              <a:cs typeface="Trebuchet MS"/>
            </a:endParaRPr>
          </a:p>
          <a:p>
            <a:pPr marL="1468120" algn="ctr">
              <a:lnSpc>
                <a:spcPct val="100000"/>
              </a:lnSpc>
              <a:spcBef>
                <a:spcPts val="1455"/>
              </a:spcBef>
            </a:pPr>
            <a:r>
              <a:rPr sz="2000" dirty="0">
                <a:solidFill>
                  <a:srgbClr val="C00000"/>
                </a:solidFill>
                <a:latin typeface="Trebuchet MS"/>
                <a:cs typeface="Trebuchet MS"/>
              </a:rPr>
              <a:t>6331</a:t>
            </a:r>
            <a:r>
              <a:rPr sz="2000" spc="5" dirty="0">
                <a:solidFill>
                  <a:srgbClr val="C00000"/>
                </a:solidFill>
                <a:latin typeface="Trebuchet MS"/>
                <a:cs typeface="Trebuchet MS"/>
              </a:rPr>
              <a:t> </a:t>
            </a:r>
            <a:r>
              <a:rPr sz="2000" dirty="0">
                <a:solidFill>
                  <a:srgbClr val="C00000"/>
                </a:solidFill>
                <a:latin typeface="Trebuchet MS"/>
                <a:cs typeface="Trebuchet MS"/>
              </a:rPr>
              <a:t>Sayılı</a:t>
            </a:r>
            <a:r>
              <a:rPr sz="2000" spc="20" dirty="0">
                <a:solidFill>
                  <a:srgbClr val="C00000"/>
                </a:solidFill>
                <a:latin typeface="Trebuchet MS"/>
                <a:cs typeface="Trebuchet MS"/>
              </a:rPr>
              <a:t> </a:t>
            </a:r>
            <a:r>
              <a:rPr sz="2000" dirty="0">
                <a:solidFill>
                  <a:srgbClr val="C00000"/>
                </a:solidFill>
                <a:latin typeface="Trebuchet MS"/>
                <a:cs typeface="Trebuchet MS"/>
              </a:rPr>
              <a:t>İş</a:t>
            </a:r>
            <a:r>
              <a:rPr sz="2000" spc="10" dirty="0">
                <a:solidFill>
                  <a:srgbClr val="C00000"/>
                </a:solidFill>
                <a:latin typeface="Trebuchet MS"/>
                <a:cs typeface="Trebuchet MS"/>
              </a:rPr>
              <a:t> </a:t>
            </a:r>
            <a:r>
              <a:rPr sz="2000" dirty="0">
                <a:solidFill>
                  <a:srgbClr val="C00000"/>
                </a:solidFill>
                <a:latin typeface="Trebuchet MS"/>
                <a:cs typeface="Trebuchet MS"/>
              </a:rPr>
              <a:t>Sa</a:t>
            </a:r>
            <a:r>
              <a:rPr sz="2000" spc="-10" dirty="0">
                <a:solidFill>
                  <a:srgbClr val="C00000"/>
                </a:solidFill>
                <a:latin typeface="Trebuchet MS"/>
                <a:cs typeface="Trebuchet MS"/>
              </a:rPr>
              <a:t>ğ</a:t>
            </a:r>
            <a:r>
              <a:rPr sz="2000" dirty="0">
                <a:solidFill>
                  <a:srgbClr val="C00000"/>
                </a:solidFill>
                <a:latin typeface="Trebuchet MS"/>
                <a:cs typeface="Trebuchet MS"/>
              </a:rPr>
              <a:t>lığı ve</a:t>
            </a:r>
            <a:r>
              <a:rPr sz="2000" spc="10" dirty="0">
                <a:solidFill>
                  <a:srgbClr val="C00000"/>
                </a:solidFill>
                <a:latin typeface="Trebuchet MS"/>
                <a:cs typeface="Trebuchet MS"/>
              </a:rPr>
              <a:t> </a:t>
            </a:r>
            <a:r>
              <a:rPr sz="2000" dirty="0">
                <a:solidFill>
                  <a:srgbClr val="C00000"/>
                </a:solidFill>
                <a:latin typeface="Trebuchet MS"/>
                <a:cs typeface="Trebuchet MS"/>
              </a:rPr>
              <a:t>Güvenli</a:t>
            </a:r>
            <a:r>
              <a:rPr sz="2000" spc="-15" dirty="0">
                <a:solidFill>
                  <a:srgbClr val="C00000"/>
                </a:solidFill>
                <a:latin typeface="Trebuchet MS"/>
                <a:cs typeface="Trebuchet MS"/>
              </a:rPr>
              <a:t>ğ</a:t>
            </a:r>
            <a:r>
              <a:rPr sz="2000" dirty="0">
                <a:solidFill>
                  <a:srgbClr val="C00000"/>
                </a:solidFill>
                <a:latin typeface="Trebuchet MS"/>
                <a:cs typeface="Trebuchet MS"/>
              </a:rPr>
              <a:t>i</a:t>
            </a:r>
            <a:r>
              <a:rPr sz="2000" spc="15" dirty="0">
                <a:solidFill>
                  <a:srgbClr val="C00000"/>
                </a:solidFill>
                <a:latin typeface="Trebuchet MS"/>
                <a:cs typeface="Trebuchet MS"/>
              </a:rPr>
              <a:t> </a:t>
            </a:r>
            <a:r>
              <a:rPr sz="2000" dirty="0">
                <a:solidFill>
                  <a:srgbClr val="C00000"/>
                </a:solidFill>
                <a:latin typeface="Trebuchet MS"/>
                <a:cs typeface="Trebuchet MS"/>
              </a:rPr>
              <a:t>Kanu</a:t>
            </a:r>
            <a:r>
              <a:rPr sz="2000" spc="-10" dirty="0">
                <a:solidFill>
                  <a:srgbClr val="C00000"/>
                </a:solidFill>
                <a:latin typeface="Trebuchet MS"/>
                <a:cs typeface="Trebuchet MS"/>
              </a:rPr>
              <a:t>n</a:t>
            </a:r>
            <a:r>
              <a:rPr sz="2000" dirty="0">
                <a:solidFill>
                  <a:srgbClr val="C00000"/>
                </a:solidFill>
                <a:latin typeface="Trebuchet MS"/>
                <a:cs typeface="Trebuchet MS"/>
              </a:rPr>
              <a:t>u</a:t>
            </a:r>
            <a:r>
              <a:rPr sz="2000" spc="25" dirty="0">
                <a:solidFill>
                  <a:srgbClr val="C00000"/>
                </a:solidFill>
                <a:latin typeface="Trebuchet MS"/>
                <a:cs typeface="Trebuchet MS"/>
              </a:rPr>
              <a:t> </a:t>
            </a:r>
            <a:r>
              <a:rPr sz="2000" dirty="0">
                <a:solidFill>
                  <a:srgbClr val="C00000"/>
                </a:solidFill>
                <a:latin typeface="Trebuchet MS"/>
                <a:cs typeface="Trebuchet MS"/>
              </a:rPr>
              <a:t>Md:</a:t>
            </a:r>
            <a:r>
              <a:rPr sz="2000" spc="25" dirty="0">
                <a:solidFill>
                  <a:srgbClr val="C00000"/>
                </a:solidFill>
                <a:latin typeface="Trebuchet MS"/>
                <a:cs typeface="Trebuchet MS"/>
              </a:rPr>
              <a:t> </a:t>
            </a:r>
            <a:r>
              <a:rPr sz="2000" dirty="0">
                <a:solidFill>
                  <a:srgbClr val="C00000"/>
                </a:solidFill>
                <a:latin typeface="Trebuchet MS"/>
                <a:cs typeface="Trebuchet MS"/>
              </a:rPr>
              <a:t>22</a:t>
            </a:r>
            <a:endParaRPr sz="2000" dirty="0">
              <a:latin typeface="Trebuchet MS"/>
              <a:cs typeface="Trebuchet M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 ÜYELERİ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3"/>
          <p:cNvSpPr txBox="1"/>
          <p:nvPr/>
        </p:nvSpPr>
        <p:spPr>
          <a:xfrm>
            <a:off x="1259632" y="1412776"/>
            <a:ext cx="7078345" cy="3231654"/>
          </a:xfrm>
          <a:prstGeom prst="rect">
            <a:avLst/>
          </a:prstGeom>
        </p:spPr>
        <p:txBody>
          <a:bodyPr vert="horz" wrap="square" lIns="0" tIns="0" rIns="0" bIns="0" rtlCol="0">
            <a:spAutoFit/>
          </a:bodyPr>
          <a:lstStyle/>
          <a:p>
            <a:pPr marL="12700">
              <a:lnSpc>
                <a:spcPct val="100000"/>
              </a:lnSpc>
              <a:buAutoNum type="alphaLcParenR"/>
              <a:tabLst>
                <a:tab pos="378460" algn="l"/>
              </a:tabLst>
            </a:pPr>
            <a:r>
              <a:rPr sz="2000" dirty="0">
                <a:solidFill>
                  <a:srgbClr val="FF0000"/>
                </a:solidFill>
                <a:latin typeface="Trebuchet MS"/>
                <a:cs typeface="Trebuchet MS"/>
              </a:rPr>
              <a:t>İşveren veya</a:t>
            </a:r>
            <a:r>
              <a:rPr sz="2000" spc="10" dirty="0">
                <a:solidFill>
                  <a:srgbClr val="FF0000"/>
                </a:solidFill>
                <a:latin typeface="Trebuchet MS"/>
                <a:cs typeface="Trebuchet MS"/>
              </a:rPr>
              <a:t> </a:t>
            </a:r>
            <a:r>
              <a:rPr sz="2000" dirty="0">
                <a:solidFill>
                  <a:srgbClr val="FF0000"/>
                </a:solidFill>
                <a:latin typeface="Trebuchet MS"/>
                <a:cs typeface="Trebuchet MS"/>
              </a:rPr>
              <a:t>işveren</a:t>
            </a:r>
            <a:r>
              <a:rPr sz="2000" spc="15" dirty="0">
                <a:solidFill>
                  <a:srgbClr val="FF0000"/>
                </a:solidFill>
                <a:latin typeface="Trebuchet MS"/>
                <a:cs typeface="Trebuchet MS"/>
              </a:rPr>
              <a:t> </a:t>
            </a:r>
            <a:r>
              <a:rPr sz="2000" dirty="0">
                <a:solidFill>
                  <a:srgbClr val="FF0000"/>
                </a:solidFill>
                <a:latin typeface="Trebuchet MS"/>
                <a:cs typeface="Trebuchet MS"/>
              </a:rPr>
              <a:t>vekili,</a:t>
            </a:r>
          </a:p>
          <a:p>
            <a:pPr marL="386715" indent="-374015">
              <a:lnSpc>
                <a:spcPct val="100000"/>
              </a:lnSpc>
              <a:spcBef>
                <a:spcPts val="575"/>
              </a:spcBef>
              <a:buAutoNum type="alphaLcParenR"/>
              <a:tabLst>
                <a:tab pos="387350" algn="l"/>
              </a:tabLst>
            </a:pPr>
            <a:r>
              <a:rPr sz="2000" dirty="0">
                <a:solidFill>
                  <a:srgbClr val="FF0000"/>
                </a:solidFill>
                <a:latin typeface="Trebuchet MS"/>
                <a:cs typeface="Trebuchet MS"/>
              </a:rPr>
              <a:t>İş güve</a:t>
            </a:r>
            <a:r>
              <a:rPr sz="2000" spc="-10" dirty="0">
                <a:solidFill>
                  <a:srgbClr val="FF0000"/>
                </a:solidFill>
                <a:latin typeface="Trebuchet MS"/>
                <a:cs typeface="Trebuchet MS"/>
              </a:rPr>
              <a:t>n</a:t>
            </a:r>
            <a:r>
              <a:rPr sz="2000" dirty="0">
                <a:solidFill>
                  <a:srgbClr val="FF0000"/>
                </a:solidFill>
                <a:latin typeface="Trebuchet MS"/>
                <a:cs typeface="Trebuchet MS"/>
              </a:rPr>
              <a:t>liği</a:t>
            </a:r>
            <a:r>
              <a:rPr sz="2000" spc="10" dirty="0">
                <a:solidFill>
                  <a:srgbClr val="FF0000"/>
                </a:solidFill>
                <a:latin typeface="Trebuchet MS"/>
                <a:cs typeface="Trebuchet MS"/>
              </a:rPr>
              <a:t> </a:t>
            </a:r>
            <a:r>
              <a:rPr sz="2000" dirty="0">
                <a:solidFill>
                  <a:srgbClr val="FF0000"/>
                </a:solidFill>
                <a:latin typeface="Trebuchet MS"/>
                <a:cs typeface="Trebuchet MS"/>
              </a:rPr>
              <a:t>uzmanı,</a:t>
            </a:r>
          </a:p>
          <a:p>
            <a:pPr marL="367030" indent="-354330">
              <a:lnSpc>
                <a:spcPct val="100000"/>
              </a:lnSpc>
              <a:spcBef>
                <a:spcPts val="575"/>
              </a:spcBef>
              <a:buAutoNum type="alphaLcParenR"/>
              <a:tabLst>
                <a:tab pos="367665" algn="l"/>
              </a:tabLst>
            </a:pPr>
            <a:r>
              <a:rPr sz="2000" dirty="0">
                <a:solidFill>
                  <a:srgbClr val="0000FF"/>
                </a:solidFill>
                <a:latin typeface="Trebuchet MS"/>
                <a:cs typeface="Trebuchet MS"/>
              </a:rPr>
              <a:t>İş</a:t>
            </a:r>
            <a:r>
              <a:rPr sz="2000" spc="5" dirty="0">
                <a:solidFill>
                  <a:srgbClr val="0000FF"/>
                </a:solidFill>
                <a:latin typeface="Trebuchet MS"/>
                <a:cs typeface="Trebuchet MS"/>
              </a:rPr>
              <a:t>y</a:t>
            </a:r>
            <a:r>
              <a:rPr sz="2000" dirty="0">
                <a:solidFill>
                  <a:srgbClr val="0000FF"/>
                </a:solidFill>
                <a:latin typeface="Trebuchet MS"/>
                <a:cs typeface="Trebuchet MS"/>
              </a:rPr>
              <a:t>eri</a:t>
            </a:r>
            <a:r>
              <a:rPr sz="2000" spc="5" dirty="0">
                <a:solidFill>
                  <a:srgbClr val="0000FF"/>
                </a:solidFill>
                <a:latin typeface="Trebuchet MS"/>
                <a:cs typeface="Trebuchet MS"/>
              </a:rPr>
              <a:t> </a:t>
            </a:r>
            <a:r>
              <a:rPr sz="2000" dirty="0">
                <a:solidFill>
                  <a:srgbClr val="0000FF"/>
                </a:solidFill>
                <a:latin typeface="Trebuchet MS"/>
                <a:cs typeface="Trebuchet MS"/>
              </a:rPr>
              <a:t>hekimi,</a:t>
            </a:r>
          </a:p>
          <a:p>
            <a:pPr marL="12700" marR="5080">
              <a:lnSpc>
                <a:spcPct val="100000"/>
              </a:lnSpc>
              <a:spcBef>
                <a:spcPts val="575"/>
              </a:spcBef>
            </a:pPr>
            <a:r>
              <a:rPr sz="2000" dirty="0">
                <a:solidFill>
                  <a:srgbClr val="0000FF"/>
                </a:solidFill>
                <a:latin typeface="Trebuchet MS"/>
                <a:cs typeface="Trebuchet MS"/>
              </a:rPr>
              <a:t>ç) </a:t>
            </a:r>
            <a:r>
              <a:rPr sz="2000" spc="5" dirty="0">
                <a:solidFill>
                  <a:srgbClr val="0000FF"/>
                </a:solidFill>
                <a:latin typeface="Trebuchet MS"/>
                <a:cs typeface="Trebuchet MS"/>
              </a:rPr>
              <a:t>İ</a:t>
            </a:r>
            <a:r>
              <a:rPr sz="2000" dirty="0">
                <a:solidFill>
                  <a:srgbClr val="0000FF"/>
                </a:solidFill>
                <a:latin typeface="Trebuchet MS"/>
                <a:cs typeface="Trebuchet MS"/>
              </a:rPr>
              <a:t>nsan kaynakları,</a:t>
            </a:r>
            <a:r>
              <a:rPr sz="2000" spc="30" dirty="0">
                <a:solidFill>
                  <a:srgbClr val="0000FF"/>
                </a:solidFill>
                <a:latin typeface="Trebuchet MS"/>
                <a:cs typeface="Trebuchet MS"/>
              </a:rPr>
              <a:t> </a:t>
            </a:r>
            <a:r>
              <a:rPr sz="2000" dirty="0">
                <a:solidFill>
                  <a:srgbClr val="0000FF"/>
                </a:solidFill>
                <a:latin typeface="Trebuchet MS"/>
                <a:cs typeface="Trebuchet MS"/>
              </a:rPr>
              <a:t>perso</a:t>
            </a:r>
            <a:r>
              <a:rPr sz="2000" spc="-10" dirty="0">
                <a:solidFill>
                  <a:srgbClr val="0000FF"/>
                </a:solidFill>
                <a:latin typeface="Trebuchet MS"/>
                <a:cs typeface="Trebuchet MS"/>
              </a:rPr>
              <a:t>n</a:t>
            </a:r>
            <a:r>
              <a:rPr sz="2000" dirty="0">
                <a:solidFill>
                  <a:srgbClr val="0000FF"/>
                </a:solidFill>
                <a:latin typeface="Trebuchet MS"/>
                <a:cs typeface="Trebuchet MS"/>
              </a:rPr>
              <a:t>el,</a:t>
            </a:r>
            <a:r>
              <a:rPr sz="2000" spc="35" dirty="0">
                <a:solidFill>
                  <a:srgbClr val="0000FF"/>
                </a:solidFill>
                <a:latin typeface="Trebuchet MS"/>
                <a:cs typeface="Trebuchet MS"/>
              </a:rPr>
              <a:t> </a:t>
            </a:r>
            <a:r>
              <a:rPr sz="2000" dirty="0">
                <a:solidFill>
                  <a:srgbClr val="0000FF"/>
                </a:solidFill>
                <a:latin typeface="Trebuchet MS"/>
                <a:cs typeface="Trebuchet MS"/>
              </a:rPr>
              <a:t>sosyal</a:t>
            </a:r>
            <a:r>
              <a:rPr sz="2000" spc="15" dirty="0">
                <a:solidFill>
                  <a:srgbClr val="0000FF"/>
                </a:solidFill>
                <a:latin typeface="Trebuchet MS"/>
                <a:cs typeface="Trebuchet MS"/>
              </a:rPr>
              <a:t> </a:t>
            </a:r>
            <a:r>
              <a:rPr sz="2000" dirty="0">
                <a:solidFill>
                  <a:srgbClr val="0000FF"/>
                </a:solidFill>
                <a:latin typeface="Trebuchet MS"/>
                <a:cs typeface="Trebuchet MS"/>
              </a:rPr>
              <a:t>işler</a:t>
            </a:r>
            <a:r>
              <a:rPr sz="2000" spc="20" dirty="0">
                <a:solidFill>
                  <a:srgbClr val="0000FF"/>
                </a:solidFill>
                <a:latin typeface="Trebuchet MS"/>
                <a:cs typeface="Trebuchet MS"/>
              </a:rPr>
              <a:t> </a:t>
            </a:r>
            <a:r>
              <a:rPr sz="2000" dirty="0">
                <a:solidFill>
                  <a:srgbClr val="0000FF"/>
                </a:solidFill>
                <a:latin typeface="Trebuchet MS"/>
                <a:cs typeface="Trebuchet MS"/>
              </a:rPr>
              <a:t>veya</a:t>
            </a:r>
            <a:r>
              <a:rPr sz="2000" spc="10" dirty="0">
                <a:solidFill>
                  <a:srgbClr val="0000FF"/>
                </a:solidFill>
                <a:latin typeface="Trebuchet MS"/>
                <a:cs typeface="Trebuchet MS"/>
              </a:rPr>
              <a:t> </a:t>
            </a:r>
            <a:r>
              <a:rPr sz="2000" dirty="0">
                <a:solidFill>
                  <a:srgbClr val="0000FF"/>
                </a:solidFill>
                <a:latin typeface="Trebuchet MS"/>
                <a:cs typeface="Trebuchet MS"/>
              </a:rPr>
              <a:t>idari ve</a:t>
            </a:r>
            <a:r>
              <a:rPr sz="2000" spc="5" dirty="0">
                <a:solidFill>
                  <a:srgbClr val="0000FF"/>
                </a:solidFill>
                <a:latin typeface="Trebuchet MS"/>
                <a:cs typeface="Trebuchet MS"/>
              </a:rPr>
              <a:t> </a:t>
            </a:r>
            <a:r>
              <a:rPr sz="2000" dirty="0">
                <a:solidFill>
                  <a:srgbClr val="0000FF"/>
                </a:solidFill>
                <a:latin typeface="Trebuchet MS"/>
                <a:cs typeface="Trebuchet MS"/>
              </a:rPr>
              <a:t>mali</a:t>
            </a:r>
            <a:r>
              <a:rPr sz="2000" spc="5" dirty="0">
                <a:solidFill>
                  <a:srgbClr val="0000FF"/>
                </a:solidFill>
                <a:latin typeface="Trebuchet MS"/>
                <a:cs typeface="Trebuchet MS"/>
              </a:rPr>
              <a:t> </a:t>
            </a:r>
            <a:r>
              <a:rPr sz="2000" dirty="0">
                <a:solidFill>
                  <a:srgbClr val="0000FF"/>
                </a:solidFill>
                <a:latin typeface="Trebuchet MS"/>
                <a:cs typeface="Trebuchet MS"/>
              </a:rPr>
              <a:t>işleri</a:t>
            </a:r>
            <a:r>
              <a:rPr sz="2000" spc="20" dirty="0">
                <a:solidFill>
                  <a:srgbClr val="0000FF"/>
                </a:solidFill>
                <a:latin typeface="Trebuchet MS"/>
                <a:cs typeface="Trebuchet MS"/>
              </a:rPr>
              <a:t> </a:t>
            </a:r>
            <a:r>
              <a:rPr sz="2000" dirty="0">
                <a:solidFill>
                  <a:srgbClr val="0000FF"/>
                </a:solidFill>
                <a:latin typeface="Trebuchet MS"/>
                <a:cs typeface="Trebuchet MS"/>
              </a:rPr>
              <a:t>yürütmekle</a:t>
            </a:r>
            <a:r>
              <a:rPr sz="2000" spc="20" dirty="0">
                <a:solidFill>
                  <a:srgbClr val="0000FF"/>
                </a:solidFill>
                <a:latin typeface="Trebuchet MS"/>
                <a:cs typeface="Trebuchet MS"/>
              </a:rPr>
              <a:t> </a:t>
            </a:r>
            <a:r>
              <a:rPr sz="2000" dirty="0">
                <a:solidFill>
                  <a:srgbClr val="0000FF"/>
                </a:solidFill>
                <a:latin typeface="Trebuchet MS"/>
                <a:cs typeface="Trebuchet MS"/>
              </a:rPr>
              <a:t>g</a:t>
            </a:r>
            <a:r>
              <a:rPr sz="2000" spc="-10" dirty="0">
                <a:solidFill>
                  <a:srgbClr val="0000FF"/>
                </a:solidFill>
                <a:latin typeface="Trebuchet MS"/>
                <a:cs typeface="Trebuchet MS"/>
              </a:rPr>
              <a:t>ö</a:t>
            </a:r>
            <a:r>
              <a:rPr sz="2000" dirty="0">
                <a:solidFill>
                  <a:srgbClr val="0000FF"/>
                </a:solidFill>
                <a:latin typeface="Trebuchet MS"/>
                <a:cs typeface="Trebuchet MS"/>
              </a:rPr>
              <a:t>revli</a:t>
            </a:r>
            <a:r>
              <a:rPr sz="2000" spc="20" dirty="0">
                <a:solidFill>
                  <a:srgbClr val="0000FF"/>
                </a:solidFill>
                <a:latin typeface="Trebuchet MS"/>
                <a:cs typeface="Trebuchet MS"/>
              </a:rPr>
              <a:t> </a:t>
            </a:r>
            <a:r>
              <a:rPr sz="2000" dirty="0">
                <a:solidFill>
                  <a:srgbClr val="0000FF"/>
                </a:solidFill>
                <a:latin typeface="Trebuchet MS"/>
                <a:cs typeface="Trebuchet MS"/>
              </a:rPr>
              <a:t>bir kişi,</a:t>
            </a:r>
          </a:p>
          <a:p>
            <a:pPr marL="386715" indent="-374015">
              <a:lnSpc>
                <a:spcPct val="100000"/>
              </a:lnSpc>
              <a:spcBef>
                <a:spcPts val="575"/>
              </a:spcBef>
              <a:buAutoNum type="alphaLcParenR" startAt="4"/>
              <a:tabLst>
                <a:tab pos="387350" algn="l"/>
              </a:tabLst>
            </a:pPr>
            <a:r>
              <a:rPr sz="2000" dirty="0">
                <a:solidFill>
                  <a:srgbClr val="0000FF"/>
                </a:solidFill>
                <a:latin typeface="Trebuchet MS"/>
                <a:cs typeface="Trebuchet MS"/>
              </a:rPr>
              <a:t>Bul</a:t>
            </a:r>
            <a:r>
              <a:rPr sz="2000" spc="-10" dirty="0">
                <a:solidFill>
                  <a:srgbClr val="0000FF"/>
                </a:solidFill>
                <a:latin typeface="Trebuchet MS"/>
                <a:cs typeface="Trebuchet MS"/>
              </a:rPr>
              <a:t>u</a:t>
            </a:r>
            <a:r>
              <a:rPr sz="2000" dirty="0">
                <a:solidFill>
                  <a:srgbClr val="0000FF"/>
                </a:solidFill>
                <a:latin typeface="Trebuchet MS"/>
                <a:cs typeface="Trebuchet MS"/>
              </a:rPr>
              <a:t>nması</a:t>
            </a:r>
            <a:r>
              <a:rPr sz="2000" spc="25" dirty="0">
                <a:solidFill>
                  <a:srgbClr val="0000FF"/>
                </a:solidFill>
                <a:latin typeface="Trebuchet MS"/>
                <a:cs typeface="Trebuchet MS"/>
              </a:rPr>
              <a:t> </a:t>
            </a:r>
            <a:r>
              <a:rPr sz="2000" dirty="0">
                <a:solidFill>
                  <a:srgbClr val="0000FF"/>
                </a:solidFill>
                <a:latin typeface="Trebuchet MS"/>
                <a:cs typeface="Trebuchet MS"/>
              </a:rPr>
              <a:t>halin</a:t>
            </a:r>
            <a:r>
              <a:rPr sz="2000" spc="-10" dirty="0">
                <a:solidFill>
                  <a:srgbClr val="0000FF"/>
                </a:solidFill>
                <a:latin typeface="Trebuchet MS"/>
                <a:cs typeface="Trebuchet MS"/>
              </a:rPr>
              <a:t>d</a:t>
            </a:r>
            <a:r>
              <a:rPr sz="2000" dirty="0">
                <a:solidFill>
                  <a:srgbClr val="0000FF"/>
                </a:solidFill>
                <a:latin typeface="Trebuchet MS"/>
                <a:cs typeface="Trebuchet MS"/>
              </a:rPr>
              <a:t>e</a:t>
            </a:r>
            <a:r>
              <a:rPr sz="2000" spc="30" dirty="0">
                <a:solidFill>
                  <a:srgbClr val="0000FF"/>
                </a:solidFill>
                <a:latin typeface="Trebuchet MS"/>
                <a:cs typeface="Trebuchet MS"/>
              </a:rPr>
              <a:t> </a:t>
            </a:r>
            <a:r>
              <a:rPr sz="2000" dirty="0">
                <a:solidFill>
                  <a:srgbClr val="FF0000"/>
                </a:solidFill>
                <a:latin typeface="Trebuchet MS"/>
                <a:cs typeface="Trebuchet MS"/>
              </a:rPr>
              <a:t>sivil</a:t>
            </a:r>
            <a:r>
              <a:rPr sz="2000" spc="5" dirty="0">
                <a:solidFill>
                  <a:srgbClr val="FF0000"/>
                </a:solidFill>
                <a:latin typeface="Trebuchet MS"/>
                <a:cs typeface="Trebuchet MS"/>
              </a:rPr>
              <a:t> </a:t>
            </a:r>
            <a:r>
              <a:rPr sz="2000" dirty="0">
                <a:solidFill>
                  <a:srgbClr val="FF0000"/>
                </a:solidFill>
                <a:latin typeface="Trebuchet MS"/>
                <a:cs typeface="Trebuchet MS"/>
              </a:rPr>
              <a:t>savunma uzmanı</a:t>
            </a:r>
            <a:r>
              <a:rPr sz="2000" dirty="0">
                <a:solidFill>
                  <a:srgbClr val="0000FF"/>
                </a:solidFill>
                <a:latin typeface="Trebuchet MS"/>
                <a:cs typeface="Trebuchet MS"/>
              </a:rPr>
              <a:t>,</a:t>
            </a:r>
          </a:p>
          <a:p>
            <a:pPr marL="384175" indent="-371475">
              <a:lnSpc>
                <a:spcPct val="100000"/>
              </a:lnSpc>
              <a:spcBef>
                <a:spcPts val="575"/>
              </a:spcBef>
              <a:buAutoNum type="alphaLcParenR" startAt="4"/>
              <a:tabLst>
                <a:tab pos="384810" algn="l"/>
              </a:tabLst>
            </a:pPr>
            <a:r>
              <a:rPr sz="2000" dirty="0">
                <a:solidFill>
                  <a:srgbClr val="0000FF"/>
                </a:solidFill>
                <a:latin typeface="Trebuchet MS"/>
                <a:cs typeface="Trebuchet MS"/>
              </a:rPr>
              <a:t>Bul</a:t>
            </a:r>
            <a:r>
              <a:rPr sz="2000" spc="-10" dirty="0">
                <a:solidFill>
                  <a:srgbClr val="0000FF"/>
                </a:solidFill>
                <a:latin typeface="Trebuchet MS"/>
                <a:cs typeface="Trebuchet MS"/>
              </a:rPr>
              <a:t>u</a:t>
            </a:r>
            <a:r>
              <a:rPr sz="2000" dirty="0">
                <a:solidFill>
                  <a:srgbClr val="0000FF"/>
                </a:solidFill>
                <a:latin typeface="Trebuchet MS"/>
                <a:cs typeface="Trebuchet MS"/>
              </a:rPr>
              <a:t>nması</a:t>
            </a:r>
            <a:r>
              <a:rPr sz="2000" spc="25" dirty="0">
                <a:solidFill>
                  <a:srgbClr val="0000FF"/>
                </a:solidFill>
                <a:latin typeface="Trebuchet MS"/>
                <a:cs typeface="Trebuchet MS"/>
              </a:rPr>
              <a:t> </a:t>
            </a:r>
            <a:r>
              <a:rPr sz="2000" dirty="0">
                <a:solidFill>
                  <a:srgbClr val="0000FF"/>
                </a:solidFill>
                <a:latin typeface="Trebuchet MS"/>
                <a:cs typeface="Trebuchet MS"/>
              </a:rPr>
              <a:t>halin</a:t>
            </a:r>
            <a:r>
              <a:rPr sz="2000" spc="-10" dirty="0">
                <a:solidFill>
                  <a:srgbClr val="0000FF"/>
                </a:solidFill>
                <a:latin typeface="Trebuchet MS"/>
                <a:cs typeface="Trebuchet MS"/>
              </a:rPr>
              <a:t>d</a:t>
            </a:r>
            <a:r>
              <a:rPr sz="2000" dirty="0">
                <a:solidFill>
                  <a:srgbClr val="0000FF"/>
                </a:solidFill>
                <a:latin typeface="Trebuchet MS"/>
                <a:cs typeface="Trebuchet MS"/>
              </a:rPr>
              <a:t>e</a:t>
            </a:r>
            <a:r>
              <a:rPr sz="2000" spc="15" dirty="0">
                <a:solidFill>
                  <a:srgbClr val="0000FF"/>
                </a:solidFill>
                <a:latin typeface="Trebuchet MS"/>
                <a:cs typeface="Trebuchet MS"/>
              </a:rPr>
              <a:t> </a:t>
            </a:r>
            <a:r>
              <a:rPr sz="2000" dirty="0">
                <a:solidFill>
                  <a:srgbClr val="0000FF"/>
                </a:solidFill>
                <a:latin typeface="Trebuchet MS"/>
                <a:cs typeface="Trebuchet MS"/>
              </a:rPr>
              <a:t>formen,</a:t>
            </a:r>
            <a:r>
              <a:rPr sz="2000" spc="20" dirty="0">
                <a:solidFill>
                  <a:srgbClr val="0000FF"/>
                </a:solidFill>
                <a:latin typeface="Trebuchet MS"/>
                <a:cs typeface="Trebuchet MS"/>
              </a:rPr>
              <a:t> </a:t>
            </a:r>
            <a:r>
              <a:rPr sz="2000" dirty="0">
                <a:solidFill>
                  <a:srgbClr val="0000FF"/>
                </a:solidFill>
                <a:latin typeface="Trebuchet MS"/>
                <a:cs typeface="Trebuchet MS"/>
              </a:rPr>
              <a:t>usta</a:t>
            </a:r>
            <a:r>
              <a:rPr sz="2000" spc="-10" dirty="0">
                <a:solidFill>
                  <a:srgbClr val="0000FF"/>
                </a:solidFill>
                <a:latin typeface="Trebuchet MS"/>
                <a:cs typeface="Trebuchet MS"/>
              </a:rPr>
              <a:t>b</a:t>
            </a:r>
            <a:r>
              <a:rPr sz="2000" dirty="0">
                <a:solidFill>
                  <a:srgbClr val="0000FF"/>
                </a:solidFill>
                <a:latin typeface="Trebuchet MS"/>
                <a:cs typeface="Trebuchet MS"/>
              </a:rPr>
              <a:t>aşı</a:t>
            </a:r>
            <a:r>
              <a:rPr sz="2000" spc="15" dirty="0">
                <a:solidFill>
                  <a:srgbClr val="0000FF"/>
                </a:solidFill>
                <a:latin typeface="Trebuchet MS"/>
                <a:cs typeface="Trebuchet MS"/>
              </a:rPr>
              <a:t> </a:t>
            </a:r>
            <a:r>
              <a:rPr sz="2000" dirty="0">
                <a:solidFill>
                  <a:srgbClr val="0000FF"/>
                </a:solidFill>
                <a:latin typeface="Trebuchet MS"/>
                <a:cs typeface="Trebuchet MS"/>
              </a:rPr>
              <a:t>veya</a:t>
            </a:r>
            <a:r>
              <a:rPr sz="2000" spc="10" dirty="0">
                <a:solidFill>
                  <a:srgbClr val="0000FF"/>
                </a:solidFill>
                <a:latin typeface="Trebuchet MS"/>
                <a:cs typeface="Trebuchet MS"/>
              </a:rPr>
              <a:t> </a:t>
            </a:r>
            <a:r>
              <a:rPr sz="2000" dirty="0">
                <a:solidFill>
                  <a:srgbClr val="0000FF"/>
                </a:solidFill>
                <a:latin typeface="Trebuchet MS"/>
                <a:cs typeface="Trebuchet MS"/>
              </a:rPr>
              <a:t>usta,</a:t>
            </a:r>
          </a:p>
          <a:p>
            <a:pPr marL="12700" marR="382905">
              <a:lnSpc>
                <a:spcPct val="100000"/>
              </a:lnSpc>
              <a:spcBef>
                <a:spcPts val="575"/>
              </a:spcBef>
              <a:buAutoNum type="alphaLcParenR" startAt="4"/>
              <a:tabLst>
                <a:tab pos="329565" algn="l"/>
              </a:tabLst>
            </a:pPr>
            <a:r>
              <a:rPr sz="2000" spc="5" dirty="0">
                <a:solidFill>
                  <a:srgbClr val="0000FF"/>
                </a:solidFill>
                <a:latin typeface="Trebuchet MS"/>
                <a:cs typeface="Trebuchet MS"/>
              </a:rPr>
              <a:t>Ç</a:t>
            </a:r>
            <a:r>
              <a:rPr sz="2000" dirty="0">
                <a:solidFill>
                  <a:srgbClr val="0000FF"/>
                </a:solidFill>
                <a:latin typeface="Trebuchet MS"/>
                <a:cs typeface="Trebuchet MS"/>
              </a:rPr>
              <a:t>alışan</a:t>
            </a:r>
            <a:r>
              <a:rPr sz="2000" spc="15" dirty="0">
                <a:solidFill>
                  <a:srgbClr val="0000FF"/>
                </a:solidFill>
                <a:latin typeface="Trebuchet MS"/>
                <a:cs typeface="Trebuchet MS"/>
              </a:rPr>
              <a:t> </a:t>
            </a:r>
            <a:r>
              <a:rPr sz="2000" dirty="0">
                <a:solidFill>
                  <a:srgbClr val="0000FF"/>
                </a:solidFill>
                <a:latin typeface="Trebuchet MS"/>
                <a:cs typeface="Trebuchet MS"/>
              </a:rPr>
              <a:t>temsilcisi,</a:t>
            </a:r>
            <a:r>
              <a:rPr sz="2000" spc="35" dirty="0">
                <a:solidFill>
                  <a:srgbClr val="0000FF"/>
                </a:solidFill>
                <a:latin typeface="Trebuchet MS"/>
                <a:cs typeface="Trebuchet MS"/>
              </a:rPr>
              <a:t> </a:t>
            </a:r>
            <a:r>
              <a:rPr sz="2000" dirty="0">
                <a:solidFill>
                  <a:srgbClr val="0000FF"/>
                </a:solidFill>
                <a:latin typeface="Trebuchet MS"/>
                <a:cs typeface="Trebuchet MS"/>
              </a:rPr>
              <a:t>işyerin</a:t>
            </a:r>
            <a:r>
              <a:rPr sz="2000" spc="-10" dirty="0">
                <a:solidFill>
                  <a:srgbClr val="0000FF"/>
                </a:solidFill>
                <a:latin typeface="Trebuchet MS"/>
                <a:cs typeface="Trebuchet MS"/>
              </a:rPr>
              <a:t>d</a:t>
            </a:r>
            <a:r>
              <a:rPr sz="2000" dirty="0">
                <a:solidFill>
                  <a:srgbClr val="0000FF"/>
                </a:solidFill>
                <a:latin typeface="Trebuchet MS"/>
                <a:cs typeface="Trebuchet MS"/>
              </a:rPr>
              <a:t>e</a:t>
            </a:r>
            <a:r>
              <a:rPr sz="2000" spc="15" dirty="0">
                <a:solidFill>
                  <a:srgbClr val="0000FF"/>
                </a:solidFill>
                <a:latin typeface="Trebuchet MS"/>
                <a:cs typeface="Trebuchet MS"/>
              </a:rPr>
              <a:t> </a:t>
            </a:r>
            <a:r>
              <a:rPr sz="2000" dirty="0">
                <a:solidFill>
                  <a:srgbClr val="0000FF"/>
                </a:solidFill>
                <a:latin typeface="Trebuchet MS"/>
                <a:cs typeface="Trebuchet MS"/>
              </a:rPr>
              <a:t>bird</a:t>
            </a:r>
            <a:r>
              <a:rPr sz="2000" spc="-10" dirty="0">
                <a:solidFill>
                  <a:srgbClr val="0000FF"/>
                </a:solidFill>
                <a:latin typeface="Trebuchet MS"/>
                <a:cs typeface="Trebuchet MS"/>
              </a:rPr>
              <a:t>e</a:t>
            </a:r>
            <a:r>
              <a:rPr sz="2000" dirty="0">
                <a:solidFill>
                  <a:srgbClr val="0000FF"/>
                </a:solidFill>
                <a:latin typeface="Trebuchet MS"/>
                <a:cs typeface="Trebuchet MS"/>
              </a:rPr>
              <a:t>n</a:t>
            </a:r>
            <a:r>
              <a:rPr sz="2000" spc="25" dirty="0">
                <a:solidFill>
                  <a:srgbClr val="0000FF"/>
                </a:solidFill>
                <a:latin typeface="Trebuchet MS"/>
                <a:cs typeface="Trebuchet MS"/>
              </a:rPr>
              <a:t> </a:t>
            </a:r>
            <a:r>
              <a:rPr sz="2000" dirty="0">
                <a:solidFill>
                  <a:srgbClr val="0000FF"/>
                </a:solidFill>
                <a:latin typeface="Trebuchet MS"/>
                <a:cs typeface="Trebuchet MS"/>
              </a:rPr>
              <a:t>çok </a:t>
            </a:r>
            <a:r>
              <a:rPr sz="2000" dirty="0">
                <a:solidFill>
                  <a:srgbClr val="FF0000"/>
                </a:solidFill>
                <a:latin typeface="Trebuchet MS"/>
                <a:cs typeface="Trebuchet MS"/>
              </a:rPr>
              <a:t>çalışan temsilcisi</a:t>
            </a:r>
            <a:r>
              <a:rPr sz="2000" spc="15" dirty="0">
                <a:solidFill>
                  <a:srgbClr val="0000FF"/>
                </a:solidFill>
                <a:latin typeface="Trebuchet MS"/>
                <a:cs typeface="Trebuchet MS"/>
              </a:rPr>
              <a:t> </a:t>
            </a:r>
            <a:r>
              <a:rPr sz="2000" dirty="0">
                <a:solidFill>
                  <a:srgbClr val="0000FF"/>
                </a:solidFill>
                <a:latin typeface="Trebuchet MS"/>
                <a:cs typeface="Trebuchet MS"/>
              </a:rPr>
              <a:t>olması</a:t>
            </a:r>
            <a:r>
              <a:rPr sz="2000" spc="10" dirty="0">
                <a:solidFill>
                  <a:srgbClr val="0000FF"/>
                </a:solidFill>
                <a:latin typeface="Trebuchet MS"/>
                <a:cs typeface="Trebuchet MS"/>
              </a:rPr>
              <a:t> </a:t>
            </a:r>
            <a:r>
              <a:rPr sz="2000" dirty="0">
                <a:solidFill>
                  <a:srgbClr val="0000FF"/>
                </a:solidFill>
                <a:latin typeface="Trebuchet MS"/>
                <a:cs typeface="Trebuchet MS"/>
              </a:rPr>
              <a:t>halin</a:t>
            </a:r>
            <a:r>
              <a:rPr sz="2000" spc="-10" dirty="0">
                <a:solidFill>
                  <a:srgbClr val="0000FF"/>
                </a:solidFill>
                <a:latin typeface="Trebuchet MS"/>
                <a:cs typeface="Trebuchet MS"/>
              </a:rPr>
              <a:t>d</a:t>
            </a:r>
            <a:r>
              <a:rPr sz="2000" dirty="0">
                <a:solidFill>
                  <a:srgbClr val="0000FF"/>
                </a:solidFill>
                <a:latin typeface="Trebuchet MS"/>
                <a:cs typeface="Trebuchet MS"/>
              </a:rPr>
              <a:t>e</a:t>
            </a:r>
            <a:r>
              <a:rPr sz="2000" spc="30" dirty="0">
                <a:solidFill>
                  <a:srgbClr val="0000FF"/>
                </a:solidFill>
                <a:latin typeface="Trebuchet MS"/>
                <a:cs typeface="Trebuchet MS"/>
              </a:rPr>
              <a:t> </a:t>
            </a:r>
            <a:r>
              <a:rPr sz="2000" dirty="0">
                <a:solidFill>
                  <a:srgbClr val="FF0000"/>
                </a:solidFill>
                <a:latin typeface="Trebuchet MS"/>
                <a:cs typeface="Trebuchet MS"/>
              </a:rPr>
              <a:t>baş temsilci</a:t>
            </a:r>
            <a:r>
              <a:rPr sz="2000" dirty="0">
                <a:solidFill>
                  <a:srgbClr val="0000FF"/>
                </a:solidFill>
                <a:latin typeface="Trebuchet MS"/>
                <a:cs typeface="Trebuchet MS"/>
              </a:rPr>
              <a:t>.</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 ÜYELERİ</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object 2"/>
          <p:cNvSpPr txBox="1"/>
          <p:nvPr/>
        </p:nvSpPr>
        <p:spPr>
          <a:xfrm>
            <a:off x="762406" y="1737614"/>
            <a:ext cx="6545898" cy="3493264"/>
          </a:xfrm>
          <a:prstGeom prst="rect">
            <a:avLst/>
          </a:prstGeom>
        </p:spPr>
        <p:txBody>
          <a:bodyPr vert="horz" wrap="square" lIns="0" tIns="0" rIns="0" bIns="0" rtlCol="0">
            <a:spAutoFit/>
          </a:bodyPr>
          <a:lstStyle/>
          <a:p>
            <a:pPr marL="12700" marR="5080">
              <a:lnSpc>
                <a:spcPct val="100000"/>
              </a:lnSpc>
            </a:pPr>
            <a:r>
              <a:rPr sz="2400" spc="-80" dirty="0">
                <a:latin typeface="Trebuchet MS"/>
                <a:cs typeface="Trebuchet MS"/>
              </a:rPr>
              <a:t>K</a:t>
            </a:r>
            <a:r>
              <a:rPr sz="2400" spc="-5" dirty="0">
                <a:latin typeface="Trebuchet MS"/>
                <a:cs typeface="Trebuchet MS"/>
              </a:rPr>
              <a:t>urulu</a:t>
            </a:r>
            <a:r>
              <a:rPr sz="2400" dirty="0">
                <a:latin typeface="Trebuchet MS"/>
                <a:cs typeface="Trebuchet MS"/>
              </a:rPr>
              <a:t>n</a:t>
            </a:r>
            <a:r>
              <a:rPr sz="2400" spc="30" dirty="0">
                <a:latin typeface="Trebuchet MS"/>
                <a:cs typeface="Trebuchet MS"/>
              </a:rPr>
              <a:t> </a:t>
            </a:r>
            <a:r>
              <a:rPr sz="2400" b="1" dirty="0">
                <a:solidFill>
                  <a:srgbClr val="0033CC"/>
                </a:solidFill>
                <a:latin typeface="Trebuchet MS"/>
                <a:cs typeface="Trebuchet MS"/>
              </a:rPr>
              <a:t>baş</a:t>
            </a:r>
            <a:r>
              <a:rPr sz="2400" b="1" spc="-70" dirty="0">
                <a:solidFill>
                  <a:srgbClr val="0033CC"/>
                </a:solidFill>
                <a:latin typeface="Trebuchet MS"/>
                <a:cs typeface="Trebuchet MS"/>
              </a:rPr>
              <a:t>k</a:t>
            </a:r>
            <a:r>
              <a:rPr sz="2400" b="1" dirty="0">
                <a:solidFill>
                  <a:srgbClr val="0033CC"/>
                </a:solidFill>
                <a:latin typeface="Trebuchet MS"/>
                <a:cs typeface="Trebuchet MS"/>
              </a:rPr>
              <a:t>anı</a:t>
            </a:r>
            <a:r>
              <a:rPr sz="2400" b="1" spc="-20" dirty="0">
                <a:solidFill>
                  <a:srgbClr val="0033CC"/>
                </a:solidFill>
                <a:latin typeface="Trebuchet MS"/>
                <a:cs typeface="Trebuchet MS"/>
              </a:rPr>
              <a:t> </a:t>
            </a:r>
            <a:r>
              <a:rPr sz="2400" dirty="0">
                <a:latin typeface="Trebuchet MS"/>
                <a:cs typeface="Trebuchet MS"/>
              </a:rPr>
              <a:t>işveren</a:t>
            </a:r>
            <a:r>
              <a:rPr sz="2400" spc="15" dirty="0">
                <a:latin typeface="Trebuchet MS"/>
                <a:cs typeface="Trebuchet MS"/>
              </a:rPr>
              <a:t> </a:t>
            </a:r>
            <a:r>
              <a:rPr sz="2400" dirty="0">
                <a:latin typeface="Trebuchet MS"/>
                <a:cs typeface="Trebuchet MS"/>
              </a:rPr>
              <a:t>veya</a:t>
            </a:r>
            <a:r>
              <a:rPr sz="2400" spc="10" dirty="0">
                <a:latin typeface="Trebuchet MS"/>
                <a:cs typeface="Trebuchet MS"/>
              </a:rPr>
              <a:t> </a:t>
            </a:r>
            <a:r>
              <a:rPr sz="2400" dirty="0">
                <a:latin typeface="Trebuchet MS"/>
                <a:cs typeface="Trebuchet MS"/>
              </a:rPr>
              <a:t>işveren vekili,</a:t>
            </a:r>
            <a:r>
              <a:rPr sz="2400" spc="15" dirty="0">
                <a:latin typeface="Trebuchet MS"/>
                <a:cs typeface="Trebuchet MS"/>
              </a:rPr>
              <a:t> </a:t>
            </a:r>
            <a:r>
              <a:rPr sz="2400" spc="-5" dirty="0">
                <a:latin typeface="Trebuchet MS"/>
                <a:cs typeface="Trebuchet MS"/>
              </a:rPr>
              <a:t>kurulu</a:t>
            </a:r>
            <a:r>
              <a:rPr sz="2400" dirty="0">
                <a:latin typeface="Trebuchet MS"/>
                <a:cs typeface="Trebuchet MS"/>
              </a:rPr>
              <a:t>n</a:t>
            </a:r>
            <a:r>
              <a:rPr sz="2400" spc="25" dirty="0">
                <a:latin typeface="Trebuchet MS"/>
                <a:cs typeface="Trebuchet MS"/>
              </a:rPr>
              <a:t> </a:t>
            </a:r>
            <a:r>
              <a:rPr sz="2400" b="1" dirty="0">
                <a:solidFill>
                  <a:srgbClr val="0033CC"/>
                </a:solidFill>
                <a:latin typeface="Trebuchet MS"/>
                <a:cs typeface="Trebuchet MS"/>
              </a:rPr>
              <a:t>sekrete</a:t>
            </a:r>
            <a:r>
              <a:rPr sz="2400" b="1" spc="-15" dirty="0">
                <a:solidFill>
                  <a:srgbClr val="0033CC"/>
                </a:solidFill>
                <a:latin typeface="Trebuchet MS"/>
                <a:cs typeface="Trebuchet MS"/>
              </a:rPr>
              <a:t>r</a:t>
            </a:r>
            <a:r>
              <a:rPr sz="2400" b="1" dirty="0">
                <a:solidFill>
                  <a:srgbClr val="0033CC"/>
                </a:solidFill>
                <a:latin typeface="Trebuchet MS"/>
                <a:cs typeface="Trebuchet MS"/>
              </a:rPr>
              <a:t>i </a:t>
            </a:r>
            <a:r>
              <a:rPr sz="2400" dirty="0">
                <a:latin typeface="Trebuchet MS"/>
                <a:cs typeface="Trebuchet MS"/>
              </a:rPr>
              <a:t>ise</a:t>
            </a:r>
            <a:r>
              <a:rPr sz="2400" spc="5" dirty="0">
                <a:latin typeface="Trebuchet MS"/>
                <a:cs typeface="Trebuchet MS"/>
              </a:rPr>
              <a:t> </a:t>
            </a:r>
            <a:r>
              <a:rPr sz="2400" dirty="0">
                <a:latin typeface="Trebuchet MS"/>
                <a:cs typeface="Trebuchet MS"/>
              </a:rPr>
              <a:t>iş</a:t>
            </a:r>
            <a:r>
              <a:rPr sz="2400" spc="5" dirty="0">
                <a:latin typeface="Trebuchet MS"/>
                <a:cs typeface="Trebuchet MS"/>
              </a:rPr>
              <a:t> </a:t>
            </a:r>
            <a:r>
              <a:rPr sz="2400" dirty="0">
                <a:latin typeface="Trebuchet MS"/>
                <a:cs typeface="Trebuchet MS"/>
              </a:rPr>
              <a:t>g</a:t>
            </a:r>
            <a:r>
              <a:rPr sz="2400" spc="-10" dirty="0">
                <a:latin typeface="Trebuchet MS"/>
                <a:cs typeface="Trebuchet MS"/>
              </a:rPr>
              <a:t>ü</a:t>
            </a:r>
            <a:r>
              <a:rPr sz="2400" dirty="0">
                <a:latin typeface="Trebuchet MS"/>
                <a:cs typeface="Trebuchet MS"/>
              </a:rPr>
              <a:t>venli</a:t>
            </a:r>
            <a:r>
              <a:rPr sz="2400" spc="-10" dirty="0">
                <a:latin typeface="Trebuchet MS"/>
                <a:cs typeface="Trebuchet MS"/>
              </a:rPr>
              <a:t>ğ</a:t>
            </a:r>
            <a:r>
              <a:rPr sz="2400" dirty="0">
                <a:latin typeface="Trebuchet MS"/>
                <a:cs typeface="Trebuchet MS"/>
              </a:rPr>
              <a:t>i uzmanı</a:t>
            </a:r>
            <a:r>
              <a:rPr sz="2400" spc="-10" dirty="0">
                <a:latin typeface="Trebuchet MS"/>
                <a:cs typeface="Trebuchet MS"/>
              </a:rPr>
              <a:t>d</a:t>
            </a:r>
            <a:r>
              <a:rPr sz="2400" dirty="0">
                <a:latin typeface="Trebuchet MS"/>
                <a:cs typeface="Trebuchet MS"/>
              </a:rPr>
              <a:t>ı</a:t>
            </a:r>
            <a:r>
              <a:rPr sz="2400" spc="-325" dirty="0">
                <a:latin typeface="Trebuchet MS"/>
                <a:cs typeface="Trebuchet MS"/>
              </a:rPr>
              <a:t>r</a:t>
            </a:r>
            <a:r>
              <a:rPr sz="2400" dirty="0">
                <a:latin typeface="Trebuchet MS"/>
                <a:cs typeface="Trebuchet MS"/>
              </a:rPr>
              <a:t>.</a:t>
            </a:r>
          </a:p>
          <a:p>
            <a:pPr>
              <a:lnSpc>
                <a:spcPct val="100000"/>
              </a:lnSpc>
              <a:spcBef>
                <a:spcPts val="9"/>
              </a:spcBef>
            </a:pPr>
            <a:endParaRPr sz="3500" dirty="0">
              <a:latin typeface="Times New Roman"/>
              <a:cs typeface="Times New Roman"/>
            </a:endParaRPr>
          </a:p>
          <a:p>
            <a:pPr marL="12700" marR="176530">
              <a:lnSpc>
                <a:spcPct val="100000"/>
              </a:lnSpc>
            </a:pPr>
            <a:r>
              <a:rPr sz="2400" dirty="0">
                <a:solidFill>
                  <a:srgbClr val="002060"/>
                </a:solidFill>
                <a:latin typeface="Trebuchet MS"/>
                <a:cs typeface="Trebuchet MS"/>
              </a:rPr>
              <a:t>İş g</a:t>
            </a:r>
            <a:r>
              <a:rPr sz="2400" spc="-10" dirty="0">
                <a:solidFill>
                  <a:srgbClr val="002060"/>
                </a:solidFill>
                <a:latin typeface="Trebuchet MS"/>
                <a:cs typeface="Trebuchet MS"/>
              </a:rPr>
              <a:t>ü</a:t>
            </a:r>
            <a:r>
              <a:rPr sz="2400" dirty="0">
                <a:solidFill>
                  <a:srgbClr val="002060"/>
                </a:solidFill>
                <a:latin typeface="Trebuchet MS"/>
                <a:cs typeface="Trebuchet MS"/>
              </a:rPr>
              <a:t>venl</a:t>
            </a:r>
            <a:r>
              <a:rPr sz="2400" spc="-10" dirty="0">
                <a:solidFill>
                  <a:srgbClr val="002060"/>
                </a:solidFill>
                <a:latin typeface="Trebuchet MS"/>
                <a:cs typeface="Trebuchet MS"/>
              </a:rPr>
              <a:t>i</a:t>
            </a:r>
            <a:r>
              <a:rPr sz="2400" dirty="0">
                <a:solidFill>
                  <a:srgbClr val="002060"/>
                </a:solidFill>
                <a:latin typeface="Trebuchet MS"/>
                <a:cs typeface="Trebuchet MS"/>
              </a:rPr>
              <a:t>ği</a:t>
            </a:r>
            <a:r>
              <a:rPr sz="2400" spc="10" dirty="0">
                <a:solidFill>
                  <a:srgbClr val="002060"/>
                </a:solidFill>
                <a:latin typeface="Trebuchet MS"/>
                <a:cs typeface="Trebuchet MS"/>
              </a:rPr>
              <a:t> </a:t>
            </a:r>
            <a:r>
              <a:rPr sz="2400" dirty="0">
                <a:solidFill>
                  <a:srgbClr val="002060"/>
                </a:solidFill>
                <a:latin typeface="Trebuchet MS"/>
                <a:cs typeface="Trebuchet MS"/>
              </a:rPr>
              <a:t>uzm</a:t>
            </a:r>
            <a:r>
              <a:rPr sz="2400" spc="-10" dirty="0">
                <a:solidFill>
                  <a:srgbClr val="002060"/>
                </a:solidFill>
                <a:latin typeface="Trebuchet MS"/>
                <a:cs typeface="Trebuchet MS"/>
              </a:rPr>
              <a:t>a</a:t>
            </a:r>
            <a:r>
              <a:rPr sz="2400" dirty="0">
                <a:solidFill>
                  <a:srgbClr val="002060"/>
                </a:solidFill>
                <a:latin typeface="Trebuchet MS"/>
                <a:cs typeface="Trebuchet MS"/>
              </a:rPr>
              <a:t>nı</a:t>
            </a:r>
            <a:r>
              <a:rPr sz="2400" spc="-10" dirty="0">
                <a:solidFill>
                  <a:srgbClr val="002060"/>
                </a:solidFill>
                <a:latin typeface="Trebuchet MS"/>
                <a:cs typeface="Trebuchet MS"/>
              </a:rPr>
              <a:t>n</a:t>
            </a:r>
            <a:r>
              <a:rPr sz="2400" dirty="0">
                <a:solidFill>
                  <a:srgbClr val="002060"/>
                </a:solidFill>
                <a:latin typeface="Trebuchet MS"/>
                <a:cs typeface="Trebuchet MS"/>
              </a:rPr>
              <a:t>ın</a:t>
            </a:r>
            <a:r>
              <a:rPr sz="2400" spc="15" dirty="0">
                <a:solidFill>
                  <a:srgbClr val="002060"/>
                </a:solidFill>
                <a:latin typeface="Trebuchet MS"/>
                <a:cs typeface="Trebuchet MS"/>
              </a:rPr>
              <a:t> </a:t>
            </a:r>
            <a:r>
              <a:rPr sz="2400" dirty="0">
                <a:solidFill>
                  <a:srgbClr val="002060"/>
                </a:solidFill>
                <a:latin typeface="Trebuchet MS"/>
                <a:cs typeface="Trebuchet MS"/>
              </a:rPr>
              <a:t>tam zaman</a:t>
            </a:r>
            <a:r>
              <a:rPr sz="2400" spc="-10" dirty="0">
                <a:solidFill>
                  <a:srgbClr val="002060"/>
                </a:solidFill>
                <a:latin typeface="Trebuchet MS"/>
                <a:cs typeface="Trebuchet MS"/>
              </a:rPr>
              <a:t>l</a:t>
            </a:r>
            <a:r>
              <a:rPr sz="2400" dirty="0">
                <a:solidFill>
                  <a:srgbClr val="002060"/>
                </a:solidFill>
                <a:latin typeface="Trebuchet MS"/>
                <a:cs typeface="Trebuchet MS"/>
              </a:rPr>
              <a:t>ı çalışma</a:t>
            </a:r>
            <a:r>
              <a:rPr sz="2400" spc="5" dirty="0">
                <a:solidFill>
                  <a:srgbClr val="002060"/>
                </a:solidFill>
                <a:latin typeface="Trebuchet MS"/>
                <a:cs typeface="Trebuchet MS"/>
              </a:rPr>
              <a:t> </a:t>
            </a:r>
            <a:r>
              <a:rPr sz="2400" dirty="0">
                <a:solidFill>
                  <a:srgbClr val="002060"/>
                </a:solidFill>
                <a:latin typeface="Trebuchet MS"/>
                <a:cs typeface="Trebuchet MS"/>
              </a:rPr>
              <a:t>zoru</a:t>
            </a:r>
            <a:r>
              <a:rPr sz="2400" spc="-10" dirty="0">
                <a:solidFill>
                  <a:srgbClr val="002060"/>
                </a:solidFill>
                <a:latin typeface="Trebuchet MS"/>
                <a:cs typeface="Trebuchet MS"/>
              </a:rPr>
              <a:t>n</a:t>
            </a:r>
            <a:r>
              <a:rPr sz="2400" dirty="0">
                <a:solidFill>
                  <a:srgbClr val="002060"/>
                </a:solidFill>
                <a:latin typeface="Trebuchet MS"/>
                <a:cs typeface="Trebuchet MS"/>
              </a:rPr>
              <a:t>lulu</a:t>
            </a:r>
            <a:r>
              <a:rPr sz="2400" spc="-10" dirty="0">
                <a:solidFill>
                  <a:srgbClr val="002060"/>
                </a:solidFill>
                <a:latin typeface="Trebuchet MS"/>
                <a:cs typeface="Trebuchet MS"/>
              </a:rPr>
              <a:t>ğ</a:t>
            </a:r>
            <a:r>
              <a:rPr sz="2400" dirty="0">
                <a:solidFill>
                  <a:srgbClr val="002060"/>
                </a:solidFill>
                <a:latin typeface="Trebuchet MS"/>
                <a:cs typeface="Trebuchet MS"/>
              </a:rPr>
              <a:t>u</a:t>
            </a:r>
            <a:r>
              <a:rPr sz="2400" spc="40" dirty="0">
                <a:solidFill>
                  <a:srgbClr val="002060"/>
                </a:solidFill>
                <a:latin typeface="Trebuchet MS"/>
                <a:cs typeface="Trebuchet MS"/>
              </a:rPr>
              <a:t> </a:t>
            </a:r>
            <a:r>
              <a:rPr sz="2400" dirty="0">
                <a:solidFill>
                  <a:srgbClr val="002060"/>
                </a:solidFill>
                <a:latin typeface="Trebuchet MS"/>
                <a:cs typeface="Trebuchet MS"/>
              </a:rPr>
              <a:t>olmayan işyerlerinde</a:t>
            </a:r>
            <a:r>
              <a:rPr sz="2400" spc="35" dirty="0">
                <a:solidFill>
                  <a:srgbClr val="002060"/>
                </a:solidFill>
                <a:latin typeface="Trebuchet MS"/>
                <a:cs typeface="Trebuchet MS"/>
              </a:rPr>
              <a:t> </a:t>
            </a:r>
            <a:r>
              <a:rPr sz="2400" dirty="0">
                <a:solidFill>
                  <a:srgbClr val="002060"/>
                </a:solidFill>
                <a:latin typeface="Trebuchet MS"/>
                <a:cs typeface="Trebuchet MS"/>
              </a:rPr>
              <a:t>ise</a:t>
            </a:r>
            <a:r>
              <a:rPr sz="2400" spc="5" dirty="0">
                <a:solidFill>
                  <a:srgbClr val="002060"/>
                </a:solidFill>
                <a:latin typeface="Trebuchet MS"/>
                <a:cs typeface="Trebuchet MS"/>
              </a:rPr>
              <a:t> </a:t>
            </a:r>
            <a:r>
              <a:rPr sz="2400" dirty="0">
                <a:solidFill>
                  <a:srgbClr val="002060"/>
                </a:solidFill>
                <a:latin typeface="Trebuchet MS"/>
                <a:cs typeface="Trebuchet MS"/>
              </a:rPr>
              <a:t>kurul</a:t>
            </a:r>
            <a:r>
              <a:rPr sz="2400" spc="15" dirty="0">
                <a:solidFill>
                  <a:srgbClr val="002060"/>
                </a:solidFill>
                <a:latin typeface="Trebuchet MS"/>
                <a:cs typeface="Trebuchet MS"/>
              </a:rPr>
              <a:t> </a:t>
            </a:r>
            <a:r>
              <a:rPr sz="2400" dirty="0">
                <a:solidFill>
                  <a:srgbClr val="002060"/>
                </a:solidFill>
                <a:latin typeface="Trebuchet MS"/>
                <a:cs typeface="Trebuchet MS"/>
              </a:rPr>
              <a:t>sekretar</a:t>
            </a:r>
            <a:r>
              <a:rPr sz="2400" spc="5" dirty="0">
                <a:solidFill>
                  <a:srgbClr val="002060"/>
                </a:solidFill>
                <a:latin typeface="Trebuchet MS"/>
                <a:cs typeface="Trebuchet MS"/>
              </a:rPr>
              <a:t>y</a:t>
            </a:r>
            <a:r>
              <a:rPr sz="2400" dirty="0">
                <a:solidFill>
                  <a:srgbClr val="002060"/>
                </a:solidFill>
                <a:latin typeface="Trebuchet MS"/>
                <a:cs typeface="Trebuchet MS"/>
              </a:rPr>
              <a:t>ası; </a:t>
            </a:r>
            <a:r>
              <a:rPr sz="2400" spc="-5" dirty="0">
                <a:solidFill>
                  <a:srgbClr val="002060"/>
                </a:solidFill>
                <a:latin typeface="Trebuchet MS"/>
                <a:cs typeface="Trebuchet MS"/>
              </a:rPr>
              <a:t>insa</a:t>
            </a:r>
            <a:r>
              <a:rPr sz="2400" dirty="0">
                <a:solidFill>
                  <a:srgbClr val="002060"/>
                </a:solidFill>
                <a:latin typeface="Trebuchet MS"/>
                <a:cs typeface="Trebuchet MS"/>
              </a:rPr>
              <a:t>n</a:t>
            </a:r>
            <a:r>
              <a:rPr sz="2400" spc="20" dirty="0">
                <a:solidFill>
                  <a:srgbClr val="002060"/>
                </a:solidFill>
                <a:latin typeface="Trebuchet MS"/>
                <a:cs typeface="Trebuchet MS"/>
              </a:rPr>
              <a:t> </a:t>
            </a:r>
            <a:r>
              <a:rPr sz="2400" dirty="0">
                <a:solidFill>
                  <a:srgbClr val="002060"/>
                </a:solidFill>
                <a:latin typeface="Trebuchet MS"/>
                <a:cs typeface="Trebuchet MS"/>
              </a:rPr>
              <a:t>kaynakları,</a:t>
            </a:r>
            <a:r>
              <a:rPr sz="2400" spc="25" dirty="0">
                <a:solidFill>
                  <a:srgbClr val="002060"/>
                </a:solidFill>
                <a:latin typeface="Trebuchet MS"/>
                <a:cs typeface="Trebuchet MS"/>
              </a:rPr>
              <a:t> </a:t>
            </a:r>
            <a:r>
              <a:rPr sz="2400" dirty="0">
                <a:solidFill>
                  <a:srgbClr val="002060"/>
                </a:solidFill>
                <a:latin typeface="Trebuchet MS"/>
                <a:cs typeface="Trebuchet MS"/>
              </a:rPr>
              <a:t>perso</a:t>
            </a:r>
            <a:r>
              <a:rPr sz="2400" spc="-10" dirty="0">
                <a:solidFill>
                  <a:srgbClr val="002060"/>
                </a:solidFill>
                <a:latin typeface="Trebuchet MS"/>
                <a:cs typeface="Trebuchet MS"/>
              </a:rPr>
              <a:t>n</a:t>
            </a:r>
            <a:r>
              <a:rPr sz="2400" dirty="0">
                <a:solidFill>
                  <a:srgbClr val="002060"/>
                </a:solidFill>
                <a:latin typeface="Trebuchet MS"/>
                <a:cs typeface="Trebuchet MS"/>
              </a:rPr>
              <a:t>el,</a:t>
            </a:r>
            <a:r>
              <a:rPr sz="2400" spc="35" dirty="0">
                <a:solidFill>
                  <a:srgbClr val="002060"/>
                </a:solidFill>
                <a:latin typeface="Trebuchet MS"/>
                <a:cs typeface="Trebuchet MS"/>
              </a:rPr>
              <a:t> </a:t>
            </a:r>
            <a:r>
              <a:rPr sz="2400" dirty="0">
                <a:solidFill>
                  <a:srgbClr val="002060"/>
                </a:solidFill>
                <a:latin typeface="Trebuchet MS"/>
                <a:cs typeface="Trebuchet MS"/>
              </a:rPr>
              <a:t>sosyal</a:t>
            </a:r>
            <a:r>
              <a:rPr sz="2400" spc="15" dirty="0">
                <a:solidFill>
                  <a:srgbClr val="002060"/>
                </a:solidFill>
                <a:latin typeface="Trebuchet MS"/>
                <a:cs typeface="Trebuchet MS"/>
              </a:rPr>
              <a:t> </a:t>
            </a:r>
            <a:r>
              <a:rPr sz="2400" dirty="0">
                <a:solidFill>
                  <a:srgbClr val="002060"/>
                </a:solidFill>
                <a:latin typeface="Trebuchet MS"/>
                <a:cs typeface="Trebuchet MS"/>
              </a:rPr>
              <a:t>işler veya</a:t>
            </a:r>
            <a:r>
              <a:rPr sz="2400" spc="5" dirty="0">
                <a:solidFill>
                  <a:srgbClr val="002060"/>
                </a:solidFill>
                <a:latin typeface="Trebuchet MS"/>
                <a:cs typeface="Trebuchet MS"/>
              </a:rPr>
              <a:t> </a:t>
            </a:r>
            <a:r>
              <a:rPr sz="2400" dirty="0">
                <a:solidFill>
                  <a:srgbClr val="002060"/>
                </a:solidFill>
                <a:latin typeface="Trebuchet MS"/>
                <a:cs typeface="Trebuchet MS"/>
              </a:rPr>
              <a:t>id</a:t>
            </a:r>
            <a:r>
              <a:rPr sz="2400" spc="-10" dirty="0">
                <a:solidFill>
                  <a:srgbClr val="002060"/>
                </a:solidFill>
                <a:latin typeface="Trebuchet MS"/>
                <a:cs typeface="Trebuchet MS"/>
              </a:rPr>
              <a:t>a</a:t>
            </a:r>
            <a:r>
              <a:rPr sz="2400" dirty="0">
                <a:solidFill>
                  <a:srgbClr val="002060"/>
                </a:solidFill>
                <a:latin typeface="Trebuchet MS"/>
                <a:cs typeface="Trebuchet MS"/>
              </a:rPr>
              <a:t>ri</a:t>
            </a:r>
            <a:r>
              <a:rPr sz="2400" spc="20" dirty="0">
                <a:solidFill>
                  <a:srgbClr val="002060"/>
                </a:solidFill>
                <a:latin typeface="Trebuchet MS"/>
                <a:cs typeface="Trebuchet MS"/>
              </a:rPr>
              <a:t> </a:t>
            </a:r>
            <a:r>
              <a:rPr sz="2400" dirty="0">
                <a:solidFill>
                  <a:srgbClr val="002060"/>
                </a:solidFill>
                <a:latin typeface="Trebuchet MS"/>
                <a:cs typeface="Trebuchet MS"/>
              </a:rPr>
              <a:t>ve </a:t>
            </a:r>
            <a:r>
              <a:rPr sz="2400" spc="-10" dirty="0">
                <a:solidFill>
                  <a:srgbClr val="002060"/>
                </a:solidFill>
                <a:latin typeface="Trebuchet MS"/>
                <a:cs typeface="Trebuchet MS"/>
              </a:rPr>
              <a:t>m</a:t>
            </a:r>
            <a:r>
              <a:rPr sz="2400" dirty="0">
                <a:solidFill>
                  <a:srgbClr val="002060"/>
                </a:solidFill>
                <a:latin typeface="Trebuchet MS"/>
                <a:cs typeface="Trebuchet MS"/>
              </a:rPr>
              <a:t>ali işleri</a:t>
            </a:r>
            <a:r>
              <a:rPr sz="2400" spc="20" dirty="0">
                <a:solidFill>
                  <a:srgbClr val="002060"/>
                </a:solidFill>
                <a:latin typeface="Trebuchet MS"/>
                <a:cs typeface="Trebuchet MS"/>
              </a:rPr>
              <a:t> </a:t>
            </a:r>
            <a:r>
              <a:rPr sz="2400" dirty="0">
                <a:solidFill>
                  <a:srgbClr val="002060"/>
                </a:solidFill>
                <a:latin typeface="Trebuchet MS"/>
                <a:cs typeface="Trebuchet MS"/>
              </a:rPr>
              <a:t>yürüt</a:t>
            </a:r>
            <a:r>
              <a:rPr sz="2400" spc="-10" dirty="0">
                <a:solidFill>
                  <a:srgbClr val="002060"/>
                </a:solidFill>
                <a:latin typeface="Trebuchet MS"/>
                <a:cs typeface="Trebuchet MS"/>
              </a:rPr>
              <a:t>m</a:t>
            </a:r>
            <a:r>
              <a:rPr sz="2400" dirty="0">
                <a:solidFill>
                  <a:srgbClr val="002060"/>
                </a:solidFill>
                <a:latin typeface="Trebuchet MS"/>
                <a:cs typeface="Trebuchet MS"/>
              </a:rPr>
              <a:t>ekle g</a:t>
            </a:r>
            <a:r>
              <a:rPr sz="2400" spc="-10" dirty="0">
                <a:solidFill>
                  <a:srgbClr val="002060"/>
                </a:solidFill>
                <a:latin typeface="Trebuchet MS"/>
                <a:cs typeface="Trebuchet MS"/>
              </a:rPr>
              <a:t>ö</a:t>
            </a:r>
            <a:r>
              <a:rPr sz="2400" dirty="0">
                <a:solidFill>
                  <a:srgbClr val="002060"/>
                </a:solidFill>
                <a:latin typeface="Trebuchet MS"/>
                <a:cs typeface="Trebuchet MS"/>
              </a:rPr>
              <a:t>revli</a:t>
            </a:r>
            <a:r>
              <a:rPr sz="2400" spc="20" dirty="0">
                <a:solidFill>
                  <a:srgbClr val="002060"/>
                </a:solidFill>
                <a:latin typeface="Trebuchet MS"/>
                <a:cs typeface="Trebuchet MS"/>
              </a:rPr>
              <a:t> </a:t>
            </a:r>
            <a:r>
              <a:rPr sz="2400" dirty="0">
                <a:solidFill>
                  <a:srgbClr val="002060"/>
                </a:solidFill>
                <a:latin typeface="Trebuchet MS"/>
                <a:cs typeface="Trebuchet MS"/>
              </a:rPr>
              <a:t>bir kişi</a:t>
            </a:r>
            <a:r>
              <a:rPr sz="2400" spc="5" dirty="0">
                <a:solidFill>
                  <a:srgbClr val="002060"/>
                </a:solidFill>
                <a:latin typeface="Trebuchet MS"/>
                <a:cs typeface="Trebuchet MS"/>
              </a:rPr>
              <a:t> </a:t>
            </a:r>
            <a:r>
              <a:rPr sz="2400" dirty="0">
                <a:solidFill>
                  <a:srgbClr val="002060"/>
                </a:solidFill>
                <a:latin typeface="Trebuchet MS"/>
                <a:cs typeface="Trebuchet MS"/>
              </a:rPr>
              <a:t>tarafından</a:t>
            </a:r>
            <a:r>
              <a:rPr sz="2400" spc="20" dirty="0">
                <a:solidFill>
                  <a:srgbClr val="002060"/>
                </a:solidFill>
                <a:latin typeface="Trebuchet MS"/>
                <a:cs typeface="Trebuchet MS"/>
              </a:rPr>
              <a:t> </a:t>
            </a:r>
            <a:r>
              <a:rPr sz="2400" dirty="0">
                <a:solidFill>
                  <a:srgbClr val="002060"/>
                </a:solidFill>
                <a:latin typeface="Trebuchet MS"/>
                <a:cs typeface="Trebuchet MS"/>
              </a:rPr>
              <a:t>yürütülü</a:t>
            </a:r>
            <a:r>
              <a:rPr sz="2400" spc="-330" dirty="0">
                <a:solidFill>
                  <a:srgbClr val="002060"/>
                </a:solidFill>
                <a:latin typeface="Trebuchet MS"/>
                <a:cs typeface="Trebuchet MS"/>
              </a:rPr>
              <a:t>r</a:t>
            </a:r>
            <a:r>
              <a:rPr sz="2400" dirty="0">
                <a:solidFill>
                  <a:srgbClr val="002060"/>
                </a:solidFill>
                <a:latin typeface="Trebuchet MS"/>
                <a:cs typeface="Trebuchet MS"/>
              </a:rPr>
              <a:t>.</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2"/>
          <p:cNvSpPr txBox="1"/>
          <p:nvPr/>
        </p:nvSpPr>
        <p:spPr>
          <a:xfrm>
            <a:off x="2051720" y="1196752"/>
            <a:ext cx="6177915" cy="1107440"/>
          </a:xfrm>
          <a:prstGeom prst="rect">
            <a:avLst/>
          </a:prstGeom>
        </p:spPr>
        <p:txBody>
          <a:bodyPr vert="horz" wrap="square" lIns="0" tIns="0" rIns="0" bIns="0" rtlCol="0">
            <a:spAutoFit/>
          </a:bodyPr>
          <a:lstStyle/>
          <a:p>
            <a:pPr marL="12700">
              <a:lnSpc>
                <a:spcPct val="100000"/>
              </a:lnSpc>
            </a:pPr>
            <a:r>
              <a:rPr sz="2400" dirty="0">
                <a:latin typeface="Trebuchet MS"/>
                <a:cs typeface="Trebuchet MS"/>
              </a:rPr>
              <a:t>İş sa</a:t>
            </a:r>
            <a:r>
              <a:rPr sz="2400" spc="-10" dirty="0">
                <a:latin typeface="Trebuchet MS"/>
                <a:cs typeface="Trebuchet MS"/>
              </a:rPr>
              <a:t>ğ</a:t>
            </a:r>
            <a:r>
              <a:rPr sz="2400" dirty="0">
                <a:latin typeface="Trebuchet MS"/>
                <a:cs typeface="Trebuchet MS"/>
              </a:rPr>
              <a:t>lı</a:t>
            </a:r>
            <a:r>
              <a:rPr sz="2400" spc="-10" dirty="0">
                <a:latin typeface="Trebuchet MS"/>
                <a:cs typeface="Trebuchet MS"/>
              </a:rPr>
              <a:t>ğ</a:t>
            </a:r>
            <a:r>
              <a:rPr sz="2400" dirty="0">
                <a:latin typeface="Trebuchet MS"/>
                <a:cs typeface="Trebuchet MS"/>
              </a:rPr>
              <a:t>ı</a:t>
            </a:r>
            <a:r>
              <a:rPr sz="2400" spc="15" dirty="0">
                <a:latin typeface="Trebuchet MS"/>
                <a:cs typeface="Trebuchet MS"/>
              </a:rPr>
              <a:t> </a:t>
            </a:r>
            <a:r>
              <a:rPr sz="2400" dirty="0">
                <a:latin typeface="Trebuchet MS"/>
                <a:cs typeface="Trebuchet MS"/>
              </a:rPr>
              <a:t>ve </a:t>
            </a:r>
            <a:r>
              <a:rPr sz="2400" spc="-15" dirty="0">
                <a:latin typeface="Trebuchet MS"/>
                <a:cs typeface="Trebuchet MS"/>
              </a:rPr>
              <a:t>g</a:t>
            </a:r>
            <a:r>
              <a:rPr sz="2400" dirty="0">
                <a:latin typeface="Trebuchet MS"/>
                <a:cs typeface="Trebuchet MS"/>
              </a:rPr>
              <a:t>üve</a:t>
            </a:r>
            <a:r>
              <a:rPr sz="2400" spc="-10" dirty="0">
                <a:latin typeface="Trebuchet MS"/>
                <a:cs typeface="Trebuchet MS"/>
              </a:rPr>
              <a:t>n</a:t>
            </a:r>
            <a:r>
              <a:rPr sz="2400" dirty="0">
                <a:latin typeface="Trebuchet MS"/>
                <a:cs typeface="Trebuchet MS"/>
              </a:rPr>
              <a:t>li</a:t>
            </a:r>
            <a:r>
              <a:rPr sz="2400" spc="-10" dirty="0">
                <a:latin typeface="Trebuchet MS"/>
                <a:cs typeface="Trebuchet MS"/>
              </a:rPr>
              <a:t>ğ</a:t>
            </a:r>
            <a:r>
              <a:rPr sz="2400" dirty="0">
                <a:latin typeface="Trebuchet MS"/>
                <a:cs typeface="Trebuchet MS"/>
              </a:rPr>
              <a:t>i</a:t>
            </a:r>
            <a:r>
              <a:rPr sz="2400" spc="25" dirty="0">
                <a:latin typeface="Trebuchet MS"/>
                <a:cs typeface="Trebuchet MS"/>
              </a:rPr>
              <a:t> </a:t>
            </a:r>
            <a:r>
              <a:rPr sz="2400" dirty="0">
                <a:latin typeface="Trebuchet MS"/>
                <a:cs typeface="Trebuchet MS"/>
              </a:rPr>
              <a:t>ko</a:t>
            </a:r>
            <a:r>
              <a:rPr sz="2400" spc="-10" dirty="0">
                <a:latin typeface="Trebuchet MS"/>
                <a:cs typeface="Trebuchet MS"/>
              </a:rPr>
              <a:t>n</a:t>
            </a:r>
            <a:r>
              <a:rPr sz="2400" dirty="0">
                <a:latin typeface="Trebuchet MS"/>
                <a:cs typeface="Trebuchet MS"/>
              </a:rPr>
              <a:t>uları</a:t>
            </a:r>
            <a:r>
              <a:rPr sz="2400" spc="-10" dirty="0">
                <a:latin typeface="Trebuchet MS"/>
                <a:cs typeface="Trebuchet MS"/>
              </a:rPr>
              <a:t>n</a:t>
            </a:r>
            <a:r>
              <a:rPr sz="2400" dirty="0">
                <a:latin typeface="Trebuchet MS"/>
                <a:cs typeface="Trebuchet MS"/>
              </a:rPr>
              <a:t>da</a:t>
            </a:r>
            <a:r>
              <a:rPr sz="2400" spc="20" dirty="0">
                <a:latin typeface="Trebuchet MS"/>
                <a:cs typeface="Trebuchet MS"/>
              </a:rPr>
              <a:t> </a:t>
            </a:r>
            <a:r>
              <a:rPr sz="2400" dirty="0">
                <a:latin typeface="Trebuchet MS"/>
                <a:cs typeface="Trebuchet MS"/>
              </a:rPr>
              <a:t>o işyerinde</a:t>
            </a:r>
          </a:p>
          <a:p>
            <a:pPr>
              <a:lnSpc>
                <a:spcPct val="100000"/>
              </a:lnSpc>
              <a:spcBef>
                <a:spcPts val="5"/>
              </a:spcBef>
            </a:pPr>
            <a:endParaRPr sz="2500" dirty="0">
              <a:latin typeface="Times New Roman"/>
              <a:cs typeface="Times New Roman"/>
            </a:endParaRPr>
          </a:p>
          <a:p>
            <a:pPr marL="12700">
              <a:lnSpc>
                <a:spcPct val="100000"/>
              </a:lnSpc>
            </a:pPr>
            <a:r>
              <a:rPr sz="2400" dirty="0">
                <a:latin typeface="Trebuchet MS"/>
                <a:cs typeface="Trebuchet MS"/>
              </a:rPr>
              <a:t>çalışanlara</a:t>
            </a:r>
            <a:r>
              <a:rPr sz="2400" spc="35" dirty="0">
                <a:latin typeface="Trebuchet MS"/>
                <a:cs typeface="Trebuchet MS"/>
              </a:rPr>
              <a:t> </a:t>
            </a:r>
            <a:r>
              <a:rPr sz="2400" b="1" dirty="0">
                <a:solidFill>
                  <a:srgbClr val="0033CC"/>
                </a:solidFill>
                <a:latin typeface="Trebuchet MS"/>
                <a:cs typeface="Trebuchet MS"/>
              </a:rPr>
              <a:t>yol</a:t>
            </a:r>
            <a:r>
              <a:rPr sz="2400" b="1" spc="5" dirty="0">
                <a:solidFill>
                  <a:srgbClr val="0033CC"/>
                </a:solidFill>
                <a:latin typeface="Trebuchet MS"/>
                <a:cs typeface="Trebuchet MS"/>
              </a:rPr>
              <a:t> </a:t>
            </a:r>
            <a:r>
              <a:rPr sz="2400" b="1" dirty="0">
                <a:solidFill>
                  <a:srgbClr val="0033CC"/>
                </a:solidFill>
                <a:latin typeface="Trebuchet MS"/>
                <a:cs typeface="Trebuchet MS"/>
              </a:rPr>
              <a:t>gö</a:t>
            </a:r>
            <a:r>
              <a:rPr sz="2400" b="1" spc="-10" dirty="0">
                <a:solidFill>
                  <a:srgbClr val="0033CC"/>
                </a:solidFill>
                <a:latin typeface="Trebuchet MS"/>
                <a:cs typeface="Trebuchet MS"/>
              </a:rPr>
              <a:t>s</a:t>
            </a:r>
            <a:r>
              <a:rPr sz="2400" b="1" dirty="0">
                <a:solidFill>
                  <a:srgbClr val="0033CC"/>
                </a:solidFill>
                <a:latin typeface="Trebuchet MS"/>
                <a:cs typeface="Trebuchet MS"/>
              </a:rPr>
              <a:t>te</a:t>
            </a:r>
            <a:r>
              <a:rPr sz="2400" b="1" spc="-10" dirty="0">
                <a:solidFill>
                  <a:srgbClr val="0033CC"/>
                </a:solidFill>
                <a:latin typeface="Trebuchet MS"/>
                <a:cs typeface="Trebuchet MS"/>
              </a:rPr>
              <a:t>r</a:t>
            </a:r>
            <a:r>
              <a:rPr sz="2400" b="1" dirty="0">
                <a:solidFill>
                  <a:srgbClr val="0033CC"/>
                </a:solidFill>
                <a:latin typeface="Trebuchet MS"/>
                <a:cs typeface="Trebuchet MS"/>
              </a:rPr>
              <a:t>me</a:t>
            </a:r>
            <a:r>
              <a:rPr sz="2400" b="1" spc="10" dirty="0">
                <a:solidFill>
                  <a:srgbClr val="0033CC"/>
                </a:solidFill>
                <a:latin typeface="Trebuchet MS"/>
                <a:cs typeface="Trebuchet MS"/>
              </a:rPr>
              <a:t>k</a:t>
            </a:r>
            <a:r>
              <a:rPr sz="2400" dirty="0">
                <a:latin typeface="Trebuchet MS"/>
                <a:cs typeface="Trebuchet MS"/>
              </a:rPr>
              <a:t>,</a:t>
            </a:r>
          </a:p>
        </p:txBody>
      </p:sp>
      <p:sp>
        <p:nvSpPr>
          <p:cNvPr id="8" name="object 4"/>
          <p:cNvSpPr/>
          <p:nvPr/>
        </p:nvSpPr>
        <p:spPr>
          <a:xfrm>
            <a:off x="2123694" y="3087331"/>
            <a:ext cx="6192647" cy="329399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object 2"/>
          <p:cNvSpPr txBox="1"/>
          <p:nvPr/>
        </p:nvSpPr>
        <p:spPr>
          <a:xfrm>
            <a:off x="251520" y="1412776"/>
            <a:ext cx="4558030" cy="2753995"/>
          </a:xfrm>
          <a:prstGeom prst="rect">
            <a:avLst/>
          </a:prstGeom>
        </p:spPr>
        <p:txBody>
          <a:bodyPr vert="horz" wrap="square" lIns="0" tIns="0" rIns="0" bIns="0" rtlCol="0">
            <a:spAutoFit/>
          </a:bodyPr>
          <a:lstStyle/>
          <a:p>
            <a:pPr marL="12700" marR="5080">
              <a:lnSpc>
                <a:spcPct val="150000"/>
              </a:lnSpc>
            </a:pPr>
            <a:r>
              <a:rPr sz="2400" dirty="0">
                <a:latin typeface="Trebuchet MS"/>
                <a:cs typeface="Trebuchet MS"/>
              </a:rPr>
              <a:t>İşyerinde</a:t>
            </a:r>
            <a:r>
              <a:rPr sz="2400" spc="15" dirty="0">
                <a:latin typeface="Trebuchet MS"/>
                <a:cs typeface="Trebuchet MS"/>
              </a:rPr>
              <a:t> </a:t>
            </a:r>
            <a:r>
              <a:rPr sz="2400" dirty="0">
                <a:latin typeface="Trebuchet MS"/>
                <a:cs typeface="Trebuchet MS"/>
              </a:rPr>
              <a:t>iş</a:t>
            </a:r>
            <a:r>
              <a:rPr sz="2400" spc="5" dirty="0">
                <a:latin typeface="Trebuchet MS"/>
                <a:cs typeface="Trebuchet MS"/>
              </a:rPr>
              <a:t> </a:t>
            </a:r>
            <a:r>
              <a:rPr sz="2400" dirty="0">
                <a:latin typeface="Trebuchet MS"/>
                <a:cs typeface="Trebuchet MS"/>
              </a:rPr>
              <a:t>sa</a:t>
            </a:r>
            <a:r>
              <a:rPr sz="2400" spc="-10" dirty="0">
                <a:latin typeface="Trebuchet MS"/>
                <a:cs typeface="Trebuchet MS"/>
              </a:rPr>
              <a:t>ğ</a:t>
            </a:r>
            <a:r>
              <a:rPr sz="2400" dirty="0">
                <a:latin typeface="Trebuchet MS"/>
                <a:cs typeface="Trebuchet MS"/>
              </a:rPr>
              <a:t>lı</a:t>
            </a:r>
            <a:r>
              <a:rPr sz="2400" spc="-10" dirty="0">
                <a:latin typeface="Trebuchet MS"/>
                <a:cs typeface="Trebuchet MS"/>
              </a:rPr>
              <a:t>ğ</a:t>
            </a:r>
            <a:r>
              <a:rPr sz="2400" dirty="0">
                <a:latin typeface="Trebuchet MS"/>
                <a:cs typeface="Trebuchet MS"/>
              </a:rPr>
              <a:t>ı</a:t>
            </a:r>
            <a:r>
              <a:rPr sz="2400" spc="15" dirty="0">
                <a:latin typeface="Trebuchet MS"/>
                <a:cs typeface="Trebuchet MS"/>
              </a:rPr>
              <a:t> </a:t>
            </a:r>
            <a:r>
              <a:rPr sz="2400" dirty="0">
                <a:latin typeface="Trebuchet MS"/>
                <a:cs typeface="Trebuchet MS"/>
              </a:rPr>
              <a:t>ve </a:t>
            </a:r>
            <a:r>
              <a:rPr sz="2400" spc="-15" dirty="0">
                <a:latin typeface="Trebuchet MS"/>
                <a:cs typeface="Trebuchet MS"/>
              </a:rPr>
              <a:t>g</a:t>
            </a:r>
            <a:r>
              <a:rPr sz="2400" dirty="0">
                <a:latin typeface="Trebuchet MS"/>
                <a:cs typeface="Trebuchet MS"/>
              </a:rPr>
              <a:t>üve</a:t>
            </a:r>
            <a:r>
              <a:rPr sz="2400" spc="-10" dirty="0">
                <a:latin typeface="Trebuchet MS"/>
                <a:cs typeface="Trebuchet MS"/>
              </a:rPr>
              <a:t>n</a:t>
            </a:r>
            <a:r>
              <a:rPr sz="2400" dirty="0">
                <a:latin typeface="Trebuchet MS"/>
                <a:cs typeface="Trebuchet MS"/>
              </a:rPr>
              <a:t>li</a:t>
            </a:r>
            <a:r>
              <a:rPr sz="2400" spc="-10" dirty="0">
                <a:latin typeface="Trebuchet MS"/>
                <a:cs typeface="Trebuchet MS"/>
              </a:rPr>
              <a:t>ğ</a:t>
            </a:r>
            <a:r>
              <a:rPr sz="2400" dirty="0">
                <a:latin typeface="Trebuchet MS"/>
                <a:cs typeface="Trebuchet MS"/>
              </a:rPr>
              <a:t>ine ilişkin</a:t>
            </a:r>
            <a:r>
              <a:rPr sz="2400" spc="20" dirty="0">
                <a:latin typeface="Trebuchet MS"/>
                <a:cs typeface="Trebuchet MS"/>
              </a:rPr>
              <a:t> </a:t>
            </a:r>
            <a:r>
              <a:rPr sz="2400" b="1" dirty="0">
                <a:solidFill>
                  <a:srgbClr val="0033CC"/>
                </a:solidFill>
                <a:latin typeface="Trebuchet MS"/>
                <a:cs typeface="Trebuchet MS"/>
              </a:rPr>
              <a:t>tehlikeleri</a:t>
            </a:r>
            <a:r>
              <a:rPr sz="2400" b="1" spc="-10" dirty="0">
                <a:solidFill>
                  <a:srgbClr val="0033CC"/>
                </a:solidFill>
                <a:latin typeface="Trebuchet MS"/>
                <a:cs typeface="Trebuchet MS"/>
              </a:rPr>
              <a:t> </a:t>
            </a:r>
            <a:r>
              <a:rPr sz="2400" b="1" dirty="0">
                <a:solidFill>
                  <a:srgbClr val="0033CC"/>
                </a:solidFill>
                <a:latin typeface="Trebuchet MS"/>
                <a:cs typeface="Trebuchet MS"/>
              </a:rPr>
              <a:t>ve</a:t>
            </a:r>
            <a:r>
              <a:rPr sz="2400" b="1" spc="-10" dirty="0">
                <a:solidFill>
                  <a:srgbClr val="0033CC"/>
                </a:solidFill>
                <a:latin typeface="Trebuchet MS"/>
                <a:cs typeface="Trebuchet MS"/>
              </a:rPr>
              <a:t> </a:t>
            </a:r>
            <a:r>
              <a:rPr sz="2400" b="1" dirty="0">
                <a:solidFill>
                  <a:srgbClr val="0033CC"/>
                </a:solidFill>
                <a:latin typeface="Trebuchet MS"/>
                <a:cs typeface="Trebuchet MS"/>
              </a:rPr>
              <a:t>önlemleri değe</a:t>
            </a:r>
            <a:r>
              <a:rPr sz="2400" b="1" spc="-15" dirty="0">
                <a:solidFill>
                  <a:srgbClr val="0033CC"/>
                </a:solidFill>
                <a:latin typeface="Trebuchet MS"/>
                <a:cs typeface="Trebuchet MS"/>
              </a:rPr>
              <a:t>r</a:t>
            </a:r>
            <a:r>
              <a:rPr sz="2400" b="1" dirty="0">
                <a:solidFill>
                  <a:srgbClr val="0033CC"/>
                </a:solidFill>
                <a:latin typeface="Trebuchet MS"/>
                <a:cs typeface="Trebuchet MS"/>
              </a:rPr>
              <a:t>lendirme</a:t>
            </a:r>
            <a:r>
              <a:rPr sz="2400" b="1" spc="5" dirty="0">
                <a:solidFill>
                  <a:srgbClr val="0033CC"/>
                </a:solidFill>
                <a:latin typeface="Trebuchet MS"/>
                <a:cs typeface="Trebuchet MS"/>
              </a:rPr>
              <a:t>k</a:t>
            </a:r>
            <a:r>
              <a:rPr sz="2400" dirty="0">
                <a:latin typeface="Trebuchet MS"/>
                <a:cs typeface="Trebuchet MS"/>
              </a:rPr>
              <a:t>,</a:t>
            </a:r>
            <a:r>
              <a:rPr sz="2400" spc="-20" dirty="0">
                <a:latin typeface="Trebuchet MS"/>
                <a:cs typeface="Trebuchet MS"/>
              </a:rPr>
              <a:t> </a:t>
            </a:r>
            <a:r>
              <a:rPr sz="2400" b="1" spc="-10" dirty="0">
                <a:solidFill>
                  <a:srgbClr val="C00000"/>
                </a:solidFill>
                <a:latin typeface="Trebuchet MS"/>
                <a:cs typeface="Trebuchet MS"/>
              </a:rPr>
              <a:t>tedb</a:t>
            </a:r>
            <a:r>
              <a:rPr sz="2400" b="1" spc="-5" dirty="0">
                <a:solidFill>
                  <a:srgbClr val="C00000"/>
                </a:solidFill>
                <a:latin typeface="Trebuchet MS"/>
                <a:cs typeface="Trebuchet MS"/>
              </a:rPr>
              <a:t>irleri belirleme</a:t>
            </a:r>
            <a:r>
              <a:rPr sz="2400" b="1" spc="-10" dirty="0">
                <a:solidFill>
                  <a:srgbClr val="C00000"/>
                </a:solidFill>
                <a:latin typeface="Trebuchet MS"/>
                <a:cs typeface="Trebuchet MS"/>
              </a:rPr>
              <a:t>k</a:t>
            </a:r>
            <a:r>
              <a:rPr sz="2400" dirty="0">
                <a:latin typeface="Trebuchet MS"/>
                <a:cs typeface="Trebuchet MS"/>
              </a:rPr>
              <a:t>, işveren</a:t>
            </a:r>
            <a:r>
              <a:rPr sz="2400" spc="15" dirty="0">
                <a:latin typeface="Trebuchet MS"/>
                <a:cs typeface="Trebuchet MS"/>
              </a:rPr>
              <a:t> </a:t>
            </a:r>
            <a:r>
              <a:rPr sz="2400" dirty="0">
                <a:latin typeface="Trebuchet MS"/>
                <a:cs typeface="Trebuchet MS"/>
              </a:rPr>
              <a:t>veya</a:t>
            </a:r>
            <a:r>
              <a:rPr sz="2400" spc="10" dirty="0">
                <a:latin typeface="Trebuchet MS"/>
                <a:cs typeface="Trebuchet MS"/>
              </a:rPr>
              <a:t> </a:t>
            </a:r>
            <a:r>
              <a:rPr sz="2400" dirty="0">
                <a:latin typeface="Trebuchet MS"/>
                <a:cs typeface="Trebuchet MS"/>
              </a:rPr>
              <a:t>işveren vekiline</a:t>
            </a:r>
            <a:r>
              <a:rPr sz="2400" spc="5" dirty="0">
                <a:latin typeface="Trebuchet MS"/>
                <a:cs typeface="Trebuchet MS"/>
              </a:rPr>
              <a:t> </a:t>
            </a:r>
            <a:r>
              <a:rPr sz="2400" spc="-5" dirty="0">
                <a:latin typeface="Trebuchet MS"/>
                <a:cs typeface="Trebuchet MS"/>
              </a:rPr>
              <a:t>bil</a:t>
            </a:r>
            <a:r>
              <a:rPr sz="2400" spc="-10" dirty="0">
                <a:latin typeface="Trebuchet MS"/>
                <a:cs typeface="Trebuchet MS"/>
              </a:rPr>
              <a:t>d</a:t>
            </a:r>
            <a:r>
              <a:rPr sz="2400" spc="-5" dirty="0">
                <a:latin typeface="Trebuchet MS"/>
                <a:cs typeface="Trebuchet MS"/>
              </a:rPr>
              <a:t>irimd</a:t>
            </a:r>
            <a:r>
              <a:rPr sz="2400" dirty="0">
                <a:latin typeface="Trebuchet MS"/>
                <a:cs typeface="Trebuchet MS"/>
              </a:rPr>
              <a:t>e</a:t>
            </a:r>
            <a:r>
              <a:rPr sz="2400" spc="40" dirty="0">
                <a:latin typeface="Trebuchet MS"/>
                <a:cs typeface="Trebuchet MS"/>
              </a:rPr>
              <a:t> </a:t>
            </a:r>
            <a:r>
              <a:rPr sz="2400" spc="-5" dirty="0">
                <a:latin typeface="Trebuchet MS"/>
                <a:cs typeface="Trebuchet MS"/>
              </a:rPr>
              <a:t>bul</a:t>
            </a:r>
            <a:r>
              <a:rPr sz="2400" spc="-15" dirty="0">
                <a:latin typeface="Trebuchet MS"/>
                <a:cs typeface="Trebuchet MS"/>
              </a:rPr>
              <a:t>u</a:t>
            </a:r>
            <a:r>
              <a:rPr sz="2400" spc="-5" dirty="0">
                <a:latin typeface="Trebuchet MS"/>
                <a:cs typeface="Trebuchet MS"/>
              </a:rPr>
              <a:t>nmak,</a:t>
            </a:r>
            <a:endParaRPr sz="2400" dirty="0">
              <a:latin typeface="Trebuchet MS"/>
              <a:cs typeface="Trebuchet MS"/>
            </a:endParaRPr>
          </a:p>
        </p:txBody>
      </p:sp>
      <p:sp>
        <p:nvSpPr>
          <p:cNvPr id="10" name="object 4"/>
          <p:cNvSpPr/>
          <p:nvPr/>
        </p:nvSpPr>
        <p:spPr>
          <a:xfrm>
            <a:off x="5781928" y="1776056"/>
            <a:ext cx="2602865" cy="424522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FOSEPTİK ÇUKURU</a:t>
            </a:r>
            <a:endParaRPr lang="tr-TR" sz="2800" b="1" dirty="0">
              <a:solidFill>
                <a:srgbClr val="FF0000"/>
              </a:solidFill>
            </a:endParaRPr>
          </a:p>
        </p:txBody>
      </p:sp>
      <p:pic>
        <p:nvPicPr>
          <p:cNvPr id="9" name="Picture 1" descr="C:\Users\Casper\Desktop\İŞ KAZ\18.jpg"/>
          <p:cNvPicPr>
            <a:picLocks noChangeAspect="1" noChangeArrowheads="1"/>
          </p:cNvPicPr>
          <p:nvPr/>
        </p:nvPicPr>
        <p:blipFill>
          <a:blip r:embed="rId3" cstate="print"/>
          <a:srcRect/>
          <a:stretch>
            <a:fillRect/>
          </a:stretch>
        </p:blipFill>
        <p:spPr bwMode="auto">
          <a:xfrm>
            <a:off x="1115616" y="1556792"/>
            <a:ext cx="6696744" cy="4503378"/>
          </a:xfrm>
          <a:prstGeom prst="rect">
            <a:avLst/>
          </a:prstGeom>
          <a:noFill/>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5"/>
          <p:cNvSpPr txBox="1"/>
          <p:nvPr/>
        </p:nvSpPr>
        <p:spPr>
          <a:xfrm>
            <a:off x="251520" y="1631696"/>
            <a:ext cx="5904655" cy="4555093"/>
          </a:xfrm>
          <a:prstGeom prst="rect">
            <a:avLst/>
          </a:prstGeom>
        </p:spPr>
        <p:txBody>
          <a:bodyPr vert="horz" wrap="square" lIns="0" tIns="0" rIns="0" bIns="0" rtlCol="0">
            <a:spAutoFit/>
          </a:bodyPr>
          <a:lstStyle/>
          <a:p>
            <a:pPr marL="829310">
              <a:lnSpc>
                <a:spcPct val="100000"/>
              </a:lnSpc>
            </a:pPr>
            <a:r>
              <a:rPr sz="2400" spc="-95" dirty="0">
                <a:latin typeface="Trebuchet MS"/>
                <a:cs typeface="Trebuchet MS"/>
              </a:rPr>
              <a:t>K</a:t>
            </a:r>
            <a:r>
              <a:rPr sz="2400" spc="-10" dirty="0">
                <a:latin typeface="Trebuchet MS"/>
                <a:cs typeface="Trebuchet MS"/>
              </a:rPr>
              <a:t>urulla</a:t>
            </a:r>
            <a:r>
              <a:rPr sz="2400" spc="-5" dirty="0">
                <a:latin typeface="Trebuchet MS"/>
                <a:cs typeface="Trebuchet MS"/>
              </a:rPr>
              <a:t>r</a:t>
            </a:r>
            <a:r>
              <a:rPr sz="2400" spc="5" dirty="0">
                <a:latin typeface="Trebuchet MS"/>
                <a:cs typeface="Trebuchet MS"/>
              </a:rPr>
              <a:t> </a:t>
            </a:r>
            <a:r>
              <a:rPr sz="2400" b="1" spc="-5" dirty="0">
                <a:solidFill>
                  <a:srgbClr val="0033CC"/>
                </a:solidFill>
                <a:latin typeface="Trebuchet MS"/>
                <a:cs typeface="Trebuchet MS"/>
              </a:rPr>
              <a:t>en az ay</a:t>
            </a:r>
            <a:r>
              <a:rPr sz="2400" b="1" spc="-15" dirty="0">
                <a:solidFill>
                  <a:srgbClr val="0033CC"/>
                </a:solidFill>
                <a:latin typeface="Trebuchet MS"/>
                <a:cs typeface="Trebuchet MS"/>
              </a:rPr>
              <a:t>d</a:t>
            </a:r>
            <a:r>
              <a:rPr sz="2400" b="1" spc="-5" dirty="0">
                <a:solidFill>
                  <a:srgbClr val="0033CC"/>
                </a:solidFill>
                <a:latin typeface="Trebuchet MS"/>
                <a:cs typeface="Trebuchet MS"/>
              </a:rPr>
              <a:t>a bir</a:t>
            </a:r>
            <a:r>
              <a:rPr sz="2400" b="1" spc="10" dirty="0">
                <a:solidFill>
                  <a:srgbClr val="0033CC"/>
                </a:solidFill>
                <a:latin typeface="Trebuchet MS"/>
                <a:cs typeface="Trebuchet MS"/>
              </a:rPr>
              <a:t> </a:t>
            </a:r>
            <a:r>
              <a:rPr sz="2400" spc="-5" dirty="0">
                <a:latin typeface="Trebuchet MS"/>
                <a:cs typeface="Trebuchet MS"/>
              </a:rPr>
              <a:t>ke</a:t>
            </a:r>
            <a:r>
              <a:rPr sz="2400" dirty="0">
                <a:latin typeface="Trebuchet MS"/>
                <a:cs typeface="Trebuchet MS"/>
              </a:rPr>
              <a:t>r</a:t>
            </a:r>
            <a:r>
              <a:rPr sz="2400" spc="-5" dirty="0">
                <a:latin typeface="Trebuchet MS"/>
                <a:cs typeface="Trebuchet MS"/>
              </a:rPr>
              <a:t>e</a:t>
            </a:r>
            <a:r>
              <a:rPr sz="2400" spc="-20" dirty="0">
                <a:latin typeface="Trebuchet MS"/>
                <a:cs typeface="Trebuchet MS"/>
              </a:rPr>
              <a:t> </a:t>
            </a:r>
            <a:r>
              <a:rPr sz="2400" spc="-5" dirty="0">
                <a:latin typeface="Trebuchet MS"/>
                <a:cs typeface="Trebuchet MS"/>
              </a:rPr>
              <a:t>toplan</a:t>
            </a:r>
            <a:r>
              <a:rPr sz="2400" spc="-20" dirty="0">
                <a:latin typeface="Trebuchet MS"/>
                <a:cs typeface="Trebuchet MS"/>
              </a:rPr>
              <a:t>ı</a:t>
            </a:r>
            <a:r>
              <a:rPr sz="2400" spc="-375" dirty="0">
                <a:latin typeface="Trebuchet MS"/>
                <a:cs typeface="Trebuchet MS"/>
              </a:rPr>
              <a:t>r</a:t>
            </a:r>
            <a:r>
              <a:rPr sz="2400" spc="-5" dirty="0">
                <a:latin typeface="Trebuchet MS"/>
                <a:cs typeface="Trebuchet MS"/>
              </a:rPr>
              <a:t>.</a:t>
            </a:r>
            <a:endParaRPr sz="2400" dirty="0">
              <a:latin typeface="Trebuchet MS"/>
              <a:cs typeface="Trebuchet MS"/>
            </a:endParaRPr>
          </a:p>
          <a:p>
            <a:pPr>
              <a:lnSpc>
                <a:spcPct val="100000"/>
              </a:lnSpc>
              <a:spcBef>
                <a:spcPts val="15"/>
              </a:spcBef>
            </a:pPr>
            <a:endParaRPr sz="3200" dirty="0">
              <a:latin typeface="Times New Roman"/>
              <a:cs typeface="Times New Roman"/>
            </a:endParaRPr>
          </a:p>
          <a:p>
            <a:pPr marL="12700" marR="2437765">
              <a:lnSpc>
                <a:spcPct val="150000"/>
              </a:lnSpc>
            </a:pPr>
            <a:r>
              <a:rPr sz="2000" dirty="0">
                <a:latin typeface="Trebuchet MS"/>
                <a:cs typeface="Trebuchet MS"/>
              </a:rPr>
              <a:t>Ancak</a:t>
            </a:r>
            <a:r>
              <a:rPr sz="2000" spc="5" dirty="0">
                <a:latin typeface="Trebuchet MS"/>
                <a:cs typeface="Trebuchet MS"/>
              </a:rPr>
              <a:t> </a:t>
            </a:r>
            <a:r>
              <a:rPr sz="2000" dirty="0">
                <a:latin typeface="Trebuchet MS"/>
                <a:cs typeface="Trebuchet MS"/>
              </a:rPr>
              <a:t>kurul,</a:t>
            </a:r>
            <a:r>
              <a:rPr sz="2000" spc="10" dirty="0">
                <a:latin typeface="Trebuchet MS"/>
                <a:cs typeface="Trebuchet MS"/>
              </a:rPr>
              <a:t> </a:t>
            </a:r>
            <a:r>
              <a:rPr sz="2000" dirty="0">
                <a:latin typeface="Trebuchet MS"/>
                <a:cs typeface="Trebuchet MS"/>
              </a:rPr>
              <a:t>işyerinin</a:t>
            </a:r>
            <a:r>
              <a:rPr sz="2000" spc="25" dirty="0">
                <a:latin typeface="Trebuchet MS"/>
                <a:cs typeface="Trebuchet MS"/>
              </a:rPr>
              <a:t> </a:t>
            </a:r>
            <a:r>
              <a:rPr sz="2000" dirty="0">
                <a:latin typeface="Trebuchet MS"/>
                <a:cs typeface="Trebuchet MS"/>
              </a:rPr>
              <a:t>tehlike sınıfını</a:t>
            </a:r>
            <a:r>
              <a:rPr sz="2000" spc="25" dirty="0">
                <a:latin typeface="Trebuchet MS"/>
                <a:cs typeface="Trebuchet MS"/>
              </a:rPr>
              <a:t> </a:t>
            </a:r>
            <a:r>
              <a:rPr sz="2000" dirty="0">
                <a:latin typeface="Trebuchet MS"/>
                <a:cs typeface="Trebuchet MS"/>
              </a:rPr>
              <a:t>dikkate</a:t>
            </a:r>
            <a:r>
              <a:rPr sz="2000" spc="15" dirty="0">
                <a:latin typeface="Trebuchet MS"/>
                <a:cs typeface="Trebuchet MS"/>
              </a:rPr>
              <a:t> </a:t>
            </a:r>
            <a:r>
              <a:rPr sz="2000" dirty="0">
                <a:latin typeface="Trebuchet MS"/>
                <a:cs typeface="Trebuchet MS"/>
              </a:rPr>
              <a:t>alarak,</a:t>
            </a:r>
            <a:r>
              <a:rPr sz="2000" spc="30" dirty="0">
                <a:latin typeface="Trebuchet MS"/>
                <a:cs typeface="Trebuchet MS"/>
              </a:rPr>
              <a:t> </a:t>
            </a:r>
            <a:r>
              <a:rPr sz="2000" b="1" spc="-5" dirty="0">
                <a:solidFill>
                  <a:srgbClr val="0033CC"/>
                </a:solidFill>
                <a:latin typeface="Trebuchet MS"/>
                <a:cs typeface="Trebuchet MS"/>
              </a:rPr>
              <a:t>tehl</a:t>
            </a:r>
            <a:r>
              <a:rPr sz="2000" b="1" spc="5" dirty="0">
                <a:solidFill>
                  <a:srgbClr val="0033CC"/>
                </a:solidFill>
                <a:latin typeface="Trebuchet MS"/>
                <a:cs typeface="Trebuchet MS"/>
              </a:rPr>
              <a:t>i</a:t>
            </a:r>
            <a:r>
              <a:rPr sz="2000" b="1" spc="-5" dirty="0">
                <a:solidFill>
                  <a:srgbClr val="0033CC"/>
                </a:solidFill>
                <a:latin typeface="Trebuchet MS"/>
                <a:cs typeface="Trebuchet MS"/>
              </a:rPr>
              <a:t>keli</a:t>
            </a:r>
            <a:r>
              <a:rPr sz="2000" b="1" dirty="0">
                <a:solidFill>
                  <a:srgbClr val="0033CC"/>
                </a:solidFill>
                <a:latin typeface="Trebuchet MS"/>
                <a:cs typeface="Trebuchet MS"/>
              </a:rPr>
              <a:t> </a:t>
            </a:r>
            <a:r>
              <a:rPr sz="2000" dirty="0">
                <a:latin typeface="Trebuchet MS"/>
                <a:cs typeface="Trebuchet MS"/>
              </a:rPr>
              <a:t>işyerlerinde</a:t>
            </a:r>
            <a:r>
              <a:rPr sz="2000" spc="35" dirty="0">
                <a:latin typeface="Trebuchet MS"/>
                <a:cs typeface="Trebuchet MS"/>
              </a:rPr>
              <a:t> </a:t>
            </a:r>
            <a:r>
              <a:rPr sz="2000" dirty="0">
                <a:latin typeface="Trebuchet MS"/>
                <a:cs typeface="Trebuchet MS"/>
              </a:rPr>
              <a:t>bu sürenin</a:t>
            </a:r>
            <a:r>
              <a:rPr sz="2000" spc="40" dirty="0">
                <a:latin typeface="Trebuchet MS"/>
                <a:cs typeface="Trebuchet MS"/>
              </a:rPr>
              <a:t> </a:t>
            </a:r>
            <a:r>
              <a:rPr sz="2000" b="1" spc="-5" dirty="0">
                <a:solidFill>
                  <a:srgbClr val="0033CC"/>
                </a:solidFill>
                <a:latin typeface="Trebuchet MS"/>
                <a:cs typeface="Trebuchet MS"/>
              </a:rPr>
              <a:t>i</a:t>
            </a:r>
            <a:r>
              <a:rPr sz="2000" b="1" spc="5" dirty="0">
                <a:solidFill>
                  <a:srgbClr val="0033CC"/>
                </a:solidFill>
                <a:latin typeface="Trebuchet MS"/>
                <a:cs typeface="Trebuchet MS"/>
              </a:rPr>
              <a:t>k</a:t>
            </a:r>
            <a:r>
              <a:rPr sz="2000" b="1" dirty="0">
                <a:solidFill>
                  <a:srgbClr val="0033CC"/>
                </a:solidFill>
                <a:latin typeface="Trebuchet MS"/>
                <a:cs typeface="Trebuchet MS"/>
              </a:rPr>
              <a:t>i</a:t>
            </a:r>
            <a:r>
              <a:rPr sz="2000" b="1" spc="-25" dirty="0">
                <a:solidFill>
                  <a:srgbClr val="0033CC"/>
                </a:solidFill>
                <a:latin typeface="Trebuchet MS"/>
                <a:cs typeface="Trebuchet MS"/>
              </a:rPr>
              <a:t> </a:t>
            </a:r>
            <a:r>
              <a:rPr sz="2000" b="1" spc="-5" dirty="0">
                <a:solidFill>
                  <a:srgbClr val="0033CC"/>
                </a:solidFill>
                <a:latin typeface="Trebuchet MS"/>
                <a:cs typeface="Trebuchet MS"/>
              </a:rPr>
              <a:t>a</a:t>
            </a:r>
            <a:r>
              <a:rPr sz="2000" b="1" spc="0" dirty="0">
                <a:solidFill>
                  <a:srgbClr val="0033CC"/>
                </a:solidFill>
                <a:latin typeface="Trebuchet MS"/>
                <a:cs typeface="Trebuchet MS"/>
              </a:rPr>
              <a:t>y</a:t>
            </a:r>
            <a:r>
              <a:rPr sz="2000" dirty="0">
                <a:latin typeface="Trebuchet MS"/>
                <a:cs typeface="Trebuchet MS"/>
              </a:rPr>
              <a:t>, </a:t>
            </a:r>
            <a:r>
              <a:rPr sz="2000" b="1" spc="5" dirty="0">
                <a:solidFill>
                  <a:srgbClr val="C00000"/>
                </a:solidFill>
                <a:latin typeface="Trebuchet MS"/>
                <a:cs typeface="Trebuchet MS"/>
              </a:rPr>
              <a:t>a</a:t>
            </a:r>
            <a:r>
              <a:rPr sz="2000" b="1" dirty="0">
                <a:solidFill>
                  <a:srgbClr val="C00000"/>
                </a:solidFill>
                <a:latin typeface="Trebuchet MS"/>
                <a:cs typeface="Trebuchet MS"/>
              </a:rPr>
              <a:t>z</a:t>
            </a:r>
            <a:r>
              <a:rPr sz="2000" b="1" spc="-15" dirty="0">
                <a:solidFill>
                  <a:srgbClr val="C00000"/>
                </a:solidFill>
                <a:latin typeface="Trebuchet MS"/>
                <a:cs typeface="Trebuchet MS"/>
              </a:rPr>
              <a:t> </a:t>
            </a:r>
            <a:r>
              <a:rPr sz="2000" b="1" spc="-5" dirty="0">
                <a:solidFill>
                  <a:srgbClr val="C00000"/>
                </a:solidFill>
                <a:latin typeface="Trebuchet MS"/>
                <a:cs typeface="Trebuchet MS"/>
              </a:rPr>
              <a:t>tehl</a:t>
            </a:r>
            <a:r>
              <a:rPr sz="2000" b="1" spc="5" dirty="0">
                <a:solidFill>
                  <a:srgbClr val="C00000"/>
                </a:solidFill>
                <a:latin typeface="Trebuchet MS"/>
                <a:cs typeface="Trebuchet MS"/>
              </a:rPr>
              <a:t>i</a:t>
            </a:r>
            <a:r>
              <a:rPr sz="2000" b="1" spc="-5" dirty="0">
                <a:solidFill>
                  <a:srgbClr val="C00000"/>
                </a:solidFill>
                <a:latin typeface="Trebuchet MS"/>
                <a:cs typeface="Trebuchet MS"/>
              </a:rPr>
              <a:t>keli</a:t>
            </a:r>
            <a:r>
              <a:rPr sz="2000" b="1" spc="-15" dirty="0">
                <a:solidFill>
                  <a:srgbClr val="C00000"/>
                </a:solidFill>
                <a:latin typeface="Trebuchet MS"/>
                <a:cs typeface="Trebuchet MS"/>
              </a:rPr>
              <a:t> </a:t>
            </a:r>
            <a:r>
              <a:rPr sz="2000" dirty="0">
                <a:latin typeface="Trebuchet MS"/>
                <a:cs typeface="Trebuchet MS"/>
              </a:rPr>
              <a:t>işyerlerinde</a:t>
            </a:r>
            <a:r>
              <a:rPr sz="2000" spc="35" dirty="0">
                <a:latin typeface="Trebuchet MS"/>
                <a:cs typeface="Trebuchet MS"/>
              </a:rPr>
              <a:t> </a:t>
            </a:r>
            <a:r>
              <a:rPr sz="2000" dirty="0">
                <a:latin typeface="Trebuchet MS"/>
                <a:cs typeface="Trebuchet MS"/>
              </a:rPr>
              <a:t>ise</a:t>
            </a:r>
          </a:p>
          <a:p>
            <a:pPr marL="12700" marR="2986405">
              <a:lnSpc>
                <a:spcPct val="150000"/>
              </a:lnSpc>
            </a:pPr>
            <a:r>
              <a:rPr sz="2000" b="1" dirty="0">
                <a:solidFill>
                  <a:srgbClr val="C00000"/>
                </a:solidFill>
                <a:latin typeface="Trebuchet MS"/>
                <a:cs typeface="Trebuchet MS"/>
              </a:rPr>
              <a:t>üç</a:t>
            </a:r>
            <a:r>
              <a:rPr sz="2000" b="1" spc="-10" dirty="0">
                <a:solidFill>
                  <a:srgbClr val="C00000"/>
                </a:solidFill>
                <a:latin typeface="Trebuchet MS"/>
                <a:cs typeface="Trebuchet MS"/>
              </a:rPr>
              <a:t> </a:t>
            </a:r>
            <a:r>
              <a:rPr sz="2000" b="1" spc="-5" dirty="0">
                <a:solidFill>
                  <a:srgbClr val="C00000"/>
                </a:solidFill>
                <a:latin typeface="Trebuchet MS"/>
                <a:cs typeface="Trebuchet MS"/>
              </a:rPr>
              <a:t>ay </a:t>
            </a:r>
            <a:r>
              <a:rPr sz="2000" dirty="0">
                <a:latin typeface="Trebuchet MS"/>
                <a:cs typeface="Trebuchet MS"/>
              </a:rPr>
              <a:t>olarak</a:t>
            </a:r>
            <a:r>
              <a:rPr sz="2000" spc="5" dirty="0">
                <a:latin typeface="Trebuchet MS"/>
                <a:cs typeface="Trebuchet MS"/>
              </a:rPr>
              <a:t> </a:t>
            </a:r>
            <a:r>
              <a:rPr sz="2000" spc="-5" dirty="0">
                <a:latin typeface="Trebuchet MS"/>
                <a:cs typeface="Trebuchet MS"/>
              </a:rPr>
              <a:t>belirlenmesine kara</a:t>
            </a:r>
            <a:r>
              <a:rPr sz="2000" dirty="0">
                <a:latin typeface="Trebuchet MS"/>
                <a:cs typeface="Trebuchet MS"/>
              </a:rPr>
              <a:t>r</a:t>
            </a:r>
            <a:r>
              <a:rPr sz="2000" spc="10" dirty="0">
                <a:latin typeface="Trebuchet MS"/>
                <a:cs typeface="Trebuchet MS"/>
              </a:rPr>
              <a:t> </a:t>
            </a:r>
            <a:r>
              <a:rPr sz="2000" dirty="0">
                <a:latin typeface="Trebuchet MS"/>
                <a:cs typeface="Trebuchet MS"/>
              </a:rPr>
              <a:t>verebil</a:t>
            </a:r>
            <a:r>
              <a:rPr sz="2000" spc="-5" dirty="0">
                <a:latin typeface="Trebuchet MS"/>
                <a:cs typeface="Trebuchet MS"/>
              </a:rPr>
              <a:t>i</a:t>
            </a:r>
            <a:r>
              <a:rPr sz="2000" spc="-335" dirty="0">
                <a:latin typeface="Trebuchet MS"/>
                <a:cs typeface="Trebuchet MS"/>
              </a:rPr>
              <a:t>r</a:t>
            </a:r>
            <a:r>
              <a:rPr sz="2000" dirty="0">
                <a:latin typeface="Trebuchet MS"/>
                <a:cs typeface="Trebuchet MS"/>
              </a:rPr>
              <a:t>.</a:t>
            </a:r>
          </a:p>
        </p:txBody>
      </p:sp>
      <p:sp>
        <p:nvSpPr>
          <p:cNvPr id="8" name="object 3"/>
          <p:cNvSpPr/>
          <p:nvPr/>
        </p:nvSpPr>
        <p:spPr>
          <a:xfrm>
            <a:off x="4572001" y="2636912"/>
            <a:ext cx="4032504" cy="281748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object 3"/>
          <p:cNvSpPr txBox="1"/>
          <p:nvPr/>
        </p:nvSpPr>
        <p:spPr>
          <a:xfrm>
            <a:off x="395536" y="1844824"/>
            <a:ext cx="4817966" cy="3506601"/>
          </a:xfrm>
          <a:prstGeom prst="rect">
            <a:avLst/>
          </a:prstGeom>
        </p:spPr>
        <p:txBody>
          <a:bodyPr vert="horz" wrap="square" lIns="0" tIns="0" rIns="0" bIns="0" rtlCol="0">
            <a:spAutoFit/>
          </a:bodyPr>
          <a:lstStyle/>
          <a:p>
            <a:pPr marL="12700">
              <a:lnSpc>
                <a:spcPct val="100000"/>
              </a:lnSpc>
            </a:pPr>
            <a:r>
              <a:rPr sz="2400" spc="-300" dirty="0">
                <a:latin typeface="Trebuchet MS"/>
                <a:cs typeface="Trebuchet MS"/>
              </a:rPr>
              <a:t>T</a:t>
            </a:r>
            <a:r>
              <a:rPr sz="2400" dirty="0">
                <a:latin typeface="Trebuchet MS"/>
                <a:cs typeface="Trebuchet MS"/>
              </a:rPr>
              <a:t>oplantıda</a:t>
            </a:r>
            <a:r>
              <a:rPr sz="2400" spc="10" dirty="0">
                <a:latin typeface="Trebuchet MS"/>
                <a:cs typeface="Trebuchet MS"/>
              </a:rPr>
              <a:t> </a:t>
            </a:r>
            <a:r>
              <a:rPr sz="2400" dirty="0">
                <a:latin typeface="Trebuchet MS"/>
                <a:cs typeface="Trebuchet MS"/>
              </a:rPr>
              <a:t>alınan</a:t>
            </a:r>
            <a:r>
              <a:rPr sz="2400" spc="20" dirty="0">
                <a:latin typeface="Trebuchet MS"/>
                <a:cs typeface="Trebuchet MS"/>
              </a:rPr>
              <a:t> </a:t>
            </a:r>
            <a:r>
              <a:rPr sz="2400" dirty="0">
                <a:latin typeface="Trebuchet MS"/>
                <a:cs typeface="Trebuchet MS"/>
              </a:rPr>
              <a:t>ka</a:t>
            </a:r>
            <a:r>
              <a:rPr sz="2400" spc="5" dirty="0">
                <a:latin typeface="Trebuchet MS"/>
                <a:cs typeface="Trebuchet MS"/>
              </a:rPr>
              <a:t>r</a:t>
            </a:r>
            <a:r>
              <a:rPr sz="2400" dirty="0">
                <a:latin typeface="Trebuchet MS"/>
                <a:cs typeface="Trebuchet MS"/>
              </a:rPr>
              <a:t>arl</a:t>
            </a:r>
            <a:r>
              <a:rPr sz="2400" spc="5" dirty="0">
                <a:latin typeface="Trebuchet MS"/>
                <a:cs typeface="Trebuchet MS"/>
              </a:rPr>
              <a:t>a</a:t>
            </a:r>
            <a:r>
              <a:rPr sz="2400" dirty="0">
                <a:latin typeface="Trebuchet MS"/>
                <a:cs typeface="Trebuchet MS"/>
              </a:rPr>
              <a:t>r</a:t>
            </a:r>
            <a:r>
              <a:rPr sz="2400" spc="20" dirty="0">
                <a:latin typeface="Trebuchet MS"/>
                <a:cs typeface="Trebuchet MS"/>
              </a:rPr>
              <a:t> </a:t>
            </a:r>
            <a:r>
              <a:rPr sz="2400" dirty="0">
                <a:latin typeface="Trebuchet MS"/>
                <a:cs typeface="Trebuchet MS"/>
              </a:rPr>
              <a:t>gereği</a:t>
            </a:r>
          </a:p>
          <a:p>
            <a:pPr marL="12700" marR="1118235">
              <a:lnSpc>
                <a:spcPct val="170000"/>
              </a:lnSpc>
            </a:pPr>
            <a:r>
              <a:rPr sz="2400" dirty="0">
                <a:latin typeface="Trebuchet MS"/>
                <a:cs typeface="Trebuchet MS"/>
              </a:rPr>
              <a:t>yapılmak</a:t>
            </a:r>
            <a:r>
              <a:rPr sz="2400" spc="20" dirty="0">
                <a:latin typeface="Trebuchet MS"/>
                <a:cs typeface="Trebuchet MS"/>
              </a:rPr>
              <a:t> </a:t>
            </a:r>
            <a:r>
              <a:rPr sz="2400" dirty="0">
                <a:latin typeface="Trebuchet MS"/>
                <a:cs typeface="Trebuchet MS"/>
              </a:rPr>
              <a:t>üze</a:t>
            </a:r>
            <a:r>
              <a:rPr sz="2400" spc="5" dirty="0">
                <a:latin typeface="Trebuchet MS"/>
                <a:cs typeface="Trebuchet MS"/>
              </a:rPr>
              <a:t>r</a:t>
            </a:r>
            <a:r>
              <a:rPr sz="2400" dirty="0">
                <a:latin typeface="Trebuchet MS"/>
                <a:cs typeface="Trebuchet MS"/>
              </a:rPr>
              <a:t>e </a:t>
            </a:r>
            <a:r>
              <a:rPr sz="2400" b="1" spc="-5" dirty="0">
                <a:solidFill>
                  <a:srgbClr val="0033CC"/>
                </a:solidFill>
                <a:latin typeface="Trebuchet MS"/>
                <a:cs typeface="Trebuchet MS"/>
              </a:rPr>
              <a:t>ilgil</a:t>
            </a:r>
            <a:r>
              <a:rPr sz="2400" b="1" spc="10" dirty="0">
                <a:solidFill>
                  <a:srgbClr val="0033CC"/>
                </a:solidFill>
                <a:latin typeface="Trebuchet MS"/>
                <a:cs typeface="Trebuchet MS"/>
              </a:rPr>
              <a:t>i</a:t>
            </a:r>
            <a:r>
              <a:rPr sz="2400" b="1" spc="-5" dirty="0">
                <a:solidFill>
                  <a:srgbClr val="0033CC"/>
                </a:solidFill>
                <a:latin typeface="Trebuchet MS"/>
                <a:cs typeface="Trebuchet MS"/>
              </a:rPr>
              <a:t>lere duyurulu</a:t>
            </a:r>
            <a:r>
              <a:rPr sz="2400" b="1" spc="-315" dirty="0">
                <a:solidFill>
                  <a:srgbClr val="0033CC"/>
                </a:solidFill>
                <a:latin typeface="Trebuchet MS"/>
                <a:cs typeface="Trebuchet MS"/>
              </a:rPr>
              <a:t>r</a:t>
            </a:r>
            <a:r>
              <a:rPr sz="2400" b="1" dirty="0">
                <a:solidFill>
                  <a:srgbClr val="0033CC"/>
                </a:solidFill>
                <a:latin typeface="Trebuchet MS"/>
                <a:cs typeface="Trebuchet MS"/>
              </a:rPr>
              <a:t>.</a:t>
            </a:r>
            <a:endParaRPr sz="2400" dirty="0">
              <a:latin typeface="Trebuchet MS"/>
              <a:cs typeface="Trebuchet MS"/>
            </a:endParaRPr>
          </a:p>
          <a:p>
            <a:pPr marL="12700">
              <a:lnSpc>
                <a:spcPct val="100000"/>
              </a:lnSpc>
              <a:spcBef>
                <a:spcPts val="2014"/>
              </a:spcBef>
            </a:pPr>
            <a:r>
              <a:rPr sz="2400" spc="-95" dirty="0">
                <a:latin typeface="Trebuchet MS"/>
                <a:cs typeface="Trebuchet MS"/>
              </a:rPr>
              <a:t>A</a:t>
            </a:r>
            <a:r>
              <a:rPr sz="2400" dirty="0">
                <a:latin typeface="Trebuchet MS"/>
                <a:cs typeface="Trebuchet MS"/>
              </a:rPr>
              <a:t>yrıca</a:t>
            </a:r>
            <a:r>
              <a:rPr sz="2400" spc="-5" dirty="0">
                <a:latin typeface="Trebuchet MS"/>
                <a:cs typeface="Trebuchet MS"/>
              </a:rPr>
              <a:t> </a:t>
            </a:r>
            <a:r>
              <a:rPr sz="2400" dirty="0">
                <a:latin typeface="Trebuchet MS"/>
                <a:cs typeface="Trebuchet MS"/>
              </a:rPr>
              <a:t>çalışanla</a:t>
            </a:r>
            <a:r>
              <a:rPr sz="2400" spc="5" dirty="0">
                <a:latin typeface="Trebuchet MS"/>
                <a:cs typeface="Trebuchet MS"/>
              </a:rPr>
              <a:t>r</a:t>
            </a:r>
            <a:r>
              <a:rPr sz="2400" dirty="0">
                <a:latin typeface="Trebuchet MS"/>
                <a:cs typeface="Trebuchet MS"/>
              </a:rPr>
              <a:t>a</a:t>
            </a:r>
            <a:r>
              <a:rPr sz="2400" spc="30" dirty="0">
                <a:latin typeface="Trebuchet MS"/>
                <a:cs typeface="Trebuchet MS"/>
              </a:rPr>
              <a:t> </a:t>
            </a:r>
            <a:r>
              <a:rPr sz="2400" dirty="0">
                <a:latin typeface="Trebuchet MS"/>
                <a:cs typeface="Trebuchet MS"/>
              </a:rPr>
              <a:t>duyu</a:t>
            </a:r>
            <a:r>
              <a:rPr sz="2400" spc="5" dirty="0">
                <a:latin typeface="Trebuchet MS"/>
                <a:cs typeface="Trebuchet MS"/>
              </a:rPr>
              <a:t>r</a:t>
            </a:r>
            <a:r>
              <a:rPr sz="2400" dirty="0">
                <a:latin typeface="Trebuchet MS"/>
                <a:cs typeface="Trebuchet MS"/>
              </a:rPr>
              <a:t>ulması</a:t>
            </a:r>
          </a:p>
          <a:p>
            <a:pPr marL="12700" marR="1308100">
              <a:lnSpc>
                <a:spcPct val="170000"/>
              </a:lnSpc>
            </a:pPr>
            <a:r>
              <a:rPr sz="2400" dirty="0">
                <a:latin typeface="Trebuchet MS"/>
                <a:cs typeface="Trebuchet MS"/>
              </a:rPr>
              <a:t>fa</a:t>
            </a:r>
            <a:r>
              <a:rPr sz="2400" spc="5" dirty="0">
                <a:latin typeface="Trebuchet MS"/>
                <a:cs typeface="Trebuchet MS"/>
              </a:rPr>
              <a:t>y</a:t>
            </a:r>
            <a:r>
              <a:rPr sz="2400" dirty="0">
                <a:latin typeface="Trebuchet MS"/>
                <a:cs typeface="Trebuchet MS"/>
              </a:rPr>
              <a:t>dalı</a:t>
            </a:r>
            <a:r>
              <a:rPr sz="2400" spc="15" dirty="0">
                <a:latin typeface="Trebuchet MS"/>
                <a:cs typeface="Trebuchet MS"/>
              </a:rPr>
              <a:t> </a:t>
            </a:r>
            <a:r>
              <a:rPr sz="2400" dirty="0">
                <a:latin typeface="Trebuchet MS"/>
                <a:cs typeface="Trebuchet MS"/>
              </a:rPr>
              <a:t>görülen</a:t>
            </a:r>
            <a:r>
              <a:rPr sz="2400" spc="20" dirty="0">
                <a:latin typeface="Trebuchet MS"/>
                <a:cs typeface="Trebuchet MS"/>
              </a:rPr>
              <a:t> </a:t>
            </a:r>
            <a:r>
              <a:rPr sz="2400" dirty="0">
                <a:latin typeface="Trebuchet MS"/>
                <a:cs typeface="Trebuchet MS"/>
              </a:rPr>
              <a:t>konular iş</a:t>
            </a:r>
            <a:r>
              <a:rPr sz="2400" spc="5" dirty="0">
                <a:latin typeface="Trebuchet MS"/>
                <a:cs typeface="Trebuchet MS"/>
              </a:rPr>
              <a:t>y</a:t>
            </a:r>
            <a:r>
              <a:rPr sz="2400" dirty="0">
                <a:latin typeface="Trebuchet MS"/>
                <a:cs typeface="Trebuchet MS"/>
              </a:rPr>
              <a:t>erinde</a:t>
            </a:r>
            <a:r>
              <a:rPr sz="2400" spc="20" dirty="0">
                <a:latin typeface="Trebuchet MS"/>
                <a:cs typeface="Trebuchet MS"/>
              </a:rPr>
              <a:t> </a:t>
            </a:r>
            <a:r>
              <a:rPr sz="2400" b="1" dirty="0">
                <a:solidFill>
                  <a:srgbClr val="C00000"/>
                </a:solidFill>
                <a:latin typeface="Trebuchet MS"/>
                <a:cs typeface="Trebuchet MS"/>
              </a:rPr>
              <a:t>il</a:t>
            </a:r>
            <a:r>
              <a:rPr sz="2400" b="1" spc="5" dirty="0">
                <a:solidFill>
                  <a:srgbClr val="C00000"/>
                </a:solidFill>
                <a:latin typeface="Trebuchet MS"/>
                <a:cs typeface="Trebuchet MS"/>
              </a:rPr>
              <a:t>â</a:t>
            </a:r>
            <a:r>
              <a:rPr sz="2400" b="1" dirty="0">
                <a:solidFill>
                  <a:srgbClr val="C00000"/>
                </a:solidFill>
                <a:latin typeface="Trebuchet MS"/>
                <a:cs typeface="Trebuchet MS"/>
              </a:rPr>
              <a:t>n</a:t>
            </a:r>
            <a:r>
              <a:rPr sz="2400" b="1" spc="-15" dirty="0">
                <a:solidFill>
                  <a:srgbClr val="C00000"/>
                </a:solidFill>
                <a:latin typeface="Trebuchet MS"/>
                <a:cs typeface="Trebuchet MS"/>
              </a:rPr>
              <a:t> </a:t>
            </a:r>
            <a:r>
              <a:rPr sz="2400" spc="-5" dirty="0">
                <a:latin typeface="Trebuchet MS"/>
                <a:cs typeface="Trebuchet MS"/>
              </a:rPr>
              <a:t>edili</a:t>
            </a:r>
            <a:r>
              <a:rPr sz="2400" spc="-325" dirty="0">
                <a:latin typeface="Trebuchet MS"/>
                <a:cs typeface="Trebuchet MS"/>
              </a:rPr>
              <a:t>r</a:t>
            </a:r>
            <a:r>
              <a:rPr sz="2400" dirty="0">
                <a:latin typeface="Trebuchet MS"/>
                <a:cs typeface="Trebuchet MS"/>
              </a:rPr>
              <a:t>.</a:t>
            </a:r>
          </a:p>
        </p:txBody>
      </p:sp>
      <p:sp>
        <p:nvSpPr>
          <p:cNvPr id="10" name="object 5"/>
          <p:cNvSpPr/>
          <p:nvPr/>
        </p:nvSpPr>
        <p:spPr>
          <a:xfrm>
            <a:off x="5076056" y="2348880"/>
            <a:ext cx="3528392" cy="324036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İSG KURULU</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2"/>
          <p:cNvSpPr txBox="1"/>
          <p:nvPr/>
        </p:nvSpPr>
        <p:spPr>
          <a:xfrm>
            <a:off x="618540" y="1610867"/>
            <a:ext cx="4864735" cy="3175165"/>
          </a:xfrm>
          <a:prstGeom prst="rect">
            <a:avLst/>
          </a:prstGeom>
        </p:spPr>
        <p:txBody>
          <a:bodyPr vert="horz" wrap="square" lIns="0" tIns="0" rIns="0" bIns="0" rtlCol="0">
            <a:spAutoFit/>
          </a:bodyPr>
          <a:lstStyle/>
          <a:p>
            <a:pPr marL="12700" marR="5080">
              <a:lnSpc>
                <a:spcPct val="150000"/>
              </a:lnSpc>
            </a:pPr>
            <a:r>
              <a:rPr sz="2000" dirty="0">
                <a:latin typeface="Trebuchet MS"/>
                <a:cs typeface="Trebuchet MS"/>
              </a:rPr>
              <a:t>İş</a:t>
            </a:r>
            <a:r>
              <a:rPr sz="2000" spc="5" dirty="0">
                <a:latin typeface="Trebuchet MS"/>
                <a:cs typeface="Trebuchet MS"/>
              </a:rPr>
              <a:t>y</a:t>
            </a:r>
            <a:r>
              <a:rPr sz="2000" dirty="0">
                <a:latin typeface="Trebuchet MS"/>
                <a:cs typeface="Trebuchet MS"/>
              </a:rPr>
              <a:t>erinin</a:t>
            </a:r>
            <a:r>
              <a:rPr sz="2000" spc="15" dirty="0">
                <a:latin typeface="Trebuchet MS"/>
                <a:cs typeface="Trebuchet MS"/>
              </a:rPr>
              <a:t> </a:t>
            </a:r>
            <a:r>
              <a:rPr sz="2000" dirty="0">
                <a:latin typeface="Trebuchet MS"/>
                <a:cs typeface="Trebuchet MS"/>
              </a:rPr>
              <a:t>iş</a:t>
            </a:r>
            <a:r>
              <a:rPr sz="2000" spc="5" dirty="0">
                <a:latin typeface="Trebuchet MS"/>
                <a:cs typeface="Trebuchet MS"/>
              </a:rPr>
              <a:t> </a:t>
            </a:r>
            <a:r>
              <a:rPr sz="2000" dirty="0">
                <a:latin typeface="Trebuchet MS"/>
                <a:cs typeface="Trebuchet MS"/>
              </a:rPr>
              <a:t>sağlı</a:t>
            </a:r>
            <a:r>
              <a:rPr sz="2000" spc="-10" dirty="0">
                <a:latin typeface="Trebuchet MS"/>
                <a:cs typeface="Trebuchet MS"/>
              </a:rPr>
              <a:t>ğ</a:t>
            </a:r>
            <a:r>
              <a:rPr sz="2000" dirty="0">
                <a:latin typeface="Trebuchet MS"/>
                <a:cs typeface="Trebuchet MS"/>
              </a:rPr>
              <a:t>ı</a:t>
            </a:r>
            <a:r>
              <a:rPr sz="2000" spc="5" dirty="0">
                <a:latin typeface="Trebuchet MS"/>
                <a:cs typeface="Trebuchet MS"/>
              </a:rPr>
              <a:t> </a:t>
            </a:r>
            <a:r>
              <a:rPr sz="2000" dirty="0">
                <a:latin typeface="Trebuchet MS"/>
                <a:cs typeface="Trebuchet MS"/>
              </a:rPr>
              <a:t>ve</a:t>
            </a:r>
            <a:r>
              <a:rPr sz="2000" spc="5" dirty="0">
                <a:latin typeface="Trebuchet MS"/>
                <a:cs typeface="Trebuchet MS"/>
              </a:rPr>
              <a:t> </a:t>
            </a:r>
            <a:r>
              <a:rPr sz="2000" dirty="0">
                <a:latin typeface="Trebuchet MS"/>
                <a:cs typeface="Trebuchet MS"/>
              </a:rPr>
              <a:t>g</a:t>
            </a:r>
            <a:r>
              <a:rPr sz="2000" spc="-10" dirty="0">
                <a:latin typeface="Trebuchet MS"/>
                <a:cs typeface="Trebuchet MS"/>
              </a:rPr>
              <a:t>ü</a:t>
            </a:r>
            <a:r>
              <a:rPr sz="2000" dirty="0">
                <a:latin typeface="Trebuchet MS"/>
                <a:cs typeface="Trebuchet MS"/>
              </a:rPr>
              <a:t>venli</a:t>
            </a:r>
            <a:r>
              <a:rPr sz="2000" spc="-10" dirty="0">
                <a:latin typeface="Trebuchet MS"/>
                <a:cs typeface="Trebuchet MS"/>
              </a:rPr>
              <a:t>ğ</a:t>
            </a:r>
            <a:r>
              <a:rPr sz="2000" dirty="0">
                <a:latin typeface="Trebuchet MS"/>
                <a:cs typeface="Trebuchet MS"/>
              </a:rPr>
              <a:t>i </a:t>
            </a:r>
            <a:r>
              <a:rPr sz="2000" spc="-5" dirty="0">
                <a:latin typeface="Trebuchet MS"/>
                <a:cs typeface="Trebuchet MS"/>
              </a:rPr>
              <a:t>d</a:t>
            </a:r>
            <a:r>
              <a:rPr sz="2000" spc="-15" dirty="0">
                <a:latin typeface="Trebuchet MS"/>
                <a:cs typeface="Trebuchet MS"/>
              </a:rPr>
              <a:t>u</a:t>
            </a:r>
            <a:r>
              <a:rPr sz="2000" dirty="0">
                <a:latin typeface="Trebuchet MS"/>
                <a:cs typeface="Trebuchet MS"/>
              </a:rPr>
              <a:t>rum</a:t>
            </a:r>
            <a:r>
              <a:rPr sz="2000" spc="-15" dirty="0">
                <a:latin typeface="Trebuchet MS"/>
                <a:cs typeface="Trebuchet MS"/>
              </a:rPr>
              <a:t>u</a:t>
            </a:r>
            <a:r>
              <a:rPr sz="2000" spc="-5" dirty="0">
                <a:latin typeface="Trebuchet MS"/>
                <a:cs typeface="Trebuchet MS"/>
              </a:rPr>
              <a:t>yl</a:t>
            </a:r>
            <a:r>
              <a:rPr sz="2000" dirty="0">
                <a:latin typeface="Trebuchet MS"/>
                <a:cs typeface="Trebuchet MS"/>
              </a:rPr>
              <a:t>a</a:t>
            </a:r>
            <a:r>
              <a:rPr sz="2000" spc="20" dirty="0">
                <a:latin typeface="Trebuchet MS"/>
                <a:cs typeface="Trebuchet MS"/>
              </a:rPr>
              <a:t> </a:t>
            </a:r>
            <a:r>
              <a:rPr sz="2000" spc="-5" dirty="0">
                <a:latin typeface="Trebuchet MS"/>
                <a:cs typeface="Trebuchet MS"/>
              </a:rPr>
              <a:t>il</a:t>
            </a:r>
            <a:r>
              <a:rPr sz="2000" spc="-10" dirty="0">
                <a:latin typeface="Trebuchet MS"/>
                <a:cs typeface="Trebuchet MS"/>
              </a:rPr>
              <a:t>g</a:t>
            </a:r>
            <a:r>
              <a:rPr sz="2000" spc="-5" dirty="0">
                <a:latin typeface="Trebuchet MS"/>
                <a:cs typeface="Trebuchet MS"/>
              </a:rPr>
              <a:t>il</a:t>
            </a:r>
            <a:r>
              <a:rPr sz="2000" dirty="0">
                <a:latin typeface="Trebuchet MS"/>
                <a:cs typeface="Trebuchet MS"/>
              </a:rPr>
              <a:t>i</a:t>
            </a:r>
            <a:r>
              <a:rPr sz="2000" spc="25" dirty="0">
                <a:latin typeface="Trebuchet MS"/>
                <a:cs typeface="Trebuchet MS"/>
              </a:rPr>
              <a:t> </a:t>
            </a:r>
            <a:r>
              <a:rPr sz="2000" b="1" dirty="0">
                <a:solidFill>
                  <a:srgbClr val="0033CC"/>
                </a:solidFill>
                <a:latin typeface="Trebuchet MS"/>
                <a:cs typeface="Trebuchet MS"/>
              </a:rPr>
              <a:t>yıllık</a:t>
            </a:r>
            <a:r>
              <a:rPr sz="2000" b="1" spc="-15" dirty="0">
                <a:solidFill>
                  <a:srgbClr val="0033CC"/>
                </a:solidFill>
                <a:latin typeface="Trebuchet MS"/>
                <a:cs typeface="Trebuchet MS"/>
              </a:rPr>
              <a:t> </a:t>
            </a:r>
            <a:r>
              <a:rPr sz="2000" b="1" dirty="0">
                <a:solidFill>
                  <a:srgbClr val="0033CC"/>
                </a:solidFill>
                <a:latin typeface="Trebuchet MS"/>
                <a:cs typeface="Trebuchet MS"/>
              </a:rPr>
              <a:t>bir </a:t>
            </a:r>
            <a:r>
              <a:rPr sz="2000" b="1" spc="-80" dirty="0">
                <a:solidFill>
                  <a:srgbClr val="0033CC"/>
                </a:solidFill>
                <a:latin typeface="Trebuchet MS"/>
                <a:cs typeface="Trebuchet MS"/>
              </a:rPr>
              <a:t>r</a:t>
            </a:r>
            <a:r>
              <a:rPr sz="2000" b="1" dirty="0">
                <a:solidFill>
                  <a:srgbClr val="0033CC"/>
                </a:solidFill>
                <a:latin typeface="Trebuchet MS"/>
                <a:cs typeface="Trebuchet MS"/>
              </a:rPr>
              <a:t>apor </a:t>
            </a:r>
            <a:r>
              <a:rPr sz="2000" dirty="0">
                <a:latin typeface="Trebuchet MS"/>
                <a:cs typeface="Trebuchet MS"/>
              </a:rPr>
              <a:t>hazırlamak,</a:t>
            </a:r>
            <a:r>
              <a:rPr sz="2000" spc="25" dirty="0">
                <a:latin typeface="Trebuchet MS"/>
                <a:cs typeface="Trebuchet MS"/>
              </a:rPr>
              <a:t> </a:t>
            </a:r>
            <a:r>
              <a:rPr sz="2000" dirty="0">
                <a:latin typeface="Trebuchet MS"/>
                <a:cs typeface="Trebuchet MS"/>
              </a:rPr>
              <a:t>o yılki</a:t>
            </a:r>
            <a:r>
              <a:rPr sz="2000" spc="15" dirty="0">
                <a:latin typeface="Trebuchet MS"/>
                <a:cs typeface="Trebuchet MS"/>
              </a:rPr>
              <a:t> </a:t>
            </a:r>
            <a:r>
              <a:rPr sz="2000" dirty="0">
                <a:latin typeface="Trebuchet MS"/>
                <a:cs typeface="Trebuchet MS"/>
              </a:rPr>
              <a:t>çalışmaları de</a:t>
            </a:r>
            <a:r>
              <a:rPr sz="2000" spc="-10" dirty="0">
                <a:latin typeface="Trebuchet MS"/>
                <a:cs typeface="Trebuchet MS"/>
              </a:rPr>
              <a:t>ğ</a:t>
            </a:r>
            <a:r>
              <a:rPr sz="2000" dirty="0">
                <a:latin typeface="Trebuchet MS"/>
                <a:cs typeface="Trebuchet MS"/>
              </a:rPr>
              <a:t>erlendirmek,</a:t>
            </a:r>
            <a:r>
              <a:rPr sz="2000" spc="50" dirty="0">
                <a:latin typeface="Trebuchet MS"/>
                <a:cs typeface="Trebuchet MS"/>
              </a:rPr>
              <a:t> </a:t>
            </a:r>
            <a:r>
              <a:rPr sz="2000" dirty="0">
                <a:latin typeface="Trebuchet MS"/>
                <a:cs typeface="Trebuchet MS"/>
              </a:rPr>
              <a:t>elde</a:t>
            </a:r>
            <a:r>
              <a:rPr sz="2000" spc="10" dirty="0">
                <a:latin typeface="Trebuchet MS"/>
                <a:cs typeface="Trebuchet MS"/>
              </a:rPr>
              <a:t> </a:t>
            </a:r>
            <a:r>
              <a:rPr sz="2000" dirty="0">
                <a:latin typeface="Trebuchet MS"/>
                <a:cs typeface="Trebuchet MS"/>
              </a:rPr>
              <a:t>edilen tecr</a:t>
            </a:r>
            <a:r>
              <a:rPr sz="2000" spc="-10" dirty="0">
                <a:latin typeface="Trebuchet MS"/>
                <a:cs typeface="Trebuchet MS"/>
              </a:rPr>
              <a:t>ü</a:t>
            </a:r>
            <a:r>
              <a:rPr sz="2000" dirty="0">
                <a:latin typeface="Trebuchet MS"/>
                <a:cs typeface="Trebuchet MS"/>
              </a:rPr>
              <a:t>b</a:t>
            </a:r>
            <a:r>
              <a:rPr sz="2000" spc="-10" dirty="0">
                <a:latin typeface="Trebuchet MS"/>
                <a:cs typeface="Trebuchet MS"/>
              </a:rPr>
              <a:t>e</a:t>
            </a:r>
            <a:r>
              <a:rPr sz="2000" dirty="0">
                <a:latin typeface="Trebuchet MS"/>
                <a:cs typeface="Trebuchet MS"/>
              </a:rPr>
              <a:t>ye</a:t>
            </a:r>
            <a:r>
              <a:rPr sz="2000" spc="30" dirty="0">
                <a:latin typeface="Trebuchet MS"/>
                <a:cs typeface="Trebuchet MS"/>
              </a:rPr>
              <a:t> </a:t>
            </a:r>
            <a:r>
              <a:rPr sz="2000" dirty="0">
                <a:latin typeface="Trebuchet MS"/>
                <a:cs typeface="Trebuchet MS"/>
              </a:rPr>
              <a:t>g</a:t>
            </a:r>
            <a:r>
              <a:rPr sz="2000" spc="-15" dirty="0">
                <a:latin typeface="Trebuchet MS"/>
                <a:cs typeface="Trebuchet MS"/>
              </a:rPr>
              <a:t>ö</a:t>
            </a:r>
            <a:r>
              <a:rPr sz="2000" dirty="0">
                <a:latin typeface="Trebuchet MS"/>
                <a:cs typeface="Trebuchet MS"/>
              </a:rPr>
              <a:t>re</a:t>
            </a:r>
            <a:r>
              <a:rPr sz="2000" spc="10" dirty="0">
                <a:latin typeface="Trebuchet MS"/>
                <a:cs typeface="Trebuchet MS"/>
              </a:rPr>
              <a:t> </a:t>
            </a:r>
            <a:r>
              <a:rPr sz="2000" b="1" dirty="0">
                <a:solidFill>
                  <a:srgbClr val="C00000"/>
                </a:solidFill>
                <a:latin typeface="Trebuchet MS"/>
                <a:cs typeface="Trebuchet MS"/>
              </a:rPr>
              <a:t>er</a:t>
            </a:r>
            <a:r>
              <a:rPr sz="2000" b="1" spc="-10" dirty="0">
                <a:solidFill>
                  <a:srgbClr val="C00000"/>
                </a:solidFill>
                <a:latin typeface="Trebuchet MS"/>
                <a:cs typeface="Trebuchet MS"/>
              </a:rPr>
              <a:t>t</a:t>
            </a:r>
            <a:r>
              <a:rPr sz="2000" b="1" dirty="0">
                <a:solidFill>
                  <a:srgbClr val="C00000"/>
                </a:solidFill>
                <a:latin typeface="Trebuchet MS"/>
                <a:cs typeface="Trebuchet MS"/>
              </a:rPr>
              <a:t>esi yılın</a:t>
            </a:r>
            <a:r>
              <a:rPr sz="2000" b="1" spc="-25" dirty="0">
                <a:solidFill>
                  <a:srgbClr val="C00000"/>
                </a:solidFill>
                <a:latin typeface="Trebuchet MS"/>
                <a:cs typeface="Trebuchet MS"/>
              </a:rPr>
              <a:t> </a:t>
            </a:r>
            <a:r>
              <a:rPr sz="2000" b="1" dirty="0">
                <a:solidFill>
                  <a:srgbClr val="C00000"/>
                </a:solidFill>
                <a:latin typeface="Trebuchet MS"/>
                <a:cs typeface="Trebuchet MS"/>
              </a:rPr>
              <a:t>çalışma pro</a:t>
            </a:r>
            <a:r>
              <a:rPr sz="2000" b="1" spc="-10" dirty="0">
                <a:solidFill>
                  <a:srgbClr val="C00000"/>
                </a:solidFill>
                <a:latin typeface="Trebuchet MS"/>
                <a:cs typeface="Trebuchet MS"/>
              </a:rPr>
              <a:t>g</a:t>
            </a:r>
            <a:r>
              <a:rPr sz="2000" b="1" spc="-80" dirty="0">
                <a:solidFill>
                  <a:srgbClr val="C00000"/>
                </a:solidFill>
                <a:latin typeface="Trebuchet MS"/>
                <a:cs typeface="Trebuchet MS"/>
              </a:rPr>
              <a:t>r</a:t>
            </a:r>
            <a:r>
              <a:rPr sz="2000" b="1" dirty="0">
                <a:solidFill>
                  <a:srgbClr val="C00000"/>
                </a:solidFill>
                <a:latin typeface="Trebuchet MS"/>
                <a:cs typeface="Trebuchet MS"/>
              </a:rPr>
              <a:t>amında</a:t>
            </a:r>
            <a:r>
              <a:rPr sz="2000" b="1" spc="-15" dirty="0">
                <a:solidFill>
                  <a:srgbClr val="C00000"/>
                </a:solidFill>
                <a:latin typeface="Trebuchet MS"/>
                <a:cs typeface="Trebuchet MS"/>
              </a:rPr>
              <a:t> </a:t>
            </a:r>
            <a:r>
              <a:rPr sz="2000" dirty="0">
                <a:latin typeface="Trebuchet MS"/>
                <a:cs typeface="Trebuchet MS"/>
              </a:rPr>
              <a:t>yer</a:t>
            </a:r>
            <a:r>
              <a:rPr sz="2000" spc="10" dirty="0">
                <a:latin typeface="Trebuchet MS"/>
                <a:cs typeface="Trebuchet MS"/>
              </a:rPr>
              <a:t> </a:t>
            </a:r>
            <a:r>
              <a:rPr sz="2000" dirty="0">
                <a:latin typeface="Trebuchet MS"/>
                <a:cs typeface="Trebuchet MS"/>
              </a:rPr>
              <a:t>alacak</a:t>
            </a:r>
            <a:r>
              <a:rPr sz="2000" spc="20" dirty="0">
                <a:latin typeface="Trebuchet MS"/>
                <a:cs typeface="Trebuchet MS"/>
              </a:rPr>
              <a:t> </a:t>
            </a:r>
            <a:r>
              <a:rPr sz="2000" dirty="0">
                <a:latin typeface="Trebuchet MS"/>
                <a:cs typeface="Trebuchet MS"/>
              </a:rPr>
              <a:t>hus</a:t>
            </a:r>
            <a:r>
              <a:rPr sz="2000" spc="-10" dirty="0">
                <a:latin typeface="Trebuchet MS"/>
                <a:cs typeface="Trebuchet MS"/>
              </a:rPr>
              <a:t>u</a:t>
            </a:r>
            <a:r>
              <a:rPr sz="2000" dirty="0">
                <a:latin typeface="Trebuchet MS"/>
                <a:cs typeface="Trebuchet MS"/>
              </a:rPr>
              <a:t>sları de</a:t>
            </a:r>
            <a:r>
              <a:rPr sz="2000" spc="-10" dirty="0">
                <a:latin typeface="Trebuchet MS"/>
                <a:cs typeface="Trebuchet MS"/>
              </a:rPr>
              <a:t>ğ</a:t>
            </a:r>
            <a:r>
              <a:rPr sz="2000" dirty="0">
                <a:latin typeface="Trebuchet MS"/>
                <a:cs typeface="Trebuchet MS"/>
              </a:rPr>
              <a:t>erlendirerek</a:t>
            </a:r>
            <a:r>
              <a:rPr sz="2000" spc="55" dirty="0">
                <a:latin typeface="Trebuchet MS"/>
                <a:cs typeface="Trebuchet MS"/>
              </a:rPr>
              <a:t> </a:t>
            </a:r>
            <a:r>
              <a:rPr sz="2000" dirty="0">
                <a:latin typeface="Trebuchet MS"/>
                <a:cs typeface="Trebuchet MS"/>
              </a:rPr>
              <a:t>belirlemek</a:t>
            </a:r>
            <a:r>
              <a:rPr sz="2000" spc="30" dirty="0">
                <a:latin typeface="Trebuchet MS"/>
                <a:cs typeface="Trebuchet MS"/>
              </a:rPr>
              <a:t> </a:t>
            </a:r>
            <a:r>
              <a:rPr sz="2000" dirty="0">
                <a:latin typeface="Trebuchet MS"/>
                <a:cs typeface="Trebuchet MS"/>
              </a:rPr>
              <a:t>ve işverene</a:t>
            </a:r>
            <a:r>
              <a:rPr sz="2000" spc="15" dirty="0">
                <a:latin typeface="Trebuchet MS"/>
                <a:cs typeface="Trebuchet MS"/>
              </a:rPr>
              <a:t> </a:t>
            </a:r>
            <a:r>
              <a:rPr sz="2000" dirty="0">
                <a:latin typeface="Trebuchet MS"/>
                <a:cs typeface="Trebuchet MS"/>
              </a:rPr>
              <a:t>teklifte</a:t>
            </a:r>
            <a:r>
              <a:rPr sz="2000" spc="25" dirty="0">
                <a:latin typeface="Trebuchet MS"/>
                <a:cs typeface="Trebuchet MS"/>
              </a:rPr>
              <a:t> </a:t>
            </a:r>
            <a:r>
              <a:rPr sz="2000" dirty="0">
                <a:latin typeface="Trebuchet MS"/>
                <a:cs typeface="Trebuchet MS"/>
              </a:rPr>
              <a:t>bul</a:t>
            </a:r>
            <a:r>
              <a:rPr sz="2000" spc="-10" dirty="0">
                <a:latin typeface="Trebuchet MS"/>
                <a:cs typeface="Trebuchet MS"/>
              </a:rPr>
              <a:t>u</a:t>
            </a:r>
            <a:r>
              <a:rPr sz="2000" dirty="0">
                <a:latin typeface="Trebuchet MS"/>
                <a:cs typeface="Trebuchet MS"/>
              </a:rPr>
              <a:t>nmak,</a:t>
            </a:r>
          </a:p>
        </p:txBody>
      </p:sp>
      <p:sp>
        <p:nvSpPr>
          <p:cNvPr id="8" name="object 5"/>
          <p:cNvSpPr/>
          <p:nvPr/>
        </p:nvSpPr>
        <p:spPr>
          <a:xfrm>
            <a:off x="5292080" y="3501008"/>
            <a:ext cx="3382145" cy="2736305"/>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spc="-5" dirty="0" smtClean="0">
                <a:solidFill>
                  <a:srgbClr val="0000FF"/>
                </a:solidFill>
              </a:rPr>
              <a:t>Ç</a:t>
            </a:r>
            <a:r>
              <a:rPr lang="tr-TR" sz="2800" b="1" dirty="0" smtClean="0">
                <a:solidFill>
                  <a:srgbClr val="0000FF"/>
                </a:solidFill>
              </a:rPr>
              <a:t>A</a:t>
            </a:r>
            <a:r>
              <a:rPr lang="tr-TR" sz="2800" b="1" spc="-5" dirty="0" smtClean="0">
                <a:solidFill>
                  <a:srgbClr val="0000FF"/>
                </a:solidFill>
              </a:rPr>
              <a:t>LIŞ</a:t>
            </a:r>
            <a:r>
              <a:rPr lang="tr-TR" sz="2800" b="1" dirty="0" smtClean="0">
                <a:solidFill>
                  <a:srgbClr val="0000FF"/>
                </a:solidFill>
              </a:rPr>
              <a:t>A</a:t>
            </a:r>
            <a:r>
              <a:rPr lang="tr-TR" sz="2800" b="1" spc="-5" dirty="0" smtClean="0">
                <a:solidFill>
                  <a:srgbClr val="0000FF"/>
                </a:solidFill>
              </a:rPr>
              <a:t>N</a:t>
            </a:r>
            <a:r>
              <a:rPr lang="tr-TR" sz="2800" b="1" dirty="0" smtClean="0">
                <a:solidFill>
                  <a:srgbClr val="0000FF"/>
                </a:solidFill>
              </a:rPr>
              <a:t>L</a:t>
            </a:r>
            <a:r>
              <a:rPr lang="tr-TR" sz="2800" b="1" spc="-5" dirty="0" smtClean="0">
                <a:solidFill>
                  <a:srgbClr val="0000FF"/>
                </a:solidFill>
              </a:rPr>
              <a:t>ARIN</a:t>
            </a:r>
            <a:r>
              <a:rPr lang="tr-TR" sz="2800" b="1" spc="-30" dirty="0" smtClean="0">
                <a:solidFill>
                  <a:srgbClr val="0000FF"/>
                </a:solidFill>
              </a:rPr>
              <a:t> </a:t>
            </a:r>
            <a:r>
              <a:rPr lang="tr-TR" sz="2800" b="1" spc="-5" dirty="0" smtClean="0">
                <a:solidFill>
                  <a:srgbClr val="0000FF"/>
                </a:solidFill>
              </a:rPr>
              <a:t>YÜKÜ</a:t>
            </a:r>
            <a:r>
              <a:rPr lang="tr-TR" sz="2800" b="1" dirty="0" smtClean="0">
                <a:solidFill>
                  <a:srgbClr val="0000FF"/>
                </a:solidFill>
              </a:rPr>
              <a:t>M</a:t>
            </a:r>
            <a:r>
              <a:rPr lang="tr-TR" sz="2800" b="1" spc="-5" dirty="0" smtClean="0">
                <a:solidFill>
                  <a:srgbClr val="0000FF"/>
                </a:solidFill>
              </a:rPr>
              <a:t>LÜLÜĞÜ</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object 2"/>
          <p:cNvSpPr txBox="1"/>
          <p:nvPr/>
        </p:nvSpPr>
        <p:spPr>
          <a:xfrm>
            <a:off x="762406" y="1770634"/>
            <a:ext cx="4204970" cy="4107179"/>
          </a:xfrm>
          <a:prstGeom prst="rect">
            <a:avLst/>
          </a:prstGeom>
        </p:spPr>
        <p:txBody>
          <a:bodyPr vert="horz" wrap="square" lIns="0" tIns="0" rIns="0" bIns="0" rtlCol="0">
            <a:spAutoFit/>
          </a:bodyPr>
          <a:lstStyle/>
          <a:p>
            <a:pPr marL="12700">
              <a:lnSpc>
                <a:spcPct val="100000"/>
              </a:lnSpc>
            </a:pPr>
            <a:r>
              <a:rPr sz="2400" dirty="0">
                <a:latin typeface="Trebuchet MS"/>
                <a:cs typeface="Trebuchet MS"/>
              </a:rPr>
              <a:t>Çalışanlar</a:t>
            </a:r>
            <a:r>
              <a:rPr sz="2400" spc="35" dirty="0">
                <a:latin typeface="Trebuchet MS"/>
                <a:cs typeface="Trebuchet MS"/>
              </a:rPr>
              <a:t> </a:t>
            </a:r>
            <a:r>
              <a:rPr sz="2400" dirty="0">
                <a:latin typeface="Trebuchet MS"/>
                <a:cs typeface="Trebuchet MS"/>
              </a:rPr>
              <a:t>sağlık ve</a:t>
            </a:r>
            <a:r>
              <a:rPr sz="2400" spc="15" dirty="0">
                <a:latin typeface="Trebuchet MS"/>
                <a:cs typeface="Trebuchet MS"/>
              </a:rPr>
              <a:t> </a:t>
            </a:r>
            <a:r>
              <a:rPr sz="2400" dirty="0">
                <a:latin typeface="Trebuchet MS"/>
                <a:cs typeface="Trebuchet MS"/>
              </a:rPr>
              <a:t>g</a:t>
            </a:r>
            <a:r>
              <a:rPr sz="2400" spc="-10" dirty="0">
                <a:latin typeface="Trebuchet MS"/>
                <a:cs typeface="Trebuchet MS"/>
              </a:rPr>
              <a:t>ü</a:t>
            </a:r>
            <a:r>
              <a:rPr sz="2400" dirty="0">
                <a:latin typeface="Trebuchet MS"/>
                <a:cs typeface="Trebuchet MS"/>
              </a:rPr>
              <a:t>venli</a:t>
            </a:r>
            <a:r>
              <a:rPr sz="2400" spc="-10" dirty="0">
                <a:latin typeface="Trebuchet MS"/>
                <a:cs typeface="Trebuchet MS"/>
              </a:rPr>
              <a:t>ğ</a:t>
            </a:r>
            <a:r>
              <a:rPr sz="2400" dirty="0">
                <a:latin typeface="Trebuchet MS"/>
                <a:cs typeface="Trebuchet MS"/>
              </a:rPr>
              <a:t>in</a:t>
            </a:r>
          </a:p>
          <a:p>
            <a:pPr marL="12700" marR="5080">
              <a:lnSpc>
                <a:spcPct val="170000"/>
              </a:lnSpc>
            </a:pPr>
            <a:r>
              <a:rPr sz="2400" dirty="0">
                <a:latin typeface="Trebuchet MS"/>
                <a:cs typeface="Trebuchet MS"/>
              </a:rPr>
              <a:t>korunması</a:t>
            </a:r>
            <a:r>
              <a:rPr sz="2400" spc="15" dirty="0">
                <a:latin typeface="Trebuchet MS"/>
                <a:cs typeface="Trebuchet MS"/>
              </a:rPr>
              <a:t> </a:t>
            </a:r>
            <a:r>
              <a:rPr sz="2400" dirty="0">
                <a:latin typeface="Trebuchet MS"/>
                <a:cs typeface="Trebuchet MS"/>
              </a:rPr>
              <a:t>ve</a:t>
            </a:r>
            <a:r>
              <a:rPr sz="2400" spc="5" dirty="0">
                <a:latin typeface="Trebuchet MS"/>
                <a:cs typeface="Trebuchet MS"/>
              </a:rPr>
              <a:t> </a:t>
            </a:r>
            <a:r>
              <a:rPr sz="2400" dirty="0">
                <a:latin typeface="Trebuchet MS"/>
                <a:cs typeface="Trebuchet MS"/>
              </a:rPr>
              <a:t>geliştirilmesi amacıyla</a:t>
            </a:r>
            <a:r>
              <a:rPr sz="2400" spc="15" dirty="0">
                <a:latin typeface="Trebuchet MS"/>
                <a:cs typeface="Trebuchet MS"/>
              </a:rPr>
              <a:t> </a:t>
            </a:r>
            <a:r>
              <a:rPr sz="2400" dirty="0">
                <a:latin typeface="Trebuchet MS"/>
                <a:cs typeface="Trebuchet MS"/>
              </a:rPr>
              <a:t>iş</a:t>
            </a:r>
            <a:r>
              <a:rPr sz="2400" spc="5" dirty="0">
                <a:latin typeface="Trebuchet MS"/>
                <a:cs typeface="Trebuchet MS"/>
              </a:rPr>
              <a:t> </a:t>
            </a:r>
            <a:r>
              <a:rPr sz="2400" dirty="0">
                <a:latin typeface="Trebuchet MS"/>
                <a:cs typeface="Trebuchet MS"/>
              </a:rPr>
              <a:t>sağlı</a:t>
            </a:r>
            <a:r>
              <a:rPr sz="2400" spc="-10" dirty="0">
                <a:latin typeface="Trebuchet MS"/>
                <a:cs typeface="Trebuchet MS"/>
              </a:rPr>
              <a:t>ğ</a:t>
            </a:r>
            <a:r>
              <a:rPr sz="2400" dirty="0">
                <a:latin typeface="Trebuchet MS"/>
                <a:cs typeface="Trebuchet MS"/>
              </a:rPr>
              <a:t>ı</a:t>
            </a:r>
            <a:r>
              <a:rPr sz="2400" spc="15" dirty="0">
                <a:latin typeface="Trebuchet MS"/>
                <a:cs typeface="Trebuchet MS"/>
              </a:rPr>
              <a:t> </a:t>
            </a:r>
            <a:r>
              <a:rPr sz="2400" dirty="0">
                <a:latin typeface="Trebuchet MS"/>
                <a:cs typeface="Trebuchet MS"/>
              </a:rPr>
              <a:t>ve</a:t>
            </a:r>
            <a:r>
              <a:rPr sz="2400" spc="15" dirty="0">
                <a:latin typeface="Trebuchet MS"/>
                <a:cs typeface="Trebuchet MS"/>
              </a:rPr>
              <a:t> </a:t>
            </a:r>
            <a:r>
              <a:rPr sz="2400" dirty="0">
                <a:latin typeface="Trebuchet MS"/>
                <a:cs typeface="Trebuchet MS"/>
              </a:rPr>
              <a:t>g</a:t>
            </a:r>
            <a:r>
              <a:rPr sz="2400" spc="-10" dirty="0">
                <a:latin typeface="Trebuchet MS"/>
                <a:cs typeface="Trebuchet MS"/>
              </a:rPr>
              <a:t>ü</a:t>
            </a:r>
            <a:r>
              <a:rPr sz="2400" dirty="0">
                <a:latin typeface="Trebuchet MS"/>
                <a:cs typeface="Trebuchet MS"/>
              </a:rPr>
              <a:t>venli</a:t>
            </a:r>
            <a:r>
              <a:rPr sz="2400" spc="-10" dirty="0">
                <a:latin typeface="Trebuchet MS"/>
                <a:cs typeface="Trebuchet MS"/>
              </a:rPr>
              <a:t>ğ</a:t>
            </a:r>
            <a:r>
              <a:rPr sz="2400" dirty="0">
                <a:latin typeface="Trebuchet MS"/>
                <a:cs typeface="Trebuchet MS"/>
              </a:rPr>
              <a:t>i kurullarınca</a:t>
            </a:r>
            <a:r>
              <a:rPr sz="2400" spc="40" dirty="0">
                <a:latin typeface="Trebuchet MS"/>
                <a:cs typeface="Trebuchet MS"/>
              </a:rPr>
              <a:t> </a:t>
            </a:r>
            <a:r>
              <a:rPr sz="2400" dirty="0">
                <a:latin typeface="Trebuchet MS"/>
                <a:cs typeface="Trebuchet MS"/>
              </a:rPr>
              <a:t>kon</a:t>
            </a:r>
            <a:r>
              <a:rPr sz="2400" spc="-10" dirty="0">
                <a:latin typeface="Trebuchet MS"/>
                <a:cs typeface="Trebuchet MS"/>
              </a:rPr>
              <a:t>u</a:t>
            </a:r>
            <a:r>
              <a:rPr sz="2400" dirty="0">
                <a:latin typeface="Trebuchet MS"/>
                <a:cs typeface="Trebuchet MS"/>
              </a:rPr>
              <a:t>lan</a:t>
            </a:r>
            <a:r>
              <a:rPr sz="2400" spc="25" dirty="0">
                <a:latin typeface="Trebuchet MS"/>
                <a:cs typeface="Trebuchet MS"/>
              </a:rPr>
              <a:t> </a:t>
            </a:r>
            <a:r>
              <a:rPr sz="2400" b="1" dirty="0">
                <a:solidFill>
                  <a:srgbClr val="0033CC"/>
                </a:solidFill>
                <a:latin typeface="Trebuchet MS"/>
                <a:cs typeface="Trebuchet MS"/>
              </a:rPr>
              <a:t>ku</a:t>
            </a:r>
            <a:r>
              <a:rPr sz="2400" b="1" spc="-75" dirty="0">
                <a:solidFill>
                  <a:srgbClr val="0033CC"/>
                </a:solidFill>
                <a:latin typeface="Trebuchet MS"/>
                <a:cs typeface="Trebuchet MS"/>
              </a:rPr>
              <a:t>r</a:t>
            </a:r>
            <a:r>
              <a:rPr sz="2400" b="1" spc="-5" dirty="0">
                <a:solidFill>
                  <a:srgbClr val="0033CC"/>
                </a:solidFill>
                <a:latin typeface="Trebuchet MS"/>
                <a:cs typeface="Trebuchet MS"/>
              </a:rPr>
              <a:t>all</a:t>
            </a:r>
            <a:r>
              <a:rPr sz="2400" b="1" dirty="0">
                <a:solidFill>
                  <a:srgbClr val="0033CC"/>
                </a:solidFill>
                <a:latin typeface="Trebuchet MS"/>
                <a:cs typeface="Trebuchet MS"/>
              </a:rPr>
              <a:t>a</a:t>
            </a:r>
            <a:r>
              <a:rPr sz="2400" b="1" spc="-285" dirty="0">
                <a:solidFill>
                  <a:srgbClr val="0033CC"/>
                </a:solidFill>
                <a:latin typeface="Trebuchet MS"/>
                <a:cs typeface="Trebuchet MS"/>
              </a:rPr>
              <a:t>r</a:t>
            </a:r>
            <a:r>
              <a:rPr sz="2400" b="1" dirty="0">
                <a:solidFill>
                  <a:srgbClr val="0033CC"/>
                </a:solidFill>
                <a:latin typeface="Trebuchet MS"/>
                <a:cs typeface="Trebuchet MS"/>
              </a:rPr>
              <a:t>, </a:t>
            </a:r>
            <a:r>
              <a:rPr sz="2400" b="1" spc="-5" dirty="0">
                <a:solidFill>
                  <a:srgbClr val="0033CC"/>
                </a:solidFill>
                <a:latin typeface="Trebuchet MS"/>
                <a:cs typeface="Trebuchet MS"/>
              </a:rPr>
              <a:t>y</a:t>
            </a:r>
            <a:r>
              <a:rPr sz="2400" b="1" dirty="0">
                <a:solidFill>
                  <a:srgbClr val="0033CC"/>
                </a:solidFill>
                <a:latin typeface="Trebuchet MS"/>
                <a:cs typeface="Trebuchet MS"/>
              </a:rPr>
              <a:t>a</a:t>
            </a:r>
            <a:r>
              <a:rPr sz="2400" b="1" spc="-5" dirty="0">
                <a:solidFill>
                  <a:srgbClr val="0033CC"/>
                </a:solidFill>
                <a:latin typeface="Trebuchet MS"/>
                <a:cs typeface="Trebuchet MS"/>
              </a:rPr>
              <a:t>sa</a:t>
            </a:r>
            <a:r>
              <a:rPr sz="2400" b="1" dirty="0">
                <a:solidFill>
                  <a:srgbClr val="0033CC"/>
                </a:solidFill>
                <a:latin typeface="Trebuchet MS"/>
                <a:cs typeface="Trebuchet MS"/>
              </a:rPr>
              <a:t>klar</a:t>
            </a:r>
            <a:r>
              <a:rPr sz="2400" b="1" spc="-20" dirty="0">
                <a:solidFill>
                  <a:srgbClr val="0033CC"/>
                </a:solidFill>
                <a:latin typeface="Trebuchet MS"/>
                <a:cs typeface="Trebuchet MS"/>
              </a:rPr>
              <a:t> </a:t>
            </a:r>
            <a:r>
              <a:rPr sz="2400" b="1" dirty="0">
                <a:latin typeface="Trebuchet MS"/>
                <a:cs typeface="Trebuchet MS"/>
              </a:rPr>
              <a:t>ile </a:t>
            </a:r>
            <a:r>
              <a:rPr sz="2400" b="1" dirty="0">
                <a:solidFill>
                  <a:srgbClr val="0033CC"/>
                </a:solidFill>
                <a:latin typeface="Trebuchet MS"/>
                <a:cs typeface="Trebuchet MS"/>
              </a:rPr>
              <a:t>alına</a:t>
            </a:r>
            <a:r>
              <a:rPr sz="2400" b="1" spc="-5" dirty="0">
                <a:solidFill>
                  <a:srgbClr val="0033CC"/>
                </a:solidFill>
                <a:latin typeface="Trebuchet MS"/>
                <a:cs typeface="Trebuchet MS"/>
              </a:rPr>
              <a:t>n</a:t>
            </a:r>
            <a:r>
              <a:rPr sz="2400" b="1" spc="-30" dirty="0">
                <a:solidFill>
                  <a:srgbClr val="0033CC"/>
                </a:solidFill>
                <a:latin typeface="Trebuchet MS"/>
                <a:cs typeface="Trebuchet MS"/>
              </a:rPr>
              <a:t> </a:t>
            </a:r>
            <a:r>
              <a:rPr sz="2400" b="1" spc="-75" dirty="0">
                <a:solidFill>
                  <a:srgbClr val="0033CC"/>
                </a:solidFill>
                <a:latin typeface="Trebuchet MS"/>
                <a:cs typeface="Trebuchet MS"/>
              </a:rPr>
              <a:t>k</a:t>
            </a:r>
            <a:r>
              <a:rPr sz="2400" b="1" spc="-5" dirty="0">
                <a:solidFill>
                  <a:srgbClr val="0033CC"/>
                </a:solidFill>
                <a:latin typeface="Trebuchet MS"/>
                <a:cs typeface="Trebuchet MS"/>
              </a:rPr>
              <a:t>a</a:t>
            </a:r>
            <a:r>
              <a:rPr sz="2400" b="1" spc="-80" dirty="0">
                <a:solidFill>
                  <a:srgbClr val="0033CC"/>
                </a:solidFill>
                <a:latin typeface="Trebuchet MS"/>
                <a:cs typeface="Trebuchet MS"/>
              </a:rPr>
              <a:t>r</a:t>
            </a:r>
            <a:r>
              <a:rPr sz="2400" b="1" spc="-5" dirty="0">
                <a:solidFill>
                  <a:srgbClr val="0033CC"/>
                </a:solidFill>
                <a:latin typeface="Trebuchet MS"/>
                <a:cs typeface="Trebuchet MS"/>
              </a:rPr>
              <a:t>ar</a:t>
            </a:r>
            <a:r>
              <a:rPr sz="2400" b="1" spc="-15" dirty="0">
                <a:solidFill>
                  <a:srgbClr val="0033CC"/>
                </a:solidFill>
                <a:latin typeface="Trebuchet MS"/>
                <a:cs typeface="Trebuchet MS"/>
              </a:rPr>
              <a:t> </a:t>
            </a:r>
            <a:r>
              <a:rPr sz="2400" b="1" spc="-5" dirty="0">
                <a:latin typeface="Trebuchet MS"/>
                <a:cs typeface="Trebuchet MS"/>
              </a:rPr>
              <a:t>ve</a:t>
            </a:r>
            <a:r>
              <a:rPr sz="2400" b="1" dirty="0">
                <a:latin typeface="Trebuchet MS"/>
                <a:cs typeface="Trebuchet MS"/>
              </a:rPr>
              <a:t> </a:t>
            </a:r>
            <a:r>
              <a:rPr sz="2400" b="1" spc="-10" dirty="0">
                <a:solidFill>
                  <a:srgbClr val="0033CC"/>
                </a:solidFill>
                <a:latin typeface="Trebuchet MS"/>
                <a:cs typeface="Trebuchet MS"/>
              </a:rPr>
              <a:t>tedb</a:t>
            </a:r>
            <a:r>
              <a:rPr sz="2400" b="1" spc="-5" dirty="0">
                <a:solidFill>
                  <a:srgbClr val="0033CC"/>
                </a:solidFill>
                <a:latin typeface="Trebuchet MS"/>
                <a:cs typeface="Trebuchet MS"/>
              </a:rPr>
              <a:t>irler</a:t>
            </a:r>
            <a:r>
              <a:rPr sz="2400" b="1" dirty="0">
                <a:solidFill>
                  <a:srgbClr val="0033CC"/>
                </a:solidFill>
                <a:latin typeface="Trebuchet MS"/>
                <a:cs typeface="Trebuchet MS"/>
              </a:rPr>
              <a:t>e </a:t>
            </a:r>
            <a:r>
              <a:rPr sz="2400" b="1" spc="-5" dirty="0">
                <a:solidFill>
                  <a:srgbClr val="C00000"/>
                </a:solidFill>
                <a:latin typeface="Trebuchet MS"/>
                <a:cs typeface="Trebuchet MS"/>
              </a:rPr>
              <a:t>uymak </a:t>
            </a:r>
            <a:r>
              <a:rPr sz="2400" b="1" dirty="0">
                <a:solidFill>
                  <a:srgbClr val="C00000"/>
                </a:solidFill>
                <a:latin typeface="Trebuchet MS"/>
                <a:cs typeface="Trebuchet MS"/>
              </a:rPr>
              <a:t>zorun</a:t>
            </a:r>
            <a:r>
              <a:rPr sz="2400" b="1" spc="-10" dirty="0">
                <a:solidFill>
                  <a:srgbClr val="C00000"/>
                </a:solidFill>
                <a:latin typeface="Trebuchet MS"/>
                <a:cs typeface="Trebuchet MS"/>
              </a:rPr>
              <a:t>d</a:t>
            </a:r>
            <a:r>
              <a:rPr sz="2400" b="1" dirty="0">
                <a:solidFill>
                  <a:srgbClr val="C00000"/>
                </a:solidFill>
                <a:latin typeface="Trebuchet MS"/>
                <a:cs typeface="Trebuchet MS"/>
              </a:rPr>
              <a:t>adırla</a:t>
            </a:r>
            <a:r>
              <a:rPr sz="2400" b="1" spc="-290" dirty="0">
                <a:solidFill>
                  <a:srgbClr val="C00000"/>
                </a:solidFill>
                <a:latin typeface="Trebuchet MS"/>
                <a:cs typeface="Trebuchet MS"/>
              </a:rPr>
              <a:t>r</a:t>
            </a:r>
            <a:r>
              <a:rPr sz="2400" b="1" dirty="0">
                <a:solidFill>
                  <a:srgbClr val="C00000"/>
                </a:solidFill>
                <a:latin typeface="Trebuchet MS"/>
                <a:cs typeface="Trebuchet MS"/>
              </a:rPr>
              <a:t>.</a:t>
            </a:r>
            <a:endParaRPr sz="2400" dirty="0">
              <a:latin typeface="Trebuchet MS"/>
              <a:cs typeface="Trebuchet MS"/>
            </a:endParaRPr>
          </a:p>
        </p:txBody>
      </p:sp>
      <p:sp>
        <p:nvSpPr>
          <p:cNvPr id="10" name="object 4"/>
          <p:cNvSpPr/>
          <p:nvPr/>
        </p:nvSpPr>
        <p:spPr>
          <a:xfrm>
            <a:off x="5220072" y="2708920"/>
            <a:ext cx="3349253" cy="334922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spc="-5" dirty="0" smtClean="0">
                <a:solidFill>
                  <a:srgbClr val="0000FF"/>
                </a:solidFill>
              </a:rPr>
              <a:t>Ç</a:t>
            </a:r>
            <a:r>
              <a:rPr lang="tr-TR" sz="2800" b="1" dirty="0" smtClean="0">
                <a:solidFill>
                  <a:srgbClr val="0000FF"/>
                </a:solidFill>
              </a:rPr>
              <a:t>A</a:t>
            </a:r>
            <a:r>
              <a:rPr lang="tr-TR" sz="2800" b="1" spc="-5" dirty="0" smtClean="0">
                <a:solidFill>
                  <a:srgbClr val="0000FF"/>
                </a:solidFill>
              </a:rPr>
              <a:t>LIŞ</a:t>
            </a:r>
            <a:r>
              <a:rPr lang="tr-TR" sz="2800" b="1" dirty="0" smtClean="0">
                <a:solidFill>
                  <a:srgbClr val="0000FF"/>
                </a:solidFill>
              </a:rPr>
              <a:t>A</a:t>
            </a:r>
            <a:r>
              <a:rPr lang="tr-TR" sz="2800" b="1" spc="-5" dirty="0" smtClean="0">
                <a:solidFill>
                  <a:srgbClr val="0000FF"/>
                </a:solidFill>
              </a:rPr>
              <a:t>N</a:t>
            </a:r>
            <a:r>
              <a:rPr lang="tr-TR" sz="2800" b="1" dirty="0" smtClean="0">
                <a:solidFill>
                  <a:srgbClr val="0000FF"/>
                </a:solidFill>
              </a:rPr>
              <a:t>L</a:t>
            </a:r>
            <a:r>
              <a:rPr lang="tr-TR" sz="2800" b="1" spc="-5" dirty="0" smtClean="0">
                <a:solidFill>
                  <a:srgbClr val="0000FF"/>
                </a:solidFill>
              </a:rPr>
              <a:t>ARIN</a:t>
            </a:r>
            <a:r>
              <a:rPr lang="tr-TR" sz="2800" b="1" spc="-30" dirty="0" smtClean="0">
                <a:solidFill>
                  <a:srgbClr val="0000FF"/>
                </a:solidFill>
              </a:rPr>
              <a:t> </a:t>
            </a:r>
            <a:r>
              <a:rPr lang="tr-TR" sz="2800" b="1" spc="-5" dirty="0" smtClean="0">
                <a:solidFill>
                  <a:srgbClr val="0000FF"/>
                </a:solidFill>
              </a:rPr>
              <a:t>YÜKÜ</a:t>
            </a:r>
            <a:r>
              <a:rPr lang="tr-TR" sz="2800" b="1" dirty="0" smtClean="0">
                <a:solidFill>
                  <a:srgbClr val="0000FF"/>
                </a:solidFill>
              </a:rPr>
              <a:t>M</a:t>
            </a:r>
            <a:r>
              <a:rPr lang="tr-TR" sz="2800" b="1" spc="-5" dirty="0" smtClean="0">
                <a:solidFill>
                  <a:srgbClr val="0000FF"/>
                </a:solidFill>
              </a:rPr>
              <a:t>LÜLÜĞÜ</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object 2"/>
          <p:cNvSpPr txBox="1"/>
          <p:nvPr/>
        </p:nvSpPr>
        <p:spPr>
          <a:xfrm>
            <a:off x="966317" y="1858391"/>
            <a:ext cx="3594100" cy="3851275"/>
          </a:xfrm>
          <a:prstGeom prst="rect">
            <a:avLst/>
          </a:prstGeom>
        </p:spPr>
        <p:txBody>
          <a:bodyPr vert="horz" wrap="square" lIns="0" tIns="0" rIns="0" bIns="0" rtlCol="0">
            <a:spAutoFit/>
          </a:bodyPr>
          <a:lstStyle/>
          <a:p>
            <a:pPr marL="12700" marR="5080">
              <a:lnSpc>
                <a:spcPct val="150000"/>
              </a:lnSpc>
            </a:pPr>
            <a:r>
              <a:rPr sz="2400" dirty="0">
                <a:latin typeface="Trebuchet MS"/>
                <a:cs typeface="Trebuchet MS"/>
              </a:rPr>
              <a:t>İşyerinde</a:t>
            </a:r>
            <a:r>
              <a:rPr sz="2400" spc="15" dirty="0">
                <a:latin typeface="Trebuchet MS"/>
                <a:cs typeface="Trebuchet MS"/>
              </a:rPr>
              <a:t> </a:t>
            </a:r>
            <a:r>
              <a:rPr sz="2400" dirty="0">
                <a:latin typeface="Trebuchet MS"/>
                <a:cs typeface="Trebuchet MS"/>
              </a:rPr>
              <a:t>iş</a:t>
            </a:r>
            <a:r>
              <a:rPr sz="2400" spc="5" dirty="0">
                <a:latin typeface="Trebuchet MS"/>
                <a:cs typeface="Trebuchet MS"/>
              </a:rPr>
              <a:t> </a:t>
            </a:r>
            <a:r>
              <a:rPr sz="2400" dirty="0">
                <a:latin typeface="Trebuchet MS"/>
                <a:cs typeface="Trebuchet MS"/>
              </a:rPr>
              <a:t>sa</a:t>
            </a:r>
            <a:r>
              <a:rPr sz="2400" spc="-10" dirty="0">
                <a:latin typeface="Trebuchet MS"/>
                <a:cs typeface="Trebuchet MS"/>
              </a:rPr>
              <a:t>ğ</a:t>
            </a:r>
            <a:r>
              <a:rPr sz="2400" dirty="0">
                <a:latin typeface="Trebuchet MS"/>
                <a:cs typeface="Trebuchet MS"/>
              </a:rPr>
              <a:t>lı</a:t>
            </a:r>
            <a:r>
              <a:rPr sz="2400" spc="-10" dirty="0">
                <a:latin typeface="Trebuchet MS"/>
                <a:cs typeface="Trebuchet MS"/>
              </a:rPr>
              <a:t>ğ</a:t>
            </a:r>
            <a:r>
              <a:rPr sz="2400" dirty="0">
                <a:latin typeface="Trebuchet MS"/>
                <a:cs typeface="Trebuchet MS"/>
              </a:rPr>
              <a:t>ı</a:t>
            </a:r>
            <a:r>
              <a:rPr sz="2400" spc="15" dirty="0">
                <a:latin typeface="Trebuchet MS"/>
                <a:cs typeface="Trebuchet MS"/>
              </a:rPr>
              <a:t> </a:t>
            </a:r>
            <a:r>
              <a:rPr sz="2400" dirty="0">
                <a:latin typeface="Trebuchet MS"/>
                <a:cs typeface="Trebuchet MS"/>
              </a:rPr>
              <a:t>ve g</a:t>
            </a:r>
            <a:r>
              <a:rPr sz="2400" spc="-10" dirty="0">
                <a:latin typeface="Trebuchet MS"/>
                <a:cs typeface="Trebuchet MS"/>
              </a:rPr>
              <a:t>ü</a:t>
            </a:r>
            <a:r>
              <a:rPr sz="2400" dirty="0">
                <a:latin typeface="Trebuchet MS"/>
                <a:cs typeface="Trebuchet MS"/>
              </a:rPr>
              <a:t>venli</a:t>
            </a:r>
            <a:r>
              <a:rPr sz="2400" spc="-10" dirty="0">
                <a:latin typeface="Trebuchet MS"/>
                <a:cs typeface="Trebuchet MS"/>
              </a:rPr>
              <a:t>ğ</a:t>
            </a:r>
            <a:r>
              <a:rPr sz="2400" dirty="0">
                <a:latin typeface="Trebuchet MS"/>
                <a:cs typeface="Trebuchet MS"/>
              </a:rPr>
              <a:t>i</a:t>
            </a:r>
            <a:r>
              <a:rPr sz="2400" spc="15" dirty="0">
                <a:latin typeface="Trebuchet MS"/>
                <a:cs typeface="Trebuchet MS"/>
              </a:rPr>
              <a:t> </a:t>
            </a:r>
            <a:r>
              <a:rPr sz="2400" dirty="0">
                <a:latin typeface="Trebuchet MS"/>
                <a:cs typeface="Trebuchet MS"/>
              </a:rPr>
              <a:t>ted</a:t>
            </a:r>
            <a:r>
              <a:rPr sz="2400" spc="-15" dirty="0">
                <a:latin typeface="Trebuchet MS"/>
                <a:cs typeface="Trebuchet MS"/>
              </a:rPr>
              <a:t>b</a:t>
            </a:r>
            <a:r>
              <a:rPr sz="2400" dirty="0">
                <a:latin typeface="Trebuchet MS"/>
                <a:cs typeface="Trebuchet MS"/>
              </a:rPr>
              <a:t>irlerinin belirlenmesi,</a:t>
            </a:r>
            <a:r>
              <a:rPr sz="2400" spc="45" dirty="0">
                <a:latin typeface="Trebuchet MS"/>
                <a:cs typeface="Trebuchet MS"/>
              </a:rPr>
              <a:t> </a:t>
            </a:r>
            <a:r>
              <a:rPr sz="2400" dirty="0">
                <a:latin typeface="Trebuchet MS"/>
                <a:cs typeface="Trebuchet MS"/>
              </a:rPr>
              <a:t>uygulanması ve alınan</a:t>
            </a:r>
            <a:r>
              <a:rPr sz="2400" spc="15" dirty="0">
                <a:latin typeface="Trebuchet MS"/>
                <a:cs typeface="Trebuchet MS"/>
              </a:rPr>
              <a:t> </a:t>
            </a:r>
            <a:r>
              <a:rPr sz="2400" dirty="0">
                <a:latin typeface="Trebuchet MS"/>
                <a:cs typeface="Trebuchet MS"/>
              </a:rPr>
              <a:t>te</a:t>
            </a:r>
            <a:r>
              <a:rPr sz="2400" spc="-10" dirty="0">
                <a:latin typeface="Trebuchet MS"/>
                <a:cs typeface="Trebuchet MS"/>
              </a:rPr>
              <a:t>d</a:t>
            </a:r>
            <a:r>
              <a:rPr sz="2400" dirty="0">
                <a:latin typeface="Trebuchet MS"/>
                <a:cs typeface="Trebuchet MS"/>
              </a:rPr>
              <a:t>birl</a:t>
            </a:r>
            <a:r>
              <a:rPr sz="2400" spc="-10" dirty="0">
                <a:latin typeface="Trebuchet MS"/>
                <a:cs typeface="Trebuchet MS"/>
              </a:rPr>
              <a:t>e</a:t>
            </a:r>
            <a:r>
              <a:rPr sz="2400" dirty="0">
                <a:latin typeface="Trebuchet MS"/>
                <a:cs typeface="Trebuchet MS"/>
              </a:rPr>
              <a:t>re uyulması</a:t>
            </a:r>
            <a:r>
              <a:rPr sz="2400" spc="20" dirty="0">
                <a:latin typeface="Trebuchet MS"/>
                <a:cs typeface="Trebuchet MS"/>
              </a:rPr>
              <a:t> </a:t>
            </a:r>
            <a:r>
              <a:rPr sz="2400" dirty="0">
                <a:latin typeface="Trebuchet MS"/>
                <a:cs typeface="Trebuchet MS"/>
              </a:rPr>
              <a:t>hus</a:t>
            </a:r>
            <a:r>
              <a:rPr sz="2400" spc="-10" dirty="0">
                <a:latin typeface="Trebuchet MS"/>
                <a:cs typeface="Trebuchet MS"/>
              </a:rPr>
              <a:t>u</a:t>
            </a:r>
            <a:r>
              <a:rPr sz="2400" dirty="0">
                <a:latin typeface="Trebuchet MS"/>
                <a:cs typeface="Trebuchet MS"/>
              </a:rPr>
              <a:t>sun</a:t>
            </a:r>
            <a:r>
              <a:rPr sz="2400" spc="-10" dirty="0">
                <a:latin typeface="Trebuchet MS"/>
                <a:cs typeface="Trebuchet MS"/>
              </a:rPr>
              <a:t>d</a:t>
            </a:r>
            <a:r>
              <a:rPr sz="2400" dirty="0">
                <a:latin typeface="Trebuchet MS"/>
                <a:cs typeface="Trebuchet MS"/>
              </a:rPr>
              <a:t>a </a:t>
            </a:r>
            <a:r>
              <a:rPr sz="2400" b="1" dirty="0">
                <a:solidFill>
                  <a:srgbClr val="0033CC"/>
                </a:solidFill>
                <a:latin typeface="Trebuchet MS"/>
                <a:cs typeface="Trebuchet MS"/>
              </a:rPr>
              <a:t>çalışanlar</a:t>
            </a:r>
            <a:r>
              <a:rPr sz="2400" b="1" spc="-15" dirty="0">
                <a:solidFill>
                  <a:srgbClr val="0033CC"/>
                </a:solidFill>
                <a:latin typeface="Trebuchet MS"/>
                <a:cs typeface="Trebuchet MS"/>
              </a:rPr>
              <a:t> </a:t>
            </a:r>
            <a:r>
              <a:rPr sz="2400" b="1" dirty="0">
                <a:solidFill>
                  <a:srgbClr val="0033CC"/>
                </a:solidFill>
                <a:latin typeface="Trebuchet MS"/>
                <a:cs typeface="Trebuchet MS"/>
              </a:rPr>
              <a:t>kurullarla </a:t>
            </a:r>
            <a:r>
              <a:rPr sz="2400" dirty="0">
                <a:solidFill>
                  <a:srgbClr val="C00000"/>
                </a:solidFill>
                <a:latin typeface="Trebuchet MS"/>
                <a:cs typeface="Trebuchet MS"/>
              </a:rPr>
              <a:t>işbirli</a:t>
            </a:r>
            <a:r>
              <a:rPr sz="2400" spc="-10" dirty="0">
                <a:solidFill>
                  <a:srgbClr val="C00000"/>
                </a:solidFill>
                <a:latin typeface="Trebuchet MS"/>
                <a:cs typeface="Trebuchet MS"/>
              </a:rPr>
              <a:t>ğ</a:t>
            </a:r>
            <a:r>
              <a:rPr sz="2400" dirty="0">
                <a:solidFill>
                  <a:srgbClr val="C00000"/>
                </a:solidFill>
                <a:latin typeface="Trebuchet MS"/>
                <a:cs typeface="Trebuchet MS"/>
              </a:rPr>
              <a:t>i</a:t>
            </a:r>
            <a:r>
              <a:rPr sz="2400" spc="30" dirty="0">
                <a:solidFill>
                  <a:srgbClr val="C00000"/>
                </a:solidFill>
                <a:latin typeface="Trebuchet MS"/>
                <a:cs typeface="Trebuchet MS"/>
              </a:rPr>
              <a:t> </a:t>
            </a:r>
            <a:r>
              <a:rPr sz="2400" dirty="0">
                <a:solidFill>
                  <a:srgbClr val="C00000"/>
                </a:solidFill>
                <a:latin typeface="Trebuchet MS"/>
                <a:cs typeface="Trebuchet MS"/>
              </a:rPr>
              <a:t>yaparla</a:t>
            </a:r>
            <a:r>
              <a:rPr sz="2400" spc="-320" dirty="0">
                <a:solidFill>
                  <a:srgbClr val="C00000"/>
                </a:solidFill>
                <a:latin typeface="Trebuchet MS"/>
                <a:cs typeface="Trebuchet MS"/>
              </a:rPr>
              <a:t>r</a:t>
            </a:r>
            <a:r>
              <a:rPr sz="2400" dirty="0">
                <a:solidFill>
                  <a:srgbClr val="C00000"/>
                </a:solidFill>
                <a:latin typeface="Trebuchet MS"/>
                <a:cs typeface="Trebuchet MS"/>
              </a:rPr>
              <a:t>.</a:t>
            </a:r>
            <a:endParaRPr sz="2400" dirty="0">
              <a:latin typeface="Trebuchet MS"/>
              <a:cs typeface="Trebuchet MS"/>
            </a:endParaRPr>
          </a:p>
        </p:txBody>
      </p:sp>
      <p:sp>
        <p:nvSpPr>
          <p:cNvPr id="8" name="object 3"/>
          <p:cNvSpPr/>
          <p:nvPr/>
        </p:nvSpPr>
        <p:spPr>
          <a:xfrm>
            <a:off x="5786501" y="2071623"/>
            <a:ext cx="1643126" cy="1605788"/>
          </a:xfrm>
          <a:prstGeom prst="rect">
            <a:avLst/>
          </a:prstGeom>
          <a:blipFill>
            <a:blip r:embed="rId3" cstate="print"/>
            <a:stretch>
              <a:fillRect/>
            </a:stretch>
          </a:blipFill>
        </p:spPr>
        <p:txBody>
          <a:bodyPr wrap="square" lIns="0" tIns="0" rIns="0" bIns="0" rtlCol="0"/>
          <a:lstStyle/>
          <a:p>
            <a:endParaRPr/>
          </a:p>
        </p:txBody>
      </p:sp>
      <p:sp>
        <p:nvSpPr>
          <p:cNvPr id="11" name="object 4"/>
          <p:cNvSpPr/>
          <p:nvPr/>
        </p:nvSpPr>
        <p:spPr>
          <a:xfrm>
            <a:off x="5500751" y="3857587"/>
            <a:ext cx="2357501" cy="2357501"/>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spc="-5" dirty="0" smtClean="0">
                <a:solidFill>
                  <a:srgbClr val="0000FF"/>
                </a:solidFill>
              </a:rPr>
              <a:t>Ç</a:t>
            </a:r>
            <a:r>
              <a:rPr lang="tr-TR" sz="2800" b="1" dirty="0" smtClean="0">
                <a:solidFill>
                  <a:srgbClr val="0000FF"/>
                </a:solidFill>
              </a:rPr>
              <a:t>A</a:t>
            </a:r>
            <a:r>
              <a:rPr lang="tr-TR" sz="2800" b="1" spc="-5" dirty="0" smtClean="0">
                <a:solidFill>
                  <a:srgbClr val="0000FF"/>
                </a:solidFill>
              </a:rPr>
              <a:t>LIŞ</a:t>
            </a:r>
            <a:r>
              <a:rPr lang="tr-TR" sz="2800" b="1" dirty="0" smtClean="0">
                <a:solidFill>
                  <a:srgbClr val="0000FF"/>
                </a:solidFill>
              </a:rPr>
              <a:t>A</a:t>
            </a:r>
            <a:r>
              <a:rPr lang="tr-TR" sz="2800" b="1" spc="-5" dirty="0" smtClean="0">
                <a:solidFill>
                  <a:srgbClr val="0000FF"/>
                </a:solidFill>
              </a:rPr>
              <a:t>N</a:t>
            </a:r>
            <a:r>
              <a:rPr lang="tr-TR" sz="2800" b="1" dirty="0" smtClean="0">
                <a:solidFill>
                  <a:srgbClr val="0000FF"/>
                </a:solidFill>
              </a:rPr>
              <a:t>L</a:t>
            </a:r>
            <a:r>
              <a:rPr lang="tr-TR" sz="2800" b="1" spc="-5" dirty="0" smtClean="0">
                <a:solidFill>
                  <a:srgbClr val="0000FF"/>
                </a:solidFill>
              </a:rPr>
              <a:t>ARIN</a:t>
            </a:r>
            <a:r>
              <a:rPr lang="tr-TR" sz="2800" b="1" spc="-30" dirty="0" smtClean="0">
                <a:solidFill>
                  <a:srgbClr val="0000FF"/>
                </a:solidFill>
              </a:rPr>
              <a:t> </a:t>
            </a:r>
            <a:r>
              <a:rPr lang="tr-TR" sz="2800" b="1" spc="-5" dirty="0" smtClean="0">
                <a:solidFill>
                  <a:srgbClr val="0000FF"/>
                </a:solidFill>
              </a:rPr>
              <a:t>YÜKÜ</a:t>
            </a:r>
            <a:r>
              <a:rPr lang="tr-TR" sz="2800" b="1" dirty="0" smtClean="0">
                <a:solidFill>
                  <a:srgbClr val="0000FF"/>
                </a:solidFill>
              </a:rPr>
              <a:t>M</a:t>
            </a:r>
            <a:r>
              <a:rPr lang="tr-TR" sz="2800" b="1" spc="-5" dirty="0" smtClean="0">
                <a:solidFill>
                  <a:srgbClr val="0000FF"/>
                </a:solidFill>
              </a:rPr>
              <a:t>LÜLÜĞÜ</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 name="object 2"/>
          <p:cNvSpPr txBox="1"/>
          <p:nvPr/>
        </p:nvSpPr>
        <p:spPr>
          <a:xfrm>
            <a:off x="467544" y="1844824"/>
            <a:ext cx="3756025" cy="3302635"/>
          </a:xfrm>
          <a:prstGeom prst="rect">
            <a:avLst/>
          </a:prstGeom>
        </p:spPr>
        <p:txBody>
          <a:bodyPr vert="horz" wrap="square" lIns="0" tIns="0" rIns="0" bIns="0" rtlCol="0">
            <a:spAutoFit/>
          </a:bodyPr>
          <a:lstStyle/>
          <a:p>
            <a:pPr marL="12700" marR="5080">
              <a:lnSpc>
                <a:spcPct val="150000"/>
              </a:lnSpc>
            </a:pPr>
            <a:r>
              <a:rPr sz="2400" spc="-80" dirty="0">
                <a:latin typeface="Trebuchet MS"/>
                <a:cs typeface="Trebuchet MS"/>
              </a:rPr>
              <a:t>K</a:t>
            </a:r>
            <a:r>
              <a:rPr sz="2400" dirty="0">
                <a:latin typeface="Trebuchet MS"/>
                <a:cs typeface="Trebuchet MS"/>
              </a:rPr>
              <a:t>urul</a:t>
            </a:r>
            <a:r>
              <a:rPr sz="2400" spc="-10" dirty="0">
                <a:latin typeface="Trebuchet MS"/>
                <a:cs typeface="Trebuchet MS"/>
              </a:rPr>
              <a:t>l</a:t>
            </a:r>
            <a:r>
              <a:rPr sz="2400" dirty="0">
                <a:latin typeface="Trebuchet MS"/>
                <a:cs typeface="Trebuchet MS"/>
              </a:rPr>
              <a:t>ar</a:t>
            </a:r>
            <a:r>
              <a:rPr sz="2400" spc="30" dirty="0">
                <a:latin typeface="Trebuchet MS"/>
                <a:cs typeface="Trebuchet MS"/>
              </a:rPr>
              <a:t> </a:t>
            </a:r>
            <a:r>
              <a:rPr sz="2400" dirty="0">
                <a:latin typeface="Trebuchet MS"/>
                <a:cs typeface="Trebuchet MS"/>
              </a:rPr>
              <a:t>tarafı</a:t>
            </a:r>
            <a:r>
              <a:rPr sz="2400" spc="-10" dirty="0">
                <a:latin typeface="Trebuchet MS"/>
                <a:cs typeface="Trebuchet MS"/>
              </a:rPr>
              <a:t>n</a:t>
            </a:r>
            <a:r>
              <a:rPr sz="2400" dirty="0">
                <a:latin typeface="Trebuchet MS"/>
                <a:cs typeface="Trebuchet MS"/>
              </a:rPr>
              <a:t>d</a:t>
            </a:r>
            <a:r>
              <a:rPr sz="2400" spc="-10" dirty="0">
                <a:latin typeface="Trebuchet MS"/>
                <a:cs typeface="Trebuchet MS"/>
              </a:rPr>
              <a:t>a</a:t>
            </a:r>
            <a:r>
              <a:rPr sz="2400" dirty="0">
                <a:latin typeface="Trebuchet MS"/>
                <a:cs typeface="Trebuchet MS"/>
              </a:rPr>
              <a:t>n</a:t>
            </a:r>
            <a:r>
              <a:rPr sz="2400" spc="25" dirty="0">
                <a:latin typeface="Trebuchet MS"/>
                <a:cs typeface="Trebuchet MS"/>
              </a:rPr>
              <a:t> </a:t>
            </a:r>
            <a:r>
              <a:rPr sz="2400" dirty="0">
                <a:latin typeface="Trebuchet MS"/>
                <a:cs typeface="Trebuchet MS"/>
              </a:rPr>
              <a:t>alın</a:t>
            </a:r>
            <a:r>
              <a:rPr sz="2400" spc="-10" dirty="0">
                <a:latin typeface="Trebuchet MS"/>
                <a:cs typeface="Trebuchet MS"/>
              </a:rPr>
              <a:t>a</a:t>
            </a:r>
            <a:r>
              <a:rPr sz="2400" dirty="0">
                <a:latin typeface="Trebuchet MS"/>
                <a:cs typeface="Trebuchet MS"/>
              </a:rPr>
              <a:t>n </a:t>
            </a:r>
            <a:r>
              <a:rPr sz="2400" spc="-5" dirty="0">
                <a:latin typeface="Trebuchet MS"/>
                <a:cs typeface="Trebuchet MS"/>
              </a:rPr>
              <a:t>kara</a:t>
            </a:r>
            <a:r>
              <a:rPr sz="2400" spc="5" dirty="0">
                <a:latin typeface="Trebuchet MS"/>
                <a:cs typeface="Trebuchet MS"/>
              </a:rPr>
              <a:t>r</a:t>
            </a:r>
            <a:r>
              <a:rPr sz="2400" dirty="0">
                <a:latin typeface="Trebuchet MS"/>
                <a:cs typeface="Trebuchet MS"/>
              </a:rPr>
              <a:t>lar</a:t>
            </a:r>
            <a:r>
              <a:rPr sz="2400" spc="20" dirty="0">
                <a:latin typeface="Trebuchet MS"/>
                <a:cs typeface="Trebuchet MS"/>
              </a:rPr>
              <a:t> </a:t>
            </a:r>
            <a:r>
              <a:rPr sz="2400" dirty="0">
                <a:latin typeface="Trebuchet MS"/>
                <a:cs typeface="Trebuchet MS"/>
              </a:rPr>
              <a:t>veya</a:t>
            </a:r>
            <a:r>
              <a:rPr sz="2400" spc="5" dirty="0">
                <a:latin typeface="Trebuchet MS"/>
                <a:cs typeface="Trebuchet MS"/>
              </a:rPr>
              <a:t> </a:t>
            </a:r>
            <a:r>
              <a:rPr sz="2400" spc="-5" dirty="0">
                <a:latin typeface="Trebuchet MS"/>
                <a:cs typeface="Trebuchet MS"/>
              </a:rPr>
              <a:t>uygulama</a:t>
            </a:r>
            <a:r>
              <a:rPr sz="2400" spc="-10" dirty="0">
                <a:latin typeface="Trebuchet MS"/>
                <a:cs typeface="Trebuchet MS"/>
              </a:rPr>
              <a:t>d</a:t>
            </a:r>
            <a:r>
              <a:rPr sz="2400" dirty="0">
                <a:latin typeface="Trebuchet MS"/>
                <a:cs typeface="Trebuchet MS"/>
              </a:rPr>
              <a:t>a karşılaştıkları</a:t>
            </a:r>
            <a:r>
              <a:rPr sz="2400" spc="50" dirty="0">
                <a:latin typeface="Trebuchet MS"/>
                <a:cs typeface="Trebuchet MS"/>
              </a:rPr>
              <a:t> </a:t>
            </a:r>
            <a:r>
              <a:rPr sz="2400" dirty="0">
                <a:latin typeface="Trebuchet MS"/>
                <a:cs typeface="Trebuchet MS"/>
              </a:rPr>
              <a:t>g</a:t>
            </a:r>
            <a:r>
              <a:rPr sz="2400" spc="-10" dirty="0">
                <a:latin typeface="Trebuchet MS"/>
                <a:cs typeface="Trebuchet MS"/>
              </a:rPr>
              <a:t>ü</a:t>
            </a:r>
            <a:r>
              <a:rPr sz="2400" dirty="0">
                <a:latin typeface="Trebuchet MS"/>
                <a:cs typeface="Trebuchet MS"/>
              </a:rPr>
              <a:t>çlükler hakkında</a:t>
            </a:r>
            <a:r>
              <a:rPr sz="2400" spc="15" dirty="0">
                <a:latin typeface="Trebuchet MS"/>
                <a:cs typeface="Trebuchet MS"/>
              </a:rPr>
              <a:t> </a:t>
            </a:r>
            <a:r>
              <a:rPr sz="2400" b="1" dirty="0">
                <a:solidFill>
                  <a:srgbClr val="0033CC"/>
                </a:solidFill>
                <a:latin typeface="Trebuchet MS"/>
                <a:cs typeface="Trebuchet MS"/>
              </a:rPr>
              <a:t>çalışanlar</a:t>
            </a:r>
            <a:r>
              <a:rPr sz="2400" b="1" spc="-15" dirty="0">
                <a:solidFill>
                  <a:srgbClr val="0033CC"/>
                </a:solidFill>
                <a:latin typeface="Trebuchet MS"/>
                <a:cs typeface="Trebuchet MS"/>
              </a:rPr>
              <a:t> </a:t>
            </a:r>
            <a:r>
              <a:rPr sz="2400" b="1" dirty="0">
                <a:solidFill>
                  <a:srgbClr val="0033CC"/>
                </a:solidFill>
                <a:latin typeface="Trebuchet MS"/>
                <a:cs typeface="Trebuchet MS"/>
              </a:rPr>
              <a:t>çalışan </a:t>
            </a:r>
            <a:r>
              <a:rPr sz="2400" b="1" spc="-5" dirty="0">
                <a:solidFill>
                  <a:srgbClr val="0033CC"/>
                </a:solidFill>
                <a:latin typeface="Trebuchet MS"/>
                <a:cs typeface="Trebuchet MS"/>
              </a:rPr>
              <a:t>temsilciler</a:t>
            </a:r>
            <a:r>
              <a:rPr sz="2400" b="1" dirty="0">
                <a:solidFill>
                  <a:srgbClr val="0033CC"/>
                </a:solidFill>
                <a:latin typeface="Trebuchet MS"/>
                <a:cs typeface="Trebuchet MS"/>
              </a:rPr>
              <a:t>i</a:t>
            </a:r>
            <a:r>
              <a:rPr sz="2400" b="1" spc="10" dirty="0">
                <a:solidFill>
                  <a:srgbClr val="0033CC"/>
                </a:solidFill>
                <a:latin typeface="Trebuchet MS"/>
                <a:cs typeface="Trebuchet MS"/>
              </a:rPr>
              <a:t> </a:t>
            </a:r>
            <a:r>
              <a:rPr sz="2400" dirty="0">
                <a:latin typeface="Trebuchet MS"/>
                <a:cs typeface="Trebuchet MS"/>
              </a:rPr>
              <a:t>aracılığı</a:t>
            </a:r>
            <a:r>
              <a:rPr sz="2400" spc="25" dirty="0">
                <a:latin typeface="Trebuchet MS"/>
                <a:cs typeface="Trebuchet MS"/>
              </a:rPr>
              <a:t> </a:t>
            </a:r>
            <a:r>
              <a:rPr sz="2400" dirty="0">
                <a:latin typeface="Trebuchet MS"/>
                <a:cs typeface="Trebuchet MS"/>
              </a:rPr>
              <a:t>ile </a:t>
            </a:r>
            <a:r>
              <a:rPr sz="2400" b="1" spc="-5" dirty="0">
                <a:solidFill>
                  <a:srgbClr val="C00000"/>
                </a:solidFill>
                <a:latin typeface="Trebuchet MS"/>
                <a:cs typeface="Trebuchet MS"/>
              </a:rPr>
              <a:t>kurula</a:t>
            </a:r>
            <a:r>
              <a:rPr sz="2400" b="1" spc="-20" dirty="0">
                <a:solidFill>
                  <a:srgbClr val="C00000"/>
                </a:solidFill>
                <a:latin typeface="Trebuchet MS"/>
                <a:cs typeface="Trebuchet MS"/>
              </a:rPr>
              <a:t> </a:t>
            </a:r>
            <a:r>
              <a:rPr sz="2400" b="1" dirty="0">
                <a:solidFill>
                  <a:srgbClr val="C00000"/>
                </a:solidFill>
                <a:latin typeface="Trebuchet MS"/>
                <a:cs typeface="Trebuchet MS"/>
              </a:rPr>
              <a:t>bilgi</a:t>
            </a:r>
            <a:r>
              <a:rPr sz="2400" b="1" spc="-10" dirty="0">
                <a:solidFill>
                  <a:srgbClr val="C00000"/>
                </a:solidFill>
                <a:latin typeface="Trebuchet MS"/>
                <a:cs typeface="Trebuchet MS"/>
              </a:rPr>
              <a:t> v</a:t>
            </a:r>
            <a:r>
              <a:rPr sz="2400" b="1" dirty="0">
                <a:solidFill>
                  <a:srgbClr val="C00000"/>
                </a:solidFill>
                <a:latin typeface="Trebuchet MS"/>
                <a:cs typeface="Trebuchet MS"/>
              </a:rPr>
              <a:t>erirle</a:t>
            </a:r>
            <a:r>
              <a:rPr sz="2400" b="1" spc="-305" dirty="0">
                <a:solidFill>
                  <a:srgbClr val="C00000"/>
                </a:solidFill>
                <a:latin typeface="Trebuchet MS"/>
                <a:cs typeface="Trebuchet MS"/>
              </a:rPr>
              <a:t>r</a:t>
            </a:r>
            <a:r>
              <a:rPr sz="2400" b="1" dirty="0">
                <a:solidFill>
                  <a:srgbClr val="C00000"/>
                </a:solidFill>
                <a:latin typeface="Trebuchet MS"/>
                <a:cs typeface="Trebuchet MS"/>
              </a:rPr>
              <a:t>.</a:t>
            </a:r>
            <a:endParaRPr sz="2400" dirty="0">
              <a:latin typeface="Trebuchet MS"/>
              <a:cs typeface="Trebuchet MS"/>
            </a:endParaRPr>
          </a:p>
        </p:txBody>
      </p:sp>
      <p:sp>
        <p:nvSpPr>
          <p:cNvPr id="10" name="object 3"/>
          <p:cNvSpPr/>
          <p:nvPr/>
        </p:nvSpPr>
        <p:spPr>
          <a:xfrm>
            <a:off x="4794503" y="2357501"/>
            <a:ext cx="3810000" cy="285750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EĞİTİM</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 name="Picture 2" descr="http://www.selmandogan.com.tr/gallery/m580N7N985/1442326955A6NR5o5415.jpg">
            <a:hlinkClick r:id="rId3"/>
          </p:cNvPr>
          <p:cNvPicPr>
            <a:picLocks noChangeAspect="1" noChangeArrowheads="1"/>
          </p:cNvPicPr>
          <p:nvPr/>
        </p:nvPicPr>
        <p:blipFill>
          <a:blip r:embed="rId4" cstate="print"/>
          <a:srcRect/>
          <a:stretch>
            <a:fillRect/>
          </a:stretch>
        </p:blipFill>
        <p:spPr bwMode="auto">
          <a:xfrm>
            <a:off x="1763688" y="980728"/>
            <a:ext cx="6768752" cy="5297486"/>
          </a:xfrm>
          <a:prstGeom prst="rect">
            <a:avLst/>
          </a:prstGeom>
          <a:noFill/>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EĞİTİM</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6" name="Picture 2" descr="C:\Users\Casper\Desktop\İŞ KAZ\38.jpg"/>
          <p:cNvPicPr>
            <a:picLocks noChangeAspect="1" noChangeArrowheads="1"/>
          </p:cNvPicPr>
          <p:nvPr/>
        </p:nvPicPr>
        <p:blipFill>
          <a:blip r:embed="rId3" cstate="print"/>
          <a:srcRect/>
          <a:stretch>
            <a:fillRect/>
          </a:stretch>
        </p:blipFill>
        <p:spPr bwMode="auto">
          <a:xfrm>
            <a:off x="2051720" y="1052736"/>
            <a:ext cx="5940152" cy="5478304"/>
          </a:xfrm>
          <a:prstGeom prst="rect">
            <a:avLst/>
          </a:prstGeom>
          <a:noFill/>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2555776" y="3212976"/>
            <a:ext cx="3600400" cy="646331"/>
          </a:xfrm>
          <a:prstGeom prst="rect">
            <a:avLst/>
          </a:prstGeom>
        </p:spPr>
        <p:txBody>
          <a:bodyPr wrap="square">
            <a:spAutoFit/>
          </a:bodyPr>
          <a:lstStyle/>
          <a:p>
            <a:pPr marL="514350" lvl="0" indent="-514350" fontAlgn="base">
              <a:spcBef>
                <a:spcPct val="0"/>
              </a:spcBef>
              <a:spcAft>
                <a:spcPct val="0"/>
              </a:spcAft>
            </a:pPr>
            <a:r>
              <a:rPr lang="tr-TR" sz="3600" b="1" dirty="0" smtClean="0">
                <a:solidFill>
                  <a:srgbClr val="0000FF"/>
                </a:solidFill>
                <a:cs typeface="Arial" pitchFamily="34" charset="0"/>
              </a:rPr>
              <a:t>TEŞEKKÜRLER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9" name="1 Başlık"/>
          <p:cNvSpPr txBox="1">
            <a:spLocks/>
          </p:cNvSpPr>
          <p:nvPr/>
        </p:nvSpPr>
        <p:spPr>
          <a:xfrm>
            <a:off x="179512" y="2276872"/>
            <a:ext cx="3456384" cy="1284752"/>
          </a:xfrm>
          <a:prstGeom prst="rect">
            <a:avLst/>
          </a:prstGeom>
        </p:spPr>
        <p:txBody>
          <a:bodyPr vert="horz" lIns="91440" tIns="45720" rIns="91440" bIns="45720" rtlCol="0" anchor="ctr">
            <a:normAutofit fontScale="6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FF"/>
                </a:solidFill>
                <a:effectLst/>
                <a:uLnTx/>
                <a:uFillTx/>
                <a:latin typeface="+mj-lt"/>
                <a:ea typeface="+mj-ea"/>
                <a:cs typeface="+mj-cs"/>
              </a:rPr>
              <a:t>Böyle önlem</a:t>
            </a:r>
            <a:r>
              <a:rPr kumimoji="0" lang="tr-TR" sz="4400" b="1" i="0" u="none" strike="noStrike" kern="1200" cap="none" spc="0" normalizeH="0" noProof="0" dirty="0" smtClean="0">
                <a:ln>
                  <a:noFill/>
                </a:ln>
                <a:solidFill>
                  <a:srgbClr val="0000FF"/>
                </a:solidFill>
                <a:effectLst/>
                <a:uLnTx/>
                <a:uFillTx/>
                <a:latin typeface="+mj-lt"/>
                <a:ea typeface="+mj-ea"/>
                <a:cs typeface="+mj-cs"/>
              </a:rPr>
              <a:t> olmaz</a:t>
            </a:r>
            <a:r>
              <a:rPr kumimoji="0" lang="tr-TR" sz="4400" b="1" i="0" u="none" strike="noStrike" kern="1200" cap="none" spc="0" normalizeH="0" baseline="0" noProof="0" dirty="0" smtClean="0">
                <a:ln>
                  <a:noFill/>
                </a:ln>
                <a:solidFill>
                  <a:srgbClr val="0000FF"/>
                </a:solidFill>
                <a:effectLst/>
                <a:uLnTx/>
                <a:uFillTx/>
                <a:latin typeface="+mj-lt"/>
                <a:ea typeface="+mj-ea"/>
                <a:cs typeface="+mj-cs"/>
              </a:rPr>
              <a:t/>
            </a:r>
            <a:br>
              <a:rPr kumimoji="0" lang="tr-TR" sz="4400" b="1" i="0" u="none" strike="noStrike" kern="1200" cap="none" spc="0" normalizeH="0" baseline="0" noProof="0" dirty="0" smtClean="0">
                <a:ln>
                  <a:noFill/>
                </a:ln>
                <a:solidFill>
                  <a:srgbClr val="0000FF"/>
                </a:solidFill>
                <a:effectLst/>
                <a:uLnTx/>
                <a:uFillTx/>
                <a:latin typeface="+mj-lt"/>
                <a:ea typeface="+mj-ea"/>
                <a:cs typeface="+mj-cs"/>
              </a:rPr>
            </a:br>
            <a:endParaRPr kumimoji="0" lang="tr-TR" sz="4400" b="1" i="0" u="none" strike="noStrike" kern="1200" cap="none" spc="0" normalizeH="0" baseline="0" noProof="0" dirty="0">
              <a:ln>
                <a:noFill/>
              </a:ln>
              <a:solidFill>
                <a:srgbClr val="0000FF"/>
              </a:solidFill>
              <a:effectLst/>
              <a:uLnTx/>
              <a:uFillTx/>
              <a:latin typeface="+mj-lt"/>
              <a:ea typeface="+mj-ea"/>
              <a:cs typeface="+mj-cs"/>
            </a:endParaRPr>
          </a:p>
        </p:txBody>
      </p:sp>
      <p:pic>
        <p:nvPicPr>
          <p:cNvPr id="10" name="3 İçerik Yer Tutucusu" descr="http://www.cumhuriyet.com.tr/Archive/2014/11/27/150619_resource/ff.png">
            <a:hlinkClick r:id="rId3"/>
          </p:cNvPr>
          <p:cNvPicPr>
            <a:picLocks/>
          </p:cNvPicPr>
          <p:nvPr/>
        </p:nvPicPr>
        <p:blipFill>
          <a:blip r:embed="rId4" cstate="print"/>
          <a:stretch>
            <a:fillRect/>
          </a:stretch>
        </p:blipFill>
        <p:spPr bwMode="auto">
          <a:xfrm>
            <a:off x="4644008" y="1052736"/>
            <a:ext cx="4176464" cy="2952328"/>
          </a:xfrm>
          <a:prstGeom prst="rect">
            <a:avLst/>
          </a:prstGeom>
          <a:noFill/>
          <a:ln w="9525">
            <a:noFill/>
            <a:miter lim="800000"/>
            <a:headEnd/>
            <a:tailEnd/>
          </a:ln>
        </p:spPr>
      </p:pic>
      <p:pic>
        <p:nvPicPr>
          <p:cNvPr id="11" name="Picture 4" descr="http://www.sacitaslan.com/f1/4ed_d78b5.jpg">
            <a:hlinkClick r:id="rId5"/>
          </p:cNvPr>
          <p:cNvPicPr>
            <a:picLocks noChangeAspect="1" noChangeArrowheads="1"/>
          </p:cNvPicPr>
          <p:nvPr/>
        </p:nvPicPr>
        <p:blipFill>
          <a:blip r:embed="rId6" cstate="print"/>
          <a:srcRect/>
          <a:stretch>
            <a:fillRect/>
          </a:stretch>
        </p:blipFill>
        <p:spPr bwMode="auto">
          <a:xfrm>
            <a:off x="251520" y="4097609"/>
            <a:ext cx="4451795" cy="2355727"/>
          </a:xfrm>
          <a:prstGeom prst="rect">
            <a:avLst/>
          </a:prstGeom>
          <a:noFill/>
        </p:spPr>
      </p:pic>
      <p:sp>
        <p:nvSpPr>
          <p:cNvPr id="7" name="6 Metin kutusu"/>
          <p:cNvSpPr txBox="1"/>
          <p:nvPr/>
        </p:nvSpPr>
        <p:spPr>
          <a:xfrm>
            <a:off x="3059832" y="404664"/>
            <a:ext cx="3528392" cy="523220"/>
          </a:xfrm>
          <a:prstGeom prst="rect">
            <a:avLst/>
          </a:prstGeom>
          <a:noFill/>
        </p:spPr>
        <p:txBody>
          <a:bodyPr wrap="square" rtlCol="0">
            <a:spAutoFit/>
          </a:bodyPr>
          <a:lstStyle/>
          <a:p>
            <a:r>
              <a:rPr lang="tr-TR" sz="2800" b="1" dirty="0" smtClean="0">
                <a:solidFill>
                  <a:srgbClr val="FF0000"/>
                </a:solidFill>
              </a:rPr>
              <a:t>FOSEPTİK ÇUKURU</a:t>
            </a:r>
            <a:endParaRPr lang="tr-TR" sz="2800"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BAHÇEDEKİ DİREKLER</a:t>
            </a:r>
            <a:endParaRPr lang="tr-TR" sz="2800" b="1" dirty="0">
              <a:solidFill>
                <a:srgbClr val="FF0000"/>
              </a:solidFill>
            </a:endParaRPr>
          </a:p>
        </p:txBody>
      </p:sp>
      <p:sp>
        <p:nvSpPr>
          <p:cNvPr id="7" name="6 Dikdörtgen"/>
          <p:cNvSpPr/>
          <p:nvPr/>
        </p:nvSpPr>
        <p:spPr>
          <a:xfrm>
            <a:off x="2195736" y="1484784"/>
            <a:ext cx="5400600" cy="1815882"/>
          </a:xfrm>
          <a:prstGeom prst="rect">
            <a:avLst/>
          </a:prstGeom>
        </p:spPr>
        <p:txBody>
          <a:bodyPr wrap="square">
            <a:spAutoFit/>
          </a:bodyPr>
          <a:lstStyle/>
          <a:p>
            <a:pPr lvl="0"/>
            <a:r>
              <a:rPr lang="tr-TR" sz="2800" dirty="0" smtClean="0">
                <a:solidFill>
                  <a:srgbClr val="3366FF"/>
                </a:solidFill>
              </a:rPr>
              <a:t>Bahçede bulunan basketbol potası, voleybol direkleri ve kale direkleri devrilmeyi önleyecek şekilde sağlamlaştırılmalıdır.</a:t>
            </a:r>
            <a:endParaRPr lang="tr-TR" sz="2800" dirty="0">
              <a:solidFill>
                <a:srgbClr val="3366FF"/>
              </a:solidFill>
            </a:endParaRPr>
          </a:p>
        </p:txBody>
      </p:sp>
      <p:sp>
        <p:nvSpPr>
          <p:cNvPr id="10" name="9 Dikdörtgen"/>
          <p:cNvSpPr/>
          <p:nvPr/>
        </p:nvSpPr>
        <p:spPr>
          <a:xfrm>
            <a:off x="2267744" y="4005064"/>
            <a:ext cx="4572000" cy="830997"/>
          </a:xfrm>
          <a:prstGeom prst="rect">
            <a:avLst/>
          </a:prstGeom>
        </p:spPr>
        <p:txBody>
          <a:bodyPr>
            <a:spAutoFit/>
          </a:bodyPr>
          <a:lstStyle/>
          <a:p>
            <a:r>
              <a:rPr lang="tr-TR" sz="2400" dirty="0" smtClean="0">
                <a:solidFill>
                  <a:srgbClr val="C00000"/>
                </a:solidFill>
              </a:rPr>
              <a:t>Okul </a:t>
            </a:r>
            <a:r>
              <a:rPr lang="tr-TR" sz="2400" dirty="0" err="1" smtClean="0">
                <a:solidFill>
                  <a:srgbClr val="C00000"/>
                </a:solidFill>
              </a:rPr>
              <a:t>Bahcesi</a:t>
            </a:r>
            <a:r>
              <a:rPr lang="tr-TR" sz="2400" dirty="0" smtClean="0">
                <a:solidFill>
                  <a:srgbClr val="C00000"/>
                </a:solidFill>
              </a:rPr>
              <a:t> değişik amaçlı sivri </a:t>
            </a:r>
            <a:r>
              <a:rPr lang="tr-TR" sz="2400" dirty="0" err="1" smtClean="0">
                <a:solidFill>
                  <a:srgbClr val="C00000"/>
                </a:solidFill>
              </a:rPr>
              <a:t>metaryelden</a:t>
            </a:r>
            <a:r>
              <a:rPr lang="tr-TR" sz="2400" dirty="0" smtClean="0">
                <a:solidFill>
                  <a:srgbClr val="C00000"/>
                </a:solidFill>
              </a:rPr>
              <a:t> temizlenmiş mi?</a:t>
            </a:r>
            <a:endParaRPr lang="tr-TR" sz="2400" dirty="0">
              <a:solidFill>
                <a:srgbClr val="C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BAHÇEDEKİ DİREKLER</a:t>
            </a:r>
            <a:endParaRPr lang="tr-TR" sz="2800" b="1" dirty="0">
              <a:solidFill>
                <a:srgbClr val="FF0000"/>
              </a:solidFill>
            </a:endParaRPr>
          </a:p>
        </p:txBody>
      </p:sp>
      <p:pic>
        <p:nvPicPr>
          <p:cNvPr id="8" name="Picture 2" descr="C:\Users\Casper\Desktop\İŞ KAZ\15.jpg"/>
          <p:cNvPicPr>
            <a:picLocks noChangeAspect="1" noChangeArrowheads="1"/>
          </p:cNvPicPr>
          <p:nvPr/>
        </p:nvPicPr>
        <p:blipFill>
          <a:blip r:embed="rId3" cstate="print"/>
          <a:srcRect/>
          <a:stretch>
            <a:fillRect/>
          </a:stretch>
        </p:blipFill>
        <p:spPr bwMode="auto">
          <a:xfrm>
            <a:off x="1835696" y="1556791"/>
            <a:ext cx="5976664" cy="450387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536504" cy="523220"/>
          </a:xfrm>
          <a:prstGeom prst="rect">
            <a:avLst/>
          </a:prstGeom>
          <a:noFill/>
        </p:spPr>
        <p:txBody>
          <a:bodyPr wrap="square" rtlCol="0">
            <a:spAutoFit/>
          </a:bodyPr>
          <a:lstStyle/>
          <a:p>
            <a:r>
              <a:rPr lang="tr-TR" sz="2800" b="1" dirty="0" smtClean="0">
                <a:solidFill>
                  <a:srgbClr val="FF0000"/>
                </a:solidFill>
              </a:rPr>
              <a:t>TRAFO</a:t>
            </a:r>
            <a:endParaRPr lang="tr-TR" sz="2800" b="1" dirty="0">
              <a:solidFill>
                <a:srgbClr val="FF0000"/>
              </a:solidFill>
            </a:endParaRPr>
          </a:p>
        </p:txBody>
      </p:sp>
      <p:sp>
        <p:nvSpPr>
          <p:cNvPr id="9" name="8 Dikdörtgen"/>
          <p:cNvSpPr/>
          <p:nvPr/>
        </p:nvSpPr>
        <p:spPr>
          <a:xfrm>
            <a:off x="2555776" y="1484784"/>
            <a:ext cx="4572000" cy="1938992"/>
          </a:xfrm>
          <a:prstGeom prst="rect">
            <a:avLst/>
          </a:prstGeom>
        </p:spPr>
        <p:txBody>
          <a:bodyPr>
            <a:spAutoFit/>
          </a:bodyPr>
          <a:lstStyle/>
          <a:p>
            <a:r>
              <a:rPr lang="tr-TR" sz="2400" b="1" dirty="0" smtClean="0">
                <a:solidFill>
                  <a:srgbClr val="3366FF"/>
                </a:solidFill>
              </a:rPr>
              <a:t>Mümkünse Okul </a:t>
            </a:r>
            <a:r>
              <a:rPr lang="tr-TR" sz="2400" b="1" dirty="0" err="1" smtClean="0">
                <a:solidFill>
                  <a:srgbClr val="3366FF"/>
                </a:solidFill>
              </a:rPr>
              <a:t>Bahcesindeki</a:t>
            </a:r>
            <a:r>
              <a:rPr lang="tr-TR" sz="2400" b="1" dirty="0" smtClean="0">
                <a:solidFill>
                  <a:srgbClr val="3366FF"/>
                </a:solidFill>
              </a:rPr>
              <a:t> trafolar kaldırılmalı veya gerekli mercilerle iletişime </a:t>
            </a:r>
            <a:r>
              <a:rPr lang="tr-TR" sz="2400" b="1" dirty="0" err="1" smtClean="0">
                <a:solidFill>
                  <a:srgbClr val="3366FF"/>
                </a:solidFill>
              </a:rPr>
              <a:t>geçlip</a:t>
            </a:r>
            <a:r>
              <a:rPr lang="tr-TR" sz="2400" b="1" dirty="0" smtClean="0">
                <a:solidFill>
                  <a:srgbClr val="3366FF"/>
                </a:solidFill>
              </a:rPr>
              <a:t> gerekli güvenlik tedbirleri alınmalıdır.</a:t>
            </a:r>
          </a:p>
          <a:p>
            <a:endParaRPr lang="tr-TR" sz="2400" b="1" dirty="0">
              <a:solidFill>
                <a:srgbClr val="3366FF"/>
              </a:solidFill>
            </a:endParaRPr>
          </a:p>
        </p:txBody>
      </p:sp>
      <p:sp>
        <p:nvSpPr>
          <p:cNvPr id="7" name="6 Dikdörtgen"/>
          <p:cNvSpPr/>
          <p:nvPr/>
        </p:nvSpPr>
        <p:spPr>
          <a:xfrm>
            <a:off x="2555776" y="3861048"/>
            <a:ext cx="4824536" cy="707886"/>
          </a:xfrm>
          <a:prstGeom prst="rect">
            <a:avLst/>
          </a:prstGeom>
        </p:spPr>
        <p:txBody>
          <a:bodyPr wrap="square">
            <a:spAutoFit/>
          </a:bodyPr>
          <a:lstStyle/>
          <a:p>
            <a:r>
              <a:rPr lang="tr-TR" sz="2000" b="1" dirty="0" smtClean="0">
                <a:solidFill>
                  <a:srgbClr val="3366FF"/>
                </a:solidFill>
              </a:rPr>
              <a:t>Bahçede varsa elektrik bağlantıları için muhafaza yapılmış mı?</a:t>
            </a:r>
            <a:endParaRPr lang="tr-TR" sz="2000" b="1" dirty="0">
              <a:solidFill>
                <a:srgbClr val="3366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536504" cy="523220"/>
          </a:xfrm>
          <a:prstGeom prst="rect">
            <a:avLst/>
          </a:prstGeom>
          <a:noFill/>
        </p:spPr>
        <p:txBody>
          <a:bodyPr wrap="square" rtlCol="0">
            <a:spAutoFit/>
          </a:bodyPr>
          <a:lstStyle/>
          <a:p>
            <a:r>
              <a:rPr lang="tr-TR" sz="2800" b="1" dirty="0" smtClean="0">
                <a:solidFill>
                  <a:srgbClr val="FF0000"/>
                </a:solidFill>
              </a:rPr>
              <a:t>TRAFO</a:t>
            </a:r>
            <a:endParaRPr lang="tr-TR" sz="2800" b="1" dirty="0">
              <a:solidFill>
                <a:srgbClr val="FF0000"/>
              </a:solidFill>
            </a:endParaRPr>
          </a:p>
        </p:txBody>
      </p:sp>
      <p:pic>
        <p:nvPicPr>
          <p:cNvPr id="8" name="Picture 3" descr="C:\Users\Casper\Desktop\İŞ KAZ\30.jpg"/>
          <p:cNvPicPr>
            <a:picLocks noChangeAspect="1" noChangeArrowheads="1"/>
          </p:cNvPicPr>
          <p:nvPr/>
        </p:nvPicPr>
        <p:blipFill>
          <a:blip r:embed="rId3" cstate="print"/>
          <a:srcRect/>
          <a:stretch>
            <a:fillRect/>
          </a:stretch>
        </p:blipFill>
        <p:spPr bwMode="auto">
          <a:xfrm>
            <a:off x="1043608" y="2420888"/>
            <a:ext cx="7056784" cy="211970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536504" cy="523220"/>
          </a:xfrm>
          <a:prstGeom prst="rect">
            <a:avLst/>
          </a:prstGeom>
          <a:noFill/>
        </p:spPr>
        <p:txBody>
          <a:bodyPr wrap="square" rtlCol="0">
            <a:spAutoFit/>
          </a:bodyPr>
          <a:lstStyle/>
          <a:p>
            <a:r>
              <a:rPr lang="tr-TR" sz="2800" b="1" dirty="0" smtClean="0">
                <a:solidFill>
                  <a:srgbClr val="FF0000"/>
                </a:solidFill>
              </a:rPr>
              <a:t>TRAFO</a:t>
            </a:r>
            <a:endParaRPr lang="tr-TR" sz="2800" b="1" dirty="0">
              <a:solidFill>
                <a:srgbClr val="FF0000"/>
              </a:solidFill>
            </a:endParaRPr>
          </a:p>
        </p:txBody>
      </p:sp>
      <p:pic>
        <p:nvPicPr>
          <p:cNvPr id="56322" name="Picture 2" descr="C:\Users\Casper\Desktop\İŞ KAZ\1b.jpg"/>
          <p:cNvPicPr>
            <a:picLocks noChangeAspect="1" noChangeArrowheads="1"/>
          </p:cNvPicPr>
          <p:nvPr/>
        </p:nvPicPr>
        <p:blipFill>
          <a:blip r:embed="rId3" cstate="print"/>
          <a:srcRect/>
          <a:stretch>
            <a:fillRect/>
          </a:stretch>
        </p:blipFill>
        <p:spPr bwMode="auto">
          <a:xfrm>
            <a:off x="2195736" y="1196752"/>
            <a:ext cx="5760640" cy="519203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OKUL BAHÇESİNDE TRAFİK</a:t>
            </a:r>
            <a:endParaRPr lang="tr-TR" sz="2800" b="1" dirty="0">
              <a:solidFill>
                <a:srgbClr val="FF0000"/>
              </a:solidFill>
            </a:endParaRPr>
          </a:p>
        </p:txBody>
      </p:sp>
      <p:sp>
        <p:nvSpPr>
          <p:cNvPr id="9" name="8 Dikdörtgen"/>
          <p:cNvSpPr/>
          <p:nvPr/>
        </p:nvSpPr>
        <p:spPr>
          <a:xfrm>
            <a:off x="1835696" y="1124744"/>
            <a:ext cx="3528392" cy="1200329"/>
          </a:xfrm>
          <a:prstGeom prst="rect">
            <a:avLst/>
          </a:prstGeom>
        </p:spPr>
        <p:txBody>
          <a:bodyPr wrap="square">
            <a:spAutoFit/>
          </a:bodyPr>
          <a:lstStyle/>
          <a:p>
            <a:r>
              <a:rPr lang="tr-TR" sz="2400" b="1" dirty="0" smtClean="0">
                <a:solidFill>
                  <a:srgbClr val="0000FF"/>
                </a:solidFill>
              </a:rPr>
              <a:t>1. Araç Park yerleri ile öğrenciler arasında emniyetli mesafe var mı?</a:t>
            </a:r>
            <a:endParaRPr lang="tr-TR" sz="2400" b="1" dirty="0">
              <a:solidFill>
                <a:srgbClr val="0000FF"/>
              </a:solidFill>
            </a:endParaRPr>
          </a:p>
        </p:txBody>
      </p:sp>
      <p:sp>
        <p:nvSpPr>
          <p:cNvPr id="11" name="10 Dikdörtgen"/>
          <p:cNvSpPr/>
          <p:nvPr/>
        </p:nvSpPr>
        <p:spPr>
          <a:xfrm>
            <a:off x="4644008" y="4221088"/>
            <a:ext cx="3275856" cy="1569660"/>
          </a:xfrm>
          <a:prstGeom prst="rect">
            <a:avLst/>
          </a:prstGeom>
        </p:spPr>
        <p:txBody>
          <a:bodyPr wrap="square">
            <a:spAutoFit/>
          </a:bodyPr>
          <a:lstStyle/>
          <a:p>
            <a:r>
              <a:rPr lang="tr-TR" sz="2400" b="1" dirty="0" smtClean="0">
                <a:solidFill>
                  <a:srgbClr val="0000FF"/>
                </a:solidFill>
                <a:latin typeface="Calibri" pitchFamily="34" charset="0"/>
                <a:ea typeface="Calibri" pitchFamily="34" charset="0"/>
                <a:cs typeface="Times New Roman" pitchFamily="18" charset="0"/>
              </a:rPr>
              <a:t>3. </a:t>
            </a:r>
            <a:r>
              <a:rPr lang="es-ES" sz="2400" b="1" dirty="0" smtClean="0">
                <a:solidFill>
                  <a:srgbClr val="0000FF"/>
                </a:solidFill>
                <a:latin typeface="Calibri" pitchFamily="34" charset="0"/>
                <a:ea typeface="Calibri" pitchFamily="34" charset="0"/>
                <a:cs typeface="Times New Roman" pitchFamily="18" charset="0"/>
              </a:rPr>
              <a:t>Okul içi hız sınırı 10 km</a:t>
            </a:r>
            <a:r>
              <a:rPr lang="tr-TR" sz="2400" b="1" dirty="0" smtClean="0">
                <a:solidFill>
                  <a:srgbClr val="0000FF"/>
                </a:solidFill>
                <a:latin typeface="Calibri" pitchFamily="34" charset="0"/>
                <a:ea typeface="Calibri" pitchFamily="34" charset="0"/>
                <a:cs typeface="Times New Roman" pitchFamily="18" charset="0"/>
              </a:rPr>
              <a:t>/h dir</a:t>
            </a:r>
            <a:r>
              <a:rPr lang="es-ES" sz="2400" b="1" dirty="0" smtClean="0">
                <a:solidFill>
                  <a:srgbClr val="0000FF"/>
                </a:solidFill>
                <a:latin typeface="Calibri" pitchFamily="34" charset="0"/>
                <a:ea typeface="Calibri" pitchFamily="34" charset="0"/>
                <a:cs typeface="Times New Roman" pitchFamily="18" charset="0"/>
              </a:rPr>
              <a:t>. Araçların öğrenci alanına girişi yasaktır.</a:t>
            </a:r>
            <a:endParaRPr lang="tr-TR" sz="2400" dirty="0">
              <a:solidFill>
                <a:srgbClr val="0000FF"/>
              </a:solidFill>
            </a:endParaRPr>
          </a:p>
        </p:txBody>
      </p:sp>
      <p:sp>
        <p:nvSpPr>
          <p:cNvPr id="7" name="6 Dikdörtgen"/>
          <p:cNvSpPr/>
          <p:nvPr/>
        </p:nvSpPr>
        <p:spPr>
          <a:xfrm>
            <a:off x="3059832" y="2492896"/>
            <a:ext cx="3456384" cy="1569660"/>
          </a:xfrm>
          <a:prstGeom prst="rect">
            <a:avLst/>
          </a:prstGeom>
        </p:spPr>
        <p:txBody>
          <a:bodyPr wrap="square">
            <a:spAutoFit/>
          </a:bodyPr>
          <a:lstStyle/>
          <a:p>
            <a:r>
              <a:rPr lang="tr-TR" sz="2400" b="1" dirty="0" smtClean="0">
                <a:solidFill>
                  <a:srgbClr val="0000FF"/>
                </a:solidFill>
              </a:rPr>
              <a:t>2. Ziyaretçilerin ve araçların giriş  çıkışları  ile ilgili prosedür belirlenmiş mi?</a:t>
            </a:r>
            <a:endParaRPr lang="tr-TR" sz="2400" b="1" dirty="0">
              <a:solidFill>
                <a:srgbClr val="0000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Uzman\Desktop\Pictures\Pictures (2)\isg-19.jpg"/>
          <p:cNvPicPr>
            <a:picLocks noChangeAspect="1" noChangeArrowheads="1"/>
          </p:cNvPicPr>
          <p:nvPr/>
        </p:nvPicPr>
        <p:blipFill>
          <a:blip r:embed="rId2" cstate="print"/>
          <a:srcRect/>
          <a:stretch>
            <a:fillRect/>
          </a:stretch>
        </p:blipFill>
        <p:spPr bwMode="auto">
          <a:xfrm>
            <a:off x="1763688" y="332656"/>
            <a:ext cx="7056784" cy="572714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OKUL BAHÇESİNDE TRAFİK</a:t>
            </a:r>
            <a:endParaRPr lang="tr-TR" sz="2800" b="1" dirty="0">
              <a:solidFill>
                <a:srgbClr val="FF0000"/>
              </a:solidFill>
            </a:endParaRPr>
          </a:p>
        </p:txBody>
      </p:sp>
      <p:pic>
        <p:nvPicPr>
          <p:cNvPr id="18433" name="Picture 1" descr="C:\Users\Casper\Desktop\İŞ KAZ\17.jpg"/>
          <p:cNvPicPr>
            <a:picLocks noChangeAspect="1" noChangeArrowheads="1"/>
          </p:cNvPicPr>
          <p:nvPr/>
        </p:nvPicPr>
        <p:blipFill>
          <a:blip r:embed="rId3" cstate="print"/>
          <a:srcRect/>
          <a:stretch>
            <a:fillRect/>
          </a:stretch>
        </p:blipFill>
        <p:spPr bwMode="auto">
          <a:xfrm>
            <a:off x="1331640" y="1484784"/>
            <a:ext cx="6120680" cy="4791588"/>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483768" y="476672"/>
            <a:ext cx="5688632" cy="523220"/>
          </a:xfrm>
          <a:prstGeom prst="rect">
            <a:avLst/>
          </a:prstGeom>
          <a:noFill/>
        </p:spPr>
        <p:txBody>
          <a:bodyPr wrap="square" rtlCol="0">
            <a:spAutoFit/>
          </a:bodyPr>
          <a:lstStyle/>
          <a:p>
            <a:r>
              <a:rPr lang="tr-TR" sz="2800" b="1" dirty="0" smtClean="0">
                <a:solidFill>
                  <a:srgbClr val="FF0000"/>
                </a:solidFill>
              </a:rPr>
              <a:t> BUZLU/KAYGAN MERDİVENLER</a:t>
            </a:r>
            <a:endParaRPr lang="tr-TR" sz="2800" b="1" dirty="0">
              <a:solidFill>
                <a:srgbClr val="FF0000"/>
              </a:solidFill>
            </a:endParaRPr>
          </a:p>
        </p:txBody>
      </p:sp>
      <p:sp>
        <p:nvSpPr>
          <p:cNvPr id="10" name="9 Dikdörtgen"/>
          <p:cNvSpPr/>
          <p:nvPr/>
        </p:nvSpPr>
        <p:spPr>
          <a:xfrm>
            <a:off x="1907704" y="1268760"/>
            <a:ext cx="6552728" cy="830997"/>
          </a:xfrm>
          <a:prstGeom prst="rect">
            <a:avLst/>
          </a:prstGeom>
        </p:spPr>
        <p:txBody>
          <a:bodyPr wrap="square">
            <a:spAutoFit/>
          </a:bodyPr>
          <a:lstStyle/>
          <a:p>
            <a:r>
              <a:rPr lang="tr-TR" sz="2400" b="1" dirty="0" smtClean="0">
                <a:solidFill>
                  <a:srgbClr val="0070C0"/>
                </a:solidFill>
              </a:rPr>
              <a:t>Okul </a:t>
            </a:r>
            <a:r>
              <a:rPr lang="tr-TR" sz="2400" b="1" dirty="0" err="1" smtClean="0">
                <a:solidFill>
                  <a:srgbClr val="0070C0"/>
                </a:solidFill>
              </a:rPr>
              <a:t>bahcesi</a:t>
            </a:r>
            <a:r>
              <a:rPr lang="tr-TR" sz="2400" b="1" dirty="0" smtClean="0">
                <a:solidFill>
                  <a:srgbClr val="0070C0"/>
                </a:solidFill>
              </a:rPr>
              <a:t> ve girişleri kaygan zeminden arındırılmış mı?</a:t>
            </a:r>
            <a:endParaRPr lang="tr-TR" sz="2400" b="1" dirty="0">
              <a:solidFill>
                <a:srgbClr val="0070C0"/>
              </a:solidFill>
            </a:endParaRPr>
          </a:p>
        </p:txBody>
      </p:sp>
      <p:pic>
        <p:nvPicPr>
          <p:cNvPr id="22531" name="Picture 3" descr="C:\Users\Casper\Desktop\İŞ KAZ\23.jpg"/>
          <p:cNvPicPr>
            <a:picLocks noChangeAspect="1" noChangeArrowheads="1"/>
          </p:cNvPicPr>
          <p:nvPr/>
        </p:nvPicPr>
        <p:blipFill>
          <a:blip r:embed="rId3" cstate="print"/>
          <a:srcRect/>
          <a:stretch>
            <a:fillRect/>
          </a:stretch>
        </p:blipFill>
        <p:spPr bwMode="auto">
          <a:xfrm>
            <a:off x="323528" y="2760964"/>
            <a:ext cx="6624736" cy="3390038"/>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KAR – BUZ SARKIKLAR</a:t>
            </a:r>
            <a:endParaRPr lang="tr-TR" sz="2800" b="1" dirty="0">
              <a:solidFill>
                <a:srgbClr val="FF0000"/>
              </a:solidFill>
            </a:endParaRPr>
          </a:p>
        </p:txBody>
      </p:sp>
      <p:sp>
        <p:nvSpPr>
          <p:cNvPr id="9" name="8 Dikdörtgen"/>
          <p:cNvSpPr/>
          <p:nvPr/>
        </p:nvSpPr>
        <p:spPr>
          <a:xfrm>
            <a:off x="1763688" y="1196752"/>
            <a:ext cx="6264696" cy="954107"/>
          </a:xfrm>
          <a:prstGeom prst="rect">
            <a:avLst/>
          </a:prstGeom>
        </p:spPr>
        <p:txBody>
          <a:bodyPr wrap="square">
            <a:spAutoFit/>
          </a:bodyPr>
          <a:lstStyle/>
          <a:p>
            <a:r>
              <a:rPr lang="tr-TR" sz="2800" b="1" dirty="0" smtClean="0">
                <a:solidFill>
                  <a:srgbClr val="0070C0"/>
                </a:solidFill>
              </a:rPr>
              <a:t>Özellikle kış mevsimlerinde </a:t>
            </a:r>
            <a:r>
              <a:rPr lang="tr-TR" sz="2800" b="1" dirty="0" err="1" smtClean="0">
                <a:solidFill>
                  <a:srgbClr val="0070C0"/>
                </a:solidFill>
              </a:rPr>
              <a:t>domuş</a:t>
            </a:r>
            <a:r>
              <a:rPr lang="tr-TR" sz="2800" b="1" dirty="0" smtClean="0">
                <a:solidFill>
                  <a:srgbClr val="0070C0"/>
                </a:solidFill>
              </a:rPr>
              <a:t> sarkıklar için önlem alınmış mı?</a:t>
            </a:r>
            <a:endParaRPr lang="tr-TR" sz="2800" b="1" dirty="0">
              <a:solidFill>
                <a:srgbClr val="0070C0"/>
              </a:solidFill>
            </a:endParaRPr>
          </a:p>
        </p:txBody>
      </p:sp>
      <p:pic>
        <p:nvPicPr>
          <p:cNvPr id="7" name="6 Resim" descr="C:\Users\nurullah\Desktop\KAR BUZ DÜŞEBİLİR.jpg"/>
          <p:cNvPicPr/>
          <p:nvPr/>
        </p:nvPicPr>
        <p:blipFill>
          <a:blip r:embed="rId3" cstate="print"/>
          <a:srcRect/>
          <a:stretch>
            <a:fillRect/>
          </a:stretch>
        </p:blipFill>
        <p:spPr bwMode="auto">
          <a:xfrm>
            <a:off x="0" y="2132856"/>
            <a:ext cx="3347864" cy="2808312"/>
          </a:xfrm>
          <a:prstGeom prst="rect">
            <a:avLst/>
          </a:prstGeom>
          <a:noFill/>
          <a:ln w="9525">
            <a:noFill/>
            <a:miter lim="800000"/>
            <a:headEnd/>
            <a:tailEnd/>
          </a:ln>
        </p:spPr>
      </p:pic>
      <p:sp>
        <p:nvSpPr>
          <p:cNvPr id="8" name="7 Dikdörtgen"/>
          <p:cNvSpPr/>
          <p:nvPr/>
        </p:nvSpPr>
        <p:spPr>
          <a:xfrm>
            <a:off x="755576" y="4653136"/>
            <a:ext cx="2520280" cy="369332"/>
          </a:xfrm>
          <a:prstGeom prst="rect">
            <a:avLst/>
          </a:prstGeom>
        </p:spPr>
        <p:txBody>
          <a:bodyPr wrap="square">
            <a:spAutoFit/>
          </a:bodyPr>
          <a:lstStyle/>
          <a:p>
            <a:r>
              <a:rPr lang="tr-TR" b="1" dirty="0" smtClean="0">
                <a:solidFill>
                  <a:srgbClr val="FF0000"/>
                </a:solidFill>
              </a:rPr>
              <a:t>TABELASI ASILMALIDIR</a:t>
            </a:r>
            <a:endParaRPr lang="tr-TR" dirty="0">
              <a:solidFill>
                <a:srgbClr val="FF0000"/>
              </a:solidFill>
            </a:endParaRPr>
          </a:p>
        </p:txBody>
      </p:sp>
      <p:pic>
        <p:nvPicPr>
          <p:cNvPr id="22530" name="Picture 2" descr="C:\Users\Casper\Desktop\İŞ KAZ\22A.jpg"/>
          <p:cNvPicPr>
            <a:picLocks noChangeAspect="1" noChangeArrowheads="1"/>
          </p:cNvPicPr>
          <p:nvPr/>
        </p:nvPicPr>
        <p:blipFill>
          <a:blip r:embed="rId4" cstate="print"/>
          <a:srcRect/>
          <a:stretch>
            <a:fillRect/>
          </a:stretch>
        </p:blipFill>
        <p:spPr bwMode="auto">
          <a:xfrm>
            <a:off x="3419872" y="2420888"/>
            <a:ext cx="5531070" cy="4032448"/>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ENGELLİ RAMPASI</a:t>
            </a:r>
            <a:endParaRPr lang="tr-TR" sz="2800" b="1" dirty="0">
              <a:solidFill>
                <a:srgbClr val="FF0000"/>
              </a:solidFill>
            </a:endParaRPr>
          </a:p>
        </p:txBody>
      </p:sp>
      <p:sp>
        <p:nvSpPr>
          <p:cNvPr id="9" name="8 Dikdörtgen"/>
          <p:cNvSpPr/>
          <p:nvPr/>
        </p:nvSpPr>
        <p:spPr>
          <a:xfrm>
            <a:off x="1763688" y="1196752"/>
            <a:ext cx="6264696" cy="954107"/>
          </a:xfrm>
          <a:prstGeom prst="rect">
            <a:avLst/>
          </a:prstGeom>
        </p:spPr>
        <p:txBody>
          <a:bodyPr wrap="square">
            <a:spAutoFit/>
          </a:bodyPr>
          <a:lstStyle/>
          <a:p>
            <a:pPr lvl="0"/>
            <a:r>
              <a:rPr lang="tr-TR" sz="2800" dirty="0" smtClean="0">
                <a:solidFill>
                  <a:srgbClr val="0070C0"/>
                </a:solidFill>
              </a:rPr>
              <a:t>Engelli merdivenleri için uygun korkuluklar yapılmalı</a:t>
            </a:r>
            <a:endParaRPr lang="tr-TR" sz="2800" dirty="0">
              <a:solidFill>
                <a:srgbClr val="0070C0"/>
              </a:solidFill>
            </a:endParaRPr>
          </a:p>
        </p:txBody>
      </p:sp>
      <p:pic>
        <p:nvPicPr>
          <p:cNvPr id="10" name="9 Resim" descr="C:\Users\nurullah\Desktop\takip edilecek işler\ENGELLİ MERDİVENLERİ.jpg"/>
          <p:cNvPicPr/>
          <p:nvPr/>
        </p:nvPicPr>
        <p:blipFill>
          <a:blip r:embed="rId3" cstate="print"/>
          <a:srcRect/>
          <a:stretch>
            <a:fillRect/>
          </a:stretch>
        </p:blipFill>
        <p:spPr bwMode="auto">
          <a:xfrm>
            <a:off x="1331640" y="2348880"/>
            <a:ext cx="6120680" cy="367240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B050"/>
                </a:solidFill>
              </a:rPr>
              <a:t>ACİL ÇIKIŞLAR</a:t>
            </a:r>
            <a:endParaRPr lang="tr-TR" sz="2800" b="1" dirty="0">
              <a:solidFill>
                <a:srgbClr val="00B050"/>
              </a:solidFill>
            </a:endParaRPr>
          </a:p>
        </p:txBody>
      </p:sp>
      <p:sp>
        <p:nvSpPr>
          <p:cNvPr id="7" name="6 Dikdörtgen"/>
          <p:cNvSpPr/>
          <p:nvPr/>
        </p:nvSpPr>
        <p:spPr>
          <a:xfrm>
            <a:off x="971600" y="1412776"/>
            <a:ext cx="7632848" cy="1815882"/>
          </a:xfrm>
          <a:prstGeom prst="rect">
            <a:avLst/>
          </a:prstGeom>
        </p:spPr>
        <p:txBody>
          <a:bodyPr wrap="square">
            <a:spAutoFit/>
          </a:bodyPr>
          <a:lstStyle/>
          <a:p>
            <a:pPr lvl="0"/>
            <a:r>
              <a:rPr lang="tr-TR" sz="2800" dirty="0" smtClean="0">
                <a:solidFill>
                  <a:srgbClr val="00B050"/>
                </a:solidFill>
              </a:rPr>
              <a:t>Acil çıkış levhaları uygun ve görünür bir şekilde acil çıkış kapılarını veya yönlerini göstermelidir.</a:t>
            </a:r>
          </a:p>
          <a:p>
            <a:r>
              <a:rPr lang="tr-TR" sz="2800" dirty="0" smtClean="0">
                <a:solidFill>
                  <a:srgbClr val="00B050"/>
                </a:solidFill>
              </a:rPr>
              <a:t>Acil çıkış uyarı levhalarının çıkışı gösterecek şekilde konumlandırılması sağlanmalı </a:t>
            </a:r>
            <a:endParaRPr lang="tr-TR" sz="2800" dirty="0">
              <a:solidFill>
                <a:srgbClr val="00B050"/>
              </a:solidFill>
            </a:endParaRPr>
          </a:p>
        </p:txBody>
      </p:sp>
      <p:pic>
        <p:nvPicPr>
          <p:cNvPr id="8" name="7 Resim" descr="C:\Users\nurullah\Desktop\takip edilecek işler\ACİL ÇIKIŞ LEVHALARI.jpg"/>
          <p:cNvPicPr/>
          <p:nvPr/>
        </p:nvPicPr>
        <p:blipFill>
          <a:blip r:embed="rId3" cstate="print"/>
          <a:srcRect/>
          <a:stretch>
            <a:fillRect/>
          </a:stretch>
        </p:blipFill>
        <p:spPr bwMode="auto">
          <a:xfrm>
            <a:off x="1403648" y="3212976"/>
            <a:ext cx="5328592" cy="3024336"/>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B050"/>
                </a:solidFill>
              </a:rPr>
              <a:t>ACİL ÇIKIŞLAR</a:t>
            </a:r>
            <a:endParaRPr lang="tr-TR" sz="2800" b="1" dirty="0">
              <a:solidFill>
                <a:srgbClr val="00B050"/>
              </a:solidFill>
            </a:endParaRPr>
          </a:p>
        </p:txBody>
      </p:sp>
      <p:sp>
        <p:nvSpPr>
          <p:cNvPr id="7" name="6 Dikdörtgen"/>
          <p:cNvSpPr/>
          <p:nvPr/>
        </p:nvSpPr>
        <p:spPr>
          <a:xfrm>
            <a:off x="683568" y="1412776"/>
            <a:ext cx="7632848" cy="954107"/>
          </a:xfrm>
          <a:prstGeom prst="rect">
            <a:avLst/>
          </a:prstGeom>
        </p:spPr>
        <p:txBody>
          <a:bodyPr wrap="square">
            <a:spAutoFit/>
          </a:bodyPr>
          <a:lstStyle/>
          <a:p>
            <a:pPr lvl="0"/>
            <a:r>
              <a:rPr lang="tr-TR" sz="2800" dirty="0" smtClean="0">
                <a:solidFill>
                  <a:srgbClr val="00B050"/>
                </a:solidFill>
              </a:rPr>
              <a:t>Acil çıkış kapılarının önündeki engeller kaldırılmalıdır.</a:t>
            </a:r>
            <a:endParaRPr lang="tr-TR" sz="2800" dirty="0">
              <a:solidFill>
                <a:srgbClr val="00B050"/>
              </a:solidFill>
            </a:endParaRPr>
          </a:p>
        </p:txBody>
      </p:sp>
      <p:pic>
        <p:nvPicPr>
          <p:cNvPr id="9" name="8 Resim" descr="C:\Users\nurullah\Desktop\takip edilecek işler\ACİL ÇIKIŞ KAPILARI.jpg"/>
          <p:cNvPicPr/>
          <p:nvPr/>
        </p:nvPicPr>
        <p:blipFill>
          <a:blip r:embed="rId3" cstate="print"/>
          <a:srcRect/>
          <a:stretch>
            <a:fillRect/>
          </a:stretch>
        </p:blipFill>
        <p:spPr bwMode="auto">
          <a:xfrm>
            <a:off x="3740646" y="2582752"/>
            <a:ext cx="5079826" cy="3798576"/>
          </a:xfrm>
          <a:prstGeom prst="rect">
            <a:avLst/>
          </a:prstGeom>
          <a:noFill/>
          <a:ln w="9525">
            <a:noFill/>
            <a:miter lim="800000"/>
            <a:headEnd/>
            <a:tailEnd/>
          </a:ln>
        </p:spPr>
      </p:pic>
      <p:sp>
        <p:nvSpPr>
          <p:cNvPr id="10" name="9 Dikdörtgen"/>
          <p:cNvSpPr/>
          <p:nvPr/>
        </p:nvSpPr>
        <p:spPr>
          <a:xfrm>
            <a:off x="611560" y="2636912"/>
            <a:ext cx="2952328" cy="954107"/>
          </a:xfrm>
          <a:prstGeom prst="rect">
            <a:avLst/>
          </a:prstGeom>
        </p:spPr>
        <p:txBody>
          <a:bodyPr wrap="square">
            <a:spAutoFit/>
          </a:bodyPr>
          <a:lstStyle/>
          <a:p>
            <a:pPr lvl="0"/>
            <a:r>
              <a:rPr lang="tr-TR" sz="2800" dirty="0" smtClean="0">
                <a:solidFill>
                  <a:srgbClr val="00B050"/>
                </a:solidFill>
              </a:rPr>
              <a:t>Acil çıkış kapıları dışa açılmalıdır.</a:t>
            </a:r>
            <a:endParaRPr lang="tr-TR" sz="2800" dirty="0">
              <a:solidFill>
                <a:srgbClr val="00B050"/>
              </a:solidFill>
            </a:endParaRPr>
          </a:p>
        </p:txBody>
      </p:sp>
      <p:sp>
        <p:nvSpPr>
          <p:cNvPr id="8" name="7 Dikdörtgen"/>
          <p:cNvSpPr/>
          <p:nvPr/>
        </p:nvSpPr>
        <p:spPr>
          <a:xfrm>
            <a:off x="755576" y="3933056"/>
            <a:ext cx="2016224" cy="1015663"/>
          </a:xfrm>
          <a:prstGeom prst="rect">
            <a:avLst/>
          </a:prstGeom>
        </p:spPr>
        <p:txBody>
          <a:bodyPr wrap="square">
            <a:spAutoFit/>
          </a:bodyPr>
          <a:lstStyle/>
          <a:p>
            <a:r>
              <a:rPr lang="tr-TR" sz="2000" dirty="0" smtClean="0">
                <a:solidFill>
                  <a:srgbClr val="FF0000"/>
                </a:solidFill>
              </a:rPr>
              <a:t>Yangın merdiveni kullanılabilir durumda mı? </a:t>
            </a:r>
            <a:endParaRPr lang="tr-TR" sz="2000"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ACİL DURUM TELEFONLARI</a:t>
            </a:r>
            <a:endParaRPr lang="tr-TR" sz="2800" b="1" dirty="0">
              <a:solidFill>
                <a:srgbClr val="FF0000"/>
              </a:solidFill>
            </a:endParaRPr>
          </a:p>
        </p:txBody>
      </p:sp>
      <p:sp>
        <p:nvSpPr>
          <p:cNvPr id="7" name="6 Dikdörtgen"/>
          <p:cNvSpPr/>
          <p:nvPr/>
        </p:nvSpPr>
        <p:spPr>
          <a:xfrm>
            <a:off x="971600" y="1412776"/>
            <a:ext cx="7632848" cy="1384995"/>
          </a:xfrm>
          <a:prstGeom prst="rect">
            <a:avLst/>
          </a:prstGeom>
        </p:spPr>
        <p:txBody>
          <a:bodyPr wrap="square">
            <a:spAutoFit/>
          </a:bodyPr>
          <a:lstStyle/>
          <a:p>
            <a:pPr lvl="0"/>
            <a:r>
              <a:rPr lang="tr-TR" sz="2800" dirty="0" smtClean="0">
                <a:solidFill>
                  <a:srgbClr val="FF0000"/>
                </a:solidFill>
              </a:rPr>
              <a:t>Acil durumlarda yardım çağırma telefon numaraları levhası herkesin rahatlıkla göre bilebileceği yerlerde olmalıdır.</a:t>
            </a:r>
            <a:endParaRPr lang="tr-TR" sz="2800" dirty="0">
              <a:solidFill>
                <a:srgbClr val="FF0000"/>
              </a:solidFill>
            </a:endParaRPr>
          </a:p>
        </p:txBody>
      </p:sp>
      <p:pic>
        <p:nvPicPr>
          <p:cNvPr id="8" name="7 Resim" descr="C:\Users\nurullah\Desktop\takip edilecek işler\acil-numaralar-2211.jpg"/>
          <p:cNvPicPr/>
          <p:nvPr/>
        </p:nvPicPr>
        <p:blipFill>
          <a:blip r:embed="rId3" cstate="print"/>
          <a:srcRect/>
          <a:stretch>
            <a:fillRect/>
          </a:stretch>
        </p:blipFill>
        <p:spPr bwMode="auto">
          <a:xfrm>
            <a:off x="3314700" y="2512662"/>
            <a:ext cx="5289748" cy="379665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ACİL DURUM BUTONLARI</a:t>
            </a:r>
            <a:endParaRPr lang="tr-TR" sz="2800" b="1" dirty="0">
              <a:solidFill>
                <a:srgbClr val="FF0000"/>
              </a:solidFill>
            </a:endParaRPr>
          </a:p>
        </p:txBody>
      </p:sp>
      <p:sp>
        <p:nvSpPr>
          <p:cNvPr id="7" name="6 Dikdörtgen"/>
          <p:cNvSpPr/>
          <p:nvPr/>
        </p:nvSpPr>
        <p:spPr>
          <a:xfrm>
            <a:off x="971600" y="1412776"/>
            <a:ext cx="7632848" cy="954107"/>
          </a:xfrm>
          <a:prstGeom prst="rect">
            <a:avLst/>
          </a:prstGeom>
        </p:spPr>
        <p:txBody>
          <a:bodyPr wrap="square">
            <a:spAutoFit/>
          </a:bodyPr>
          <a:lstStyle/>
          <a:p>
            <a:pPr lvl="0"/>
            <a:r>
              <a:rPr lang="tr-TR" sz="2800" dirty="0" smtClean="0">
                <a:solidFill>
                  <a:srgbClr val="FF0000"/>
                </a:solidFill>
              </a:rPr>
              <a:t>Acil uyarı butonu görünür yerde ve çalışır durumda olmalıdır.</a:t>
            </a:r>
            <a:endParaRPr lang="tr-TR" sz="2800" dirty="0">
              <a:solidFill>
                <a:srgbClr val="FF0000"/>
              </a:solidFill>
            </a:endParaRPr>
          </a:p>
        </p:txBody>
      </p:sp>
      <p:pic>
        <p:nvPicPr>
          <p:cNvPr id="9" name="8 Resim" descr="C:\Users\nurullah\Desktop\ACİL UYARI BUTONU.png"/>
          <p:cNvPicPr/>
          <p:nvPr/>
        </p:nvPicPr>
        <p:blipFill>
          <a:blip r:embed="rId3" cstate="print"/>
          <a:srcRect/>
          <a:stretch>
            <a:fillRect/>
          </a:stretch>
        </p:blipFill>
        <p:spPr bwMode="auto">
          <a:xfrm>
            <a:off x="3529012" y="2405062"/>
            <a:ext cx="3923307" cy="347221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ERKEN UYARI SİSTEMLERİ</a:t>
            </a:r>
            <a:endParaRPr lang="tr-TR" sz="2800" b="1" dirty="0">
              <a:solidFill>
                <a:srgbClr val="FF0000"/>
              </a:solidFill>
            </a:endParaRPr>
          </a:p>
        </p:txBody>
      </p:sp>
      <p:sp>
        <p:nvSpPr>
          <p:cNvPr id="55297" name="Rectangle 1"/>
          <p:cNvSpPr>
            <a:spLocks noChangeArrowheads="1"/>
          </p:cNvSpPr>
          <p:nvPr/>
        </p:nvSpPr>
        <p:spPr bwMode="auto">
          <a:xfrm>
            <a:off x="1979712" y="1412776"/>
            <a:ext cx="518457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fontAlgn="base">
              <a:spcBef>
                <a:spcPct val="0"/>
              </a:spcBef>
              <a:spcAft>
                <a:spcPct val="0"/>
              </a:spcAft>
            </a:pPr>
            <a:r>
              <a:rPr lang="tr-TR" sz="2800" b="1" dirty="0" smtClean="0">
                <a:solidFill>
                  <a:srgbClr val="0000FF"/>
                </a:solidFill>
                <a:cs typeface="Arial" pitchFamily="34" charset="0"/>
              </a:rPr>
              <a:t>Erken Uyarı Sistemleri var mı?</a:t>
            </a:r>
            <a:endParaRPr kumimoji="0" lang="tr-TR" sz="2800" b="1" i="0" u="none" strike="noStrike" cap="none" normalizeH="0" baseline="0" dirty="0" smtClean="0">
              <a:ln>
                <a:noFill/>
              </a:ln>
              <a:solidFill>
                <a:srgbClr val="0000FF"/>
              </a:solidFill>
              <a:effectLst/>
              <a:cs typeface="Arial" pitchFamily="34" charset="0"/>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0658" name="Picture 2" descr="http://content.bitenekadar.com/assets/images/urun/dogal-gaz-alarm-dedektor-115840_3_18.jpg">
            <a:hlinkClick r:id="rId3"/>
          </p:cNvPr>
          <p:cNvPicPr>
            <a:picLocks noChangeAspect="1" noChangeArrowheads="1"/>
          </p:cNvPicPr>
          <p:nvPr/>
        </p:nvPicPr>
        <p:blipFill>
          <a:blip r:embed="rId4" cstate="print"/>
          <a:srcRect/>
          <a:stretch>
            <a:fillRect/>
          </a:stretch>
        </p:blipFill>
        <p:spPr bwMode="auto">
          <a:xfrm>
            <a:off x="0" y="2523442"/>
            <a:ext cx="3419872" cy="4001901"/>
          </a:xfrm>
          <a:prstGeom prst="rect">
            <a:avLst/>
          </a:prstGeom>
          <a:noFill/>
        </p:spPr>
      </p:pic>
      <p:pic>
        <p:nvPicPr>
          <p:cNvPr id="70660" name="Picture 4" descr="http://www.elektronikguvenliksistemleri.info/wp-content/uploads/2014/11/arton-spd-3.2-duman-dedekt%C3%B6r%C3%BC.png">
            <a:hlinkClick r:id="rId5"/>
          </p:cNvPr>
          <p:cNvPicPr>
            <a:picLocks noChangeAspect="1" noChangeArrowheads="1"/>
          </p:cNvPicPr>
          <p:nvPr/>
        </p:nvPicPr>
        <p:blipFill>
          <a:blip r:embed="rId6" cstate="print"/>
          <a:srcRect/>
          <a:stretch>
            <a:fillRect/>
          </a:stretch>
        </p:blipFill>
        <p:spPr bwMode="auto">
          <a:xfrm>
            <a:off x="3635896" y="2420888"/>
            <a:ext cx="5170884" cy="314325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YANGIN TÜPLERİ</a:t>
            </a:r>
            <a:endParaRPr lang="tr-TR" sz="2800" b="1" dirty="0">
              <a:solidFill>
                <a:srgbClr val="FF0000"/>
              </a:solidFill>
            </a:endParaRPr>
          </a:p>
        </p:txBody>
      </p:sp>
      <p:sp>
        <p:nvSpPr>
          <p:cNvPr id="7" name="6 Dikdörtgen"/>
          <p:cNvSpPr/>
          <p:nvPr/>
        </p:nvSpPr>
        <p:spPr>
          <a:xfrm>
            <a:off x="467544" y="1412776"/>
            <a:ext cx="8136904" cy="1938992"/>
          </a:xfrm>
          <a:prstGeom prst="rect">
            <a:avLst/>
          </a:prstGeom>
        </p:spPr>
        <p:txBody>
          <a:bodyPr wrap="square">
            <a:spAutoFit/>
          </a:bodyPr>
          <a:lstStyle/>
          <a:p>
            <a:pPr lvl="0"/>
            <a:r>
              <a:rPr lang="tr-TR" sz="2400" dirty="0" smtClean="0">
                <a:solidFill>
                  <a:srgbClr val="FF0000"/>
                </a:solidFill>
              </a:rPr>
              <a:t>Yangın tüplerinin </a:t>
            </a:r>
            <a:r>
              <a:rPr lang="tr-TR" sz="2400" dirty="0" err="1" smtClean="0">
                <a:solidFill>
                  <a:srgbClr val="FF0000"/>
                </a:solidFill>
              </a:rPr>
              <a:t>dolumuna</a:t>
            </a:r>
            <a:r>
              <a:rPr lang="tr-TR" sz="2400" dirty="0" smtClean="0">
                <a:solidFill>
                  <a:srgbClr val="FF0000"/>
                </a:solidFill>
              </a:rPr>
              <a:t> dikkat edilmeli. Dolum tarihi geçmiş tüpleri tekrar doldurmalıdır.  Yangın tüpleri görünür yerde olmalıdır. Önüne malzeme istiflenmemelidir.</a:t>
            </a:r>
          </a:p>
          <a:p>
            <a:r>
              <a:rPr lang="tr-TR" sz="2400" dirty="0" smtClean="0">
                <a:solidFill>
                  <a:srgbClr val="FF0000"/>
                </a:solidFill>
              </a:rPr>
              <a:t>Yangın tüpü yerden 90 cm yukarı asılmış vaziyette olmalı ve doluluk oranı sürekli kontrol edilmelidir.</a:t>
            </a:r>
            <a:endParaRPr lang="tr-TR" sz="2400" dirty="0">
              <a:solidFill>
                <a:srgbClr val="FF0000"/>
              </a:solidFill>
            </a:endParaRPr>
          </a:p>
        </p:txBody>
      </p:sp>
      <p:pic>
        <p:nvPicPr>
          <p:cNvPr id="8" name="7 Resim" descr="C:\Users\nurullah\Desktop\takip edilecek işler\YANGIN TÜPÜ.jpg"/>
          <p:cNvPicPr/>
          <p:nvPr/>
        </p:nvPicPr>
        <p:blipFill>
          <a:blip r:embed="rId3" cstate="print"/>
          <a:srcRect/>
          <a:stretch>
            <a:fillRect/>
          </a:stretch>
        </p:blipFill>
        <p:spPr bwMode="auto">
          <a:xfrm>
            <a:off x="3635896" y="3717032"/>
            <a:ext cx="5130155" cy="2716676"/>
          </a:xfrm>
          <a:prstGeom prst="rect">
            <a:avLst/>
          </a:prstGeom>
          <a:noFill/>
          <a:ln w="9525">
            <a:noFill/>
            <a:miter lim="800000"/>
            <a:headEnd/>
            <a:tailEnd/>
          </a:ln>
        </p:spPr>
      </p:pic>
      <p:sp>
        <p:nvSpPr>
          <p:cNvPr id="53249" name="Rectangle 1"/>
          <p:cNvSpPr>
            <a:spLocks noChangeArrowheads="1"/>
          </p:cNvSpPr>
          <p:nvPr/>
        </p:nvSpPr>
        <p:spPr bwMode="auto">
          <a:xfrm>
            <a:off x="0" y="3501008"/>
            <a:ext cx="356388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rgbClr val="0000FF"/>
                </a:solidFill>
                <a:effectLst/>
                <a:latin typeface="Calibri" pitchFamily="34" charset="0"/>
                <a:ea typeface="Calibri" pitchFamily="34" charset="0"/>
                <a:cs typeface="Times New Roman" pitchFamily="18" charset="0"/>
              </a:rPr>
              <a:t>Yangın esnasın da ilk müdahalede kullanılan bu tüpler 6 kg kuru kimyevi toz barındıran boğma özellikli tüplerdir.</a:t>
            </a:r>
            <a:endParaRPr kumimoji="0" lang="tr-TR" sz="1000" b="0" i="0" u="none" strike="noStrike" cap="none" normalizeH="0" baseline="0" dirty="0" smtClean="0">
              <a:ln>
                <a:noFill/>
              </a:ln>
              <a:solidFill>
                <a:srgbClr val="0000FF"/>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rgbClr val="0000FF"/>
                </a:solidFill>
                <a:effectLst/>
                <a:latin typeface="Calibri" pitchFamily="34" charset="0"/>
                <a:ea typeface="Calibri" pitchFamily="34" charset="0"/>
                <a:cs typeface="Times New Roman" pitchFamily="18" charset="0"/>
              </a:rPr>
              <a:t> Okullar bünyesinde kullanılması zorunlu olan bu tüplerin  her 500 metrekareye en az 1 adet bulundurulması gerekmekte, ulaşılabilir alanda bulundurulmalıdır.</a:t>
            </a:r>
            <a:endParaRPr kumimoji="0" lang="es-ES" sz="2400" b="0" i="0" u="none" strike="noStrike" cap="none" normalizeH="0" baseline="0" dirty="0" smtClean="0">
              <a:ln>
                <a:noFill/>
              </a:ln>
              <a:solidFill>
                <a:srgbClr val="0000FF"/>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p:nvPr/>
        </p:nvSpPr>
        <p:spPr>
          <a:xfrm>
            <a:off x="2339752" y="476672"/>
            <a:ext cx="4104456" cy="523220"/>
          </a:xfrm>
          <a:prstGeom prst="rect">
            <a:avLst/>
          </a:prstGeom>
        </p:spPr>
        <p:txBody>
          <a:bodyPr wrap="square">
            <a:spAutoFit/>
          </a:bodyPr>
          <a:lstStyle/>
          <a:p>
            <a:r>
              <a:rPr lang="tr-TR" sz="2800" b="1" dirty="0" smtClean="0">
                <a:solidFill>
                  <a:srgbClr val="FF0000"/>
                </a:solidFill>
              </a:rPr>
              <a:t>OKUL GEÇİDİ TABELASI </a:t>
            </a:r>
            <a:endParaRPr lang="tr-TR" sz="2800" b="1" dirty="0">
              <a:solidFill>
                <a:srgbClr val="FF0000"/>
              </a:solidFill>
            </a:endParaRPr>
          </a:p>
        </p:txBody>
      </p:sp>
      <p:pic>
        <p:nvPicPr>
          <p:cNvPr id="8" name="7 Resim" descr="C:\Users\nurullah\Desktop\trafik-levhalari-okul-gecidi.jpg"/>
          <p:cNvPicPr/>
          <p:nvPr/>
        </p:nvPicPr>
        <p:blipFill>
          <a:blip r:embed="rId2" cstate="print"/>
          <a:srcRect/>
          <a:stretch>
            <a:fillRect/>
          </a:stretch>
        </p:blipFill>
        <p:spPr bwMode="auto">
          <a:xfrm>
            <a:off x="827584" y="2924944"/>
            <a:ext cx="2952328" cy="2664296"/>
          </a:xfrm>
          <a:prstGeom prst="rect">
            <a:avLst/>
          </a:prstGeom>
          <a:noFill/>
          <a:ln w="9525">
            <a:noFill/>
            <a:miter lim="800000"/>
            <a:headEnd/>
            <a:tailEnd/>
          </a:ln>
        </p:spPr>
      </p:pic>
      <p:pic>
        <p:nvPicPr>
          <p:cNvPr id="9" name="8 Resim" descr="http://trafik.net.tr/wp-content/uploads/2015/06/2376_B.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55976" y="2852936"/>
            <a:ext cx="3888432" cy="2664296"/>
          </a:xfrm>
          <a:prstGeom prst="rect">
            <a:avLst/>
          </a:prstGeom>
          <a:noFill/>
          <a:ln>
            <a:noFill/>
          </a:ln>
        </p:spPr>
      </p:pic>
      <p:sp>
        <p:nvSpPr>
          <p:cNvPr id="1025" name="Rectangle 1"/>
          <p:cNvSpPr>
            <a:spLocks noChangeArrowheads="1"/>
          </p:cNvSpPr>
          <p:nvPr/>
        </p:nvSpPr>
        <p:spPr bwMode="auto">
          <a:xfrm>
            <a:off x="1619672" y="1556792"/>
            <a:ext cx="482453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2400" b="1" i="0" u="none" strike="noStrike" cap="none" normalizeH="0" baseline="0" dirty="0" smtClean="0">
                <a:ln>
                  <a:noFill/>
                </a:ln>
                <a:solidFill>
                  <a:srgbClr val="3366FF"/>
                </a:solidFill>
                <a:effectLst/>
                <a:latin typeface="Calibri" pitchFamily="34" charset="0"/>
                <a:ea typeface="Calibri" pitchFamily="34" charset="0"/>
                <a:cs typeface="Times New Roman" pitchFamily="18" charset="0"/>
              </a:rPr>
              <a:t>Okul civarı levhalar karayolları</a:t>
            </a:r>
            <a:r>
              <a:rPr kumimoji="0" lang="tr-TR" sz="2400" b="1" i="0" u="none" strike="noStrike" cap="none" normalizeH="0" baseline="0" dirty="0" smtClean="0">
                <a:ln>
                  <a:noFill/>
                </a:ln>
                <a:solidFill>
                  <a:srgbClr val="3366FF"/>
                </a:solidFill>
                <a:effectLst/>
                <a:latin typeface="Calibri" pitchFamily="34" charset="0"/>
                <a:ea typeface="Calibri" pitchFamily="34" charset="0"/>
                <a:cs typeface="Times New Roman" pitchFamily="18" charset="0"/>
              </a:rPr>
              <a:t> veya</a:t>
            </a:r>
            <a:r>
              <a:rPr kumimoji="0" lang="tr-TR" sz="2400" b="1" i="0" u="none" strike="noStrike" cap="none" normalizeH="0" dirty="0" smtClean="0">
                <a:ln>
                  <a:noFill/>
                </a:ln>
                <a:solidFill>
                  <a:srgbClr val="3366FF"/>
                </a:solidFill>
                <a:effectLst/>
                <a:latin typeface="Calibri" pitchFamily="34" charset="0"/>
                <a:ea typeface="Calibri" pitchFamily="34" charset="0"/>
                <a:cs typeface="Times New Roman" pitchFamily="18" charset="0"/>
              </a:rPr>
              <a:t> Belediye tarafından  </a:t>
            </a:r>
            <a:r>
              <a:rPr kumimoji="0" lang="es-ES" sz="2400" b="1" i="0" u="none" strike="noStrike" cap="none" normalizeH="0" baseline="0" dirty="0" smtClean="0">
                <a:ln>
                  <a:noFill/>
                </a:ln>
                <a:solidFill>
                  <a:srgbClr val="3366FF"/>
                </a:solidFill>
                <a:effectLst/>
                <a:latin typeface="Calibri" pitchFamily="34" charset="0"/>
                <a:ea typeface="Calibri" pitchFamily="34" charset="0"/>
                <a:cs typeface="Times New Roman" pitchFamily="18" charset="0"/>
              </a:rPr>
              <a:t>sağlanır. </a:t>
            </a:r>
            <a:endParaRPr kumimoji="0" lang="es-ES" sz="3200" b="1" i="0" u="none" strike="noStrike" cap="none" normalizeH="0" baseline="0" dirty="0" smtClean="0">
              <a:ln>
                <a:noFill/>
              </a:ln>
              <a:solidFill>
                <a:srgbClr val="3366FF"/>
              </a:solidFill>
              <a:effectLst/>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YANGIN HORTUMU</a:t>
            </a:r>
            <a:endParaRPr lang="tr-TR" sz="2800" b="1" dirty="0">
              <a:solidFill>
                <a:srgbClr val="FF0000"/>
              </a:solidFill>
            </a:endParaRPr>
          </a:p>
        </p:txBody>
      </p:sp>
      <p:sp>
        <p:nvSpPr>
          <p:cNvPr id="7" name="6 Dikdörtgen"/>
          <p:cNvSpPr/>
          <p:nvPr/>
        </p:nvSpPr>
        <p:spPr>
          <a:xfrm>
            <a:off x="3995936" y="1412776"/>
            <a:ext cx="4608512" cy="3785652"/>
          </a:xfrm>
          <a:prstGeom prst="rect">
            <a:avLst/>
          </a:prstGeom>
        </p:spPr>
        <p:txBody>
          <a:bodyPr wrap="square">
            <a:spAutoFit/>
          </a:bodyPr>
          <a:lstStyle/>
          <a:p>
            <a:r>
              <a:rPr lang="es-ES" sz="2400" dirty="0" smtClean="0"/>
              <a:t>Yangın durumunda hortumun bulunduğu kısmı ifade eder. Görevli yangın personelince yangına ilk müdahalede hortum kullanılır. Levha duman neticesinde görüş açısının düştüğü durumlarda reflektör sayesinde bulunmasını kolaylaştıran etkendir. Mutlaka talimat ile birlikte bulundurulmalıdır.</a:t>
            </a:r>
            <a:endParaRPr lang="tr-TR" sz="2400" dirty="0"/>
          </a:p>
        </p:txBody>
      </p:sp>
      <p:pic>
        <p:nvPicPr>
          <p:cNvPr id="9" name="Picture 5"/>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844824"/>
            <a:ext cx="3168352" cy="4176122"/>
          </a:xfrm>
          <a:prstGeom prst="rect">
            <a:avLst/>
          </a:prstGeom>
          <a:noFill/>
          <a:ln>
            <a:noFill/>
          </a:ln>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YANGINLAR</a:t>
            </a:r>
            <a:endParaRPr lang="tr-TR" sz="2800" b="1" dirty="0">
              <a:solidFill>
                <a:srgbClr val="FF0000"/>
              </a:solidFill>
            </a:endParaRPr>
          </a:p>
        </p:txBody>
      </p:sp>
      <p:pic>
        <p:nvPicPr>
          <p:cNvPr id="1026" name="Picture 2" descr="C:\Users\Casper\Desktop\İŞ KAZ\40.jpg"/>
          <p:cNvPicPr>
            <a:picLocks noChangeAspect="1" noChangeArrowheads="1"/>
          </p:cNvPicPr>
          <p:nvPr/>
        </p:nvPicPr>
        <p:blipFill>
          <a:blip r:embed="rId3" cstate="print"/>
          <a:srcRect/>
          <a:stretch>
            <a:fillRect/>
          </a:stretch>
        </p:blipFill>
        <p:spPr bwMode="auto">
          <a:xfrm>
            <a:off x="1907704" y="1556792"/>
            <a:ext cx="6515100" cy="49530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YANGINLAR</a:t>
            </a:r>
            <a:endParaRPr lang="tr-TR" sz="2800" b="1" dirty="0">
              <a:solidFill>
                <a:srgbClr val="FF0000"/>
              </a:solidFill>
            </a:endParaRPr>
          </a:p>
        </p:txBody>
      </p:sp>
      <p:pic>
        <p:nvPicPr>
          <p:cNvPr id="2050" name="Picture 2" descr="C:\Users\Casper\Desktop\İŞ KAZ\41.jpg"/>
          <p:cNvPicPr>
            <a:picLocks noChangeAspect="1" noChangeArrowheads="1"/>
          </p:cNvPicPr>
          <p:nvPr/>
        </p:nvPicPr>
        <p:blipFill>
          <a:blip r:embed="rId3" cstate="print"/>
          <a:srcRect/>
          <a:stretch>
            <a:fillRect/>
          </a:stretch>
        </p:blipFill>
        <p:spPr bwMode="auto">
          <a:xfrm>
            <a:off x="1259632" y="1340768"/>
            <a:ext cx="6480720" cy="4810125"/>
          </a:xfrm>
          <a:prstGeom prst="rect">
            <a:avLst/>
          </a:prstGeom>
          <a:noFill/>
        </p:spPr>
      </p:pic>
      <p:pic>
        <p:nvPicPr>
          <p:cNvPr id="2052" name="Picture 4" descr="http://www.karabuknethaber.com/wp-content/uploads/okulda-yangin.jpg">
            <a:hlinkClick r:id="rId4"/>
          </p:cNvPr>
          <p:cNvPicPr>
            <a:picLocks noChangeAspect="1" noChangeArrowheads="1"/>
          </p:cNvPicPr>
          <p:nvPr/>
        </p:nvPicPr>
        <p:blipFill>
          <a:blip r:embed="rId5" cstate="print"/>
          <a:srcRect/>
          <a:stretch>
            <a:fillRect/>
          </a:stretch>
        </p:blipFill>
        <p:spPr bwMode="auto">
          <a:xfrm>
            <a:off x="1259632" y="2780928"/>
            <a:ext cx="6192688" cy="332003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a:t>
            </a:r>
            <a:endParaRPr lang="tr-TR" sz="2800" b="1" dirty="0">
              <a:solidFill>
                <a:srgbClr val="FF0000"/>
              </a:solidFill>
            </a:endParaRPr>
          </a:p>
        </p:txBody>
      </p:sp>
      <p:sp>
        <p:nvSpPr>
          <p:cNvPr id="9" name="8 Dikdörtgen"/>
          <p:cNvSpPr/>
          <p:nvPr/>
        </p:nvSpPr>
        <p:spPr>
          <a:xfrm>
            <a:off x="1763688" y="1700808"/>
            <a:ext cx="6336704" cy="2677656"/>
          </a:xfrm>
          <a:prstGeom prst="rect">
            <a:avLst/>
          </a:prstGeom>
        </p:spPr>
        <p:txBody>
          <a:bodyPr wrap="square">
            <a:spAutoFit/>
          </a:bodyPr>
          <a:lstStyle/>
          <a:p>
            <a:pPr lvl="0"/>
            <a:r>
              <a:rPr lang="tr-TR" sz="2800" dirty="0" smtClean="0">
                <a:solidFill>
                  <a:srgbClr val="FF0000"/>
                </a:solidFill>
              </a:rPr>
              <a:t>Ateşleme belgesi </a:t>
            </a:r>
            <a:r>
              <a:rPr lang="tr-TR" sz="2800" dirty="0" smtClean="0">
                <a:solidFill>
                  <a:srgbClr val="0000FF"/>
                </a:solidFill>
              </a:rPr>
              <a:t>olmayan kalorifer kazanı ateşleyicisi personeli kursa gidip ateşleme</a:t>
            </a:r>
          </a:p>
          <a:p>
            <a:r>
              <a:rPr lang="tr-TR" sz="2800" dirty="0" smtClean="0">
                <a:solidFill>
                  <a:srgbClr val="0000FF"/>
                </a:solidFill>
              </a:rPr>
              <a:t>belgesi almalıdır. Ateşleme belgesi olmayan personel kazan dairesinde kesinlikle </a:t>
            </a:r>
            <a:r>
              <a:rPr lang="tr-TR" sz="2400" dirty="0" smtClean="0">
                <a:solidFill>
                  <a:srgbClr val="0000FF"/>
                </a:solidFill>
              </a:rPr>
              <a:t>çalıştırılmamalıdır.</a:t>
            </a:r>
            <a:endParaRPr lang="tr-TR" sz="2800" dirty="0" smtClean="0">
              <a:solidFill>
                <a:srgbClr val="0000FF"/>
              </a:solidFill>
            </a:endParaRPr>
          </a:p>
          <a:p>
            <a:pPr lvl="0"/>
            <a:endParaRPr lang="tr-TR" sz="2800" dirty="0">
              <a:solidFill>
                <a:srgbClr val="0000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a:t>
            </a:r>
            <a:endParaRPr lang="tr-TR" sz="2800" b="1" dirty="0">
              <a:solidFill>
                <a:srgbClr val="FF0000"/>
              </a:solidFill>
            </a:endParaRPr>
          </a:p>
        </p:txBody>
      </p:sp>
      <p:pic>
        <p:nvPicPr>
          <p:cNvPr id="8" name="Picture 2" descr="C:\Users\Casper\Desktop\İŞ KAZ\26.jpg"/>
          <p:cNvPicPr>
            <a:picLocks noChangeAspect="1" noChangeArrowheads="1"/>
          </p:cNvPicPr>
          <p:nvPr/>
        </p:nvPicPr>
        <p:blipFill>
          <a:blip r:embed="rId3" cstate="print"/>
          <a:srcRect/>
          <a:stretch>
            <a:fillRect/>
          </a:stretch>
        </p:blipFill>
        <p:spPr bwMode="auto">
          <a:xfrm>
            <a:off x="1187624" y="1556792"/>
            <a:ext cx="5832648" cy="447689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 GİRİŞ-ÇIKIŞ</a:t>
            </a:r>
            <a:endParaRPr lang="tr-TR" sz="2800" b="1" dirty="0">
              <a:solidFill>
                <a:srgbClr val="FF0000"/>
              </a:solidFill>
            </a:endParaRPr>
          </a:p>
        </p:txBody>
      </p:sp>
      <p:sp>
        <p:nvSpPr>
          <p:cNvPr id="7" name="6 Dikdörtgen"/>
          <p:cNvSpPr/>
          <p:nvPr/>
        </p:nvSpPr>
        <p:spPr>
          <a:xfrm>
            <a:off x="899592" y="1628800"/>
            <a:ext cx="7056784" cy="1569660"/>
          </a:xfrm>
          <a:prstGeom prst="rect">
            <a:avLst/>
          </a:prstGeom>
        </p:spPr>
        <p:txBody>
          <a:bodyPr wrap="square">
            <a:spAutoFit/>
          </a:bodyPr>
          <a:lstStyle/>
          <a:p>
            <a:r>
              <a:rPr lang="es-ES" sz="2400" b="1" dirty="0" smtClean="0">
                <a:solidFill>
                  <a:srgbClr val="FF0000"/>
                </a:solidFill>
              </a:rPr>
              <a:t>Yetkisiz kimse Giremez;</a:t>
            </a:r>
            <a:endParaRPr lang="tr-TR" sz="2400" dirty="0" smtClean="0">
              <a:solidFill>
                <a:srgbClr val="FF0000"/>
              </a:solidFill>
            </a:endParaRPr>
          </a:p>
          <a:p>
            <a:r>
              <a:rPr lang="es-ES" sz="2400" dirty="0" smtClean="0">
                <a:solidFill>
                  <a:srgbClr val="0000FF"/>
                </a:solidFill>
              </a:rPr>
              <a:t>Kazan dairesi ve tehlike arz eden alanların giriş ve çıkışlarını sınırlamak amacıyla kullanılması gereken levhalardır.</a:t>
            </a:r>
            <a:endParaRPr lang="tr-TR" sz="2400" dirty="0">
              <a:solidFill>
                <a:srgbClr val="0000FF"/>
              </a:solidFill>
            </a:endParaRPr>
          </a:p>
        </p:txBody>
      </p:sp>
      <p:pic>
        <p:nvPicPr>
          <p:cNvPr id="8" name="Picture 4"/>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7704" y="3573016"/>
            <a:ext cx="6120680" cy="2736304"/>
          </a:xfrm>
          <a:prstGeom prst="rect">
            <a:avLst/>
          </a:prstGeom>
          <a:noFill/>
          <a:ln>
            <a:noFill/>
          </a:ln>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KALORİFERCİ KKD’LERİ</a:t>
            </a:r>
            <a:endParaRPr lang="tr-TR" sz="2800" b="1" dirty="0">
              <a:solidFill>
                <a:srgbClr val="FF0000"/>
              </a:solidFill>
            </a:endParaRPr>
          </a:p>
        </p:txBody>
      </p:sp>
      <p:sp>
        <p:nvSpPr>
          <p:cNvPr id="8" name="7 Metin kutusu"/>
          <p:cNvSpPr txBox="1"/>
          <p:nvPr/>
        </p:nvSpPr>
        <p:spPr>
          <a:xfrm>
            <a:off x="1475656" y="1412776"/>
            <a:ext cx="6768752" cy="954107"/>
          </a:xfrm>
          <a:prstGeom prst="rect">
            <a:avLst/>
          </a:prstGeom>
          <a:noFill/>
        </p:spPr>
        <p:txBody>
          <a:bodyPr wrap="square" rtlCol="0">
            <a:spAutoFit/>
          </a:bodyPr>
          <a:lstStyle/>
          <a:p>
            <a:r>
              <a:rPr lang="tr-TR" sz="2800" b="1" dirty="0" smtClean="0">
                <a:solidFill>
                  <a:srgbClr val="0000FF"/>
                </a:solidFill>
              </a:rPr>
              <a:t>Kaloriferciye minimum aşağıdaki kişisel koruyucu donanımlar (KKD) temin edilmeli</a:t>
            </a:r>
            <a:endParaRPr lang="tr-TR" sz="2800" b="1" dirty="0">
              <a:solidFill>
                <a:srgbClr val="0000FF"/>
              </a:solidFill>
            </a:endParaRPr>
          </a:p>
        </p:txBody>
      </p:sp>
      <p:sp>
        <p:nvSpPr>
          <p:cNvPr id="10" name="9 Metin kutusu"/>
          <p:cNvSpPr txBox="1"/>
          <p:nvPr/>
        </p:nvSpPr>
        <p:spPr>
          <a:xfrm>
            <a:off x="1691680" y="2780928"/>
            <a:ext cx="4824536" cy="3539430"/>
          </a:xfrm>
          <a:prstGeom prst="rect">
            <a:avLst/>
          </a:prstGeom>
          <a:noFill/>
        </p:spPr>
        <p:txBody>
          <a:bodyPr wrap="square" rtlCol="0">
            <a:spAutoFit/>
          </a:bodyPr>
          <a:lstStyle/>
          <a:p>
            <a:pPr marL="514350" indent="-514350">
              <a:buAutoNum type="arabicPeriod"/>
            </a:pPr>
            <a:r>
              <a:rPr lang="tr-TR" sz="2800" b="1" dirty="0" smtClean="0">
                <a:solidFill>
                  <a:srgbClr val="0070C0"/>
                </a:solidFill>
              </a:rPr>
              <a:t>Toz maskesi</a:t>
            </a:r>
          </a:p>
          <a:p>
            <a:pPr marL="514350" indent="-514350">
              <a:buAutoNum type="arabicPeriod"/>
            </a:pPr>
            <a:r>
              <a:rPr lang="tr-TR" sz="2800" b="1" dirty="0" smtClean="0">
                <a:solidFill>
                  <a:srgbClr val="0070C0"/>
                </a:solidFill>
              </a:rPr>
              <a:t>Gaz maskesi</a:t>
            </a:r>
          </a:p>
          <a:p>
            <a:pPr marL="514350" indent="-514350">
              <a:buAutoNum type="arabicPeriod"/>
            </a:pPr>
            <a:r>
              <a:rPr lang="tr-TR" sz="2800" b="1" dirty="0" smtClean="0">
                <a:solidFill>
                  <a:srgbClr val="0070C0"/>
                </a:solidFill>
              </a:rPr>
              <a:t>Eldiven ( ateşe </a:t>
            </a:r>
            <a:r>
              <a:rPr lang="tr-TR" sz="2800" b="1" dirty="0" err="1" smtClean="0">
                <a:solidFill>
                  <a:srgbClr val="0070C0"/>
                </a:solidFill>
              </a:rPr>
              <a:t>dayanklı</a:t>
            </a:r>
            <a:r>
              <a:rPr lang="tr-TR" sz="2800" b="1" dirty="0" smtClean="0">
                <a:solidFill>
                  <a:srgbClr val="0070C0"/>
                </a:solidFill>
              </a:rPr>
              <a:t>)</a:t>
            </a:r>
          </a:p>
          <a:p>
            <a:pPr marL="514350" indent="-514350">
              <a:buAutoNum type="arabicPeriod"/>
            </a:pPr>
            <a:r>
              <a:rPr lang="tr-TR" sz="2800" b="1" dirty="0" smtClean="0">
                <a:solidFill>
                  <a:srgbClr val="0070C0"/>
                </a:solidFill>
              </a:rPr>
              <a:t>Çelik burunlu ayakkabı</a:t>
            </a:r>
          </a:p>
          <a:p>
            <a:pPr marL="514350" indent="-514350">
              <a:buAutoNum type="arabicPeriod"/>
            </a:pPr>
            <a:r>
              <a:rPr lang="tr-TR" sz="2800" b="1" dirty="0" smtClean="0">
                <a:solidFill>
                  <a:srgbClr val="0070C0"/>
                </a:solidFill>
              </a:rPr>
              <a:t>Çizme</a:t>
            </a:r>
          </a:p>
          <a:p>
            <a:pPr marL="514350" indent="-514350">
              <a:buAutoNum type="arabicPeriod"/>
            </a:pPr>
            <a:r>
              <a:rPr lang="tr-TR" sz="2800" b="1" dirty="0" smtClean="0">
                <a:solidFill>
                  <a:srgbClr val="0070C0"/>
                </a:solidFill>
              </a:rPr>
              <a:t>İş elbisesi</a:t>
            </a:r>
          </a:p>
          <a:p>
            <a:pPr marL="514350" indent="-514350">
              <a:buAutoNum type="arabicPeriod"/>
            </a:pPr>
            <a:r>
              <a:rPr lang="tr-TR" sz="2800" b="1" dirty="0" smtClean="0">
                <a:solidFill>
                  <a:srgbClr val="0070C0"/>
                </a:solidFill>
              </a:rPr>
              <a:t>Baret</a:t>
            </a:r>
          </a:p>
          <a:p>
            <a:pPr marL="514350" indent="-514350">
              <a:buAutoNum type="arabicPeriod"/>
            </a:pPr>
            <a:r>
              <a:rPr lang="tr-TR" sz="2800" b="1" dirty="0" smtClean="0">
                <a:solidFill>
                  <a:srgbClr val="0070C0"/>
                </a:solidFill>
              </a:rPr>
              <a:t>El feneri</a:t>
            </a:r>
            <a:endParaRPr lang="tr-TR" sz="2800" b="1" dirty="0">
              <a:solidFill>
                <a:srgbClr val="0070C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a:t>
            </a:r>
            <a:endParaRPr lang="tr-TR" sz="2800" b="1" dirty="0">
              <a:solidFill>
                <a:srgbClr val="FF0000"/>
              </a:solidFill>
            </a:endParaRPr>
          </a:p>
        </p:txBody>
      </p:sp>
      <p:pic>
        <p:nvPicPr>
          <p:cNvPr id="4098" name="Picture 2" descr="C:\Users\Zülküf KOŞAN\Desktop\İŞ KAZ\9.jpg"/>
          <p:cNvPicPr>
            <a:picLocks noChangeAspect="1" noChangeArrowheads="1"/>
          </p:cNvPicPr>
          <p:nvPr/>
        </p:nvPicPr>
        <p:blipFill>
          <a:blip r:embed="rId3" cstate="print"/>
          <a:srcRect/>
          <a:stretch>
            <a:fillRect/>
          </a:stretch>
        </p:blipFill>
        <p:spPr bwMode="auto">
          <a:xfrm>
            <a:off x="1490663" y="1395413"/>
            <a:ext cx="6162675" cy="4067175"/>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a:t>
            </a:r>
            <a:endParaRPr lang="tr-TR" sz="2800" b="1" dirty="0">
              <a:solidFill>
                <a:srgbClr val="FF0000"/>
              </a:solidFill>
            </a:endParaRPr>
          </a:p>
        </p:txBody>
      </p:sp>
      <p:pic>
        <p:nvPicPr>
          <p:cNvPr id="1026" name="Picture 2" descr="C:\Users\Zülküf KOŞAN\Desktop\İŞ KAZ\10.jpg"/>
          <p:cNvPicPr>
            <a:picLocks noChangeAspect="1" noChangeArrowheads="1"/>
          </p:cNvPicPr>
          <p:nvPr/>
        </p:nvPicPr>
        <p:blipFill>
          <a:blip r:embed="rId3" cstate="print"/>
          <a:srcRect/>
          <a:stretch>
            <a:fillRect/>
          </a:stretch>
        </p:blipFill>
        <p:spPr bwMode="auto">
          <a:xfrm>
            <a:off x="1763688" y="1412776"/>
            <a:ext cx="5676900" cy="4676775"/>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KAZAN DAİRESİ</a:t>
            </a:r>
            <a:endParaRPr lang="tr-TR" sz="2800" b="1" dirty="0">
              <a:solidFill>
                <a:srgbClr val="FF0000"/>
              </a:solidFill>
            </a:endParaRPr>
          </a:p>
        </p:txBody>
      </p:sp>
      <p:pic>
        <p:nvPicPr>
          <p:cNvPr id="2050" name="Picture 2" descr="C:\Users\Zülküf KOŞAN\Desktop\İŞ KAZ\11.jpg"/>
          <p:cNvPicPr>
            <a:picLocks noChangeAspect="1" noChangeArrowheads="1"/>
          </p:cNvPicPr>
          <p:nvPr/>
        </p:nvPicPr>
        <p:blipFill>
          <a:blip r:embed="rId3" cstate="print"/>
          <a:srcRect/>
          <a:stretch>
            <a:fillRect/>
          </a:stretch>
        </p:blipFill>
        <p:spPr bwMode="auto">
          <a:xfrm>
            <a:off x="611560" y="2060848"/>
            <a:ext cx="7816483" cy="292577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C:\Users\Casper\Desktop\İŞ KAZ\16.jpg"/>
          <p:cNvPicPr>
            <a:picLocks noChangeAspect="1" noChangeArrowheads="1"/>
          </p:cNvPicPr>
          <p:nvPr/>
        </p:nvPicPr>
        <p:blipFill>
          <a:blip r:embed="rId2" cstate="print"/>
          <a:srcRect/>
          <a:stretch>
            <a:fillRect/>
          </a:stretch>
        </p:blipFill>
        <p:spPr bwMode="auto">
          <a:xfrm>
            <a:off x="1115616" y="1735048"/>
            <a:ext cx="6624736" cy="3998208"/>
          </a:xfrm>
          <a:prstGeom prst="rect">
            <a:avLst/>
          </a:prstGeom>
          <a:noFill/>
        </p:spPr>
      </p:pic>
      <p:sp>
        <p:nvSpPr>
          <p:cNvPr id="11" name="10 Dikdörtgen"/>
          <p:cNvSpPr/>
          <p:nvPr/>
        </p:nvSpPr>
        <p:spPr>
          <a:xfrm>
            <a:off x="2339752" y="476672"/>
            <a:ext cx="4104456" cy="523220"/>
          </a:xfrm>
          <a:prstGeom prst="rect">
            <a:avLst/>
          </a:prstGeom>
        </p:spPr>
        <p:txBody>
          <a:bodyPr wrap="square">
            <a:spAutoFit/>
          </a:bodyPr>
          <a:lstStyle/>
          <a:p>
            <a:r>
              <a:rPr lang="tr-TR" sz="2800" b="1" dirty="0" smtClean="0">
                <a:solidFill>
                  <a:srgbClr val="FF0000"/>
                </a:solidFill>
              </a:rPr>
              <a:t>OKUL GEÇİDİ TABELASI </a:t>
            </a:r>
            <a:endParaRPr lang="tr-TR" sz="2800" b="1" dirty="0">
              <a:solidFill>
                <a:srgbClr val="FF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483768" y="476672"/>
            <a:ext cx="5688632" cy="523220"/>
          </a:xfrm>
          <a:prstGeom prst="rect">
            <a:avLst/>
          </a:prstGeom>
          <a:noFill/>
        </p:spPr>
        <p:txBody>
          <a:bodyPr wrap="square" rtlCol="0">
            <a:spAutoFit/>
          </a:bodyPr>
          <a:lstStyle/>
          <a:p>
            <a:r>
              <a:rPr lang="tr-TR" sz="2800" b="1" dirty="0" smtClean="0">
                <a:solidFill>
                  <a:srgbClr val="FF0000"/>
                </a:solidFill>
              </a:rPr>
              <a:t> KAYGAN ZEMİN - MERDİVENLER</a:t>
            </a:r>
            <a:endParaRPr lang="tr-TR" sz="2800" b="1" dirty="0">
              <a:solidFill>
                <a:srgbClr val="FF0000"/>
              </a:solidFill>
            </a:endParaRPr>
          </a:p>
        </p:txBody>
      </p:sp>
      <p:sp>
        <p:nvSpPr>
          <p:cNvPr id="10" name="9 Metin kutusu"/>
          <p:cNvSpPr txBox="1"/>
          <p:nvPr/>
        </p:nvSpPr>
        <p:spPr>
          <a:xfrm>
            <a:off x="2051720" y="1556792"/>
            <a:ext cx="4824536" cy="1384995"/>
          </a:xfrm>
          <a:prstGeom prst="rect">
            <a:avLst/>
          </a:prstGeom>
          <a:noFill/>
        </p:spPr>
        <p:txBody>
          <a:bodyPr wrap="square" rtlCol="0">
            <a:spAutoFit/>
          </a:bodyPr>
          <a:lstStyle/>
          <a:p>
            <a:pPr lvl="0"/>
            <a:r>
              <a:rPr lang="tr-TR" sz="2800" dirty="0" smtClean="0">
                <a:solidFill>
                  <a:srgbClr val="0070C0"/>
                </a:solidFill>
              </a:rPr>
              <a:t>Merdivenlerden düşmeleri engellemek için kaydırmaz şerit bant kullanılmalıdır.</a:t>
            </a:r>
            <a:endParaRPr lang="tr-TR" sz="2800" dirty="0">
              <a:solidFill>
                <a:srgbClr val="0070C0"/>
              </a:solidFill>
            </a:endParaRPr>
          </a:p>
        </p:txBody>
      </p:sp>
      <p:pic>
        <p:nvPicPr>
          <p:cNvPr id="7" name="6 Resim" descr="C:\Users\nurullah\Desktop\KAYDIRMAZ ŞERİT BANT.jpg"/>
          <p:cNvPicPr/>
          <p:nvPr/>
        </p:nvPicPr>
        <p:blipFill>
          <a:blip r:embed="rId3" cstate="print"/>
          <a:srcRect/>
          <a:stretch>
            <a:fillRect/>
          </a:stretch>
        </p:blipFill>
        <p:spPr bwMode="auto">
          <a:xfrm>
            <a:off x="1475656" y="3068960"/>
            <a:ext cx="5976664" cy="288032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MERDİVEN BOŞLUĞU</a:t>
            </a:r>
            <a:endParaRPr lang="tr-TR" sz="2800" b="1" dirty="0">
              <a:solidFill>
                <a:srgbClr val="FF0000"/>
              </a:solidFill>
            </a:endParaRPr>
          </a:p>
        </p:txBody>
      </p:sp>
      <p:sp>
        <p:nvSpPr>
          <p:cNvPr id="10" name="9 Metin kutusu"/>
          <p:cNvSpPr txBox="1"/>
          <p:nvPr/>
        </p:nvSpPr>
        <p:spPr>
          <a:xfrm>
            <a:off x="1763688" y="1052736"/>
            <a:ext cx="6984776" cy="830997"/>
          </a:xfrm>
          <a:prstGeom prst="rect">
            <a:avLst/>
          </a:prstGeom>
          <a:noFill/>
        </p:spPr>
        <p:txBody>
          <a:bodyPr wrap="square" rtlCol="0">
            <a:spAutoFit/>
          </a:bodyPr>
          <a:lstStyle/>
          <a:p>
            <a:pPr lvl="0"/>
            <a:r>
              <a:rPr lang="tr-TR" sz="2400" dirty="0" smtClean="0">
                <a:solidFill>
                  <a:srgbClr val="0000FF"/>
                </a:solidFill>
              </a:rPr>
              <a:t>Merdiven aralıklarında düşmelere karşı tedbir alınmış mı? (File, perde, korkuluk vb)</a:t>
            </a:r>
            <a:endParaRPr lang="tr-TR" sz="2400" dirty="0">
              <a:solidFill>
                <a:srgbClr val="0000FF"/>
              </a:solidFill>
            </a:endParaRPr>
          </a:p>
        </p:txBody>
      </p:sp>
      <p:pic>
        <p:nvPicPr>
          <p:cNvPr id="7" name="Picture 3"/>
          <p:cNvPicPr>
            <a:picLocks noChangeAspect="1" noChangeArrowheads="1"/>
          </p:cNvPicPr>
          <p:nvPr/>
        </p:nvPicPr>
        <p:blipFill>
          <a:blip r:embed="rId3" cstate="print"/>
          <a:srcRect/>
          <a:stretch>
            <a:fillRect/>
          </a:stretch>
        </p:blipFill>
        <p:spPr bwMode="auto">
          <a:xfrm>
            <a:off x="1259632" y="1988840"/>
            <a:ext cx="6336704" cy="4115081"/>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MERDİVEN BOŞLUĞU</a:t>
            </a:r>
            <a:endParaRPr lang="tr-TR" sz="2800" b="1" dirty="0">
              <a:solidFill>
                <a:srgbClr val="FF0000"/>
              </a:solidFill>
            </a:endParaRPr>
          </a:p>
        </p:txBody>
      </p:sp>
      <p:sp>
        <p:nvSpPr>
          <p:cNvPr id="10" name="9 Metin kutusu"/>
          <p:cNvSpPr txBox="1"/>
          <p:nvPr/>
        </p:nvSpPr>
        <p:spPr>
          <a:xfrm>
            <a:off x="1763688" y="1052736"/>
            <a:ext cx="6984776" cy="830997"/>
          </a:xfrm>
          <a:prstGeom prst="rect">
            <a:avLst/>
          </a:prstGeom>
          <a:noFill/>
        </p:spPr>
        <p:txBody>
          <a:bodyPr wrap="square" rtlCol="0">
            <a:spAutoFit/>
          </a:bodyPr>
          <a:lstStyle/>
          <a:p>
            <a:pPr lvl="0"/>
            <a:r>
              <a:rPr lang="tr-TR" sz="2400" dirty="0" smtClean="0">
                <a:solidFill>
                  <a:srgbClr val="0000FF"/>
                </a:solidFill>
              </a:rPr>
              <a:t>Merdiven aralıklarında düşmelere karşı tedbir alınmış mı? (File, perde, korkuluk vb)</a:t>
            </a:r>
            <a:endParaRPr lang="tr-TR" sz="2400" dirty="0">
              <a:solidFill>
                <a:srgbClr val="0000FF"/>
              </a:solidFill>
            </a:endParaRPr>
          </a:p>
        </p:txBody>
      </p:sp>
      <p:pic>
        <p:nvPicPr>
          <p:cNvPr id="1026" name="Picture 2" descr="https://encrypted-tbn3.gstatic.com/images?q=tbn:ANd9GcQ_9Kf-cHYoFY9KiSjFqkpla7U0huZUDb-TtJfMTMrf7b_Wn3x8">
            <a:hlinkClick r:id="rId3"/>
          </p:cNvPr>
          <p:cNvPicPr>
            <a:picLocks noChangeAspect="1" noChangeArrowheads="1"/>
          </p:cNvPicPr>
          <p:nvPr/>
        </p:nvPicPr>
        <p:blipFill>
          <a:blip r:embed="rId4" cstate="print"/>
          <a:srcRect/>
          <a:stretch>
            <a:fillRect/>
          </a:stretch>
        </p:blipFill>
        <p:spPr bwMode="auto">
          <a:xfrm>
            <a:off x="1835696" y="2060848"/>
            <a:ext cx="5472608" cy="4104456"/>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MERDİVEN BOŞLUĞU</a:t>
            </a:r>
            <a:endParaRPr lang="tr-TR" sz="2800" b="1" dirty="0">
              <a:solidFill>
                <a:srgbClr val="FF0000"/>
              </a:solidFill>
            </a:endParaRPr>
          </a:p>
        </p:txBody>
      </p:sp>
      <p:sp>
        <p:nvSpPr>
          <p:cNvPr id="10" name="9 Metin kutusu"/>
          <p:cNvSpPr txBox="1"/>
          <p:nvPr/>
        </p:nvSpPr>
        <p:spPr>
          <a:xfrm>
            <a:off x="1763688" y="1052736"/>
            <a:ext cx="6984776" cy="830997"/>
          </a:xfrm>
          <a:prstGeom prst="rect">
            <a:avLst/>
          </a:prstGeom>
          <a:noFill/>
        </p:spPr>
        <p:txBody>
          <a:bodyPr wrap="square" rtlCol="0">
            <a:spAutoFit/>
          </a:bodyPr>
          <a:lstStyle/>
          <a:p>
            <a:pPr lvl="0"/>
            <a:r>
              <a:rPr lang="tr-TR" sz="2400" dirty="0" smtClean="0">
                <a:solidFill>
                  <a:srgbClr val="0000FF"/>
                </a:solidFill>
              </a:rPr>
              <a:t>Merdiven aralıklarında düşmelere karşı tedbir alınmış mı? (File, perde, korkuluk vb)</a:t>
            </a:r>
            <a:endParaRPr lang="tr-TR" sz="2400" dirty="0">
              <a:solidFill>
                <a:srgbClr val="0000FF"/>
              </a:solidFill>
            </a:endParaRPr>
          </a:p>
        </p:txBody>
      </p:sp>
      <p:pic>
        <p:nvPicPr>
          <p:cNvPr id="1026" name="Picture 2" descr="C:\Users\Casper\Desktop\İŞ KAZ\36.jpg"/>
          <p:cNvPicPr>
            <a:picLocks noChangeAspect="1" noChangeArrowheads="1"/>
          </p:cNvPicPr>
          <p:nvPr/>
        </p:nvPicPr>
        <p:blipFill>
          <a:blip r:embed="rId3" cstate="print"/>
          <a:srcRect/>
          <a:stretch>
            <a:fillRect/>
          </a:stretch>
        </p:blipFill>
        <p:spPr bwMode="auto">
          <a:xfrm>
            <a:off x="932810" y="2060847"/>
            <a:ext cx="6375494" cy="4176465"/>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PARATONER</a:t>
            </a:r>
            <a:endParaRPr lang="tr-TR" sz="2800" b="1" dirty="0">
              <a:solidFill>
                <a:srgbClr val="FF0000"/>
              </a:solidFill>
            </a:endParaRPr>
          </a:p>
        </p:txBody>
      </p:sp>
      <p:sp>
        <p:nvSpPr>
          <p:cNvPr id="10" name="9 Metin kutusu"/>
          <p:cNvSpPr txBox="1"/>
          <p:nvPr/>
        </p:nvSpPr>
        <p:spPr>
          <a:xfrm>
            <a:off x="683568" y="3573016"/>
            <a:ext cx="2448272" cy="1569660"/>
          </a:xfrm>
          <a:prstGeom prst="rect">
            <a:avLst/>
          </a:prstGeom>
          <a:noFill/>
        </p:spPr>
        <p:txBody>
          <a:bodyPr wrap="square" rtlCol="0">
            <a:spAutoFit/>
          </a:bodyPr>
          <a:lstStyle/>
          <a:p>
            <a:pPr lvl="0"/>
            <a:r>
              <a:rPr lang="tr-TR" sz="2400" dirty="0" smtClean="0">
                <a:solidFill>
                  <a:srgbClr val="0000FF"/>
                </a:solidFill>
              </a:rPr>
              <a:t>Yıldırım tehlikelerinden korunmak için paratoner var mı?</a:t>
            </a:r>
            <a:endParaRPr lang="tr-TR" sz="2400" dirty="0">
              <a:solidFill>
                <a:srgbClr val="0000FF"/>
              </a:solidFill>
            </a:endParaRPr>
          </a:p>
        </p:txBody>
      </p:sp>
      <p:pic>
        <p:nvPicPr>
          <p:cNvPr id="36866" name="Picture 2" descr="http://www.kilicelektrik-insaat.com/wp-content/uploads/2014/03/eyfel-kulesi-en-buyuk-paratoner-877-I1.jpg"/>
          <p:cNvPicPr>
            <a:picLocks noChangeAspect="1" noChangeArrowheads="1"/>
          </p:cNvPicPr>
          <p:nvPr/>
        </p:nvPicPr>
        <p:blipFill>
          <a:blip r:embed="rId3" cstate="print"/>
          <a:srcRect/>
          <a:stretch>
            <a:fillRect/>
          </a:stretch>
        </p:blipFill>
        <p:spPr bwMode="auto">
          <a:xfrm>
            <a:off x="4499992" y="1412776"/>
            <a:ext cx="4320480" cy="5065505"/>
          </a:xfrm>
          <a:prstGeom prst="rect">
            <a:avLst/>
          </a:prstGeom>
          <a:noFill/>
        </p:spPr>
      </p:pic>
      <p:sp>
        <p:nvSpPr>
          <p:cNvPr id="7" name="6 Dikdörtgen"/>
          <p:cNvSpPr/>
          <p:nvPr/>
        </p:nvSpPr>
        <p:spPr>
          <a:xfrm>
            <a:off x="395536" y="1772816"/>
            <a:ext cx="2862064" cy="1200329"/>
          </a:xfrm>
          <a:prstGeom prst="rect">
            <a:avLst/>
          </a:prstGeom>
        </p:spPr>
        <p:txBody>
          <a:bodyPr wrap="square">
            <a:spAutoFit/>
          </a:bodyPr>
          <a:lstStyle/>
          <a:p>
            <a:r>
              <a:rPr lang="tr-TR" dirty="0" smtClean="0">
                <a:solidFill>
                  <a:srgbClr val="0000FF"/>
                </a:solidFill>
              </a:rPr>
              <a:t>Okul bahçesinde yıldırım çekebilecek unsurlar için önlem alınmış mı? (Trafo gibi) </a:t>
            </a:r>
            <a:endParaRPr lang="tr-TR" dirty="0">
              <a:solidFill>
                <a:srgbClr val="0000FF"/>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PARATONER</a:t>
            </a:r>
            <a:endParaRPr lang="tr-TR" sz="2800" b="1" dirty="0">
              <a:solidFill>
                <a:srgbClr val="FF0000"/>
              </a:solidFill>
            </a:endParaRPr>
          </a:p>
        </p:txBody>
      </p:sp>
      <p:sp>
        <p:nvSpPr>
          <p:cNvPr id="10" name="9 Metin kutusu"/>
          <p:cNvSpPr txBox="1"/>
          <p:nvPr/>
        </p:nvSpPr>
        <p:spPr>
          <a:xfrm>
            <a:off x="2339752" y="1412776"/>
            <a:ext cx="5040560" cy="954107"/>
          </a:xfrm>
          <a:prstGeom prst="rect">
            <a:avLst/>
          </a:prstGeom>
          <a:noFill/>
        </p:spPr>
        <p:txBody>
          <a:bodyPr wrap="square" rtlCol="0">
            <a:spAutoFit/>
          </a:bodyPr>
          <a:lstStyle/>
          <a:p>
            <a:pPr lvl="0"/>
            <a:r>
              <a:rPr lang="tr-TR" sz="2800" dirty="0" smtClean="0">
                <a:solidFill>
                  <a:srgbClr val="0000FF"/>
                </a:solidFill>
              </a:rPr>
              <a:t>Yıldırım tehlikelerinden korunmak için paratoner var mı?</a:t>
            </a:r>
            <a:endParaRPr lang="tr-TR" sz="2800" dirty="0">
              <a:solidFill>
                <a:srgbClr val="0000FF"/>
              </a:solidFill>
            </a:endParaRPr>
          </a:p>
        </p:txBody>
      </p:sp>
      <p:pic>
        <p:nvPicPr>
          <p:cNvPr id="77826" name="Picture 2" descr="C:\Users\Casper\Desktop\İŞ KAZ\37.jpg"/>
          <p:cNvPicPr>
            <a:picLocks noChangeAspect="1" noChangeArrowheads="1"/>
          </p:cNvPicPr>
          <p:nvPr/>
        </p:nvPicPr>
        <p:blipFill>
          <a:blip r:embed="rId3" cstate="print"/>
          <a:srcRect/>
          <a:stretch>
            <a:fillRect/>
          </a:stretch>
        </p:blipFill>
        <p:spPr bwMode="auto">
          <a:xfrm>
            <a:off x="467544" y="2852936"/>
            <a:ext cx="7848872" cy="3703315"/>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ACİL DURDURMA BUTONU</a:t>
            </a:r>
            <a:endParaRPr lang="tr-TR" sz="2800" b="1" dirty="0">
              <a:solidFill>
                <a:srgbClr val="FF0000"/>
              </a:solidFill>
            </a:endParaRPr>
          </a:p>
        </p:txBody>
      </p:sp>
      <p:sp>
        <p:nvSpPr>
          <p:cNvPr id="10" name="9 Metin kutusu"/>
          <p:cNvSpPr txBox="1"/>
          <p:nvPr/>
        </p:nvSpPr>
        <p:spPr>
          <a:xfrm>
            <a:off x="1187624" y="1340768"/>
            <a:ext cx="7560840" cy="954107"/>
          </a:xfrm>
          <a:prstGeom prst="rect">
            <a:avLst/>
          </a:prstGeom>
          <a:noFill/>
        </p:spPr>
        <p:txBody>
          <a:bodyPr wrap="square" rtlCol="0">
            <a:spAutoFit/>
          </a:bodyPr>
          <a:lstStyle/>
          <a:p>
            <a:pPr lvl="0"/>
            <a:r>
              <a:rPr lang="tr-TR" sz="2800" dirty="0" smtClean="0">
                <a:solidFill>
                  <a:srgbClr val="0070C0"/>
                </a:solidFill>
              </a:rPr>
              <a:t>Acil durumlarda binanın tüm elektriğini kesecek </a:t>
            </a:r>
            <a:r>
              <a:rPr lang="tr-TR" sz="2800" dirty="0" smtClean="0">
                <a:solidFill>
                  <a:srgbClr val="FF0000"/>
                </a:solidFill>
              </a:rPr>
              <a:t>acil stop butonu </a:t>
            </a:r>
            <a:r>
              <a:rPr lang="tr-TR" sz="2800" dirty="0" smtClean="0">
                <a:solidFill>
                  <a:srgbClr val="0070C0"/>
                </a:solidFill>
              </a:rPr>
              <a:t>var mı?</a:t>
            </a:r>
          </a:p>
        </p:txBody>
      </p:sp>
      <p:pic>
        <p:nvPicPr>
          <p:cNvPr id="27657" name="Picture 9" descr="http://atatek.net/typo3temp/pics/5eeb759fd8.jpg">
            <a:hlinkClick r:id="rId3"/>
          </p:cNvPr>
          <p:cNvPicPr>
            <a:picLocks noChangeAspect="1" noChangeArrowheads="1"/>
          </p:cNvPicPr>
          <p:nvPr/>
        </p:nvPicPr>
        <p:blipFill>
          <a:blip r:embed="rId4" cstate="print"/>
          <a:srcRect/>
          <a:stretch>
            <a:fillRect/>
          </a:stretch>
        </p:blipFill>
        <p:spPr bwMode="auto">
          <a:xfrm>
            <a:off x="2555776" y="2708920"/>
            <a:ext cx="5715000" cy="3781425"/>
          </a:xfrm>
          <a:prstGeom prst="rect">
            <a:avLst/>
          </a:prstGeom>
          <a:noFill/>
        </p:spPr>
      </p:pic>
      <p:sp>
        <p:nvSpPr>
          <p:cNvPr id="7" name="6 Dikdörtgen"/>
          <p:cNvSpPr/>
          <p:nvPr/>
        </p:nvSpPr>
        <p:spPr>
          <a:xfrm>
            <a:off x="1043608" y="3212976"/>
            <a:ext cx="1778051" cy="369332"/>
          </a:xfrm>
          <a:prstGeom prst="rect">
            <a:avLst/>
          </a:prstGeom>
        </p:spPr>
        <p:txBody>
          <a:bodyPr wrap="none">
            <a:spAutoFit/>
          </a:bodyPr>
          <a:lstStyle/>
          <a:p>
            <a:pPr lvl="0"/>
            <a:r>
              <a:rPr lang="tr-TR" dirty="0" smtClean="0">
                <a:solidFill>
                  <a:srgbClr val="FF0000"/>
                </a:solidFill>
              </a:rPr>
              <a:t>GAZ VE ELEKTRİK</a:t>
            </a:r>
            <a:endParaRPr lang="tr-TR" dirty="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267744" y="476672"/>
            <a:ext cx="6408712" cy="523220"/>
          </a:xfrm>
          <a:prstGeom prst="rect">
            <a:avLst/>
          </a:prstGeom>
          <a:noFill/>
        </p:spPr>
        <p:txBody>
          <a:bodyPr wrap="square" rtlCol="0">
            <a:spAutoFit/>
          </a:bodyPr>
          <a:lstStyle/>
          <a:p>
            <a:r>
              <a:rPr lang="tr-TR" sz="2800" b="1" dirty="0" smtClean="0">
                <a:solidFill>
                  <a:srgbClr val="FF0000"/>
                </a:solidFill>
              </a:rPr>
              <a:t> ELEKTRİK PANOLARI UYARI LEVHALARI</a:t>
            </a:r>
            <a:endParaRPr lang="tr-TR" sz="2800" b="1" dirty="0">
              <a:solidFill>
                <a:srgbClr val="FF0000"/>
              </a:solidFill>
            </a:endParaRPr>
          </a:p>
        </p:txBody>
      </p:sp>
      <p:sp>
        <p:nvSpPr>
          <p:cNvPr id="10" name="9 Metin kutusu"/>
          <p:cNvSpPr txBox="1"/>
          <p:nvPr/>
        </p:nvSpPr>
        <p:spPr>
          <a:xfrm>
            <a:off x="1187624" y="1340768"/>
            <a:ext cx="7560840" cy="1384995"/>
          </a:xfrm>
          <a:prstGeom prst="rect">
            <a:avLst/>
          </a:prstGeom>
          <a:noFill/>
        </p:spPr>
        <p:txBody>
          <a:bodyPr wrap="square" rtlCol="0">
            <a:spAutoFit/>
          </a:bodyPr>
          <a:lstStyle/>
          <a:p>
            <a:pPr lvl="0"/>
            <a:r>
              <a:rPr lang="tr-TR" sz="2800" dirty="0" smtClean="0">
                <a:solidFill>
                  <a:srgbClr val="0070C0"/>
                </a:solidFill>
              </a:rPr>
              <a:t>Elektrik panolarının üstüne uyarı levhası yapıştırılmalıdır. Elektrik panolarını kilitli tutulmalı ve panolardan sorumlu bir kişi belirlenmelidir.</a:t>
            </a:r>
            <a:endParaRPr lang="tr-TR" sz="2800" dirty="0">
              <a:solidFill>
                <a:srgbClr val="0070C0"/>
              </a:solidFill>
            </a:endParaRPr>
          </a:p>
        </p:txBody>
      </p:sp>
      <p:pic>
        <p:nvPicPr>
          <p:cNvPr id="11" name="10 Resim" descr="http://www.renkliweb.com/wp-content/uploads/2014/05/eektrik-uyar%C4%B1-levhalar%C4%B1.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7704" y="2780928"/>
            <a:ext cx="5976664" cy="358204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11113"/>
            <a:ext cx="9144000" cy="6869113"/>
          </a:xfrm>
          <a:prstGeom prst="rect">
            <a:avLst/>
          </a:prstGeom>
          <a:noFill/>
          <a:ln w="9525">
            <a:noFill/>
            <a:miter lim="800000"/>
            <a:headEnd/>
            <a:tailEnd/>
          </a:ln>
        </p:spPr>
      </p:pic>
      <p:sp>
        <p:nvSpPr>
          <p:cNvPr id="6" name="5 Metin kutusu"/>
          <p:cNvSpPr txBox="1"/>
          <p:nvPr/>
        </p:nvSpPr>
        <p:spPr>
          <a:xfrm>
            <a:off x="2555776" y="476672"/>
            <a:ext cx="5616624" cy="523220"/>
          </a:xfrm>
          <a:prstGeom prst="rect">
            <a:avLst/>
          </a:prstGeom>
          <a:noFill/>
        </p:spPr>
        <p:txBody>
          <a:bodyPr wrap="square" rtlCol="0">
            <a:spAutoFit/>
          </a:bodyPr>
          <a:lstStyle/>
          <a:p>
            <a:r>
              <a:rPr lang="tr-TR" sz="2800" b="1" dirty="0" smtClean="0">
                <a:solidFill>
                  <a:srgbClr val="FF0000"/>
                </a:solidFill>
              </a:rPr>
              <a:t> ELEKTRİKÇİ- ELEKTRİK TEKNİSYENİ</a:t>
            </a:r>
            <a:endParaRPr lang="tr-TR" sz="2800" b="1" dirty="0">
              <a:solidFill>
                <a:srgbClr val="FF0000"/>
              </a:solidFill>
            </a:endParaRPr>
          </a:p>
        </p:txBody>
      </p:sp>
      <p:sp>
        <p:nvSpPr>
          <p:cNvPr id="10" name="9 Metin kutusu"/>
          <p:cNvSpPr txBox="1"/>
          <p:nvPr/>
        </p:nvSpPr>
        <p:spPr>
          <a:xfrm>
            <a:off x="683568" y="2132856"/>
            <a:ext cx="7560840" cy="2246769"/>
          </a:xfrm>
          <a:prstGeom prst="rect">
            <a:avLst/>
          </a:prstGeom>
          <a:noFill/>
        </p:spPr>
        <p:txBody>
          <a:bodyPr wrap="square" rtlCol="0">
            <a:spAutoFit/>
          </a:bodyPr>
          <a:lstStyle/>
          <a:p>
            <a:pPr lvl="0"/>
            <a:r>
              <a:rPr lang="tr-TR" sz="2800" dirty="0" smtClean="0">
                <a:solidFill>
                  <a:srgbClr val="00B0F0"/>
                </a:solidFill>
              </a:rPr>
              <a:t>Elektrik tesisatına müdahale edecek çalışanın elektrikli işlerde çalışabileceğini gösteren </a:t>
            </a:r>
            <a:r>
              <a:rPr lang="tr-TR" sz="2800" dirty="0" smtClean="0">
                <a:solidFill>
                  <a:srgbClr val="FF0000"/>
                </a:solidFill>
              </a:rPr>
              <a:t>sertifikaya sahip olması gerekmektedir. </a:t>
            </a:r>
            <a:r>
              <a:rPr lang="tr-TR" sz="2800" dirty="0" smtClean="0">
                <a:solidFill>
                  <a:srgbClr val="00B0F0"/>
                </a:solidFill>
              </a:rPr>
              <a:t>Gerekli belgeye sahip olmayan personelin </a:t>
            </a:r>
            <a:r>
              <a:rPr lang="tr-TR" sz="2800" u="sng" dirty="0" smtClean="0">
                <a:solidFill>
                  <a:srgbClr val="00B0F0"/>
                </a:solidFill>
              </a:rPr>
              <a:t>tehlikeli işlerde </a:t>
            </a:r>
            <a:r>
              <a:rPr lang="tr-TR" sz="2800" u="sng" dirty="0" smtClean="0">
                <a:solidFill>
                  <a:srgbClr val="FF0000"/>
                </a:solidFill>
              </a:rPr>
              <a:t>çalıştırılmaması</a:t>
            </a:r>
            <a:r>
              <a:rPr lang="tr-TR" sz="2800" dirty="0" smtClean="0">
                <a:solidFill>
                  <a:srgbClr val="0000FF"/>
                </a:solidFill>
              </a:rPr>
              <a:t> </a:t>
            </a:r>
            <a:r>
              <a:rPr lang="tr-TR" sz="2800" dirty="0" smtClean="0">
                <a:solidFill>
                  <a:srgbClr val="00B0F0"/>
                </a:solidFill>
              </a:rPr>
              <a:t>gerekir.</a:t>
            </a:r>
            <a:endParaRPr lang="tr-TR" sz="2800" dirty="0">
              <a:solidFill>
                <a:srgbClr val="00B0F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555776" y="476672"/>
            <a:ext cx="5616624" cy="523220"/>
          </a:xfrm>
          <a:prstGeom prst="rect">
            <a:avLst/>
          </a:prstGeom>
          <a:noFill/>
        </p:spPr>
        <p:txBody>
          <a:bodyPr wrap="square" rtlCol="0">
            <a:spAutoFit/>
          </a:bodyPr>
          <a:lstStyle/>
          <a:p>
            <a:r>
              <a:rPr lang="tr-TR" sz="2800" b="1" dirty="0" smtClean="0">
                <a:solidFill>
                  <a:srgbClr val="FF0000"/>
                </a:solidFill>
              </a:rPr>
              <a:t> ELEKTRİK PANOLARI – İZOLE HALI</a:t>
            </a:r>
            <a:endParaRPr lang="tr-TR" sz="2800" b="1" dirty="0">
              <a:solidFill>
                <a:srgbClr val="FF0000"/>
              </a:solidFill>
            </a:endParaRPr>
          </a:p>
        </p:txBody>
      </p:sp>
      <p:sp>
        <p:nvSpPr>
          <p:cNvPr id="10" name="9 Metin kutusu"/>
          <p:cNvSpPr txBox="1"/>
          <p:nvPr/>
        </p:nvSpPr>
        <p:spPr>
          <a:xfrm>
            <a:off x="1187624" y="1340768"/>
            <a:ext cx="7560840" cy="954107"/>
          </a:xfrm>
          <a:prstGeom prst="rect">
            <a:avLst/>
          </a:prstGeom>
          <a:noFill/>
        </p:spPr>
        <p:txBody>
          <a:bodyPr wrap="square" rtlCol="0">
            <a:spAutoFit/>
          </a:bodyPr>
          <a:lstStyle/>
          <a:p>
            <a:pPr lvl="0"/>
            <a:r>
              <a:rPr lang="tr-TR" sz="2800" dirty="0" smtClean="0">
                <a:solidFill>
                  <a:srgbClr val="FF0000"/>
                </a:solidFill>
              </a:rPr>
              <a:t>Elektrik panolarının önüne Yalıtkan paspas veya halı yerleştirilmelidir.</a:t>
            </a:r>
            <a:endParaRPr lang="tr-TR" sz="2800" dirty="0">
              <a:solidFill>
                <a:srgbClr val="FF0000"/>
              </a:solidFill>
            </a:endParaRPr>
          </a:p>
        </p:txBody>
      </p:sp>
      <p:pic>
        <p:nvPicPr>
          <p:cNvPr id="7" name="6 Resim" descr="C:\Users\nurullah\Desktop\ELK PANO PASPASI.png"/>
          <p:cNvPicPr/>
          <p:nvPr/>
        </p:nvPicPr>
        <p:blipFill>
          <a:blip r:embed="rId3" cstate="print"/>
          <a:srcRect/>
          <a:stretch>
            <a:fillRect/>
          </a:stretch>
        </p:blipFill>
        <p:spPr bwMode="auto">
          <a:xfrm>
            <a:off x="611560" y="2564904"/>
            <a:ext cx="3074095" cy="2808312"/>
          </a:xfrm>
          <a:prstGeom prst="rect">
            <a:avLst/>
          </a:prstGeom>
          <a:noFill/>
          <a:ln w="9525">
            <a:noFill/>
            <a:miter lim="800000"/>
            <a:headEnd/>
            <a:tailEnd/>
          </a:ln>
        </p:spPr>
      </p:pic>
      <p:pic>
        <p:nvPicPr>
          <p:cNvPr id="8" name="7 Resim" descr="C:\Users\nurullah\Desktop\İZOLE HALI.jpg"/>
          <p:cNvPicPr/>
          <p:nvPr/>
        </p:nvPicPr>
        <p:blipFill>
          <a:blip r:embed="rId4" cstate="print"/>
          <a:srcRect/>
          <a:stretch>
            <a:fillRect/>
          </a:stretch>
        </p:blipFill>
        <p:spPr bwMode="auto">
          <a:xfrm>
            <a:off x="4139952" y="2780928"/>
            <a:ext cx="4032448" cy="244827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 BAHÇE KAPISI</a:t>
            </a:r>
            <a:endParaRPr lang="tr-TR" sz="2800" b="1" dirty="0">
              <a:solidFill>
                <a:srgbClr val="FF0000"/>
              </a:solidFill>
            </a:endParaRPr>
          </a:p>
        </p:txBody>
      </p:sp>
      <p:pic>
        <p:nvPicPr>
          <p:cNvPr id="15362" name="Picture 2" descr="http://i.34volt.com/foto-arsiv/istanbul/ozel-okulun-demir-kapisi-ilkogretim-ogrencisinin-uzerine-devrildi-238186.jpg"/>
          <p:cNvPicPr>
            <a:picLocks noChangeAspect="1" noChangeArrowheads="1"/>
          </p:cNvPicPr>
          <p:nvPr/>
        </p:nvPicPr>
        <p:blipFill>
          <a:blip r:embed="rId2" cstate="print"/>
          <a:srcRect/>
          <a:stretch>
            <a:fillRect/>
          </a:stretch>
        </p:blipFill>
        <p:spPr bwMode="auto">
          <a:xfrm>
            <a:off x="4716016" y="1052736"/>
            <a:ext cx="4094820" cy="3275856"/>
          </a:xfrm>
          <a:prstGeom prst="rect">
            <a:avLst/>
          </a:prstGeom>
          <a:noFill/>
        </p:spPr>
      </p:pic>
      <p:sp>
        <p:nvSpPr>
          <p:cNvPr id="1025" name="Rectangle 1"/>
          <p:cNvSpPr>
            <a:spLocks noChangeArrowheads="1"/>
          </p:cNvSpPr>
          <p:nvPr/>
        </p:nvSpPr>
        <p:spPr bwMode="auto">
          <a:xfrm>
            <a:off x="539552" y="2387496"/>
            <a:ext cx="324036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2400" dirty="0" smtClean="0">
                <a:solidFill>
                  <a:srgbClr val="0000FF"/>
                </a:solidFill>
                <a:cs typeface="Times New Roman" pitchFamily="18" charset="0"/>
              </a:rPr>
              <a:t>O</a:t>
            </a:r>
            <a:r>
              <a:rPr kumimoji="0" lang="tr-TR" sz="2400" i="0" u="none" strike="noStrike" cap="none" normalizeH="0" baseline="0" dirty="0" smtClean="0">
                <a:ln>
                  <a:noFill/>
                </a:ln>
                <a:solidFill>
                  <a:srgbClr val="0000FF"/>
                </a:solidFill>
                <a:effectLst/>
                <a:cs typeface="Times New Roman" pitchFamily="18" charset="0"/>
              </a:rPr>
              <a:t>kul bahçe kapısının bağlantı noktalarına dikkat edilmeli gerekli görüldüğü takdirde ek bağlantılar yapılmalı</a:t>
            </a:r>
            <a:endParaRPr kumimoji="0" lang="tr-TR" sz="3600" i="0" u="none" strike="noStrike" cap="none" normalizeH="0" baseline="0" dirty="0" smtClean="0">
              <a:ln>
                <a:noFill/>
              </a:ln>
              <a:solidFill>
                <a:srgbClr val="0000FF"/>
              </a:solidFill>
              <a:effectLst/>
              <a:cs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AÇIKTAKİ ELEKTRİK TEHLİKLERİ</a:t>
            </a:r>
            <a:endParaRPr lang="tr-TR" sz="2800" b="1" dirty="0">
              <a:solidFill>
                <a:srgbClr val="FF0000"/>
              </a:solidFill>
            </a:endParaRPr>
          </a:p>
        </p:txBody>
      </p:sp>
      <p:sp>
        <p:nvSpPr>
          <p:cNvPr id="10" name="9 Metin kutusu"/>
          <p:cNvSpPr txBox="1"/>
          <p:nvPr/>
        </p:nvSpPr>
        <p:spPr>
          <a:xfrm>
            <a:off x="1763688" y="1556792"/>
            <a:ext cx="6408712" cy="523220"/>
          </a:xfrm>
          <a:prstGeom prst="rect">
            <a:avLst/>
          </a:prstGeom>
          <a:noFill/>
        </p:spPr>
        <p:txBody>
          <a:bodyPr wrap="square" rtlCol="0">
            <a:spAutoFit/>
          </a:bodyPr>
          <a:lstStyle/>
          <a:p>
            <a:pPr lvl="0"/>
            <a:r>
              <a:rPr lang="tr-TR" sz="2800" dirty="0" smtClean="0">
                <a:solidFill>
                  <a:srgbClr val="FF0000"/>
                </a:solidFill>
              </a:rPr>
              <a:t>Elektrik kabloları açıkta bırakılmamalıdır.</a:t>
            </a:r>
            <a:endParaRPr lang="tr-TR" sz="2800" dirty="0">
              <a:solidFill>
                <a:srgbClr val="FF0000"/>
              </a:solidFill>
            </a:endParaRPr>
          </a:p>
        </p:txBody>
      </p:sp>
      <p:pic>
        <p:nvPicPr>
          <p:cNvPr id="7" name="6 Resim" descr="C:\Users\nurullah\Desktop\1366964062elektrik-kablo-etimesgut.jpg"/>
          <p:cNvPicPr/>
          <p:nvPr/>
        </p:nvPicPr>
        <p:blipFill>
          <a:blip r:embed="rId3" cstate="print"/>
          <a:srcRect/>
          <a:stretch>
            <a:fillRect/>
          </a:stretch>
        </p:blipFill>
        <p:spPr bwMode="auto">
          <a:xfrm>
            <a:off x="2915816" y="2420888"/>
            <a:ext cx="3600400" cy="3096344"/>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843808" y="476672"/>
            <a:ext cx="4824536" cy="523220"/>
          </a:xfrm>
          <a:prstGeom prst="rect">
            <a:avLst/>
          </a:prstGeom>
          <a:noFill/>
        </p:spPr>
        <p:txBody>
          <a:bodyPr wrap="square" rtlCol="0">
            <a:spAutoFit/>
          </a:bodyPr>
          <a:lstStyle/>
          <a:p>
            <a:r>
              <a:rPr lang="tr-TR" sz="2800" b="1" dirty="0" smtClean="0">
                <a:solidFill>
                  <a:srgbClr val="FF0000"/>
                </a:solidFill>
              </a:rPr>
              <a:t> AÇIKTAKİ ELEKTRİK TEHLİKLERİ</a:t>
            </a:r>
            <a:endParaRPr lang="tr-TR" sz="2800" b="1" dirty="0">
              <a:solidFill>
                <a:srgbClr val="FF0000"/>
              </a:solidFill>
            </a:endParaRPr>
          </a:p>
        </p:txBody>
      </p:sp>
      <p:pic>
        <p:nvPicPr>
          <p:cNvPr id="8" name="Picture 2" descr="C:\Users\Casper\Desktop\İŞ KAZ\27.jpg"/>
          <p:cNvPicPr>
            <a:picLocks noChangeAspect="1" noChangeArrowheads="1"/>
          </p:cNvPicPr>
          <p:nvPr/>
        </p:nvPicPr>
        <p:blipFill>
          <a:blip r:embed="rId3" cstate="print"/>
          <a:srcRect/>
          <a:stretch>
            <a:fillRect/>
          </a:stretch>
        </p:blipFill>
        <p:spPr bwMode="auto">
          <a:xfrm>
            <a:off x="1547664" y="1700808"/>
            <a:ext cx="6243066" cy="4397454"/>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ELEKTRİK TEHLİKLERİ</a:t>
            </a:r>
            <a:endParaRPr lang="tr-TR" sz="2800" b="1" dirty="0">
              <a:solidFill>
                <a:srgbClr val="FF0000"/>
              </a:solidFill>
            </a:endParaRPr>
          </a:p>
        </p:txBody>
      </p:sp>
      <p:sp>
        <p:nvSpPr>
          <p:cNvPr id="10" name="9 Metin kutusu"/>
          <p:cNvSpPr txBox="1"/>
          <p:nvPr/>
        </p:nvSpPr>
        <p:spPr>
          <a:xfrm>
            <a:off x="2123728" y="1340769"/>
            <a:ext cx="6408712" cy="954107"/>
          </a:xfrm>
          <a:prstGeom prst="rect">
            <a:avLst/>
          </a:prstGeom>
          <a:noFill/>
        </p:spPr>
        <p:txBody>
          <a:bodyPr wrap="square" rtlCol="0">
            <a:spAutoFit/>
          </a:bodyPr>
          <a:lstStyle/>
          <a:p>
            <a:pPr lvl="0"/>
            <a:r>
              <a:rPr lang="tr-TR" sz="2800" dirty="0" smtClean="0">
                <a:solidFill>
                  <a:srgbClr val="0070C0"/>
                </a:solidFill>
              </a:rPr>
              <a:t>Koridor ve lavabolardaki elektrik prizleri uygun şekilde kapaklı hale getirilmelidir.</a:t>
            </a:r>
            <a:endParaRPr lang="tr-TR" sz="2800" dirty="0">
              <a:solidFill>
                <a:srgbClr val="0070C0"/>
              </a:solidFill>
            </a:endParaRPr>
          </a:p>
        </p:txBody>
      </p:sp>
      <p:pic>
        <p:nvPicPr>
          <p:cNvPr id="8" name="7 Resim" descr="C:\Users\nurullah\Desktop\takip edilecek işler\ELEKTRİK PRİZLERİ.jpg"/>
          <p:cNvPicPr/>
          <p:nvPr/>
        </p:nvPicPr>
        <p:blipFill>
          <a:blip r:embed="rId3" cstate="print"/>
          <a:srcRect/>
          <a:stretch>
            <a:fillRect/>
          </a:stretch>
        </p:blipFill>
        <p:spPr bwMode="auto">
          <a:xfrm>
            <a:off x="2123728" y="2636912"/>
            <a:ext cx="5256584" cy="3312368"/>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UZATMA KABLOLARI</a:t>
            </a:r>
            <a:endParaRPr lang="tr-TR" sz="2800" b="1" dirty="0">
              <a:solidFill>
                <a:srgbClr val="FF0000"/>
              </a:solidFill>
            </a:endParaRPr>
          </a:p>
        </p:txBody>
      </p:sp>
      <p:sp>
        <p:nvSpPr>
          <p:cNvPr id="10" name="9 Metin kutusu"/>
          <p:cNvSpPr txBox="1"/>
          <p:nvPr/>
        </p:nvSpPr>
        <p:spPr>
          <a:xfrm>
            <a:off x="1547664" y="1340769"/>
            <a:ext cx="6984776" cy="2369880"/>
          </a:xfrm>
          <a:prstGeom prst="rect">
            <a:avLst/>
          </a:prstGeom>
          <a:noFill/>
        </p:spPr>
        <p:txBody>
          <a:bodyPr wrap="square" rtlCol="0">
            <a:spAutoFit/>
          </a:bodyPr>
          <a:lstStyle/>
          <a:p>
            <a:pPr marL="457200" lvl="0" indent="-457200">
              <a:buFont typeface="+mj-lt"/>
              <a:buAutoNum type="arabicPeriod"/>
            </a:pPr>
            <a:r>
              <a:rPr lang="tr-TR" sz="2000" dirty="0" smtClean="0">
                <a:solidFill>
                  <a:srgbClr val="0000FF"/>
                </a:solidFill>
              </a:rPr>
              <a:t>Uzatma kabloları yerine sabit prizler tercih ediliyor mu?</a:t>
            </a:r>
          </a:p>
          <a:p>
            <a:pPr marL="457200" lvl="0" indent="-457200">
              <a:buFont typeface="+mj-lt"/>
              <a:buAutoNum type="arabicPeriod"/>
            </a:pPr>
            <a:r>
              <a:rPr lang="tr-TR" sz="2000" dirty="0" smtClean="0">
                <a:solidFill>
                  <a:srgbClr val="0000FF"/>
                </a:solidFill>
              </a:rPr>
              <a:t>U.K Kullanılıyorsa takılıp düşmelere karşı önlem alınıyor mu?</a:t>
            </a:r>
          </a:p>
          <a:p>
            <a:pPr marL="457200" lvl="0" indent="-457200">
              <a:buFont typeface="+mj-lt"/>
              <a:buAutoNum type="arabicPeriod"/>
            </a:pPr>
            <a:r>
              <a:rPr lang="tr-TR" sz="2000" dirty="0" smtClean="0">
                <a:solidFill>
                  <a:srgbClr val="0000FF"/>
                </a:solidFill>
              </a:rPr>
              <a:t>Aşırı yüklenme için tedbir alınmış mı?</a:t>
            </a:r>
          </a:p>
          <a:p>
            <a:pPr marL="457200" lvl="0" indent="-457200">
              <a:buFont typeface="+mj-lt"/>
              <a:buAutoNum type="arabicPeriod"/>
            </a:pPr>
            <a:r>
              <a:rPr lang="tr-TR" sz="2000" dirty="0" smtClean="0">
                <a:solidFill>
                  <a:srgbClr val="0000FF"/>
                </a:solidFill>
              </a:rPr>
              <a:t>Aşırı yüklenen ara kablolar, elektrik kaçakları, kötü bağlantı, aşırı büyük </a:t>
            </a:r>
            <a:r>
              <a:rPr lang="tr-TR" sz="2000" dirty="0" err="1" smtClean="0">
                <a:solidFill>
                  <a:srgbClr val="0000FF"/>
                </a:solidFill>
              </a:rPr>
              <a:t>ampül</a:t>
            </a:r>
            <a:r>
              <a:rPr lang="tr-TR" sz="2000" dirty="0" smtClean="0">
                <a:solidFill>
                  <a:srgbClr val="0000FF"/>
                </a:solidFill>
              </a:rPr>
              <a:t> vb yanıcı maddeleri tutuşturabilir ve tüm yangın çıkarabilir.</a:t>
            </a:r>
          </a:p>
          <a:p>
            <a:pPr lvl="0"/>
            <a:endParaRPr lang="tr-TR" sz="2800" dirty="0">
              <a:solidFill>
                <a:srgbClr val="0070C0"/>
              </a:solidFill>
            </a:endParaRPr>
          </a:p>
        </p:txBody>
      </p:sp>
      <p:pic>
        <p:nvPicPr>
          <p:cNvPr id="1026" name="Picture 2" descr="cocuklar-elektrik-guvenligi"/>
          <p:cNvPicPr>
            <a:picLocks noChangeAspect="1" noChangeArrowheads="1"/>
          </p:cNvPicPr>
          <p:nvPr/>
        </p:nvPicPr>
        <p:blipFill>
          <a:blip r:embed="rId3" cstate="print"/>
          <a:srcRect/>
          <a:stretch>
            <a:fillRect/>
          </a:stretch>
        </p:blipFill>
        <p:spPr bwMode="auto">
          <a:xfrm>
            <a:off x="179512" y="3645024"/>
            <a:ext cx="3088176" cy="2304256"/>
          </a:xfrm>
          <a:prstGeom prst="rect">
            <a:avLst/>
          </a:prstGeom>
          <a:noFill/>
        </p:spPr>
      </p:pic>
      <p:pic>
        <p:nvPicPr>
          <p:cNvPr id="1028" name="Picture 4" descr="https://ilk72saat.files.wordpress.com/2014/06/prizlere-asiri-yuklenme.jpg"/>
          <p:cNvPicPr>
            <a:picLocks noChangeAspect="1" noChangeArrowheads="1"/>
          </p:cNvPicPr>
          <p:nvPr/>
        </p:nvPicPr>
        <p:blipFill>
          <a:blip r:embed="rId4" cstate="print"/>
          <a:srcRect/>
          <a:stretch>
            <a:fillRect/>
          </a:stretch>
        </p:blipFill>
        <p:spPr bwMode="auto">
          <a:xfrm>
            <a:off x="5220072" y="4005064"/>
            <a:ext cx="3528391" cy="2348105"/>
          </a:xfrm>
          <a:prstGeom prst="rect">
            <a:avLst/>
          </a:prstGeom>
          <a:noFill/>
        </p:spPr>
      </p:pic>
      <p:sp>
        <p:nvSpPr>
          <p:cNvPr id="8" name="7 Dikdörtgen"/>
          <p:cNvSpPr/>
          <p:nvPr/>
        </p:nvSpPr>
        <p:spPr>
          <a:xfrm>
            <a:off x="4139952" y="2996952"/>
            <a:ext cx="4572000" cy="923330"/>
          </a:xfrm>
          <a:prstGeom prst="rect">
            <a:avLst/>
          </a:prstGeom>
        </p:spPr>
        <p:txBody>
          <a:bodyPr>
            <a:spAutoFit/>
          </a:bodyPr>
          <a:lstStyle/>
          <a:p>
            <a:r>
              <a:rPr lang="tr-TR" dirty="0" smtClean="0">
                <a:solidFill>
                  <a:srgbClr val="FF0000"/>
                </a:solidFill>
              </a:rPr>
              <a:t>Çalışmalar sırasında kullanılan hortum, kablolu vb. aletler takılma veya düşmeyi önleyecek şekilde kullanılıyor mu?</a:t>
            </a:r>
            <a:endParaRPr lang="tr-TR" dirty="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EL ALETLERİ</a:t>
            </a:r>
            <a:endParaRPr lang="tr-TR" sz="2800" b="1" dirty="0">
              <a:solidFill>
                <a:srgbClr val="FF0000"/>
              </a:solidFill>
            </a:endParaRPr>
          </a:p>
        </p:txBody>
      </p:sp>
      <p:pic>
        <p:nvPicPr>
          <p:cNvPr id="8" name="irc_mi" descr="http://img.webme.com/pic/i/isguzmanligi/karikatur23.jpg">
            <a:hlinkClick r:id="rId3"/>
          </p:cNvPr>
          <p:cNvPicPr>
            <a:picLocks/>
          </p:cNvPicPr>
          <p:nvPr/>
        </p:nvPicPr>
        <p:blipFill>
          <a:blip r:embed="rId4" cstate="print"/>
          <a:stretch>
            <a:fillRect/>
          </a:stretch>
        </p:blipFill>
        <p:spPr bwMode="auto">
          <a:xfrm>
            <a:off x="1187624" y="1772816"/>
            <a:ext cx="3240360" cy="4320480"/>
          </a:xfrm>
          <a:prstGeom prst="rect">
            <a:avLst/>
          </a:prstGeom>
          <a:noFill/>
          <a:ln w="9525">
            <a:noFill/>
            <a:miter lim="800000"/>
            <a:headEnd/>
            <a:tailEnd/>
          </a:ln>
        </p:spPr>
      </p:pic>
      <p:pic>
        <p:nvPicPr>
          <p:cNvPr id="9" name="Picture 6" descr="http://ikazpanolari.com/image/cache/data/elektrik/elektrik/11-100x100.jpg">
            <a:hlinkClick r:id="rId5"/>
          </p:cNvPr>
          <p:cNvPicPr>
            <a:picLocks noChangeAspect="1" noChangeArrowheads="1"/>
          </p:cNvPicPr>
          <p:nvPr/>
        </p:nvPicPr>
        <p:blipFill>
          <a:blip r:embed="rId6" cstate="print"/>
          <a:srcRect/>
          <a:stretch>
            <a:fillRect/>
          </a:stretch>
        </p:blipFill>
        <p:spPr bwMode="auto">
          <a:xfrm>
            <a:off x="5076056" y="1916832"/>
            <a:ext cx="2880320" cy="288032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ELEKTRİK TEHLİKELERİ</a:t>
            </a:r>
            <a:endParaRPr lang="tr-TR" sz="2800" b="1" dirty="0">
              <a:solidFill>
                <a:srgbClr val="FF0000"/>
              </a:solidFill>
            </a:endParaRPr>
          </a:p>
        </p:txBody>
      </p:sp>
      <p:pic>
        <p:nvPicPr>
          <p:cNvPr id="3074" name="Picture 2" descr="C:\Users\Zülküf KOŞAN\Desktop\İŞ KAZ\12.jpg"/>
          <p:cNvPicPr>
            <a:picLocks noChangeAspect="1" noChangeArrowheads="1"/>
          </p:cNvPicPr>
          <p:nvPr/>
        </p:nvPicPr>
        <p:blipFill>
          <a:blip r:embed="rId3" cstate="print"/>
          <a:srcRect/>
          <a:stretch>
            <a:fillRect/>
          </a:stretch>
        </p:blipFill>
        <p:spPr bwMode="auto">
          <a:xfrm>
            <a:off x="1835696" y="1484784"/>
            <a:ext cx="5895975" cy="4895850"/>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ELEKTRİK TEHLİKELERİ</a:t>
            </a:r>
            <a:endParaRPr lang="tr-TR" sz="2800" b="1" dirty="0">
              <a:solidFill>
                <a:srgbClr val="FF0000"/>
              </a:solidFill>
            </a:endParaRPr>
          </a:p>
        </p:txBody>
      </p:sp>
      <p:pic>
        <p:nvPicPr>
          <p:cNvPr id="5122" name="Picture 2" descr="C:\Users\Zülküf KOŞAN\Desktop\İŞ KAZ\14.jpg"/>
          <p:cNvPicPr>
            <a:picLocks noChangeAspect="1" noChangeArrowheads="1"/>
          </p:cNvPicPr>
          <p:nvPr/>
        </p:nvPicPr>
        <p:blipFill>
          <a:blip r:embed="rId3" cstate="print"/>
          <a:srcRect/>
          <a:stretch>
            <a:fillRect/>
          </a:stretch>
        </p:blipFill>
        <p:spPr bwMode="auto">
          <a:xfrm>
            <a:off x="2339752" y="1052736"/>
            <a:ext cx="5616624" cy="5303052"/>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ELEKTRİK TEHLİKELERİ</a:t>
            </a:r>
            <a:endParaRPr lang="tr-TR" sz="2800" b="1" dirty="0">
              <a:solidFill>
                <a:srgbClr val="FF0000"/>
              </a:solidFill>
            </a:endParaRPr>
          </a:p>
        </p:txBody>
      </p:sp>
      <p:sp>
        <p:nvSpPr>
          <p:cNvPr id="7" name="6 Dikdörtgen"/>
          <p:cNvSpPr/>
          <p:nvPr/>
        </p:nvSpPr>
        <p:spPr>
          <a:xfrm>
            <a:off x="2339752" y="5445224"/>
            <a:ext cx="5904656" cy="461665"/>
          </a:xfrm>
          <a:prstGeom prst="rect">
            <a:avLst/>
          </a:prstGeom>
        </p:spPr>
        <p:txBody>
          <a:bodyPr wrap="square">
            <a:spAutoFit/>
          </a:bodyPr>
          <a:lstStyle/>
          <a:p>
            <a:pPr marL="800100" lvl="1" indent="-342900"/>
            <a:r>
              <a:rPr lang="tr-TR" sz="2400" b="1" dirty="0" smtClean="0">
                <a:solidFill>
                  <a:srgbClr val="FF0000"/>
                </a:solidFill>
              </a:rPr>
              <a:t>ELEKTRİKÇİNİN İŞİNİ ELEKTRİKÇİYE BIRAK</a:t>
            </a:r>
          </a:p>
        </p:txBody>
      </p:sp>
      <p:sp>
        <p:nvSpPr>
          <p:cNvPr id="8" name="7 Dikdörtgen"/>
          <p:cNvSpPr/>
          <p:nvPr/>
        </p:nvSpPr>
        <p:spPr>
          <a:xfrm>
            <a:off x="1619672" y="1772816"/>
            <a:ext cx="6552728" cy="3046988"/>
          </a:xfrm>
          <a:prstGeom prst="rect">
            <a:avLst/>
          </a:prstGeom>
        </p:spPr>
        <p:txBody>
          <a:bodyPr wrap="square">
            <a:spAutoFit/>
          </a:bodyPr>
          <a:lstStyle/>
          <a:p>
            <a:pPr marL="342900" indent="-342900"/>
            <a:r>
              <a:rPr lang="tr-TR" sz="2400" b="1" dirty="0" smtClean="0">
                <a:solidFill>
                  <a:srgbClr val="FF0000"/>
                </a:solidFill>
              </a:rPr>
              <a:t>Elektrik Çarpmasında İlkyardım</a:t>
            </a:r>
          </a:p>
          <a:p>
            <a:pPr marL="342900" indent="-342900"/>
            <a:endParaRPr lang="tr-TR" sz="2400" b="1" dirty="0" smtClean="0"/>
          </a:p>
          <a:p>
            <a:pPr marL="457200" indent="-457200">
              <a:buFont typeface="+mj-lt"/>
              <a:buAutoNum type="arabicPeriod"/>
            </a:pPr>
            <a:r>
              <a:rPr lang="tr-TR" sz="2400" b="1" dirty="0" smtClean="0">
                <a:solidFill>
                  <a:srgbClr val="0000FF"/>
                </a:solidFill>
              </a:rPr>
              <a:t>Elektrik akımı şalterden kesilmeli,</a:t>
            </a:r>
          </a:p>
          <a:p>
            <a:pPr marL="457200" indent="-457200">
              <a:buFont typeface="+mj-lt"/>
              <a:buAutoNum type="arabicPeriod"/>
            </a:pPr>
            <a:r>
              <a:rPr lang="tr-TR" sz="2400" b="1" dirty="0" smtClean="0">
                <a:solidFill>
                  <a:srgbClr val="0000FF"/>
                </a:solidFill>
              </a:rPr>
              <a:t>Çarpılan kişi yalıtkan bir cisim veya sopa ile itilmeli</a:t>
            </a:r>
          </a:p>
          <a:p>
            <a:pPr marL="457200" indent="-457200">
              <a:buFont typeface="+mj-lt"/>
              <a:buAutoNum type="arabicPeriod"/>
            </a:pPr>
            <a:r>
              <a:rPr lang="tr-TR" sz="2400" b="1" dirty="0" smtClean="0">
                <a:solidFill>
                  <a:srgbClr val="0000FF"/>
                </a:solidFill>
              </a:rPr>
              <a:t>Yalıtkan eldiven kullanarak kişi itilebilir.</a:t>
            </a:r>
          </a:p>
          <a:p>
            <a:r>
              <a:rPr lang="tr-TR" sz="2400" b="1" dirty="0" smtClean="0"/>
              <a:t/>
            </a:r>
            <a:br>
              <a:rPr lang="tr-TR" sz="2400" b="1" dirty="0" smtClean="0"/>
            </a:br>
            <a:endParaRPr lang="tr-TR" sz="2400"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ELEKTRİK TEHLİKELERİ</a:t>
            </a:r>
            <a:endParaRPr lang="tr-TR" sz="2800" b="1" dirty="0">
              <a:solidFill>
                <a:srgbClr val="FF0000"/>
              </a:solidFill>
            </a:endParaRPr>
          </a:p>
        </p:txBody>
      </p:sp>
      <p:sp>
        <p:nvSpPr>
          <p:cNvPr id="5" name="4 Dikdörtgen"/>
          <p:cNvSpPr/>
          <p:nvPr/>
        </p:nvSpPr>
        <p:spPr>
          <a:xfrm>
            <a:off x="2339752" y="1196752"/>
            <a:ext cx="4572000" cy="4524315"/>
          </a:xfrm>
          <a:prstGeom prst="rect">
            <a:avLst/>
          </a:prstGeom>
        </p:spPr>
        <p:txBody>
          <a:bodyPr>
            <a:spAutoFit/>
          </a:bodyPr>
          <a:lstStyle/>
          <a:p>
            <a:r>
              <a:rPr lang="tr-TR" b="1" dirty="0" smtClean="0">
                <a:solidFill>
                  <a:srgbClr val="FF0000"/>
                </a:solidFill>
              </a:rPr>
              <a:t>Elektrik çarpmalarına karşı alınacak önlemler</a:t>
            </a:r>
            <a:r>
              <a:rPr lang="tr-TR" dirty="0" smtClean="0"/>
              <a:t/>
            </a:r>
            <a:br>
              <a:rPr lang="tr-TR" dirty="0" smtClean="0"/>
            </a:br>
            <a:endParaRPr lang="tr-TR" dirty="0" smtClean="0"/>
          </a:p>
          <a:p>
            <a:pPr marL="342900" indent="-342900">
              <a:buFont typeface="+mj-lt"/>
              <a:buAutoNum type="arabicPeriod"/>
            </a:pPr>
            <a:r>
              <a:rPr lang="tr-TR" dirty="0" smtClean="0">
                <a:solidFill>
                  <a:srgbClr val="0000FF"/>
                </a:solidFill>
              </a:rPr>
              <a:t>Tornavida ve pense gibi aletlerin saplarının plastikle kaplı olması</a:t>
            </a:r>
          </a:p>
          <a:p>
            <a:pPr marL="342900" indent="-342900">
              <a:buFont typeface="+mj-lt"/>
              <a:buAutoNum type="arabicPeriod"/>
            </a:pPr>
            <a:r>
              <a:rPr lang="tr-TR" dirty="0" smtClean="0">
                <a:solidFill>
                  <a:srgbClr val="0000FF"/>
                </a:solidFill>
              </a:rPr>
              <a:t>Elektrikli işlerle uğraşırken plastik ya da kauçuk eldiven giyilmesi</a:t>
            </a:r>
          </a:p>
          <a:p>
            <a:pPr marL="342900" indent="-342900">
              <a:buFont typeface="+mj-lt"/>
              <a:buAutoNum type="arabicPeriod"/>
            </a:pPr>
            <a:r>
              <a:rPr lang="tr-TR" dirty="0" smtClean="0">
                <a:solidFill>
                  <a:srgbClr val="0000FF"/>
                </a:solidFill>
              </a:rPr>
              <a:t>Prizlere birden fazla elektrikli alet fişi takılmaması</a:t>
            </a:r>
          </a:p>
          <a:p>
            <a:pPr marL="342900" indent="-342900">
              <a:buFont typeface="+mj-lt"/>
              <a:buAutoNum type="arabicPeriod"/>
            </a:pPr>
            <a:r>
              <a:rPr lang="tr-TR" dirty="0" smtClean="0">
                <a:solidFill>
                  <a:srgbClr val="0000FF"/>
                </a:solidFill>
              </a:rPr>
              <a:t>Prizlere ıslak elle dokunmamak</a:t>
            </a:r>
          </a:p>
          <a:p>
            <a:pPr marL="342900" indent="-342900">
              <a:buFont typeface="+mj-lt"/>
              <a:buAutoNum type="arabicPeriod"/>
            </a:pPr>
            <a:r>
              <a:rPr lang="tr-TR" dirty="0" smtClean="0">
                <a:solidFill>
                  <a:srgbClr val="0000FF"/>
                </a:solidFill>
              </a:rPr>
              <a:t>Kablolarda kopukluk yada erime varsa yetkili kişiye haber vermek</a:t>
            </a:r>
          </a:p>
          <a:p>
            <a:pPr marL="342900" indent="-342900">
              <a:buFont typeface="+mj-lt"/>
              <a:buAutoNum type="arabicPeriod"/>
            </a:pPr>
            <a:r>
              <a:rPr lang="tr-TR" dirty="0" smtClean="0">
                <a:solidFill>
                  <a:srgbClr val="0000FF"/>
                </a:solidFill>
              </a:rPr>
              <a:t>Kabloların etrafının plastikle kaplanması</a:t>
            </a:r>
          </a:p>
          <a:p>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
        <p:nvSpPr>
          <p:cNvPr id="7" name="6 Dikdörtgen"/>
          <p:cNvSpPr/>
          <p:nvPr/>
        </p:nvSpPr>
        <p:spPr>
          <a:xfrm>
            <a:off x="2339752" y="5445224"/>
            <a:ext cx="5904656" cy="461665"/>
          </a:xfrm>
          <a:prstGeom prst="rect">
            <a:avLst/>
          </a:prstGeom>
        </p:spPr>
        <p:txBody>
          <a:bodyPr wrap="square">
            <a:spAutoFit/>
          </a:bodyPr>
          <a:lstStyle/>
          <a:p>
            <a:pPr marL="800100" lvl="1" indent="-342900"/>
            <a:r>
              <a:rPr lang="tr-TR" sz="2400" b="1" dirty="0" smtClean="0">
                <a:solidFill>
                  <a:srgbClr val="FF0000"/>
                </a:solidFill>
              </a:rPr>
              <a:t>ELEKTRİKÇİNİN İŞİNİ ELEKTRİKÇİYE BIRAK</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BAKIM ONARIM İŞLERİ</a:t>
            </a:r>
            <a:endParaRPr lang="tr-TR" sz="2800" b="1" dirty="0">
              <a:solidFill>
                <a:srgbClr val="FF0000"/>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0" name="Picture 2" descr="C:\Users\Zülküf KOŞAN\Desktop\2.jpg"/>
          <p:cNvPicPr>
            <a:picLocks noChangeAspect="1" noChangeArrowheads="1"/>
          </p:cNvPicPr>
          <p:nvPr/>
        </p:nvPicPr>
        <p:blipFill>
          <a:blip r:embed="rId3" cstate="print"/>
          <a:srcRect/>
          <a:stretch>
            <a:fillRect/>
          </a:stretch>
        </p:blipFill>
        <p:spPr bwMode="auto">
          <a:xfrm>
            <a:off x="3563888" y="2420888"/>
            <a:ext cx="5010150" cy="3943350"/>
          </a:xfrm>
          <a:prstGeom prst="rect">
            <a:avLst/>
          </a:prstGeom>
          <a:noFill/>
        </p:spPr>
      </p:pic>
      <p:sp>
        <p:nvSpPr>
          <p:cNvPr id="8" name="7 Dikdörtgen"/>
          <p:cNvSpPr/>
          <p:nvPr/>
        </p:nvSpPr>
        <p:spPr>
          <a:xfrm>
            <a:off x="1979712" y="1412776"/>
            <a:ext cx="4572000" cy="923330"/>
          </a:xfrm>
          <a:prstGeom prst="rect">
            <a:avLst/>
          </a:prstGeom>
        </p:spPr>
        <p:txBody>
          <a:bodyPr>
            <a:spAutoFit/>
          </a:bodyPr>
          <a:lstStyle/>
          <a:p>
            <a:pPr marL="342900" lvl="0" indent="-342900">
              <a:buFont typeface="+mj-lt"/>
              <a:buAutoNum type="arabicPeriod"/>
            </a:pPr>
            <a:r>
              <a:rPr lang="tr-TR" b="1" dirty="0" smtClean="0">
                <a:solidFill>
                  <a:srgbClr val="0000FF"/>
                </a:solidFill>
              </a:rPr>
              <a:t>Arızalı aletler ve periyodik bakım gerektiren aletler için uygun bakım onarım planlaması var mı?</a:t>
            </a:r>
            <a:endParaRPr lang="tr-TR" dirty="0">
              <a:solidFill>
                <a:srgbClr val="0000FF"/>
              </a:solidFill>
            </a:endParaRPr>
          </a:p>
        </p:txBody>
      </p:sp>
      <p:sp>
        <p:nvSpPr>
          <p:cNvPr id="9" name="8 Dikdörtgen"/>
          <p:cNvSpPr/>
          <p:nvPr/>
        </p:nvSpPr>
        <p:spPr>
          <a:xfrm>
            <a:off x="395536" y="2564904"/>
            <a:ext cx="2430016" cy="2862322"/>
          </a:xfrm>
          <a:prstGeom prst="rect">
            <a:avLst/>
          </a:prstGeom>
        </p:spPr>
        <p:txBody>
          <a:bodyPr wrap="square">
            <a:spAutoFit/>
          </a:bodyPr>
          <a:lstStyle/>
          <a:p>
            <a:pPr marL="342900" lvl="0" indent="-342900">
              <a:buFont typeface="+mj-lt"/>
              <a:buAutoNum type="arabicPeriod" startAt="2"/>
            </a:pPr>
            <a:r>
              <a:rPr lang="tr-TR" b="1" dirty="0" smtClean="0">
                <a:solidFill>
                  <a:srgbClr val="0000FF"/>
                </a:solidFill>
              </a:rPr>
              <a:t>Arızalanan makine vb araçlar için bakım onarımı yapacak personel belli mi?</a:t>
            </a:r>
          </a:p>
          <a:p>
            <a:pPr marL="342900" lvl="0" indent="-342900">
              <a:buFont typeface="+mj-lt"/>
              <a:buAutoNum type="arabicPeriod" startAt="2"/>
            </a:pPr>
            <a:endParaRPr lang="tr-TR" b="1" dirty="0" smtClean="0">
              <a:solidFill>
                <a:srgbClr val="0000FF"/>
              </a:solidFill>
            </a:endParaRPr>
          </a:p>
          <a:p>
            <a:pPr marL="342900" lvl="0" indent="-342900">
              <a:buFont typeface="+mj-lt"/>
              <a:buAutoNum type="arabicPeriod" startAt="2"/>
            </a:pPr>
            <a:r>
              <a:rPr lang="tr-TR" b="1" dirty="0" smtClean="0">
                <a:solidFill>
                  <a:srgbClr val="0000FF"/>
                </a:solidFill>
              </a:rPr>
              <a:t>Arızalı ekipmanlara gelişi güzel müdahale yapılıyor mu?</a:t>
            </a:r>
            <a:endParaRPr lang="tr-TR" dirty="0">
              <a:solidFill>
                <a:srgbClr val="0000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 BAHÇE KAPISI</a:t>
            </a:r>
            <a:endParaRPr lang="tr-TR" sz="2800" b="1" dirty="0">
              <a:solidFill>
                <a:srgbClr val="FF0000"/>
              </a:solidFill>
            </a:endParaRPr>
          </a:p>
        </p:txBody>
      </p:sp>
      <p:pic>
        <p:nvPicPr>
          <p:cNvPr id="7" name="Picture 2" descr="C:\Users\Casper\Desktop\İŞ KAZ\24.jpg"/>
          <p:cNvPicPr>
            <a:picLocks noChangeAspect="1" noChangeArrowheads="1"/>
          </p:cNvPicPr>
          <p:nvPr/>
        </p:nvPicPr>
        <p:blipFill>
          <a:blip r:embed="rId2" cstate="print"/>
          <a:srcRect/>
          <a:stretch>
            <a:fillRect/>
          </a:stretch>
        </p:blipFill>
        <p:spPr bwMode="auto">
          <a:xfrm>
            <a:off x="1907703" y="1556792"/>
            <a:ext cx="5587041" cy="3744416"/>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 ELEKTRİKÇİ KKD’LERİ</a:t>
            </a:r>
            <a:endParaRPr lang="tr-TR" sz="2800" b="1" dirty="0">
              <a:solidFill>
                <a:srgbClr val="FF0000"/>
              </a:solidFill>
            </a:endParaRPr>
          </a:p>
        </p:txBody>
      </p:sp>
      <p:sp>
        <p:nvSpPr>
          <p:cNvPr id="10" name="9 Metin kutusu"/>
          <p:cNvSpPr txBox="1"/>
          <p:nvPr/>
        </p:nvSpPr>
        <p:spPr>
          <a:xfrm>
            <a:off x="1187624" y="2564904"/>
            <a:ext cx="6408712" cy="2554545"/>
          </a:xfrm>
          <a:prstGeom prst="rect">
            <a:avLst/>
          </a:prstGeom>
          <a:noFill/>
        </p:spPr>
        <p:txBody>
          <a:bodyPr wrap="square" rtlCol="0">
            <a:spAutoFit/>
          </a:bodyPr>
          <a:lstStyle/>
          <a:p>
            <a:pPr marL="514350" lvl="0" indent="-514350">
              <a:buAutoNum type="arabicPeriod"/>
            </a:pPr>
            <a:r>
              <a:rPr lang="tr-TR" sz="2800" dirty="0" smtClean="0">
                <a:solidFill>
                  <a:srgbClr val="0000FF"/>
                </a:solidFill>
              </a:rPr>
              <a:t>İş Elbisesi </a:t>
            </a:r>
            <a:r>
              <a:rPr lang="tr-TR" sz="2000" dirty="0" smtClean="0"/>
              <a:t>(Elektrik risklerine karşı koruma sağlayacak özellikte)</a:t>
            </a:r>
            <a:endParaRPr lang="tr-TR" sz="2800" dirty="0" smtClean="0"/>
          </a:p>
          <a:p>
            <a:pPr marL="514350" lvl="0" indent="-514350">
              <a:buAutoNum type="arabicPeriod"/>
            </a:pPr>
            <a:r>
              <a:rPr lang="tr-TR" sz="2800" dirty="0" smtClean="0">
                <a:solidFill>
                  <a:srgbClr val="0000FF"/>
                </a:solidFill>
              </a:rPr>
              <a:t>Eldiven </a:t>
            </a:r>
            <a:r>
              <a:rPr lang="tr-TR" sz="2400" dirty="0" smtClean="0"/>
              <a:t>(yüksek voltaja karşı yalıtım sağlamak)</a:t>
            </a:r>
            <a:endParaRPr lang="tr-TR" sz="2800" dirty="0" smtClean="0"/>
          </a:p>
          <a:p>
            <a:pPr marL="514350" lvl="0" indent="-514350">
              <a:buAutoNum type="arabicPeriod"/>
            </a:pPr>
            <a:r>
              <a:rPr lang="tr-TR" sz="2800" dirty="0" smtClean="0">
                <a:solidFill>
                  <a:srgbClr val="0000FF"/>
                </a:solidFill>
              </a:rPr>
              <a:t>Yalıtkan ayakkabı </a:t>
            </a:r>
          </a:p>
          <a:p>
            <a:pPr marL="514350" lvl="0" indent="-514350">
              <a:buAutoNum type="arabicPeriod"/>
            </a:pPr>
            <a:endParaRPr lang="tr-TR" sz="2800" dirty="0">
              <a:solidFill>
                <a:srgbClr val="0070C0"/>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ASANSÖR</a:t>
            </a:r>
            <a:endParaRPr lang="tr-TR" sz="2800" b="1" dirty="0">
              <a:solidFill>
                <a:srgbClr val="FF0000"/>
              </a:solidFill>
            </a:endParaRPr>
          </a:p>
        </p:txBody>
      </p:sp>
      <p:sp>
        <p:nvSpPr>
          <p:cNvPr id="10" name="9 Metin kutusu"/>
          <p:cNvSpPr txBox="1"/>
          <p:nvPr/>
        </p:nvSpPr>
        <p:spPr>
          <a:xfrm>
            <a:off x="179512" y="1412776"/>
            <a:ext cx="6408712" cy="954107"/>
          </a:xfrm>
          <a:prstGeom prst="rect">
            <a:avLst/>
          </a:prstGeom>
          <a:noFill/>
        </p:spPr>
        <p:txBody>
          <a:bodyPr wrap="square" rtlCol="0">
            <a:spAutoFit/>
          </a:bodyPr>
          <a:lstStyle/>
          <a:p>
            <a:pPr lvl="0"/>
            <a:r>
              <a:rPr lang="tr-TR" sz="2800" dirty="0" smtClean="0">
                <a:solidFill>
                  <a:srgbClr val="0000FF"/>
                </a:solidFill>
              </a:rPr>
              <a:t>Asansör girişleri engelliler için uygun hale getirilmeli</a:t>
            </a:r>
            <a:endParaRPr lang="tr-TR" sz="2800" dirty="0">
              <a:solidFill>
                <a:srgbClr val="0000FF"/>
              </a:solidFill>
            </a:endParaRPr>
          </a:p>
        </p:txBody>
      </p:sp>
      <p:pic>
        <p:nvPicPr>
          <p:cNvPr id="7" name="6 Resim" descr="C:\Users\nurullah\Desktop\takip edilecek işler\ASANSÖR GİRİŞLERİ.jpg"/>
          <p:cNvPicPr/>
          <p:nvPr/>
        </p:nvPicPr>
        <p:blipFill>
          <a:blip r:embed="rId3" cstate="print"/>
          <a:srcRect/>
          <a:stretch>
            <a:fillRect/>
          </a:stretch>
        </p:blipFill>
        <p:spPr bwMode="auto">
          <a:xfrm>
            <a:off x="0" y="2636912"/>
            <a:ext cx="3131840" cy="4221088"/>
          </a:xfrm>
          <a:prstGeom prst="rect">
            <a:avLst/>
          </a:prstGeom>
          <a:noFill/>
          <a:ln w="9525">
            <a:noFill/>
            <a:miter lim="800000"/>
            <a:headEnd/>
            <a:tailEnd/>
          </a:ln>
        </p:spPr>
      </p:pic>
      <p:sp>
        <p:nvSpPr>
          <p:cNvPr id="51201" name="Rectangle 1"/>
          <p:cNvSpPr>
            <a:spLocks noChangeArrowheads="1"/>
          </p:cNvSpPr>
          <p:nvPr/>
        </p:nvSpPr>
        <p:spPr bwMode="auto">
          <a:xfrm>
            <a:off x="3563888" y="1997642"/>
            <a:ext cx="4608512"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000" b="1" i="0" u="none" strike="noStrike" cap="none" normalizeH="0" baseline="0" dirty="0" smtClean="0">
                <a:ln>
                  <a:noFill/>
                </a:ln>
                <a:solidFill>
                  <a:srgbClr val="FF0000"/>
                </a:solidFill>
                <a:effectLst/>
                <a:latin typeface="Times New Roman" pitchFamily="18" charset="0"/>
                <a:cs typeface="Times New Roman" pitchFamily="18" charset="0"/>
              </a:rPr>
              <a:t>Asansör girişlerine deprem sırasında kullanılmaz yazısı görünür şekilde yazılmalıdır</a:t>
            </a:r>
            <a:endParaRPr kumimoji="0" lang="tr-TR" sz="3200" b="1" i="0" u="none" strike="noStrike" cap="none" normalizeH="0" baseline="0" dirty="0" smtClean="0">
              <a:ln>
                <a:noFill/>
              </a:ln>
              <a:solidFill>
                <a:srgbClr val="FF0000"/>
              </a:solidFill>
              <a:effectLst/>
              <a:latin typeface="Arial" pitchFamily="34" charset="0"/>
              <a:cs typeface="Arial" pitchFamily="34" charset="0"/>
            </a:endParaRPr>
          </a:p>
        </p:txBody>
      </p:sp>
      <p:pic>
        <p:nvPicPr>
          <p:cNvPr id="9" name="8 Resim" descr="C:\Users\nurullah\Desktop\asansorkullanmayiniz.png"/>
          <p:cNvPicPr/>
          <p:nvPr/>
        </p:nvPicPr>
        <p:blipFill>
          <a:blip r:embed="rId4" cstate="print"/>
          <a:srcRect/>
          <a:stretch>
            <a:fillRect/>
          </a:stretch>
        </p:blipFill>
        <p:spPr bwMode="auto">
          <a:xfrm>
            <a:off x="3419872" y="3140968"/>
            <a:ext cx="5328592" cy="324036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TEMİZLİK İŞİ VE İŞÇİLERİ</a:t>
            </a:r>
            <a:endParaRPr lang="tr-TR" sz="2800" b="1" dirty="0">
              <a:solidFill>
                <a:srgbClr val="FF0000"/>
              </a:solidFill>
            </a:endParaRPr>
          </a:p>
        </p:txBody>
      </p:sp>
      <p:sp>
        <p:nvSpPr>
          <p:cNvPr id="10" name="9 Metin kutusu"/>
          <p:cNvSpPr txBox="1"/>
          <p:nvPr/>
        </p:nvSpPr>
        <p:spPr>
          <a:xfrm>
            <a:off x="2123728" y="1556792"/>
            <a:ext cx="4824536" cy="1384995"/>
          </a:xfrm>
          <a:prstGeom prst="rect">
            <a:avLst/>
          </a:prstGeom>
          <a:noFill/>
        </p:spPr>
        <p:txBody>
          <a:bodyPr wrap="square" rtlCol="0">
            <a:spAutoFit/>
          </a:bodyPr>
          <a:lstStyle/>
          <a:p>
            <a:pPr lvl="0"/>
            <a:r>
              <a:rPr lang="tr-TR" sz="2800" dirty="0" smtClean="0">
                <a:solidFill>
                  <a:srgbClr val="0000FF"/>
                </a:solidFill>
              </a:rPr>
              <a:t>Temizlik zamanında ve ıslak zeminler için kaygan zemin levhaları bırakılmalıdır.</a:t>
            </a:r>
            <a:endParaRPr lang="tr-TR" sz="2800" dirty="0">
              <a:solidFill>
                <a:srgbClr val="0000FF"/>
              </a:solidFill>
            </a:endParaRPr>
          </a:p>
        </p:txBody>
      </p:sp>
      <p:pic>
        <p:nvPicPr>
          <p:cNvPr id="8" name="7 Resim" descr="C:\Users\nurullah\Desktop\KAYGAN ZEMİN LEVHASI.jpg"/>
          <p:cNvPicPr/>
          <p:nvPr/>
        </p:nvPicPr>
        <p:blipFill>
          <a:blip r:embed="rId3" cstate="print"/>
          <a:srcRect/>
          <a:stretch>
            <a:fillRect/>
          </a:stretch>
        </p:blipFill>
        <p:spPr bwMode="auto">
          <a:xfrm>
            <a:off x="251520" y="3284984"/>
            <a:ext cx="3384376" cy="2880320"/>
          </a:xfrm>
          <a:prstGeom prst="rect">
            <a:avLst/>
          </a:prstGeom>
          <a:noFill/>
          <a:ln w="9525">
            <a:noFill/>
            <a:miter lim="800000"/>
            <a:headEnd/>
            <a:tailEnd/>
          </a:ln>
        </p:spPr>
      </p:pic>
      <p:pic>
        <p:nvPicPr>
          <p:cNvPr id="9" name="8 Resim" descr="http://www.levhadunyasi.com/1203-home_default/dikkat-kaygan-zemin.jpg"/>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2000" y="2852936"/>
            <a:ext cx="3354859" cy="3210843"/>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FF0000"/>
                </a:solidFill>
              </a:rPr>
              <a:t>TEMİZLİK İŞİ VE İŞÇİLERİ</a:t>
            </a:r>
            <a:endParaRPr lang="tr-TR" sz="2800" b="1" dirty="0">
              <a:solidFill>
                <a:srgbClr val="FF0000"/>
              </a:solidFill>
            </a:endParaRPr>
          </a:p>
        </p:txBody>
      </p:sp>
      <p:sp>
        <p:nvSpPr>
          <p:cNvPr id="10" name="9 Metin kutusu"/>
          <p:cNvSpPr txBox="1"/>
          <p:nvPr/>
        </p:nvSpPr>
        <p:spPr>
          <a:xfrm>
            <a:off x="395536" y="1340769"/>
            <a:ext cx="8208912" cy="1323439"/>
          </a:xfrm>
          <a:prstGeom prst="rect">
            <a:avLst/>
          </a:prstGeom>
          <a:noFill/>
        </p:spPr>
        <p:txBody>
          <a:bodyPr wrap="square" rtlCol="0">
            <a:spAutoFit/>
          </a:bodyPr>
          <a:lstStyle/>
          <a:p>
            <a:pPr lvl="0"/>
            <a:r>
              <a:rPr lang="tr-TR" sz="2000" dirty="0" smtClean="0">
                <a:solidFill>
                  <a:srgbClr val="0000FF"/>
                </a:solidFill>
              </a:rPr>
              <a:t>Lavabo ve tuvalet temizliği için çift kova veya çift kovalı presli paspas kullanılmalıdır. (mavi ve </a:t>
            </a:r>
            <a:r>
              <a:rPr lang="tr-TR" sz="2000" dirty="0" smtClean="0">
                <a:solidFill>
                  <a:srgbClr val="FF0000"/>
                </a:solidFill>
              </a:rPr>
              <a:t>kırmızı</a:t>
            </a:r>
            <a:r>
              <a:rPr lang="tr-TR" sz="2000" dirty="0" smtClean="0">
                <a:solidFill>
                  <a:srgbClr val="0000FF"/>
                </a:solidFill>
              </a:rPr>
              <a:t>) </a:t>
            </a:r>
          </a:p>
          <a:p>
            <a:r>
              <a:rPr lang="tr-TR" sz="2000" dirty="0" smtClean="0">
                <a:solidFill>
                  <a:srgbClr val="0000FF"/>
                </a:solidFill>
              </a:rPr>
              <a:t>Paspasların tuvaletlerde yıkanması önlenmeli. Gerekirse paspas yıkamaları için ayrı bir bölme yapılmalı.</a:t>
            </a:r>
            <a:endParaRPr lang="tr-TR" sz="2000" dirty="0">
              <a:solidFill>
                <a:srgbClr val="0000FF"/>
              </a:solidFill>
            </a:endParaRPr>
          </a:p>
        </p:txBody>
      </p:sp>
      <p:pic>
        <p:nvPicPr>
          <p:cNvPr id="7" name="6 Resim" descr="C:\Users\nurullah\Desktop\PRESLİ PASPAS.jpg"/>
          <p:cNvPicPr/>
          <p:nvPr/>
        </p:nvPicPr>
        <p:blipFill>
          <a:blip r:embed="rId3" cstate="print"/>
          <a:srcRect/>
          <a:stretch>
            <a:fillRect/>
          </a:stretch>
        </p:blipFill>
        <p:spPr bwMode="auto">
          <a:xfrm>
            <a:off x="971600" y="3140968"/>
            <a:ext cx="7344816" cy="340995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2123728" y="1196752"/>
            <a:ext cx="5688632" cy="1938992"/>
          </a:xfrm>
          <a:prstGeom prst="rect">
            <a:avLst/>
          </a:prstGeom>
          <a:noFill/>
        </p:spPr>
        <p:txBody>
          <a:bodyPr wrap="square" rtlCol="0">
            <a:spAutoFit/>
          </a:bodyPr>
          <a:lstStyle/>
          <a:p>
            <a:pPr lvl="0"/>
            <a:r>
              <a:rPr lang="tr-TR" sz="2400" dirty="0" smtClean="0">
                <a:solidFill>
                  <a:srgbClr val="0000FF"/>
                </a:solidFill>
              </a:rPr>
              <a:t>Lavabo ve tuvaletlerde mutlaka sıvı sabun, kâğıt havlu ve peçete konulmalı, sık sık kontrol edilerek, eksiklikler giderilmelidir.  Ayrıca mümkünse </a:t>
            </a:r>
            <a:r>
              <a:rPr lang="tr-TR" sz="2400" dirty="0" err="1" smtClean="0">
                <a:solidFill>
                  <a:srgbClr val="0000FF"/>
                </a:solidFill>
              </a:rPr>
              <a:t>sensörlü</a:t>
            </a:r>
            <a:r>
              <a:rPr lang="tr-TR" sz="2400" dirty="0" smtClean="0">
                <a:solidFill>
                  <a:srgbClr val="0000FF"/>
                </a:solidFill>
              </a:rPr>
              <a:t> kâğıt havlu makinesi temin edilmelidir.</a:t>
            </a:r>
            <a:endParaRPr lang="tr-TR" sz="2400" dirty="0">
              <a:solidFill>
                <a:srgbClr val="0000FF"/>
              </a:solidFill>
            </a:endParaRPr>
          </a:p>
        </p:txBody>
      </p:sp>
      <p:pic>
        <p:nvPicPr>
          <p:cNvPr id="11" name="10 Resim" descr="C:\Users\nurullah\Desktop\sabun havlu.jpg"/>
          <p:cNvPicPr/>
          <p:nvPr/>
        </p:nvPicPr>
        <p:blipFill>
          <a:blip r:embed="rId3" cstate="print"/>
          <a:srcRect/>
          <a:stretch>
            <a:fillRect/>
          </a:stretch>
        </p:blipFill>
        <p:spPr bwMode="auto">
          <a:xfrm>
            <a:off x="1187624" y="3284984"/>
            <a:ext cx="3672408" cy="2880320"/>
          </a:xfrm>
          <a:prstGeom prst="rect">
            <a:avLst/>
          </a:prstGeom>
          <a:noFill/>
          <a:ln w="9525">
            <a:noFill/>
            <a:miter lim="800000"/>
            <a:headEnd/>
            <a:tailEnd/>
          </a:ln>
        </p:spPr>
      </p:pic>
      <p:sp>
        <p:nvSpPr>
          <p:cNvPr id="7" name="6 Dikdörtgen"/>
          <p:cNvSpPr/>
          <p:nvPr/>
        </p:nvSpPr>
        <p:spPr>
          <a:xfrm>
            <a:off x="5148064" y="3717032"/>
            <a:ext cx="3053978" cy="369332"/>
          </a:xfrm>
          <a:prstGeom prst="rect">
            <a:avLst/>
          </a:prstGeom>
        </p:spPr>
        <p:txBody>
          <a:bodyPr wrap="none">
            <a:spAutoFit/>
          </a:bodyPr>
          <a:lstStyle/>
          <a:p>
            <a:r>
              <a:rPr lang="tr-TR" dirty="0" err="1" smtClean="0">
                <a:solidFill>
                  <a:srgbClr val="FF0000"/>
                </a:solidFill>
              </a:rPr>
              <a:t>WC’lerde</a:t>
            </a:r>
            <a:r>
              <a:rPr lang="tr-TR" dirty="0" smtClean="0">
                <a:solidFill>
                  <a:srgbClr val="FF0000"/>
                </a:solidFill>
              </a:rPr>
              <a:t> hijyen sağlanmış mı?</a:t>
            </a:r>
            <a:endParaRPr lang="tr-TR" dirty="0">
              <a:solidFill>
                <a:srgbClr val="FF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467544" y="1412776"/>
            <a:ext cx="7776864" cy="1384995"/>
          </a:xfrm>
          <a:prstGeom prst="rect">
            <a:avLst/>
          </a:prstGeom>
          <a:noFill/>
        </p:spPr>
        <p:txBody>
          <a:bodyPr wrap="square" rtlCol="0">
            <a:spAutoFit/>
          </a:bodyPr>
          <a:lstStyle/>
          <a:p>
            <a:pPr lvl="0"/>
            <a:r>
              <a:rPr lang="tr-TR" sz="2800" dirty="0" smtClean="0">
                <a:solidFill>
                  <a:srgbClr val="0000FF"/>
                </a:solidFill>
              </a:rPr>
              <a:t>Lavabo ve tuvalet temizliğine dikkat edilmeli. Temizlikler belirli periyotlarla yapılıp görevliler tarafından kayıt altında tutulmalı.</a:t>
            </a:r>
            <a:endParaRPr lang="tr-TR" sz="2800" dirty="0">
              <a:solidFill>
                <a:srgbClr val="0000FF"/>
              </a:solidFill>
            </a:endParaRPr>
          </a:p>
        </p:txBody>
      </p:sp>
      <p:pic>
        <p:nvPicPr>
          <p:cNvPr id="7" name="6 Resim" descr="C:\Users\nurullah\Desktop\lavabo taşları.jpg"/>
          <p:cNvPicPr/>
          <p:nvPr/>
        </p:nvPicPr>
        <p:blipFill>
          <a:blip r:embed="rId3" cstate="print"/>
          <a:srcRect/>
          <a:stretch>
            <a:fillRect/>
          </a:stretch>
        </p:blipFill>
        <p:spPr bwMode="auto">
          <a:xfrm>
            <a:off x="467544" y="2996952"/>
            <a:ext cx="3888432" cy="3240360"/>
          </a:xfrm>
          <a:prstGeom prst="rect">
            <a:avLst/>
          </a:prstGeom>
          <a:noFill/>
          <a:ln w="9525">
            <a:noFill/>
            <a:miter lim="800000"/>
            <a:headEnd/>
            <a:tailEnd/>
          </a:ln>
        </p:spPr>
      </p:pic>
      <p:pic>
        <p:nvPicPr>
          <p:cNvPr id="9" name="8 Resim" descr="C:\Users\nurullah\Desktop\AHBPlan.jpg"/>
          <p:cNvPicPr/>
          <p:nvPr/>
        </p:nvPicPr>
        <p:blipFill>
          <a:blip r:embed="rId4" cstate="print"/>
          <a:srcRect/>
          <a:stretch>
            <a:fillRect/>
          </a:stretch>
        </p:blipFill>
        <p:spPr bwMode="auto">
          <a:xfrm>
            <a:off x="4644008" y="2924944"/>
            <a:ext cx="4104456" cy="3312368"/>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467544" y="1412776"/>
            <a:ext cx="7776864" cy="1384995"/>
          </a:xfrm>
          <a:prstGeom prst="rect">
            <a:avLst/>
          </a:prstGeom>
          <a:noFill/>
        </p:spPr>
        <p:txBody>
          <a:bodyPr wrap="square" rtlCol="0">
            <a:spAutoFit/>
          </a:bodyPr>
          <a:lstStyle/>
          <a:p>
            <a:pPr lvl="0"/>
            <a:r>
              <a:rPr lang="tr-TR" sz="2800" dirty="0" smtClean="0"/>
              <a:t>Okul ve sınıflarda daima kapalı çöp kutuları kullanılmalı ve çöplerin kısa periyotlarla boşaltılması sağlanmalıdır.</a:t>
            </a:r>
            <a:endParaRPr lang="tr-TR" sz="2800" dirty="0"/>
          </a:p>
        </p:txBody>
      </p:sp>
      <p:pic>
        <p:nvPicPr>
          <p:cNvPr id="10" name="9 Resim" descr="C:\Users\nurullah\Desktop\plastik-pedalli-cop-kovasi-no-3.jpg"/>
          <p:cNvPicPr/>
          <p:nvPr/>
        </p:nvPicPr>
        <p:blipFill>
          <a:blip r:embed="rId3" cstate="print"/>
          <a:srcRect/>
          <a:stretch>
            <a:fillRect/>
          </a:stretch>
        </p:blipFill>
        <p:spPr bwMode="auto">
          <a:xfrm>
            <a:off x="5004048" y="2780928"/>
            <a:ext cx="2592288" cy="3168352"/>
          </a:xfrm>
          <a:prstGeom prst="rect">
            <a:avLst/>
          </a:prstGeom>
          <a:noFill/>
          <a:ln w="9525">
            <a:noFill/>
            <a:miter lim="800000"/>
            <a:headEnd/>
            <a:tailEnd/>
          </a:ln>
        </p:spPr>
      </p:pic>
      <p:sp>
        <p:nvSpPr>
          <p:cNvPr id="7" name="6 Dikdörtgen"/>
          <p:cNvSpPr/>
          <p:nvPr/>
        </p:nvSpPr>
        <p:spPr>
          <a:xfrm>
            <a:off x="467544" y="3645024"/>
            <a:ext cx="4572000" cy="1200329"/>
          </a:xfrm>
          <a:prstGeom prst="rect">
            <a:avLst/>
          </a:prstGeom>
        </p:spPr>
        <p:txBody>
          <a:bodyPr>
            <a:spAutoFit/>
          </a:bodyPr>
          <a:lstStyle/>
          <a:p>
            <a:r>
              <a:rPr lang="tr-TR" dirty="0" smtClean="0">
                <a:solidFill>
                  <a:srgbClr val="0000FF"/>
                </a:solidFill>
                <a:latin typeface="Arial Black" pitchFamily="34" charset="0"/>
              </a:rPr>
              <a:t>İhtiyaç noktalarında uygun çöp kovaları  veya </a:t>
            </a:r>
            <a:r>
              <a:rPr lang="tr-TR" dirty="0" err="1" smtClean="0">
                <a:solidFill>
                  <a:srgbClr val="0000FF"/>
                </a:solidFill>
                <a:latin typeface="Arial Black" pitchFamily="34" charset="0"/>
              </a:rPr>
              <a:t>geridönüşüm</a:t>
            </a:r>
            <a:r>
              <a:rPr lang="tr-TR" dirty="0" smtClean="0">
                <a:solidFill>
                  <a:srgbClr val="0000FF"/>
                </a:solidFill>
                <a:latin typeface="Arial Black" pitchFamily="34" charset="0"/>
              </a:rPr>
              <a:t> kutuları  güvenli olarak  yerleştirilmiş mi?</a:t>
            </a:r>
            <a:endParaRPr lang="tr-TR" dirty="0">
              <a:solidFill>
                <a:srgbClr val="0000FF"/>
              </a:solidFill>
              <a:latin typeface="Arial Black"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467544" y="1412776"/>
            <a:ext cx="7776864" cy="954107"/>
          </a:xfrm>
          <a:prstGeom prst="rect">
            <a:avLst/>
          </a:prstGeom>
          <a:noFill/>
        </p:spPr>
        <p:txBody>
          <a:bodyPr wrap="square" rtlCol="0">
            <a:spAutoFit/>
          </a:bodyPr>
          <a:lstStyle/>
          <a:p>
            <a:pPr lvl="0"/>
            <a:r>
              <a:rPr lang="tr-TR" sz="2800" dirty="0" smtClean="0">
                <a:solidFill>
                  <a:srgbClr val="FF0000"/>
                </a:solidFill>
              </a:rPr>
              <a:t>Sağlam olmayan lavabo taşlarına bir an önce müdahale edilerek gerekli tedbirler alınmalıdır.</a:t>
            </a:r>
            <a:endParaRPr lang="tr-TR" sz="2800" dirty="0">
              <a:solidFill>
                <a:srgbClr val="FF0000"/>
              </a:solidFill>
            </a:endParaRPr>
          </a:p>
        </p:txBody>
      </p:sp>
      <p:pic>
        <p:nvPicPr>
          <p:cNvPr id="7" name="6 Resim" descr="C:\Users\nurullah\Desktop\lavabo taşları.jpg"/>
          <p:cNvPicPr/>
          <p:nvPr/>
        </p:nvPicPr>
        <p:blipFill>
          <a:blip r:embed="rId3" cstate="print"/>
          <a:srcRect/>
          <a:stretch>
            <a:fillRect/>
          </a:stretch>
        </p:blipFill>
        <p:spPr bwMode="auto">
          <a:xfrm>
            <a:off x="4860032" y="2420888"/>
            <a:ext cx="3888432" cy="3240360"/>
          </a:xfrm>
          <a:prstGeom prst="rect">
            <a:avLst/>
          </a:prstGeom>
          <a:noFill/>
          <a:ln w="9525">
            <a:noFill/>
            <a:miter lim="800000"/>
            <a:headEnd/>
            <a:tailEnd/>
          </a:ln>
        </p:spPr>
      </p:pic>
      <p:sp>
        <p:nvSpPr>
          <p:cNvPr id="9" name="8 Metin kutusu"/>
          <p:cNvSpPr txBox="1"/>
          <p:nvPr/>
        </p:nvSpPr>
        <p:spPr>
          <a:xfrm>
            <a:off x="683568" y="4005064"/>
            <a:ext cx="3024336" cy="1384995"/>
          </a:xfrm>
          <a:prstGeom prst="rect">
            <a:avLst/>
          </a:prstGeom>
          <a:noFill/>
        </p:spPr>
        <p:txBody>
          <a:bodyPr wrap="square" rtlCol="0">
            <a:spAutoFit/>
          </a:bodyPr>
          <a:lstStyle/>
          <a:p>
            <a:pPr lvl="0"/>
            <a:r>
              <a:rPr lang="tr-TR" sz="2800" dirty="0" smtClean="0">
                <a:solidFill>
                  <a:srgbClr val="0000FF"/>
                </a:solidFill>
              </a:rPr>
              <a:t>Lavabolarda yeterli aydınlatma sağlanmış mı?</a:t>
            </a:r>
            <a:endParaRPr lang="tr-TR" sz="2800" dirty="0">
              <a:solidFill>
                <a:srgbClr val="0000FF"/>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467544" y="1412776"/>
            <a:ext cx="7776864" cy="1815882"/>
          </a:xfrm>
          <a:prstGeom prst="rect">
            <a:avLst/>
          </a:prstGeom>
          <a:noFill/>
        </p:spPr>
        <p:txBody>
          <a:bodyPr wrap="square" rtlCol="0">
            <a:spAutoFit/>
          </a:bodyPr>
          <a:lstStyle/>
          <a:p>
            <a:pPr lvl="0"/>
            <a:r>
              <a:rPr lang="tr-TR" sz="2800" dirty="0" smtClean="0"/>
              <a:t>Tuvalet temizliği için kullanılan eldivenler ve malzemeler diğer alanların temizliğinde kesinlikle kullanılmamalıdır. Temizlikte mutlaka eldiven kullanılmalıdır.</a:t>
            </a:r>
            <a:endParaRPr lang="tr-TR" sz="2800" dirty="0"/>
          </a:p>
        </p:txBody>
      </p:sp>
      <p:pic>
        <p:nvPicPr>
          <p:cNvPr id="10" name="9 Resim" descr="C:\Users\nurullah\Desktop\BULAIK~1.PNG"/>
          <p:cNvPicPr/>
          <p:nvPr/>
        </p:nvPicPr>
        <p:blipFill>
          <a:blip r:embed="rId3" cstate="print"/>
          <a:srcRect/>
          <a:stretch>
            <a:fillRect/>
          </a:stretch>
        </p:blipFill>
        <p:spPr bwMode="auto">
          <a:xfrm>
            <a:off x="3131840" y="2924944"/>
            <a:ext cx="4320480" cy="3528392"/>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TEMİZLİK İŞİ VE İŞÇİLERİ</a:t>
            </a:r>
            <a:endParaRPr lang="tr-TR" sz="2800" b="1" dirty="0">
              <a:solidFill>
                <a:srgbClr val="002060"/>
              </a:solidFill>
            </a:endParaRPr>
          </a:p>
        </p:txBody>
      </p:sp>
      <p:sp>
        <p:nvSpPr>
          <p:cNvPr id="8" name="7 Metin kutusu"/>
          <p:cNvSpPr txBox="1"/>
          <p:nvPr/>
        </p:nvSpPr>
        <p:spPr>
          <a:xfrm>
            <a:off x="1475656" y="1412776"/>
            <a:ext cx="6768752" cy="1384995"/>
          </a:xfrm>
          <a:prstGeom prst="rect">
            <a:avLst/>
          </a:prstGeom>
          <a:noFill/>
        </p:spPr>
        <p:txBody>
          <a:bodyPr wrap="square" rtlCol="0">
            <a:spAutoFit/>
          </a:bodyPr>
          <a:lstStyle/>
          <a:p>
            <a:r>
              <a:rPr lang="tr-TR" sz="2800" b="1" dirty="0" smtClean="0">
                <a:solidFill>
                  <a:srgbClr val="0000FF"/>
                </a:solidFill>
              </a:rPr>
              <a:t>Temizlik personeline minimum aşağıdaki kişisel koruyucu donanımlar (KKD) temin edilmeli</a:t>
            </a:r>
            <a:endParaRPr lang="tr-TR" sz="2800" b="1" dirty="0">
              <a:solidFill>
                <a:srgbClr val="0000FF"/>
              </a:solidFill>
            </a:endParaRPr>
          </a:p>
        </p:txBody>
      </p:sp>
      <p:sp>
        <p:nvSpPr>
          <p:cNvPr id="9" name="8 Metin kutusu"/>
          <p:cNvSpPr txBox="1"/>
          <p:nvPr/>
        </p:nvSpPr>
        <p:spPr>
          <a:xfrm>
            <a:off x="827584" y="3140968"/>
            <a:ext cx="6768752" cy="1815882"/>
          </a:xfrm>
          <a:prstGeom prst="rect">
            <a:avLst/>
          </a:prstGeom>
          <a:noFill/>
        </p:spPr>
        <p:txBody>
          <a:bodyPr wrap="square" rtlCol="0">
            <a:spAutoFit/>
          </a:bodyPr>
          <a:lstStyle/>
          <a:p>
            <a:pPr marL="514350" indent="-514350">
              <a:buAutoNum type="arabicPeriod"/>
            </a:pPr>
            <a:r>
              <a:rPr lang="tr-TR" sz="2800" b="1" dirty="0" smtClean="0">
                <a:solidFill>
                  <a:srgbClr val="0070C0"/>
                </a:solidFill>
              </a:rPr>
              <a:t>Yarım yüz maskesi</a:t>
            </a:r>
          </a:p>
          <a:p>
            <a:pPr marL="514350" indent="-514350">
              <a:buAutoNum type="arabicPeriod"/>
            </a:pPr>
            <a:r>
              <a:rPr lang="tr-TR" sz="2800" b="1" dirty="0" smtClean="0">
                <a:solidFill>
                  <a:srgbClr val="0070C0"/>
                </a:solidFill>
              </a:rPr>
              <a:t>İş elbisesi ( İşine uygun)</a:t>
            </a:r>
          </a:p>
          <a:p>
            <a:pPr marL="514350" indent="-514350">
              <a:buAutoNum type="arabicPeriod"/>
            </a:pPr>
            <a:r>
              <a:rPr lang="tr-TR" sz="2800" b="1" dirty="0" smtClean="0">
                <a:solidFill>
                  <a:srgbClr val="0070C0"/>
                </a:solidFill>
              </a:rPr>
              <a:t>Kaymaz özellikli ayakkabı veya çizme</a:t>
            </a:r>
          </a:p>
          <a:p>
            <a:pPr marL="514350" indent="-514350">
              <a:buAutoNum type="arabicPeriod"/>
            </a:pPr>
            <a:r>
              <a:rPr lang="tr-TR" sz="2800" b="1" dirty="0" smtClean="0">
                <a:solidFill>
                  <a:srgbClr val="0070C0"/>
                </a:solidFill>
              </a:rPr>
              <a:t>Eldiven </a:t>
            </a:r>
            <a:r>
              <a:rPr lang="tr-TR" sz="2400" b="1" dirty="0" smtClean="0">
                <a:solidFill>
                  <a:srgbClr val="0070C0"/>
                </a:solidFill>
              </a:rPr>
              <a:t>(</a:t>
            </a:r>
            <a:r>
              <a:rPr lang="tr-TR" sz="2400" b="1" dirty="0" err="1" smtClean="0">
                <a:solidFill>
                  <a:srgbClr val="0070C0"/>
                </a:solidFill>
              </a:rPr>
              <a:t>Kimsayallara</a:t>
            </a:r>
            <a:r>
              <a:rPr lang="tr-TR" sz="2400" b="1" dirty="0" smtClean="0">
                <a:solidFill>
                  <a:srgbClr val="0070C0"/>
                </a:solidFill>
              </a:rPr>
              <a:t> dayanıklı çok kullanımlı)</a:t>
            </a:r>
            <a:endParaRPr lang="tr-TR" sz="2800" b="1" dirty="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TOPLANMA ALANI</a:t>
            </a:r>
            <a:endParaRPr lang="tr-TR" sz="2800" b="1" dirty="0">
              <a:solidFill>
                <a:srgbClr val="FF0000"/>
              </a:solidFill>
            </a:endParaRPr>
          </a:p>
        </p:txBody>
      </p:sp>
      <p:sp>
        <p:nvSpPr>
          <p:cNvPr id="23553" name="Rectangle 1"/>
          <p:cNvSpPr>
            <a:spLocks noChangeArrowheads="1"/>
          </p:cNvSpPr>
          <p:nvPr/>
        </p:nvSpPr>
        <p:spPr bwMode="auto">
          <a:xfrm>
            <a:off x="1763688" y="1340188"/>
            <a:ext cx="669674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800" b="0" i="0" u="none" strike="noStrike" cap="none" normalizeH="0" baseline="0" dirty="0" smtClean="0">
                <a:ln>
                  <a:noFill/>
                </a:ln>
                <a:solidFill>
                  <a:srgbClr val="0070C0"/>
                </a:solidFill>
                <a:effectLst/>
                <a:latin typeface="Times New Roman" pitchFamily="18" charset="0"/>
                <a:cs typeface="Times New Roman" pitchFamily="18" charset="0"/>
              </a:rPr>
              <a:t>Acil durumlarda toplanma yeri/noktası levhası ile toplanma yeri belirlenmelidir.</a:t>
            </a:r>
            <a:endParaRPr kumimoji="0" lang="tr-TR" sz="4000" b="0" i="0" u="none" strike="noStrike" cap="none" normalizeH="0" baseline="0" dirty="0" smtClean="0">
              <a:ln>
                <a:noFill/>
              </a:ln>
              <a:solidFill>
                <a:srgbClr val="0070C0"/>
              </a:solidFill>
              <a:effectLst/>
              <a:latin typeface="Arial" pitchFamily="34" charset="0"/>
              <a:cs typeface="Arial" pitchFamily="34" charset="0"/>
            </a:endParaRPr>
          </a:p>
        </p:txBody>
      </p:sp>
      <p:pic>
        <p:nvPicPr>
          <p:cNvPr id="23554" name="Picture 2" descr="C:\Users\Casper\Desktop\İŞ KAZ\25.jpg"/>
          <p:cNvPicPr>
            <a:picLocks noChangeAspect="1" noChangeArrowheads="1"/>
          </p:cNvPicPr>
          <p:nvPr/>
        </p:nvPicPr>
        <p:blipFill>
          <a:blip r:embed="rId2" cstate="print"/>
          <a:srcRect/>
          <a:stretch>
            <a:fillRect/>
          </a:stretch>
        </p:blipFill>
        <p:spPr bwMode="auto">
          <a:xfrm>
            <a:off x="467544" y="2348880"/>
            <a:ext cx="2088232" cy="4108738"/>
          </a:xfrm>
          <a:prstGeom prst="rect">
            <a:avLst/>
          </a:prstGeom>
          <a:noFill/>
        </p:spPr>
      </p:pic>
      <p:sp>
        <p:nvSpPr>
          <p:cNvPr id="9" name="Rectangle 1"/>
          <p:cNvSpPr>
            <a:spLocks noChangeArrowheads="1"/>
          </p:cNvSpPr>
          <p:nvPr/>
        </p:nvSpPr>
        <p:spPr bwMode="auto">
          <a:xfrm>
            <a:off x="3059832" y="2924944"/>
            <a:ext cx="55091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800" b="0" i="0" u="none" strike="noStrike" cap="none" normalizeH="0" baseline="0" dirty="0" smtClean="0">
                <a:ln>
                  <a:noFill/>
                </a:ln>
                <a:solidFill>
                  <a:srgbClr val="0070C0"/>
                </a:solidFill>
                <a:effectLst/>
                <a:latin typeface="Times New Roman" pitchFamily="18" charset="0"/>
                <a:cs typeface="Times New Roman" pitchFamily="18" charset="0"/>
              </a:rPr>
              <a:t>Mümkünse her sınıf için ayrı ayrı düzenlenmelidir.</a:t>
            </a:r>
            <a:endParaRPr kumimoji="0" lang="tr-TR" sz="40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TEMİZ SU</a:t>
            </a:r>
            <a:endParaRPr lang="tr-TR" sz="2800" b="1" dirty="0">
              <a:solidFill>
                <a:srgbClr val="002060"/>
              </a:solidFill>
            </a:endParaRPr>
          </a:p>
        </p:txBody>
      </p:sp>
      <p:sp>
        <p:nvSpPr>
          <p:cNvPr id="8" name="7 Metin kutusu"/>
          <p:cNvSpPr txBox="1"/>
          <p:nvPr/>
        </p:nvSpPr>
        <p:spPr>
          <a:xfrm>
            <a:off x="1475656" y="1340768"/>
            <a:ext cx="7272808" cy="1569660"/>
          </a:xfrm>
          <a:prstGeom prst="rect">
            <a:avLst/>
          </a:prstGeom>
          <a:noFill/>
        </p:spPr>
        <p:txBody>
          <a:bodyPr wrap="square" rtlCol="0">
            <a:spAutoFit/>
          </a:bodyPr>
          <a:lstStyle/>
          <a:p>
            <a:pPr lvl="0"/>
            <a:r>
              <a:rPr lang="tr-TR" sz="2400" dirty="0" smtClean="0">
                <a:solidFill>
                  <a:srgbClr val="0000FF"/>
                </a:solidFill>
              </a:rPr>
              <a:t>Öğrencilerin tuvaletteki lavabo çeşmelerinden su içmeleri önlenmeli, </a:t>
            </a:r>
            <a:r>
              <a:rPr lang="tr-TR" sz="2400" u="sng" dirty="0" smtClean="0">
                <a:solidFill>
                  <a:srgbClr val="0000FF"/>
                </a:solidFill>
              </a:rPr>
              <a:t>mümkünse</a:t>
            </a:r>
            <a:r>
              <a:rPr lang="tr-TR" sz="2400" dirty="0" smtClean="0">
                <a:solidFill>
                  <a:srgbClr val="0000FF"/>
                </a:solidFill>
              </a:rPr>
              <a:t> okula uygun görülen yerlere çeşme yaptırılarak içme suyu temin edilmeli, su depoları periyodik olarak temizlenmeli ve klorlanmalıdır.</a:t>
            </a:r>
            <a:endParaRPr lang="tr-TR" sz="2400" dirty="0">
              <a:solidFill>
                <a:srgbClr val="0000FF"/>
              </a:solidFill>
            </a:endParaRPr>
          </a:p>
        </p:txBody>
      </p:sp>
      <p:pic>
        <p:nvPicPr>
          <p:cNvPr id="36866" name="Picture 2" descr="C:\Users\Casper\Desktop\İŞ KAZ\28.jpg"/>
          <p:cNvPicPr>
            <a:picLocks noChangeAspect="1" noChangeArrowheads="1"/>
          </p:cNvPicPr>
          <p:nvPr/>
        </p:nvPicPr>
        <p:blipFill>
          <a:blip r:embed="rId3" cstate="print"/>
          <a:srcRect/>
          <a:stretch>
            <a:fillRect/>
          </a:stretch>
        </p:blipFill>
        <p:spPr bwMode="auto">
          <a:xfrm>
            <a:off x="1259632" y="3068959"/>
            <a:ext cx="6696744" cy="3099555"/>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OKUL </a:t>
            </a:r>
            <a:r>
              <a:rPr lang="tr-TR" sz="2800" b="1" dirty="0" err="1" smtClean="0">
                <a:solidFill>
                  <a:srgbClr val="002060"/>
                </a:solidFill>
              </a:rPr>
              <a:t>KANTİNi</a:t>
            </a:r>
            <a:endParaRPr lang="tr-TR" sz="2800" b="1" dirty="0">
              <a:solidFill>
                <a:srgbClr val="002060"/>
              </a:solidFill>
            </a:endParaRPr>
          </a:p>
        </p:txBody>
      </p:sp>
      <p:sp>
        <p:nvSpPr>
          <p:cNvPr id="8" name="7 Metin kutusu"/>
          <p:cNvSpPr txBox="1"/>
          <p:nvPr/>
        </p:nvSpPr>
        <p:spPr>
          <a:xfrm>
            <a:off x="1475656" y="1340768"/>
            <a:ext cx="7272808" cy="1200329"/>
          </a:xfrm>
          <a:prstGeom prst="rect">
            <a:avLst/>
          </a:prstGeom>
          <a:noFill/>
        </p:spPr>
        <p:txBody>
          <a:bodyPr wrap="square" rtlCol="0">
            <a:spAutoFit/>
          </a:bodyPr>
          <a:lstStyle/>
          <a:p>
            <a:pPr lvl="0"/>
            <a:r>
              <a:rPr lang="tr-TR" sz="2400" dirty="0" smtClean="0">
                <a:solidFill>
                  <a:srgbClr val="0000FF"/>
                </a:solidFill>
              </a:rPr>
              <a:t>Kantinlerde satılan yiyecek ve içeceklerin gıda yönetmeliğine uygun standartlarda olması sağlanmalı, denetimlerinin düzenli olarak yaptırılması sağlanmalıdır.</a:t>
            </a:r>
            <a:endParaRPr lang="tr-TR" sz="2400" dirty="0">
              <a:solidFill>
                <a:srgbClr val="0000FF"/>
              </a:solidFill>
            </a:endParaRPr>
          </a:p>
        </p:txBody>
      </p:sp>
      <p:sp>
        <p:nvSpPr>
          <p:cNvPr id="37889" name="Rectangle 1"/>
          <p:cNvSpPr>
            <a:spLocks noChangeArrowheads="1"/>
          </p:cNvSpPr>
          <p:nvPr/>
        </p:nvSpPr>
        <p:spPr bwMode="auto">
          <a:xfrm>
            <a:off x="827584" y="3406934"/>
            <a:ext cx="273630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400" b="1" i="0" u="none" strike="noStrike" cap="none" normalizeH="0" baseline="0" dirty="0" smtClean="0">
                <a:ln>
                  <a:noFill/>
                </a:ln>
                <a:solidFill>
                  <a:srgbClr val="FF0000"/>
                </a:solidFill>
                <a:effectLst/>
                <a:ea typeface="Times New Roman" pitchFamily="18" charset="0"/>
                <a:cs typeface="Arial" pitchFamily="34" charset="0"/>
              </a:rPr>
              <a:t>Kantinde çalışanların sigorta bilgileri kontrol edilmeli. Sigortasız çalışmalar engellenmelidir.</a:t>
            </a:r>
          </a:p>
        </p:txBody>
      </p:sp>
      <p:pic>
        <p:nvPicPr>
          <p:cNvPr id="37892" name="Picture 4" descr="C:\Users\Casper\Desktop\İŞ KAZ\29B.jpg"/>
          <p:cNvPicPr>
            <a:picLocks noChangeAspect="1" noChangeArrowheads="1"/>
          </p:cNvPicPr>
          <p:nvPr/>
        </p:nvPicPr>
        <p:blipFill>
          <a:blip r:embed="rId3" cstate="print"/>
          <a:srcRect/>
          <a:stretch>
            <a:fillRect/>
          </a:stretch>
        </p:blipFill>
        <p:spPr bwMode="auto">
          <a:xfrm>
            <a:off x="3995936" y="2780928"/>
            <a:ext cx="4522638" cy="3628372"/>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OKUL KANTİNİ</a:t>
            </a:r>
            <a:endParaRPr lang="tr-TR" sz="2800" b="1" dirty="0">
              <a:solidFill>
                <a:srgbClr val="002060"/>
              </a:solidFill>
            </a:endParaRPr>
          </a:p>
        </p:txBody>
      </p:sp>
      <p:sp>
        <p:nvSpPr>
          <p:cNvPr id="8" name="7 Metin kutusu"/>
          <p:cNvSpPr txBox="1"/>
          <p:nvPr/>
        </p:nvSpPr>
        <p:spPr>
          <a:xfrm>
            <a:off x="1115616" y="1340768"/>
            <a:ext cx="7632848" cy="4524315"/>
          </a:xfrm>
          <a:prstGeom prst="rect">
            <a:avLst/>
          </a:prstGeom>
          <a:noFill/>
        </p:spPr>
        <p:txBody>
          <a:bodyPr wrap="square" rtlCol="0">
            <a:spAutoFit/>
          </a:bodyPr>
          <a:lstStyle/>
          <a:p>
            <a:pPr marL="457200" lvl="0" indent="-457200">
              <a:buFont typeface="+mj-lt"/>
              <a:buAutoNum type="arabicPeriod"/>
            </a:pPr>
            <a:r>
              <a:rPr lang="tr-TR" sz="2400" dirty="0" smtClean="0">
                <a:solidFill>
                  <a:srgbClr val="0000FF"/>
                </a:solidFill>
              </a:rPr>
              <a:t>Satışa sunulan gıda maddelerinin ilgili mevzuat uyarınca Gıda,Tarım ve Hayvancılık Bakanlığından Üretim/</a:t>
            </a:r>
            <a:r>
              <a:rPr lang="tr-TR" sz="2400" dirty="0" err="1" smtClean="0">
                <a:solidFill>
                  <a:srgbClr val="0000FF"/>
                </a:solidFill>
              </a:rPr>
              <a:t>Ithalat</a:t>
            </a:r>
            <a:r>
              <a:rPr lang="tr-TR" sz="2400" dirty="0" smtClean="0">
                <a:solidFill>
                  <a:srgbClr val="0000FF"/>
                </a:solidFill>
              </a:rPr>
              <a:t> izinleri var mı?</a:t>
            </a:r>
          </a:p>
          <a:p>
            <a:pPr marL="457200" lvl="0" indent="-457200">
              <a:buFont typeface="+mj-lt"/>
              <a:buAutoNum type="arabicPeriod"/>
            </a:pPr>
            <a:r>
              <a:rPr lang="tr-TR" sz="2400" dirty="0" smtClean="0">
                <a:solidFill>
                  <a:srgbClr val="0000FF"/>
                </a:solidFill>
              </a:rPr>
              <a:t>Havalandırma ve baca her türlü kokuyu önleyecek şekilde mi?</a:t>
            </a:r>
          </a:p>
          <a:p>
            <a:pPr marL="457200" indent="-457200">
              <a:buFont typeface="+mj-lt"/>
              <a:buAutoNum type="arabicPeriod"/>
            </a:pPr>
            <a:r>
              <a:rPr lang="tr-TR" sz="2400" b="1" dirty="0" smtClean="0">
                <a:solidFill>
                  <a:srgbClr val="0000FF"/>
                </a:solidFill>
                <a:cs typeface="Arial" pitchFamily="34" charset="0"/>
              </a:rPr>
              <a:t>Kantin personeli hijyen eğitimi aldı mı?</a:t>
            </a:r>
            <a:endParaRPr lang="tr-TR" sz="3600" b="1" dirty="0" smtClean="0">
              <a:solidFill>
                <a:srgbClr val="0000FF"/>
              </a:solidFill>
              <a:cs typeface="Arial" pitchFamily="34" charset="0"/>
            </a:endParaRPr>
          </a:p>
          <a:p>
            <a:pPr marL="457200" indent="-457200">
              <a:buFont typeface="+mj-lt"/>
              <a:buAutoNum type="arabicPeriod"/>
            </a:pPr>
            <a:endParaRPr lang="tr-TR" sz="2400" dirty="0" smtClean="0">
              <a:solidFill>
                <a:srgbClr val="0000FF"/>
              </a:solidFill>
            </a:endParaRPr>
          </a:p>
          <a:p>
            <a:pPr marL="457200" lvl="0" indent="-457200">
              <a:buFont typeface="+mj-lt"/>
              <a:buAutoNum type="arabicPeriod"/>
            </a:pPr>
            <a:r>
              <a:rPr lang="tr-TR" sz="2400" dirty="0" smtClean="0">
                <a:solidFill>
                  <a:srgbClr val="0000FF"/>
                </a:solidFill>
              </a:rPr>
              <a:t>Çalışan personel için tüberküloz, portör muayenesi yapıldı mı?</a:t>
            </a:r>
          </a:p>
          <a:p>
            <a:pPr marL="457200" lvl="0" indent="-457200">
              <a:buFont typeface="+mj-lt"/>
              <a:buAutoNum type="arabicPeriod"/>
            </a:pPr>
            <a:r>
              <a:rPr lang="tr-TR" sz="2400" dirty="0" smtClean="0">
                <a:solidFill>
                  <a:srgbClr val="0000FF"/>
                </a:solidFill>
              </a:rPr>
              <a:t>Çöp ve her türlü atığın konulacağı kap yeterli sayıda, büyüklükte ve ağzı kapalı mı?</a:t>
            </a:r>
          </a:p>
          <a:p>
            <a:pPr marL="457200" lvl="0" indent="-457200">
              <a:buFont typeface="+mj-lt"/>
              <a:buAutoNum type="arabicPeriod"/>
            </a:pPr>
            <a:r>
              <a:rPr lang="tr-TR" sz="2400" dirty="0" smtClean="0">
                <a:solidFill>
                  <a:srgbClr val="0000FF"/>
                </a:solidFill>
              </a:rPr>
              <a:t>Yangın için özel önlemler alınmış mı?</a:t>
            </a:r>
            <a:endParaRPr lang="tr-TR" sz="2400" dirty="0">
              <a:solidFill>
                <a:srgbClr val="0000FF"/>
              </a:solidFill>
            </a:endParaRPr>
          </a:p>
        </p:txBody>
      </p:sp>
      <p:sp>
        <p:nvSpPr>
          <p:cNvPr id="5" name="4 Dikdörtgen"/>
          <p:cNvSpPr/>
          <p:nvPr/>
        </p:nvSpPr>
        <p:spPr>
          <a:xfrm>
            <a:off x="1403648" y="5877272"/>
            <a:ext cx="6246440" cy="646331"/>
          </a:xfrm>
          <a:prstGeom prst="rect">
            <a:avLst/>
          </a:prstGeom>
        </p:spPr>
        <p:txBody>
          <a:bodyPr wrap="square">
            <a:spAutoFit/>
          </a:bodyPr>
          <a:lstStyle/>
          <a:p>
            <a:r>
              <a:rPr lang="tr-TR" dirty="0" smtClean="0">
                <a:solidFill>
                  <a:srgbClr val="FF0000"/>
                </a:solidFill>
              </a:rPr>
              <a:t>Çalışan personel temizlik kurallarına ( Tırnakların kısa kesilmiş ve iş kıyafetlerinin temiz olması) uyuyor mu?</a:t>
            </a:r>
            <a:endParaRPr lang="tr-TR" dirty="0">
              <a:solidFill>
                <a:srgbClr val="FF000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OKUL </a:t>
            </a:r>
            <a:r>
              <a:rPr lang="tr-TR" sz="2800" b="1" dirty="0" err="1" smtClean="0">
                <a:solidFill>
                  <a:srgbClr val="002060"/>
                </a:solidFill>
              </a:rPr>
              <a:t>KANTİNi</a:t>
            </a:r>
            <a:endParaRPr lang="tr-TR" sz="2800" b="1" dirty="0">
              <a:solidFill>
                <a:srgbClr val="002060"/>
              </a:solidFill>
            </a:endParaRPr>
          </a:p>
        </p:txBody>
      </p:sp>
      <p:pic>
        <p:nvPicPr>
          <p:cNvPr id="50179" name="Picture 3" descr="C:\Users\Casper\Desktop\İŞ KAZ\29A.jpg"/>
          <p:cNvPicPr>
            <a:picLocks noChangeAspect="1" noChangeArrowheads="1"/>
          </p:cNvPicPr>
          <p:nvPr/>
        </p:nvPicPr>
        <p:blipFill>
          <a:blip r:embed="rId3" cstate="print"/>
          <a:srcRect/>
          <a:stretch>
            <a:fillRect/>
          </a:stretch>
        </p:blipFill>
        <p:spPr bwMode="auto">
          <a:xfrm>
            <a:off x="3779912" y="3320833"/>
            <a:ext cx="5044710" cy="3150238"/>
          </a:xfrm>
          <a:prstGeom prst="rect">
            <a:avLst/>
          </a:prstGeom>
          <a:noFill/>
        </p:spPr>
      </p:pic>
      <p:sp>
        <p:nvSpPr>
          <p:cNvPr id="9" name="Rectangle 2"/>
          <p:cNvSpPr>
            <a:spLocks noChangeArrowheads="1"/>
          </p:cNvSpPr>
          <p:nvPr/>
        </p:nvSpPr>
        <p:spPr bwMode="auto">
          <a:xfrm>
            <a:off x="467544" y="1379384"/>
            <a:ext cx="763284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400" b="1" i="0" u="none" strike="noStrike" cap="none" normalizeH="0" baseline="0" dirty="0" smtClean="0">
                <a:ln>
                  <a:noFill/>
                </a:ln>
                <a:solidFill>
                  <a:srgbClr val="0000FF"/>
                </a:solidFill>
                <a:effectLst/>
                <a:ea typeface="Times New Roman" pitchFamily="18" charset="0"/>
                <a:cs typeface="Arial" pitchFamily="34" charset="0"/>
              </a:rPr>
              <a:t>Kantindeki dolu ve boş tüplerin bir arada bulundurulmaması, tüplerin kapalı ortamda bulundurulmaması, boş tüplerin derhal iade edilmesi, dolu tüplerin </a:t>
            </a:r>
            <a:r>
              <a:rPr kumimoji="0" lang="tr-TR" sz="2400" b="1" i="0" u="sng" strike="noStrike" cap="none" normalizeH="0" baseline="0" dirty="0" smtClean="0">
                <a:ln>
                  <a:noFill/>
                </a:ln>
                <a:solidFill>
                  <a:srgbClr val="FF0000"/>
                </a:solidFill>
                <a:effectLst/>
                <a:ea typeface="Times New Roman" pitchFamily="18" charset="0"/>
                <a:cs typeface="Arial" pitchFamily="34" charset="0"/>
              </a:rPr>
              <a:t>mümkünse</a:t>
            </a:r>
            <a:r>
              <a:rPr kumimoji="0" lang="tr-TR" sz="2400" b="1" i="0" u="none" strike="noStrike" cap="none" normalizeH="0" baseline="0" dirty="0" smtClean="0">
                <a:ln>
                  <a:noFill/>
                </a:ln>
                <a:solidFill>
                  <a:srgbClr val="0000FF"/>
                </a:solidFill>
                <a:effectLst/>
                <a:ea typeface="Times New Roman" pitchFamily="18" charset="0"/>
                <a:cs typeface="Arial" pitchFamily="34" charset="0"/>
              </a:rPr>
              <a:t> kantin dışında açık ortamda kafes içerisinde muhafaza edilmesi sağlanmalıdır. </a:t>
            </a:r>
            <a:endParaRPr kumimoji="0" lang="tr-TR" sz="3600" b="1" i="0" u="none" strike="noStrike" cap="none" normalizeH="0" baseline="0" dirty="0" smtClean="0">
              <a:ln>
                <a:noFill/>
              </a:ln>
              <a:solidFill>
                <a:srgbClr val="0000FF"/>
              </a:solidFill>
              <a:effectLst/>
              <a:cs typeface="Arial"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OKUL </a:t>
            </a:r>
            <a:r>
              <a:rPr lang="tr-TR" sz="2800" b="1" dirty="0" err="1" smtClean="0">
                <a:solidFill>
                  <a:srgbClr val="002060"/>
                </a:solidFill>
              </a:rPr>
              <a:t>KANTİNi</a:t>
            </a:r>
            <a:r>
              <a:rPr lang="tr-TR" sz="2800" b="1" dirty="0" smtClean="0">
                <a:solidFill>
                  <a:srgbClr val="002060"/>
                </a:solidFill>
              </a:rPr>
              <a:t> ve YEMEKHANE</a:t>
            </a:r>
            <a:endParaRPr lang="tr-TR" sz="2800" b="1" dirty="0">
              <a:solidFill>
                <a:srgbClr val="002060"/>
              </a:solidFill>
            </a:endParaRPr>
          </a:p>
        </p:txBody>
      </p:sp>
      <p:sp>
        <p:nvSpPr>
          <p:cNvPr id="7" name="6 Dikdörtgen"/>
          <p:cNvSpPr/>
          <p:nvPr/>
        </p:nvSpPr>
        <p:spPr>
          <a:xfrm>
            <a:off x="2286000" y="2967334"/>
            <a:ext cx="5094312" cy="1569660"/>
          </a:xfrm>
          <a:prstGeom prst="rect">
            <a:avLst/>
          </a:prstGeom>
        </p:spPr>
        <p:txBody>
          <a:bodyPr wrap="square">
            <a:spAutoFit/>
          </a:bodyPr>
          <a:lstStyle/>
          <a:p>
            <a:r>
              <a:rPr lang="tr-TR" sz="2400" dirty="0" smtClean="0">
                <a:solidFill>
                  <a:srgbClr val="0000FF"/>
                </a:solidFill>
              </a:rPr>
              <a:t>Hijyen Eğitimi Yönetmeliğinde belirlenen iş kollarında bulunanların aynı yönetmeliğe göre eğitim almaları sağlanmış mı?</a:t>
            </a:r>
            <a:endParaRPr lang="tr-TR" sz="2400" dirty="0">
              <a:solidFill>
                <a:srgbClr val="0000FF"/>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DEVRİLME</a:t>
            </a:r>
            <a:endParaRPr lang="tr-TR" sz="2800" b="1" dirty="0">
              <a:solidFill>
                <a:srgbClr val="002060"/>
              </a:solidFill>
            </a:endParaRPr>
          </a:p>
        </p:txBody>
      </p:sp>
      <p:sp>
        <p:nvSpPr>
          <p:cNvPr id="55297" name="Rectangle 1"/>
          <p:cNvSpPr>
            <a:spLocks noChangeArrowheads="1"/>
          </p:cNvSpPr>
          <p:nvPr/>
        </p:nvSpPr>
        <p:spPr bwMode="auto">
          <a:xfrm>
            <a:off x="1835696" y="1445875"/>
            <a:ext cx="68407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400" b="1" i="0" u="none" strike="noStrike" cap="none" normalizeH="0" baseline="0" dirty="0" smtClean="0">
                <a:ln>
                  <a:noFill/>
                </a:ln>
                <a:solidFill>
                  <a:srgbClr val="0000FF"/>
                </a:solidFill>
                <a:effectLst/>
                <a:cs typeface="Times New Roman" pitchFamily="18" charset="0"/>
              </a:rPr>
              <a:t>Deprem sırasında dolap vb malzemelerin düşüp yaralamaması için duvarlara iyice sabitlenmeli.</a:t>
            </a:r>
            <a:endParaRPr kumimoji="0" lang="tr-TR" sz="3600" b="1" i="0" u="none" strike="noStrike" cap="none" normalizeH="0" baseline="0" dirty="0" smtClean="0">
              <a:ln>
                <a:noFill/>
              </a:ln>
              <a:solidFill>
                <a:srgbClr val="0000FF"/>
              </a:solidFill>
              <a:effectLst/>
              <a:cs typeface="Arial" pitchFamily="34" charset="0"/>
            </a:endParaRPr>
          </a:p>
        </p:txBody>
      </p:sp>
      <p:pic>
        <p:nvPicPr>
          <p:cNvPr id="7" name="6 Resim" descr="C:\Users\nurullah\Desktop\takip edilecek işler\DUVARA MONTE.png"/>
          <p:cNvPicPr/>
          <p:nvPr/>
        </p:nvPicPr>
        <p:blipFill>
          <a:blip r:embed="rId3" cstate="print"/>
          <a:srcRect/>
          <a:stretch>
            <a:fillRect/>
          </a:stretch>
        </p:blipFill>
        <p:spPr bwMode="auto">
          <a:xfrm>
            <a:off x="611560" y="2780928"/>
            <a:ext cx="7344816" cy="3384376"/>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SINIF KAPILARI</a:t>
            </a:r>
            <a:endParaRPr lang="tr-TR" sz="2800" b="1" dirty="0">
              <a:solidFill>
                <a:srgbClr val="002060"/>
              </a:solidFill>
            </a:endParaRPr>
          </a:p>
        </p:txBody>
      </p:sp>
      <p:sp>
        <p:nvSpPr>
          <p:cNvPr id="55297" name="Rectangle 1"/>
          <p:cNvSpPr>
            <a:spLocks noChangeArrowheads="1"/>
          </p:cNvSpPr>
          <p:nvPr/>
        </p:nvSpPr>
        <p:spPr bwMode="auto">
          <a:xfrm>
            <a:off x="1835696" y="1261208"/>
            <a:ext cx="684076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pPr>
            <a:r>
              <a:rPr kumimoji="0" lang="tr-TR" sz="2400" b="1" i="0" u="none" strike="noStrike" cap="none" normalizeH="0" baseline="0" dirty="0" smtClean="0">
                <a:ln>
                  <a:noFill/>
                </a:ln>
                <a:solidFill>
                  <a:srgbClr val="0000FF"/>
                </a:solidFill>
                <a:effectLst/>
                <a:cs typeface="Times New Roman" pitchFamily="18" charset="0"/>
              </a:rPr>
              <a:t>Sınıf kapıları açılıp</a:t>
            </a:r>
            <a:r>
              <a:rPr kumimoji="0" lang="tr-TR" sz="2400" b="1" i="0" u="none" strike="noStrike" cap="none" normalizeH="0" dirty="0" smtClean="0">
                <a:ln>
                  <a:noFill/>
                </a:ln>
                <a:solidFill>
                  <a:srgbClr val="0000FF"/>
                </a:solidFill>
                <a:effectLst/>
                <a:cs typeface="Times New Roman" pitchFamily="18" charset="0"/>
              </a:rPr>
              <a:t> kapanmalarda tehlike yaratmayacak şekilde dışa açılmalıdır.</a:t>
            </a:r>
          </a:p>
          <a:p>
            <a:pPr marL="514350" lvl="0" indent="-514350" fontAlgn="base">
              <a:spcBef>
                <a:spcPct val="0"/>
              </a:spcBef>
              <a:spcAft>
                <a:spcPct val="0"/>
              </a:spcAft>
              <a:buFont typeface="+mj-lt"/>
              <a:buAutoNum type="arabicPeriod"/>
            </a:pPr>
            <a:r>
              <a:rPr lang="tr-TR" sz="2400" b="1" dirty="0" smtClean="0">
                <a:solidFill>
                  <a:srgbClr val="0000FF"/>
                </a:solidFill>
                <a:cs typeface="Arial" pitchFamily="34" charset="0"/>
              </a:rPr>
              <a:t>Sınıf kapıları acil çıkışlar için uygun mu?</a:t>
            </a:r>
            <a:endParaRPr kumimoji="0" lang="tr-TR" sz="2400" b="1" i="0" u="none" strike="noStrike" cap="none" normalizeH="0" baseline="0" dirty="0" smtClean="0">
              <a:ln>
                <a:noFill/>
              </a:ln>
              <a:solidFill>
                <a:srgbClr val="0000FF"/>
              </a:solidFill>
              <a:effectLst/>
              <a:cs typeface="Arial" pitchFamily="34" charset="0"/>
            </a:endParaRPr>
          </a:p>
        </p:txBody>
      </p:sp>
      <p:pic>
        <p:nvPicPr>
          <p:cNvPr id="57347" name="Picture 3" descr="C:\Users\Casper\AppData\Local\Packages\microsoft.windowscommunicationsapps_8wekyb3d8bbwe\LocalState\Files\560\317\image1 [153173].(null)"/>
          <p:cNvPicPr>
            <a:picLocks noChangeAspect="1" noChangeArrowheads="1"/>
          </p:cNvPicPr>
          <p:nvPr/>
        </p:nvPicPr>
        <p:blipFill>
          <a:blip r:embed="rId3" cstate="print"/>
          <a:srcRect/>
          <a:stretch>
            <a:fillRect/>
          </a:stretch>
        </p:blipFill>
        <p:spPr bwMode="auto">
          <a:xfrm>
            <a:off x="3707904" y="2691202"/>
            <a:ext cx="4824536" cy="3615680"/>
          </a:xfrm>
          <a:prstGeom prst="rect">
            <a:avLst/>
          </a:prstGeom>
          <a:noFill/>
        </p:spPr>
      </p:pic>
      <p:sp>
        <p:nvSpPr>
          <p:cNvPr id="8" name="7 Dikdörtgen"/>
          <p:cNvSpPr/>
          <p:nvPr/>
        </p:nvSpPr>
        <p:spPr>
          <a:xfrm>
            <a:off x="467544" y="2996952"/>
            <a:ext cx="2736303" cy="3046988"/>
          </a:xfrm>
          <a:prstGeom prst="rect">
            <a:avLst/>
          </a:prstGeom>
        </p:spPr>
        <p:txBody>
          <a:bodyPr wrap="square">
            <a:spAutoFit/>
          </a:bodyPr>
          <a:lstStyle/>
          <a:p>
            <a:pPr marL="514350" lvl="0" indent="-514350" fontAlgn="base">
              <a:spcBef>
                <a:spcPct val="0"/>
              </a:spcBef>
              <a:spcAft>
                <a:spcPct val="0"/>
              </a:spcAft>
            </a:pPr>
            <a:r>
              <a:rPr lang="tr-TR" sz="2400" b="1" dirty="0" smtClean="0">
                <a:solidFill>
                  <a:srgbClr val="0000FF"/>
                </a:solidFill>
                <a:cs typeface="Arial" pitchFamily="34" charset="0"/>
              </a:rPr>
              <a:t>Kapılar açılarken koridordaki öğrencilere çarpmaması için gerekli tedbir alınmış mı?</a:t>
            </a:r>
          </a:p>
          <a:p>
            <a:pPr marL="514350" lvl="0" indent="-514350" fontAlgn="base">
              <a:spcBef>
                <a:spcPct val="0"/>
              </a:spcBef>
              <a:spcAft>
                <a:spcPct val="0"/>
              </a:spcAft>
            </a:pPr>
            <a:endParaRPr lang="tr-TR" sz="2400" b="1" dirty="0" smtClean="0">
              <a:solidFill>
                <a:srgbClr val="0000FF"/>
              </a:solidFill>
              <a:cs typeface="Arial"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SINIF KAPILARI</a:t>
            </a:r>
            <a:endParaRPr lang="tr-TR" sz="2800" b="1" dirty="0">
              <a:solidFill>
                <a:srgbClr val="002060"/>
              </a:solidFill>
            </a:endParaRPr>
          </a:p>
        </p:txBody>
      </p:sp>
      <p:sp>
        <p:nvSpPr>
          <p:cNvPr id="55297" name="Rectangle 1"/>
          <p:cNvSpPr>
            <a:spLocks noChangeArrowheads="1"/>
          </p:cNvSpPr>
          <p:nvPr/>
        </p:nvSpPr>
        <p:spPr bwMode="auto">
          <a:xfrm>
            <a:off x="1907704" y="1052736"/>
            <a:ext cx="68407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tabLst/>
            </a:pPr>
            <a:r>
              <a:rPr kumimoji="0" lang="tr-TR" sz="2400" b="1" i="0" u="none" strike="noStrike" cap="none" normalizeH="0" baseline="0" dirty="0" smtClean="0">
                <a:ln>
                  <a:noFill/>
                </a:ln>
                <a:solidFill>
                  <a:srgbClr val="0000FF"/>
                </a:solidFill>
                <a:effectLst/>
                <a:cs typeface="Arial" pitchFamily="34" charset="0"/>
              </a:rPr>
              <a:t>Sınıf</a:t>
            </a:r>
            <a:r>
              <a:rPr kumimoji="0" lang="tr-TR" sz="2400" b="1" i="0" u="none" strike="noStrike" cap="none" normalizeH="0" dirty="0" smtClean="0">
                <a:ln>
                  <a:noFill/>
                </a:ln>
                <a:solidFill>
                  <a:srgbClr val="0000FF"/>
                </a:solidFill>
                <a:effectLst/>
                <a:cs typeface="Arial" pitchFamily="34" charset="0"/>
              </a:rPr>
              <a:t> kapısının bağlantı noktaları sağlam mı?</a:t>
            </a:r>
          </a:p>
          <a:p>
            <a:pPr marL="457200" marR="0" lvl="0" indent="-457200" algn="l" defTabSz="914400" rtl="0" eaLnBrk="1" fontAlgn="base" latinLnBrk="0" hangingPunct="1">
              <a:lnSpc>
                <a:spcPct val="100000"/>
              </a:lnSpc>
              <a:spcBef>
                <a:spcPct val="0"/>
              </a:spcBef>
              <a:spcAft>
                <a:spcPct val="0"/>
              </a:spcAft>
              <a:buClrTx/>
              <a:buSzTx/>
              <a:tabLst/>
            </a:pPr>
            <a:r>
              <a:rPr lang="tr-TR" sz="2400" b="1" baseline="0" dirty="0" smtClean="0">
                <a:solidFill>
                  <a:srgbClr val="0000FF"/>
                </a:solidFill>
                <a:cs typeface="Arial" pitchFamily="34" charset="0"/>
              </a:rPr>
              <a:t>Ek bağlantıya gerek duyuluyor mu?</a:t>
            </a:r>
            <a:endParaRPr kumimoji="0" lang="tr-TR" sz="2400" b="1" i="0" u="none" strike="noStrike" cap="none" normalizeH="0" baseline="0" dirty="0" smtClean="0">
              <a:ln>
                <a:noFill/>
              </a:ln>
              <a:solidFill>
                <a:srgbClr val="0000FF"/>
              </a:solidFill>
              <a:effectLst/>
              <a:cs typeface="Arial" pitchFamily="34" charset="0"/>
            </a:endParaRPr>
          </a:p>
        </p:txBody>
      </p:sp>
      <p:pic>
        <p:nvPicPr>
          <p:cNvPr id="61442" name="Picture 2" descr="C:\Users\Casper\Desktop\İŞ KAZ\33.jpg"/>
          <p:cNvPicPr>
            <a:picLocks noChangeAspect="1" noChangeArrowheads="1"/>
          </p:cNvPicPr>
          <p:nvPr/>
        </p:nvPicPr>
        <p:blipFill>
          <a:blip r:embed="rId3" cstate="print"/>
          <a:srcRect/>
          <a:stretch>
            <a:fillRect/>
          </a:stretch>
        </p:blipFill>
        <p:spPr bwMode="auto">
          <a:xfrm>
            <a:off x="3059832" y="2060848"/>
            <a:ext cx="5760640" cy="4390347"/>
          </a:xfrm>
          <a:prstGeom prst="rect">
            <a:avLst/>
          </a:prstGeom>
          <a:noFill/>
        </p:spPr>
      </p:pic>
      <p:sp>
        <p:nvSpPr>
          <p:cNvPr id="9" name="Rectangle 1"/>
          <p:cNvSpPr>
            <a:spLocks noChangeArrowheads="1"/>
          </p:cNvSpPr>
          <p:nvPr/>
        </p:nvSpPr>
        <p:spPr bwMode="auto">
          <a:xfrm>
            <a:off x="467544" y="3066926"/>
            <a:ext cx="230425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ctr"/>
            <a:r>
              <a:rPr lang="tr-TR" sz="2400" b="1" dirty="0" smtClean="0">
                <a:solidFill>
                  <a:srgbClr val="FF0000"/>
                </a:solidFill>
                <a:latin typeface="Tahoma"/>
              </a:rPr>
              <a:t>Zemin kaymaya, düşmeye karşı uygun malzemeden yapılmış mı?</a:t>
            </a:r>
            <a:endParaRPr lang="tr-TR" sz="2400" b="1" dirty="0">
              <a:solidFill>
                <a:srgbClr val="FF0000"/>
              </a:solidFill>
              <a:latin typeface="Tahom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SINIF KAPILARI</a:t>
            </a:r>
            <a:endParaRPr lang="tr-TR" sz="2800" b="1" dirty="0">
              <a:solidFill>
                <a:srgbClr val="002060"/>
              </a:solidFill>
            </a:endParaRPr>
          </a:p>
        </p:txBody>
      </p:sp>
      <p:sp>
        <p:nvSpPr>
          <p:cNvPr id="55297" name="Rectangle 1"/>
          <p:cNvSpPr>
            <a:spLocks noChangeArrowheads="1"/>
          </p:cNvSpPr>
          <p:nvPr/>
        </p:nvSpPr>
        <p:spPr bwMode="auto">
          <a:xfrm>
            <a:off x="2339752" y="1168876"/>
            <a:ext cx="633670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tr-TR" sz="2400" b="1" i="0" u="none" strike="noStrike" cap="none" normalizeH="0" baseline="0" dirty="0" smtClean="0">
                <a:ln>
                  <a:noFill/>
                </a:ln>
                <a:solidFill>
                  <a:srgbClr val="0000FF"/>
                </a:solidFill>
                <a:effectLst/>
                <a:cs typeface="Times New Roman" pitchFamily="18" charset="0"/>
              </a:rPr>
              <a:t>Sınıf kapı kolları öğrenciye</a:t>
            </a:r>
            <a:r>
              <a:rPr kumimoji="0" lang="tr-TR" sz="2400" b="1" i="0" u="none" strike="noStrike" cap="none" normalizeH="0" dirty="0" smtClean="0">
                <a:ln>
                  <a:noFill/>
                </a:ln>
                <a:solidFill>
                  <a:srgbClr val="0000FF"/>
                </a:solidFill>
                <a:effectLst/>
                <a:cs typeface="Times New Roman" pitchFamily="18" charset="0"/>
              </a:rPr>
              <a:t> zarar vermeyecek özellikte olmalıdır. Sivri uçlu kapı kolları değiştirilmelidir.</a:t>
            </a:r>
            <a:endParaRPr kumimoji="0" lang="tr-TR" sz="3600" b="1" i="0" u="none" strike="noStrike" cap="none" normalizeH="0" baseline="0" dirty="0" smtClean="0">
              <a:ln>
                <a:noFill/>
              </a:ln>
              <a:solidFill>
                <a:srgbClr val="0000FF"/>
              </a:solidFill>
              <a:effectLst/>
              <a:cs typeface="Arial" pitchFamily="34" charset="0"/>
            </a:endParaRPr>
          </a:p>
        </p:txBody>
      </p:sp>
      <p:pic>
        <p:nvPicPr>
          <p:cNvPr id="57346" name="Picture 2" descr="C:\Users\Casper\Desktop\İŞ KAZ\12.jpg"/>
          <p:cNvPicPr>
            <a:picLocks noChangeAspect="1" noChangeArrowheads="1"/>
          </p:cNvPicPr>
          <p:nvPr/>
        </p:nvPicPr>
        <p:blipFill>
          <a:blip r:embed="rId3" cstate="print"/>
          <a:srcRect/>
          <a:stretch>
            <a:fillRect/>
          </a:stretch>
        </p:blipFill>
        <p:spPr bwMode="auto">
          <a:xfrm>
            <a:off x="1619672" y="2708920"/>
            <a:ext cx="6484045" cy="3493709"/>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SINIF KAPILARI</a:t>
            </a:r>
            <a:endParaRPr lang="tr-TR" sz="2800" b="1" dirty="0">
              <a:solidFill>
                <a:srgbClr val="002060"/>
              </a:solidFill>
            </a:endParaRPr>
          </a:p>
        </p:txBody>
      </p:sp>
      <p:sp>
        <p:nvSpPr>
          <p:cNvPr id="55297" name="Rectangle 1"/>
          <p:cNvSpPr>
            <a:spLocks noChangeArrowheads="1"/>
          </p:cNvSpPr>
          <p:nvPr/>
        </p:nvSpPr>
        <p:spPr bwMode="auto">
          <a:xfrm>
            <a:off x="1835696" y="1261209"/>
            <a:ext cx="684076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400" b="1" dirty="0" smtClean="0">
                <a:solidFill>
                  <a:srgbClr val="0000FF"/>
                </a:solidFill>
                <a:cs typeface="Times New Roman" pitchFamily="18" charset="0"/>
              </a:rPr>
              <a:t>Sınıflarda öğrencilere  zarar verebilecek (Kolon köşeleri, radyatör ,metal direkler vb.) nesneler darbe emici izolasyon malzemeleri ile kaplanmış mı?</a:t>
            </a:r>
            <a:endParaRPr kumimoji="0" lang="tr-TR" sz="3600" b="1" i="0" u="none" strike="noStrike" cap="none" normalizeH="0" baseline="0" dirty="0" smtClean="0">
              <a:ln>
                <a:noFill/>
              </a:ln>
              <a:solidFill>
                <a:srgbClr val="0000FF"/>
              </a:solidFill>
              <a:effectLst/>
              <a:cs typeface="Arial" pitchFamily="34" charset="0"/>
            </a:endParaRPr>
          </a:p>
        </p:txBody>
      </p:sp>
      <p:pic>
        <p:nvPicPr>
          <p:cNvPr id="58370" name="Picture 2" descr="C:\Users\Casper\Desktop\İŞ KAZ\31.jpg"/>
          <p:cNvPicPr>
            <a:picLocks noChangeAspect="1" noChangeArrowheads="1"/>
          </p:cNvPicPr>
          <p:nvPr/>
        </p:nvPicPr>
        <p:blipFill>
          <a:blip r:embed="rId3" cstate="print"/>
          <a:srcRect/>
          <a:stretch>
            <a:fillRect/>
          </a:stretch>
        </p:blipFill>
        <p:spPr bwMode="auto">
          <a:xfrm>
            <a:off x="179512" y="2564904"/>
            <a:ext cx="3779912" cy="2771775"/>
          </a:xfrm>
          <a:prstGeom prst="rect">
            <a:avLst/>
          </a:prstGeom>
          <a:noFill/>
        </p:spPr>
      </p:pic>
      <p:pic>
        <p:nvPicPr>
          <p:cNvPr id="58371" name="Picture 3" descr="C:\Users\Casper\Desktop\İŞ KAZ\31a.jpg"/>
          <p:cNvPicPr>
            <a:picLocks noChangeAspect="1" noChangeArrowheads="1"/>
          </p:cNvPicPr>
          <p:nvPr/>
        </p:nvPicPr>
        <p:blipFill>
          <a:blip r:embed="rId4" cstate="print"/>
          <a:srcRect/>
          <a:stretch>
            <a:fillRect/>
          </a:stretch>
        </p:blipFill>
        <p:spPr bwMode="auto">
          <a:xfrm>
            <a:off x="4139952" y="3501008"/>
            <a:ext cx="4684487" cy="297083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 GİRİŞ-ÇIKISLAR</a:t>
            </a:r>
            <a:endParaRPr lang="tr-TR" sz="2800" b="1" dirty="0">
              <a:solidFill>
                <a:srgbClr val="FF0000"/>
              </a:solidFill>
            </a:endParaRPr>
          </a:p>
        </p:txBody>
      </p:sp>
      <p:sp>
        <p:nvSpPr>
          <p:cNvPr id="8" name="7 Dikdörtgen"/>
          <p:cNvSpPr/>
          <p:nvPr/>
        </p:nvSpPr>
        <p:spPr>
          <a:xfrm>
            <a:off x="827584" y="1340768"/>
            <a:ext cx="5616624" cy="707886"/>
          </a:xfrm>
          <a:prstGeom prst="rect">
            <a:avLst/>
          </a:prstGeom>
        </p:spPr>
        <p:txBody>
          <a:bodyPr wrap="square">
            <a:spAutoFit/>
          </a:bodyPr>
          <a:lstStyle/>
          <a:p>
            <a:r>
              <a:rPr lang="tr-TR" sz="2000" b="1" dirty="0" smtClean="0">
                <a:solidFill>
                  <a:srgbClr val="3366FF"/>
                </a:solidFill>
              </a:rPr>
              <a:t>1. Belirlenen noktaların dışında okula girilebilecek yerler varsa tedbir alınmış mı? </a:t>
            </a:r>
            <a:endParaRPr lang="tr-TR" sz="2000" b="1" dirty="0">
              <a:solidFill>
                <a:srgbClr val="3366FF"/>
              </a:solidFill>
            </a:endParaRPr>
          </a:p>
        </p:txBody>
      </p:sp>
      <p:pic>
        <p:nvPicPr>
          <p:cNvPr id="10" name="Picture 3" descr="C:\Users\Casper\Desktop\İŞ KAZ\21.jpg"/>
          <p:cNvPicPr>
            <a:picLocks noChangeAspect="1" noChangeArrowheads="1"/>
          </p:cNvPicPr>
          <p:nvPr/>
        </p:nvPicPr>
        <p:blipFill>
          <a:blip r:embed="rId2" cstate="print"/>
          <a:srcRect/>
          <a:stretch>
            <a:fillRect/>
          </a:stretch>
        </p:blipFill>
        <p:spPr bwMode="auto">
          <a:xfrm>
            <a:off x="1907704" y="2996952"/>
            <a:ext cx="6048375" cy="3114675"/>
          </a:xfrm>
          <a:prstGeom prst="rect">
            <a:avLst/>
          </a:prstGeom>
          <a:noFill/>
        </p:spPr>
      </p:pic>
      <p:sp>
        <p:nvSpPr>
          <p:cNvPr id="11" name="10 Dikdörtgen"/>
          <p:cNvSpPr/>
          <p:nvPr/>
        </p:nvSpPr>
        <p:spPr>
          <a:xfrm>
            <a:off x="899592" y="2204864"/>
            <a:ext cx="5022304" cy="707886"/>
          </a:xfrm>
          <a:prstGeom prst="rect">
            <a:avLst/>
          </a:prstGeom>
        </p:spPr>
        <p:txBody>
          <a:bodyPr wrap="square">
            <a:spAutoFit/>
          </a:bodyPr>
          <a:lstStyle/>
          <a:p>
            <a:r>
              <a:rPr lang="tr-TR" sz="2000" b="1" dirty="0" smtClean="0">
                <a:solidFill>
                  <a:srgbClr val="3366FF"/>
                </a:solidFill>
              </a:rPr>
              <a:t>2. Bahçe dışından okulu tehdit eden unsurlar için tedbirler alınmalıdır.</a:t>
            </a:r>
            <a:endParaRPr lang="tr-TR" sz="2000" b="1" dirty="0">
              <a:solidFill>
                <a:srgbClr val="3366FF"/>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2060"/>
                </a:solidFill>
              </a:rPr>
              <a:t>SINIF PENCERESİ</a:t>
            </a:r>
            <a:endParaRPr lang="tr-TR" sz="2800" b="1" dirty="0">
              <a:solidFill>
                <a:srgbClr val="002060"/>
              </a:solidFill>
            </a:endParaRPr>
          </a:p>
        </p:txBody>
      </p:sp>
      <p:sp>
        <p:nvSpPr>
          <p:cNvPr id="55297" name="Rectangle 1"/>
          <p:cNvSpPr>
            <a:spLocks noChangeArrowheads="1"/>
          </p:cNvSpPr>
          <p:nvPr/>
        </p:nvSpPr>
        <p:spPr bwMode="auto">
          <a:xfrm>
            <a:off x="2303240" y="1052736"/>
            <a:ext cx="68407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400" b="1" dirty="0" smtClean="0">
                <a:solidFill>
                  <a:srgbClr val="0000FF"/>
                </a:solidFill>
                <a:cs typeface="Times New Roman" pitchFamily="18" charset="0"/>
              </a:rPr>
              <a:t>Pencere açıklığı tehlike yaratmayacak şekilde mi açılıyor?</a:t>
            </a:r>
            <a:endParaRPr kumimoji="0" lang="tr-TR" sz="3600" b="1" i="0" u="none" strike="noStrike" cap="none" normalizeH="0" baseline="0" dirty="0" smtClean="0">
              <a:ln>
                <a:noFill/>
              </a:ln>
              <a:solidFill>
                <a:srgbClr val="0000FF"/>
              </a:solidFill>
              <a:effectLst/>
              <a:cs typeface="Arial" pitchFamily="34" charset="0"/>
            </a:endParaRPr>
          </a:p>
        </p:txBody>
      </p:sp>
      <p:pic>
        <p:nvPicPr>
          <p:cNvPr id="62466" name="Picture 2" descr="C:\Users\Casper\Desktop\İŞ KAZ\34.jpg"/>
          <p:cNvPicPr>
            <a:picLocks noChangeAspect="1" noChangeArrowheads="1"/>
          </p:cNvPicPr>
          <p:nvPr/>
        </p:nvPicPr>
        <p:blipFill>
          <a:blip r:embed="rId3" cstate="print"/>
          <a:srcRect/>
          <a:stretch>
            <a:fillRect/>
          </a:stretch>
        </p:blipFill>
        <p:spPr bwMode="auto">
          <a:xfrm>
            <a:off x="3500090" y="2780928"/>
            <a:ext cx="5193209" cy="3649985"/>
          </a:xfrm>
          <a:prstGeom prst="rect">
            <a:avLst/>
          </a:prstGeom>
          <a:noFill/>
        </p:spPr>
      </p:pic>
      <p:sp>
        <p:nvSpPr>
          <p:cNvPr id="8" name="Rectangle 1"/>
          <p:cNvSpPr>
            <a:spLocks noChangeArrowheads="1"/>
          </p:cNvSpPr>
          <p:nvPr/>
        </p:nvSpPr>
        <p:spPr bwMode="auto">
          <a:xfrm>
            <a:off x="2627784" y="1844824"/>
            <a:ext cx="579613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000" b="1" dirty="0" smtClean="0">
                <a:solidFill>
                  <a:srgbClr val="0000FF"/>
                </a:solidFill>
                <a:cs typeface="Times New Roman" pitchFamily="18" charset="0"/>
              </a:rPr>
              <a:t>Pencere açıklığı uygun aparatla </a:t>
            </a:r>
          </a:p>
          <a:p>
            <a:pPr lvl="0" fontAlgn="base">
              <a:spcBef>
                <a:spcPct val="0"/>
              </a:spcBef>
              <a:spcAft>
                <a:spcPct val="0"/>
              </a:spcAft>
            </a:pPr>
            <a:r>
              <a:rPr lang="tr-TR" sz="2000" b="1" dirty="0" smtClean="0">
                <a:solidFill>
                  <a:srgbClr val="0000FF"/>
                </a:solidFill>
                <a:cs typeface="Times New Roman" pitchFamily="18" charset="0"/>
              </a:rPr>
              <a:t>10-15 cm açıklık bırakacak şekilde açılmalıdır.</a:t>
            </a:r>
            <a:endParaRPr kumimoji="0" lang="tr-TR" sz="3200" b="1" i="0" u="none" strike="noStrike" cap="none" normalizeH="0" baseline="0" dirty="0" smtClean="0">
              <a:ln>
                <a:noFill/>
              </a:ln>
              <a:solidFill>
                <a:srgbClr val="0000FF"/>
              </a:solidFill>
              <a:effectLst/>
              <a:cs typeface="Arial" pitchFamily="34" charset="0"/>
            </a:endParaRPr>
          </a:p>
        </p:txBody>
      </p:sp>
      <p:pic>
        <p:nvPicPr>
          <p:cNvPr id="62467" name="Picture 3" descr="C:\Users\Casper\Desktop\İŞ KAZ\35.jpg"/>
          <p:cNvPicPr>
            <a:picLocks noChangeAspect="1" noChangeArrowheads="1"/>
          </p:cNvPicPr>
          <p:nvPr/>
        </p:nvPicPr>
        <p:blipFill>
          <a:blip r:embed="rId4" cstate="print"/>
          <a:srcRect/>
          <a:stretch>
            <a:fillRect/>
          </a:stretch>
        </p:blipFill>
        <p:spPr bwMode="auto">
          <a:xfrm>
            <a:off x="0" y="2420888"/>
            <a:ext cx="2699792" cy="3944044"/>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B050"/>
                </a:solidFill>
              </a:rPr>
              <a:t>İLKYARDIM DOLABI</a:t>
            </a:r>
            <a:endParaRPr lang="tr-TR" sz="2800" b="1" dirty="0">
              <a:solidFill>
                <a:srgbClr val="00B050"/>
              </a:solidFill>
            </a:endParaRPr>
          </a:p>
        </p:txBody>
      </p:sp>
      <p:sp>
        <p:nvSpPr>
          <p:cNvPr id="55297" name="Rectangle 1"/>
          <p:cNvSpPr>
            <a:spLocks noChangeArrowheads="1"/>
          </p:cNvSpPr>
          <p:nvPr/>
        </p:nvSpPr>
        <p:spPr bwMode="auto">
          <a:xfrm>
            <a:off x="1907704" y="1301859"/>
            <a:ext cx="68407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400" b="1" dirty="0" smtClean="0">
                <a:solidFill>
                  <a:srgbClr val="00B050"/>
                </a:solidFill>
                <a:cs typeface="Times New Roman" pitchFamily="18" charset="0"/>
              </a:rPr>
              <a:t>Tıbbi yardımı gerektirecek acil durumlarda </a:t>
            </a:r>
          </a:p>
          <a:p>
            <a:pPr lvl="0" fontAlgn="base">
              <a:spcBef>
                <a:spcPct val="0"/>
              </a:spcBef>
              <a:spcAft>
                <a:spcPct val="0"/>
              </a:spcAft>
            </a:pPr>
            <a:r>
              <a:rPr lang="tr-TR" sz="2400" b="1" dirty="0" smtClean="0">
                <a:solidFill>
                  <a:srgbClr val="00B050"/>
                </a:solidFill>
                <a:cs typeface="Times New Roman" pitchFamily="18" charset="0"/>
              </a:rPr>
              <a:t>İlkyardım Dolabı var mı?</a:t>
            </a:r>
            <a:endParaRPr kumimoji="0" lang="tr-TR" sz="3600" b="1" i="0" u="none" strike="noStrike" cap="none" normalizeH="0" baseline="0" dirty="0" smtClean="0">
              <a:ln>
                <a:noFill/>
              </a:ln>
              <a:solidFill>
                <a:srgbClr val="00B050"/>
              </a:solidFill>
              <a:effectLst/>
              <a:cs typeface="Arial" pitchFamily="34" charset="0"/>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5540" name="Picture 4" descr="http://www.arti2isg.com/images/urun/thumb/1388343176_291213085256332.jpg"/>
          <p:cNvPicPr>
            <a:picLocks noChangeAspect="1" noChangeArrowheads="1"/>
          </p:cNvPicPr>
          <p:nvPr/>
        </p:nvPicPr>
        <p:blipFill>
          <a:blip r:embed="rId3" cstate="print"/>
          <a:srcRect/>
          <a:stretch>
            <a:fillRect/>
          </a:stretch>
        </p:blipFill>
        <p:spPr bwMode="auto">
          <a:xfrm>
            <a:off x="251521" y="2492896"/>
            <a:ext cx="2664295" cy="2808312"/>
          </a:xfrm>
          <a:prstGeom prst="rect">
            <a:avLst/>
          </a:prstGeom>
          <a:noFill/>
        </p:spPr>
      </p:pic>
      <p:pic>
        <p:nvPicPr>
          <p:cNvPr id="65542" name="Picture 6" descr="http://www.kadinlarbilir.com/wp-content/uploads/2012/10/Ecza-Dolabinda-Bulunmasi-Gereken-Malzemeler.jpg"/>
          <p:cNvPicPr>
            <a:picLocks noChangeAspect="1" noChangeArrowheads="1"/>
          </p:cNvPicPr>
          <p:nvPr/>
        </p:nvPicPr>
        <p:blipFill>
          <a:blip r:embed="rId4" cstate="print"/>
          <a:srcRect/>
          <a:stretch>
            <a:fillRect/>
          </a:stretch>
        </p:blipFill>
        <p:spPr bwMode="auto">
          <a:xfrm>
            <a:off x="3491880" y="2348880"/>
            <a:ext cx="5073408" cy="3960440"/>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6084168" y="476672"/>
            <a:ext cx="2448272" cy="523220"/>
          </a:xfrm>
          <a:prstGeom prst="rect">
            <a:avLst/>
          </a:prstGeom>
          <a:noFill/>
        </p:spPr>
        <p:txBody>
          <a:bodyPr wrap="square" rtlCol="0">
            <a:spAutoFit/>
          </a:bodyPr>
          <a:lstStyle/>
          <a:p>
            <a:r>
              <a:rPr lang="tr-TR" sz="2800" b="1" dirty="0" smtClean="0">
                <a:solidFill>
                  <a:srgbClr val="00B050"/>
                </a:solidFill>
              </a:rPr>
              <a:t>İLKYARDIMCI</a:t>
            </a:r>
            <a:endParaRPr lang="tr-TR" sz="2800" b="1" dirty="0">
              <a:solidFill>
                <a:srgbClr val="00B050"/>
              </a:solidFill>
            </a:endParaRPr>
          </a:p>
        </p:txBody>
      </p:sp>
      <p:sp>
        <p:nvSpPr>
          <p:cNvPr id="55297" name="Rectangle 1"/>
          <p:cNvSpPr>
            <a:spLocks noChangeArrowheads="1"/>
          </p:cNvSpPr>
          <p:nvPr/>
        </p:nvSpPr>
        <p:spPr bwMode="auto">
          <a:xfrm>
            <a:off x="899592" y="1556792"/>
            <a:ext cx="684076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400" b="1" dirty="0" smtClean="0">
                <a:solidFill>
                  <a:srgbClr val="00B050"/>
                </a:solidFill>
                <a:cs typeface="Times New Roman" pitchFamily="18" charset="0"/>
              </a:rPr>
              <a:t>Acil durumlara müdahale edecek </a:t>
            </a:r>
          </a:p>
          <a:p>
            <a:pPr lvl="0" fontAlgn="base">
              <a:spcBef>
                <a:spcPct val="0"/>
              </a:spcBef>
              <a:spcAft>
                <a:spcPct val="0"/>
              </a:spcAft>
            </a:pPr>
            <a:r>
              <a:rPr lang="tr-TR" sz="2400" b="1" dirty="0" smtClean="0">
                <a:solidFill>
                  <a:srgbClr val="00B050"/>
                </a:solidFill>
                <a:cs typeface="Times New Roman" pitchFamily="18" charset="0"/>
              </a:rPr>
              <a:t>İlkyardımcı belgesine sahip personel var mı?</a:t>
            </a:r>
            <a:endParaRPr kumimoji="0" lang="tr-TR" sz="3600" b="1" i="0" u="none" strike="noStrike" cap="none" normalizeH="0" baseline="0" dirty="0" smtClean="0">
              <a:ln>
                <a:noFill/>
              </a:ln>
              <a:solidFill>
                <a:srgbClr val="00B050"/>
              </a:solidFill>
              <a:effectLst/>
              <a:cs typeface="Arial" pitchFamily="34" charset="0"/>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6" name="Picture 2" descr="http://tse1.mm.bing.net/th?&amp;id=OIP.M56b8ca4e671d1a19d2c497af53272679o0&amp;w=299&amp;h=222&amp;c=0&amp;pid=1.9&amp;rs=0&amp;p=0&amp;url=http%3A%2F%2Fwww.dersimiz.com%2Filk-yardim-egitimi%2FIlk-yardimcinin-olay-yerinde-yapmasi-gerekenler-22277.html"/>
          <p:cNvPicPr>
            <a:picLocks noChangeAspect="1" noChangeArrowheads="1"/>
          </p:cNvPicPr>
          <p:nvPr/>
        </p:nvPicPr>
        <p:blipFill>
          <a:blip r:embed="rId3" cstate="print"/>
          <a:srcRect/>
          <a:stretch>
            <a:fillRect/>
          </a:stretch>
        </p:blipFill>
        <p:spPr bwMode="auto">
          <a:xfrm>
            <a:off x="4427984" y="2420888"/>
            <a:ext cx="4364269" cy="3240360"/>
          </a:xfrm>
          <a:prstGeom prst="rect">
            <a:avLst/>
          </a:prstGeom>
          <a:noFill/>
        </p:spPr>
      </p:pic>
      <p:sp>
        <p:nvSpPr>
          <p:cNvPr id="9" name="8 Dikdörtgen"/>
          <p:cNvSpPr/>
          <p:nvPr/>
        </p:nvSpPr>
        <p:spPr>
          <a:xfrm>
            <a:off x="395536" y="2636912"/>
            <a:ext cx="4572000" cy="2308324"/>
          </a:xfrm>
          <a:prstGeom prst="rect">
            <a:avLst/>
          </a:prstGeom>
        </p:spPr>
        <p:txBody>
          <a:bodyPr>
            <a:spAutoFit/>
          </a:bodyPr>
          <a:lstStyle/>
          <a:p>
            <a:r>
              <a:rPr lang="tr-TR" b="1" dirty="0" smtClean="0"/>
              <a:t>Tüm kurum ve kuruluşlarda istihdam edilen her </a:t>
            </a:r>
            <a:r>
              <a:rPr lang="tr-TR" b="1" dirty="0" smtClean="0">
                <a:solidFill>
                  <a:srgbClr val="FF0000"/>
                </a:solidFill>
              </a:rPr>
              <a:t>yirmi personel için bir </a:t>
            </a:r>
            <a:r>
              <a:rPr lang="tr-TR" b="1" dirty="0" smtClean="0"/>
              <a:t>İlkyardımcının bulundurulması zorunludur.</a:t>
            </a:r>
          </a:p>
          <a:p>
            <a:endParaRPr lang="tr-TR" b="1" dirty="0" smtClean="0"/>
          </a:p>
          <a:p>
            <a:r>
              <a:rPr lang="tr-TR" b="1" dirty="0" smtClean="0"/>
              <a:t>Mekanik cihazların yoğun bulunduğu, yangın riski yüksek olan ve yeraltı maden ocakları gibi kaza riski yüksek olan işyerlerinde her </a:t>
            </a:r>
            <a:r>
              <a:rPr lang="tr-TR" b="1" dirty="0" smtClean="0">
                <a:solidFill>
                  <a:srgbClr val="FF0000"/>
                </a:solidFill>
              </a:rPr>
              <a:t>10 personel için bir </a:t>
            </a:r>
            <a:r>
              <a:rPr lang="tr-TR" b="1" dirty="0" smtClean="0"/>
              <a:t>İlkyardımcı olmalıdır</a:t>
            </a:r>
            <a:endParaRPr lang="tr-TR" dirty="0"/>
          </a:p>
        </p:txBody>
      </p:sp>
      <p:sp>
        <p:nvSpPr>
          <p:cNvPr id="10" name="9 Dikdörtgen"/>
          <p:cNvSpPr/>
          <p:nvPr/>
        </p:nvSpPr>
        <p:spPr>
          <a:xfrm>
            <a:off x="3131840" y="476672"/>
            <a:ext cx="3600400" cy="461665"/>
          </a:xfrm>
          <a:prstGeom prst="rect">
            <a:avLst/>
          </a:prstGeom>
        </p:spPr>
        <p:txBody>
          <a:bodyPr wrap="square">
            <a:spAutoFit/>
          </a:bodyPr>
          <a:lstStyle/>
          <a:p>
            <a:r>
              <a:rPr lang="tr-TR" sz="2400" b="1" dirty="0" smtClean="0">
                <a:solidFill>
                  <a:srgbClr val="0000CC"/>
                </a:solidFill>
                <a:latin typeface="Trebuchet MS" pitchFamily="34" charset="0"/>
              </a:rPr>
              <a:t>DESTEK ELEMANI</a:t>
            </a:r>
            <a:endParaRPr lang="tr-TR" sz="24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LABORATUVARLAR</a:t>
            </a:r>
            <a:endParaRPr lang="tr-TR" sz="2800" b="1" dirty="0">
              <a:solidFill>
                <a:srgbClr val="0000FF"/>
              </a:solidFill>
            </a:endParaRPr>
          </a:p>
        </p:txBody>
      </p:sp>
      <p:sp>
        <p:nvSpPr>
          <p:cNvPr id="55297" name="Rectangle 1"/>
          <p:cNvSpPr>
            <a:spLocks noChangeArrowheads="1"/>
          </p:cNvSpPr>
          <p:nvPr/>
        </p:nvSpPr>
        <p:spPr bwMode="auto">
          <a:xfrm>
            <a:off x="683568" y="1558535"/>
            <a:ext cx="763284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fontAlgn="base">
              <a:spcBef>
                <a:spcPct val="0"/>
              </a:spcBef>
              <a:spcAft>
                <a:spcPct val="0"/>
              </a:spcAft>
              <a:buFont typeface="+mj-lt"/>
              <a:buAutoNum type="arabicPeriod"/>
            </a:pPr>
            <a:r>
              <a:rPr lang="tr-TR" sz="2800" b="1" dirty="0" err="1" smtClean="0">
                <a:solidFill>
                  <a:srgbClr val="0000FF"/>
                </a:solidFill>
                <a:cs typeface="Arial" pitchFamily="34" charset="0"/>
              </a:rPr>
              <a:t>Laboratuvarda</a:t>
            </a:r>
            <a:r>
              <a:rPr lang="tr-TR" sz="2800" b="1" dirty="0" smtClean="0">
                <a:solidFill>
                  <a:srgbClr val="0000FF"/>
                </a:solidFill>
                <a:cs typeface="Arial" pitchFamily="34" charset="0"/>
              </a:rPr>
              <a:t> uyarı levhaları asılmış mı?</a:t>
            </a:r>
          </a:p>
          <a:p>
            <a:pPr marL="514350" lvl="0" indent="-514350" fontAlgn="base">
              <a:spcBef>
                <a:spcPct val="0"/>
              </a:spcBef>
              <a:spcAft>
                <a:spcPct val="0"/>
              </a:spcAft>
              <a:buFont typeface="+mj-lt"/>
              <a:buAutoNum type="arabicPeriod"/>
            </a:pPr>
            <a:r>
              <a:rPr lang="tr-TR" sz="2800" b="1" dirty="0" smtClean="0">
                <a:solidFill>
                  <a:srgbClr val="0000FF"/>
                </a:solidFill>
                <a:cs typeface="Arial" pitchFamily="34" charset="0"/>
              </a:rPr>
              <a:t> Tehlikeli maddeler koruma altına alınmış mı?</a:t>
            </a:r>
          </a:p>
          <a:p>
            <a:pPr marL="514350" lvl="0" indent="-514350" fontAlgn="base">
              <a:spcBef>
                <a:spcPct val="0"/>
              </a:spcBef>
              <a:spcAft>
                <a:spcPct val="0"/>
              </a:spcAft>
              <a:buFont typeface="+mj-lt"/>
              <a:buAutoNum type="arabicPeriod"/>
            </a:pPr>
            <a:r>
              <a:rPr lang="tr-TR" sz="2800" b="1" dirty="0" err="1" smtClean="0">
                <a:solidFill>
                  <a:srgbClr val="0000FF"/>
                </a:solidFill>
                <a:cs typeface="Arial" pitchFamily="34" charset="0"/>
              </a:rPr>
              <a:t>Laboratuvarda</a:t>
            </a:r>
            <a:r>
              <a:rPr lang="tr-TR" sz="2800" b="1" dirty="0" smtClean="0">
                <a:solidFill>
                  <a:srgbClr val="0000FF"/>
                </a:solidFill>
                <a:cs typeface="Arial" pitchFamily="34" charset="0"/>
              </a:rPr>
              <a:t> yangın için özel önlem alınmış mı?</a:t>
            </a:r>
          </a:p>
          <a:p>
            <a:pPr marL="514350" lvl="0" indent="-514350" fontAlgn="base">
              <a:spcBef>
                <a:spcPct val="0"/>
              </a:spcBef>
              <a:spcAft>
                <a:spcPct val="0"/>
              </a:spcAft>
              <a:buFont typeface="+mj-lt"/>
              <a:buAutoNum type="arabicPeriod"/>
            </a:pPr>
            <a:r>
              <a:rPr lang="tr-TR" sz="2800" b="1" dirty="0" smtClean="0">
                <a:solidFill>
                  <a:srgbClr val="0000FF"/>
                </a:solidFill>
                <a:cs typeface="Arial" pitchFamily="34" charset="0"/>
              </a:rPr>
              <a:t>Kimyasal sızıntılara karşı gerekli önlemler alınmış mı?</a:t>
            </a:r>
          </a:p>
          <a:p>
            <a:pPr marL="514350" lvl="0" indent="-514350" fontAlgn="base">
              <a:spcBef>
                <a:spcPct val="0"/>
              </a:spcBef>
              <a:spcAft>
                <a:spcPct val="0"/>
              </a:spcAft>
              <a:buFont typeface="+mj-lt"/>
              <a:buAutoNum type="arabicPeriod"/>
            </a:pPr>
            <a:r>
              <a:rPr lang="tr-TR" sz="2800" b="1" dirty="0" smtClean="0">
                <a:solidFill>
                  <a:srgbClr val="0000FF"/>
                </a:solidFill>
                <a:cs typeface="Arial" pitchFamily="34" charset="0"/>
              </a:rPr>
              <a:t>Tehlikeli maddelerin muhafaza edildikleri yerlerde gerekli uyarı işaretleri var mı?</a:t>
            </a:r>
          </a:p>
          <a:p>
            <a:pPr marL="514350" lvl="0" indent="-514350" fontAlgn="base">
              <a:spcBef>
                <a:spcPct val="0"/>
              </a:spcBef>
              <a:spcAft>
                <a:spcPct val="0"/>
              </a:spcAft>
              <a:buFont typeface="+mj-lt"/>
              <a:buAutoNum type="arabicPeriod"/>
            </a:pPr>
            <a:r>
              <a:rPr lang="tr-TR" sz="2800" b="1" dirty="0" err="1" smtClean="0">
                <a:solidFill>
                  <a:srgbClr val="0000FF"/>
                </a:solidFill>
                <a:cs typeface="Arial" pitchFamily="34" charset="0"/>
              </a:rPr>
              <a:t>Laboratuvar</a:t>
            </a:r>
            <a:r>
              <a:rPr lang="tr-TR" sz="2800" b="1" dirty="0" smtClean="0">
                <a:solidFill>
                  <a:srgbClr val="0000FF"/>
                </a:solidFill>
                <a:cs typeface="Arial" pitchFamily="34" charset="0"/>
              </a:rPr>
              <a:t> panosunda </a:t>
            </a:r>
            <a:r>
              <a:rPr lang="tr-TR" sz="2800" b="1" dirty="0" err="1" smtClean="0">
                <a:solidFill>
                  <a:srgbClr val="0000FF"/>
                </a:solidFill>
                <a:cs typeface="Arial" pitchFamily="34" charset="0"/>
              </a:rPr>
              <a:t>laboratuvar</a:t>
            </a:r>
            <a:r>
              <a:rPr lang="tr-TR" sz="2800" b="1" dirty="0" smtClean="0">
                <a:solidFill>
                  <a:srgbClr val="0000FF"/>
                </a:solidFill>
                <a:cs typeface="Arial" pitchFamily="34" charset="0"/>
              </a:rPr>
              <a:t> sorumlusuna ulaşabilecek telefonlar var mı?</a:t>
            </a:r>
            <a:endParaRPr kumimoji="0" lang="tr-TR" sz="2800" b="1" i="0" u="none" strike="noStrike" cap="none" normalizeH="0" baseline="0" dirty="0" smtClean="0">
              <a:ln>
                <a:noFill/>
              </a:ln>
              <a:solidFill>
                <a:srgbClr val="0000FF"/>
              </a:solidFill>
              <a:effectLst/>
              <a:cs typeface="Arial" pitchFamily="34" charset="0"/>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LABORATUVARLAR</a:t>
            </a:r>
            <a:endParaRPr lang="tr-TR" sz="2800" b="1" dirty="0">
              <a:solidFill>
                <a:srgbClr val="0000FF"/>
              </a:solidFill>
            </a:endParaRPr>
          </a:p>
        </p:txBody>
      </p:sp>
      <p:sp>
        <p:nvSpPr>
          <p:cNvPr id="55297" name="Rectangle 1"/>
          <p:cNvSpPr>
            <a:spLocks noChangeArrowheads="1"/>
          </p:cNvSpPr>
          <p:nvPr/>
        </p:nvSpPr>
        <p:spPr bwMode="auto">
          <a:xfrm>
            <a:off x="683568" y="1343095"/>
            <a:ext cx="763284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fontAlgn="base">
              <a:spcBef>
                <a:spcPct val="0"/>
              </a:spcBef>
              <a:spcAft>
                <a:spcPct val="0"/>
              </a:spcAft>
              <a:buFont typeface="+mj-lt"/>
              <a:buAutoNum type="arabicPeriod" startAt="7"/>
            </a:pPr>
            <a:r>
              <a:rPr lang="tr-TR" sz="2800" b="1" dirty="0" smtClean="0">
                <a:solidFill>
                  <a:srgbClr val="0000FF"/>
                </a:solidFill>
                <a:cs typeface="Arial" pitchFamily="34" charset="0"/>
              </a:rPr>
              <a:t>Deneyler sırasında kıyafet veya takılar dikkate alınıyor mu?</a:t>
            </a:r>
          </a:p>
          <a:p>
            <a:pPr marL="514350" lvl="0" indent="-514350" fontAlgn="base">
              <a:spcBef>
                <a:spcPct val="0"/>
              </a:spcBef>
              <a:spcAft>
                <a:spcPct val="0"/>
              </a:spcAft>
              <a:buFont typeface="+mj-lt"/>
              <a:buAutoNum type="arabicPeriod" startAt="7"/>
            </a:pPr>
            <a:r>
              <a:rPr lang="tr-TR" sz="2800" b="1" dirty="0" err="1" smtClean="0">
                <a:solidFill>
                  <a:srgbClr val="0000FF"/>
                </a:solidFill>
                <a:cs typeface="Arial" pitchFamily="34" charset="0"/>
              </a:rPr>
              <a:t>Laboratuvarda</a:t>
            </a:r>
            <a:r>
              <a:rPr lang="tr-TR" sz="2800" b="1" dirty="0" smtClean="0">
                <a:solidFill>
                  <a:srgbClr val="0000FF"/>
                </a:solidFill>
                <a:cs typeface="Arial" pitchFamily="34" charset="0"/>
              </a:rPr>
              <a:t> havalandırma ve baca tesisatları standartlara uygun mu?</a:t>
            </a:r>
          </a:p>
          <a:p>
            <a:pPr marL="514350" lvl="0" indent="-514350" fontAlgn="base">
              <a:spcBef>
                <a:spcPct val="0"/>
              </a:spcBef>
              <a:spcAft>
                <a:spcPct val="0"/>
              </a:spcAft>
              <a:buFont typeface="+mj-lt"/>
              <a:buAutoNum type="arabicPeriod" startAt="7"/>
            </a:pPr>
            <a:r>
              <a:rPr lang="tr-TR" sz="2800" b="1" dirty="0" smtClean="0">
                <a:solidFill>
                  <a:srgbClr val="0000FF"/>
                </a:solidFill>
                <a:cs typeface="Arial" pitchFamily="34" charset="0"/>
              </a:rPr>
              <a:t>Öğrencilerin tehlikeli buhar ve gazlara maruz kalmaması için gerekli tedbirler alınıyor mu?</a:t>
            </a:r>
          </a:p>
          <a:p>
            <a:pPr marL="514350" lvl="0" indent="-514350" fontAlgn="base">
              <a:spcBef>
                <a:spcPct val="0"/>
              </a:spcBef>
              <a:spcAft>
                <a:spcPct val="0"/>
              </a:spcAft>
              <a:buFont typeface="+mj-lt"/>
              <a:buAutoNum type="arabicPeriod" startAt="7"/>
            </a:pPr>
            <a:r>
              <a:rPr lang="tr-TR" sz="2800" b="1" dirty="0" smtClean="0">
                <a:solidFill>
                  <a:srgbClr val="0000FF"/>
                </a:solidFill>
                <a:cs typeface="Arial" pitchFamily="34" charset="0"/>
              </a:rPr>
              <a:t>Sıçrama ve dökülme durumu için çalışılan malzeme cinslerine göre tedbirler alınıyor mu?</a:t>
            </a:r>
          </a:p>
          <a:p>
            <a:pPr marL="514350" lvl="0" indent="-514350" fontAlgn="base">
              <a:spcBef>
                <a:spcPct val="0"/>
              </a:spcBef>
              <a:spcAft>
                <a:spcPct val="0"/>
              </a:spcAft>
              <a:buFont typeface="+mj-lt"/>
              <a:buAutoNum type="arabicPeriod" startAt="7"/>
            </a:pPr>
            <a:r>
              <a:rPr lang="tr-TR" sz="2800" b="1" dirty="0" smtClean="0">
                <a:solidFill>
                  <a:srgbClr val="0000FF"/>
                </a:solidFill>
                <a:cs typeface="Arial" pitchFamily="34" charset="0"/>
              </a:rPr>
              <a:t>Siper veya maske gibi maruziyeti engellemeye ve cihazları korumaya yönelik araçlar kullanılıyor mu?</a:t>
            </a:r>
            <a:endParaRPr kumimoji="0" lang="tr-TR" sz="2800" b="1" i="0" u="none" strike="noStrike" cap="none" normalizeH="0" baseline="0" dirty="0" smtClean="0">
              <a:ln>
                <a:noFill/>
              </a:ln>
              <a:solidFill>
                <a:srgbClr val="0000FF"/>
              </a:solidFill>
              <a:effectLst/>
              <a:cs typeface="Arial" pitchFamily="34" charset="0"/>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LABORATUVARLAR</a:t>
            </a:r>
            <a:endParaRPr lang="tr-TR" sz="2800" b="1" dirty="0">
              <a:solidFill>
                <a:srgbClr val="0000FF"/>
              </a:solidFill>
            </a:endParaRPr>
          </a:p>
        </p:txBody>
      </p:sp>
      <p:sp>
        <p:nvSpPr>
          <p:cNvPr id="55297" name="Rectangle 1"/>
          <p:cNvSpPr>
            <a:spLocks noChangeArrowheads="1"/>
          </p:cNvSpPr>
          <p:nvPr/>
        </p:nvSpPr>
        <p:spPr bwMode="auto">
          <a:xfrm>
            <a:off x="611560" y="1557373"/>
            <a:ext cx="763284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lvl="0" indent="-514350" fontAlgn="base">
              <a:spcBef>
                <a:spcPct val="0"/>
              </a:spcBef>
              <a:spcAft>
                <a:spcPct val="0"/>
              </a:spcAft>
            </a:pPr>
            <a:r>
              <a:rPr kumimoji="0" lang="tr-TR" sz="2800" b="1" i="0" u="none" strike="noStrike" cap="none" normalizeH="0" baseline="0" dirty="0" smtClean="0">
                <a:ln>
                  <a:noFill/>
                </a:ln>
                <a:solidFill>
                  <a:srgbClr val="0000FF"/>
                </a:solidFill>
                <a:effectLst/>
                <a:cs typeface="Arial" pitchFamily="34" charset="0"/>
              </a:rPr>
              <a:t>12.</a:t>
            </a:r>
            <a:r>
              <a:rPr lang="tr-TR" sz="2800" b="1" dirty="0" smtClean="0">
                <a:solidFill>
                  <a:srgbClr val="0000FF"/>
                </a:solidFill>
                <a:cs typeface="Arial" pitchFamily="34" charset="0"/>
              </a:rPr>
              <a:t> Kimyasal atıkların imhası için gerekli olan ihtiyaçların belirlenmesi için’’Atık Sınıflandırma’’ değerlendirmeleri yapılmış mı?</a:t>
            </a:r>
          </a:p>
          <a:p>
            <a:pPr marL="514350" lvl="0" indent="-514350" fontAlgn="base">
              <a:spcBef>
                <a:spcPct val="0"/>
              </a:spcBef>
              <a:spcAft>
                <a:spcPct val="0"/>
              </a:spcAft>
            </a:pPr>
            <a:r>
              <a:rPr lang="tr-TR" sz="2800" b="1" dirty="0" smtClean="0">
                <a:solidFill>
                  <a:srgbClr val="0000FF"/>
                </a:solidFill>
                <a:cs typeface="Arial" pitchFamily="34" charset="0"/>
              </a:rPr>
              <a:t>13. Kimyasal atıklar gelişi güzel mi atılıyor?</a:t>
            </a: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LABORATUVARLAR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 name="6 Resim"/>
          <p:cNvPicPr/>
          <p:nvPr/>
        </p:nvPicPr>
        <p:blipFill>
          <a:blip r:embed="rId3" cstate="print"/>
          <a:stretch>
            <a:fillRect/>
          </a:stretch>
        </p:blipFill>
        <p:spPr>
          <a:xfrm>
            <a:off x="1547664" y="1340768"/>
            <a:ext cx="6696744" cy="4968552"/>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LABORATUVARLAR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6562" name="Picture 2" descr="C:\Users\Casper\Desktop\İŞ KAZ\32.jpg"/>
          <p:cNvPicPr>
            <a:picLocks noChangeAspect="1" noChangeArrowheads="1"/>
          </p:cNvPicPr>
          <p:nvPr/>
        </p:nvPicPr>
        <p:blipFill>
          <a:blip r:embed="rId3" cstate="print"/>
          <a:srcRect/>
          <a:stretch>
            <a:fillRect/>
          </a:stretch>
        </p:blipFill>
        <p:spPr bwMode="auto">
          <a:xfrm>
            <a:off x="1691680" y="1196752"/>
            <a:ext cx="5976664" cy="5129868"/>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YÜKSEKTE ÇALIŞMA</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2339752" y="1052736"/>
            <a:ext cx="5400600" cy="646331"/>
          </a:xfrm>
          <a:prstGeom prst="rect">
            <a:avLst/>
          </a:prstGeom>
        </p:spPr>
        <p:txBody>
          <a:bodyPr wrap="square">
            <a:spAutoFit/>
          </a:bodyPr>
          <a:lstStyle/>
          <a:p>
            <a:pPr marL="514350" lvl="0" indent="-514350" fontAlgn="base">
              <a:spcBef>
                <a:spcPct val="0"/>
              </a:spcBef>
              <a:spcAft>
                <a:spcPct val="0"/>
              </a:spcAft>
            </a:pPr>
            <a:r>
              <a:rPr lang="tr-TR" b="1" dirty="0" smtClean="0">
                <a:solidFill>
                  <a:srgbClr val="0000FF"/>
                </a:solidFill>
                <a:cs typeface="Arial" pitchFamily="34" charset="0"/>
              </a:rPr>
              <a:t>Yüksekte çalışmalar için gerekli güvenlik tedbirlerine uyuluyor mu?</a:t>
            </a:r>
          </a:p>
        </p:txBody>
      </p:sp>
      <p:pic>
        <p:nvPicPr>
          <p:cNvPr id="67588" name="Picture 4" descr="http://www.kayagrubu.com.tr/uploaded/haberler/K-2010%20Yatay%20Yaşam%20Hattı09_53_02_b.jpg"/>
          <p:cNvPicPr>
            <a:picLocks noChangeAspect="1" noChangeArrowheads="1"/>
          </p:cNvPicPr>
          <p:nvPr/>
        </p:nvPicPr>
        <p:blipFill>
          <a:blip r:embed="rId3" cstate="print"/>
          <a:srcRect/>
          <a:stretch>
            <a:fillRect/>
          </a:stretch>
        </p:blipFill>
        <p:spPr bwMode="auto">
          <a:xfrm>
            <a:off x="3563888" y="2492896"/>
            <a:ext cx="5328592" cy="3996444"/>
          </a:xfrm>
          <a:prstGeom prst="rect">
            <a:avLst/>
          </a:prstGeom>
          <a:noFill/>
        </p:spPr>
      </p:pic>
      <p:sp>
        <p:nvSpPr>
          <p:cNvPr id="9" name="8 Dikdörtgen"/>
          <p:cNvSpPr/>
          <p:nvPr/>
        </p:nvSpPr>
        <p:spPr>
          <a:xfrm>
            <a:off x="0" y="2492896"/>
            <a:ext cx="3208058" cy="1200329"/>
          </a:xfrm>
          <a:prstGeom prst="rect">
            <a:avLst/>
          </a:prstGeom>
        </p:spPr>
        <p:txBody>
          <a:bodyPr wrap="none">
            <a:spAutoFit/>
          </a:bodyPr>
          <a:lstStyle/>
          <a:p>
            <a:pPr marL="514350" lvl="0" indent="-514350" fontAlgn="base">
              <a:spcBef>
                <a:spcPct val="0"/>
              </a:spcBef>
              <a:spcAft>
                <a:spcPct val="0"/>
              </a:spcAft>
            </a:pPr>
            <a:r>
              <a:rPr lang="tr-TR" b="1" dirty="0" smtClean="0">
                <a:solidFill>
                  <a:srgbClr val="0000FF"/>
                </a:solidFill>
                <a:cs typeface="Arial" pitchFamily="34" charset="0"/>
              </a:rPr>
              <a:t>Gerekli KKD </a:t>
            </a:r>
            <a:r>
              <a:rPr lang="tr-TR" b="1" dirty="0" err="1" smtClean="0">
                <a:solidFill>
                  <a:srgbClr val="0000FF"/>
                </a:solidFill>
                <a:cs typeface="Arial" pitchFamily="34" charset="0"/>
              </a:rPr>
              <a:t>ler</a:t>
            </a:r>
            <a:r>
              <a:rPr lang="tr-TR" b="1" dirty="0" smtClean="0">
                <a:solidFill>
                  <a:srgbClr val="0000FF"/>
                </a:solidFill>
                <a:cs typeface="Arial" pitchFamily="34" charset="0"/>
              </a:rPr>
              <a:t> kullanılıyor mu?</a:t>
            </a:r>
          </a:p>
          <a:p>
            <a:pPr marL="514350" lvl="0" indent="-514350" fontAlgn="base">
              <a:spcBef>
                <a:spcPct val="0"/>
              </a:spcBef>
              <a:spcAft>
                <a:spcPct val="0"/>
              </a:spcAft>
            </a:pPr>
            <a:r>
              <a:rPr lang="tr-TR" b="1" dirty="0" smtClean="0">
                <a:solidFill>
                  <a:srgbClr val="0000FF"/>
                </a:solidFill>
                <a:cs typeface="Arial" pitchFamily="34" charset="0"/>
              </a:rPr>
              <a:t>Baret</a:t>
            </a:r>
          </a:p>
          <a:p>
            <a:pPr marL="514350" lvl="0" indent="-514350" fontAlgn="base">
              <a:spcBef>
                <a:spcPct val="0"/>
              </a:spcBef>
              <a:spcAft>
                <a:spcPct val="0"/>
              </a:spcAft>
            </a:pPr>
            <a:r>
              <a:rPr lang="tr-TR" b="1" dirty="0" smtClean="0">
                <a:solidFill>
                  <a:srgbClr val="0000FF"/>
                </a:solidFill>
                <a:cs typeface="Arial" pitchFamily="34" charset="0"/>
              </a:rPr>
              <a:t>Emniyet kemeri</a:t>
            </a:r>
          </a:p>
          <a:p>
            <a:pPr marL="514350" lvl="0" indent="-514350" fontAlgn="base">
              <a:spcBef>
                <a:spcPct val="0"/>
              </a:spcBef>
              <a:spcAft>
                <a:spcPct val="0"/>
              </a:spcAft>
            </a:pPr>
            <a:r>
              <a:rPr lang="tr-TR" b="1" dirty="0" smtClean="0">
                <a:solidFill>
                  <a:srgbClr val="0000FF"/>
                </a:solidFill>
                <a:cs typeface="Arial" pitchFamily="34" charset="0"/>
              </a:rPr>
              <a:t>vb</a:t>
            </a:r>
          </a:p>
        </p:txBody>
      </p:sp>
      <p:sp>
        <p:nvSpPr>
          <p:cNvPr id="8" name="7 Dikdörtgen"/>
          <p:cNvSpPr/>
          <p:nvPr/>
        </p:nvSpPr>
        <p:spPr>
          <a:xfrm>
            <a:off x="1475656" y="1844824"/>
            <a:ext cx="5920467" cy="461665"/>
          </a:xfrm>
          <a:prstGeom prst="rect">
            <a:avLst/>
          </a:prstGeom>
        </p:spPr>
        <p:txBody>
          <a:bodyPr wrap="none">
            <a:spAutoFit/>
          </a:bodyPr>
          <a:lstStyle/>
          <a:p>
            <a:r>
              <a:rPr lang="tr-TR" sz="2400" dirty="0" smtClean="0">
                <a:solidFill>
                  <a:srgbClr val="FF0000"/>
                </a:solidFill>
              </a:rPr>
              <a:t>Çatıya izinsiz çıkmaya karşı tedbir alınmış  mı ?</a:t>
            </a:r>
            <a:endParaRPr lang="tr-TR" sz="2400" dirty="0">
              <a:solidFill>
                <a:srgbClr val="FF000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123728" y="476672"/>
            <a:ext cx="6048672" cy="523220"/>
          </a:xfrm>
          <a:prstGeom prst="rect">
            <a:avLst/>
          </a:prstGeom>
          <a:noFill/>
        </p:spPr>
        <p:txBody>
          <a:bodyPr wrap="square" rtlCol="0">
            <a:spAutoFit/>
          </a:bodyPr>
          <a:lstStyle/>
          <a:p>
            <a:r>
              <a:rPr lang="tr-TR" sz="2800" b="1" dirty="0" smtClean="0">
                <a:solidFill>
                  <a:srgbClr val="FF0000"/>
                </a:solidFill>
              </a:rPr>
              <a:t>YAPIM VE BAKIM ONARIM İŞLERİ</a:t>
            </a:r>
            <a:endParaRPr lang="tr-TR" sz="2800" b="1" dirty="0">
              <a:solidFill>
                <a:srgbClr val="FF0000"/>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1907704" y="1196752"/>
            <a:ext cx="6768752" cy="1200329"/>
          </a:xfrm>
          <a:prstGeom prst="rect">
            <a:avLst/>
          </a:prstGeom>
        </p:spPr>
        <p:txBody>
          <a:bodyPr wrap="square">
            <a:spAutoFit/>
          </a:bodyPr>
          <a:lstStyle/>
          <a:p>
            <a:pPr lvl="0"/>
            <a:r>
              <a:rPr lang="tr-TR" sz="2400" dirty="0" smtClean="0">
                <a:solidFill>
                  <a:srgbClr val="0070C0"/>
                </a:solidFill>
              </a:rPr>
              <a:t>yapılan ihaleler ve bakım-onarım işleri </a:t>
            </a:r>
          </a:p>
          <a:p>
            <a:pPr lvl="0"/>
            <a:r>
              <a:rPr lang="tr-TR" sz="2400" b="1" dirty="0" smtClean="0">
                <a:solidFill>
                  <a:srgbClr val="0000FF"/>
                </a:solidFill>
              </a:rPr>
              <a:t>İş Sağlığı ve Güvenliği </a:t>
            </a:r>
            <a:r>
              <a:rPr lang="tr-TR" sz="2400" b="1" dirty="0" err="1" smtClean="0">
                <a:solidFill>
                  <a:srgbClr val="0000FF"/>
                </a:solidFill>
              </a:rPr>
              <a:t>kuralllarına</a:t>
            </a:r>
            <a:r>
              <a:rPr lang="tr-TR" sz="2400" b="1" dirty="0" smtClean="0">
                <a:solidFill>
                  <a:srgbClr val="0000FF"/>
                </a:solidFill>
              </a:rPr>
              <a:t> uygun bir şekilde yapılıyor mu?</a:t>
            </a:r>
            <a:endParaRPr lang="tr-TR" sz="2400" dirty="0">
              <a:solidFill>
                <a:srgbClr val="0000FF"/>
              </a:solidFill>
            </a:endParaRPr>
          </a:p>
        </p:txBody>
      </p:sp>
      <p:pic>
        <p:nvPicPr>
          <p:cNvPr id="1026" name="Picture 2" descr="C:\Users\Zülküf KOŞAN\Desktop\1.jpg"/>
          <p:cNvPicPr>
            <a:picLocks noChangeAspect="1" noChangeArrowheads="1"/>
          </p:cNvPicPr>
          <p:nvPr/>
        </p:nvPicPr>
        <p:blipFill>
          <a:blip r:embed="rId3" cstate="print"/>
          <a:srcRect/>
          <a:stretch>
            <a:fillRect/>
          </a:stretch>
        </p:blipFill>
        <p:spPr bwMode="auto">
          <a:xfrm>
            <a:off x="3013604" y="2348880"/>
            <a:ext cx="4239907" cy="396044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347864" y="476672"/>
            <a:ext cx="3528392" cy="523220"/>
          </a:xfrm>
          <a:prstGeom prst="rect">
            <a:avLst/>
          </a:prstGeom>
          <a:noFill/>
        </p:spPr>
        <p:txBody>
          <a:bodyPr wrap="square" rtlCol="0">
            <a:spAutoFit/>
          </a:bodyPr>
          <a:lstStyle/>
          <a:p>
            <a:r>
              <a:rPr lang="tr-TR" sz="2800" b="1" dirty="0" smtClean="0">
                <a:solidFill>
                  <a:srgbClr val="FF0000"/>
                </a:solidFill>
              </a:rPr>
              <a:t> GİRİŞ-ÇIKISLAR</a:t>
            </a:r>
            <a:endParaRPr lang="tr-TR" sz="2800" b="1" dirty="0">
              <a:solidFill>
                <a:srgbClr val="FF0000"/>
              </a:solidFill>
            </a:endParaRPr>
          </a:p>
        </p:txBody>
      </p:sp>
      <p:pic>
        <p:nvPicPr>
          <p:cNvPr id="21506" name="Picture 2" descr="C:\Users\Casper\Desktop\İŞ KAZ\20.jpg"/>
          <p:cNvPicPr>
            <a:picLocks noChangeAspect="1" noChangeArrowheads="1"/>
          </p:cNvPicPr>
          <p:nvPr/>
        </p:nvPicPr>
        <p:blipFill>
          <a:blip r:embed="rId2" cstate="print"/>
          <a:srcRect/>
          <a:stretch>
            <a:fillRect/>
          </a:stretch>
        </p:blipFill>
        <p:spPr bwMode="auto">
          <a:xfrm>
            <a:off x="5148064" y="1628800"/>
            <a:ext cx="3600401" cy="3356397"/>
          </a:xfrm>
          <a:prstGeom prst="rect">
            <a:avLst/>
          </a:prstGeom>
          <a:noFill/>
        </p:spPr>
      </p:pic>
      <p:pic>
        <p:nvPicPr>
          <p:cNvPr id="9" name="Picture 3" descr="C:\Users\Casper\Desktop\İŞ KAZ\19.jpg"/>
          <p:cNvPicPr>
            <a:picLocks noChangeAspect="1" noChangeArrowheads="1"/>
          </p:cNvPicPr>
          <p:nvPr/>
        </p:nvPicPr>
        <p:blipFill>
          <a:blip r:embed="rId3" cstate="print"/>
          <a:srcRect/>
          <a:stretch>
            <a:fillRect/>
          </a:stretch>
        </p:blipFill>
        <p:spPr bwMode="auto">
          <a:xfrm>
            <a:off x="323528" y="1412776"/>
            <a:ext cx="4678624" cy="4104456"/>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051720" y="476672"/>
            <a:ext cx="6120680" cy="523220"/>
          </a:xfrm>
          <a:prstGeom prst="rect">
            <a:avLst/>
          </a:prstGeom>
          <a:noFill/>
        </p:spPr>
        <p:txBody>
          <a:bodyPr wrap="square" rtlCol="0">
            <a:spAutoFit/>
          </a:bodyPr>
          <a:lstStyle/>
          <a:p>
            <a:r>
              <a:rPr lang="tr-TR" sz="2800" b="1" dirty="0" smtClean="0">
                <a:solidFill>
                  <a:srgbClr val="0000FF"/>
                </a:solidFill>
              </a:rPr>
              <a:t>YÜKSEKTE ÇALIŞMA – </a:t>
            </a:r>
            <a:r>
              <a:rPr lang="tr-TR" sz="2800" b="1" dirty="0" smtClean="0">
                <a:solidFill>
                  <a:srgbClr val="FF0000"/>
                </a:solidFill>
              </a:rPr>
              <a:t>BAKIM ONARIM</a:t>
            </a:r>
            <a:endParaRPr lang="tr-TR" sz="2800" b="1" dirty="0">
              <a:solidFill>
                <a:srgbClr val="FF0000"/>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 name="3 İçerik Yer Tutucusu" descr="http://www.cumhuriyet.com.tr/Archive/2014/11/27/150619_resource/fft81_mf2592378.jpg">
            <a:hlinkClick r:id="rId3"/>
          </p:cNvPr>
          <p:cNvPicPr>
            <a:picLocks/>
          </p:cNvPicPr>
          <p:nvPr/>
        </p:nvPicPr>
        <p:blipFill>
          <a:blip r:embed="rId4" cstate="print"/>
          <a:stretch>
            <a:fillRect/>
          </a:stretch>
        </p:blipFill>
        <p:spPr bwMode="auto">
          <a:xfrm>
            <a:off x="1907704" y="2636911"/>
            <a:ext cx="6259983" cy="3417019"/>
          </a:xfrm>
          <a:prstGeom prst="rect">
            <a:avLst/>
          </a:prstGeom>
          <a:noFill/>
          <a:ln w="9525">
            <a:noFill/>
            <a:miter lim="800000"/>
            <a:headEnd/>
            <a:tailEnd/>
          </a:ln>
        </p:spPr>
      </p:pic>
      <p:sp>
        <p:nvSpPr>
          <p:cNvPr id="11" name="1 Başlık"/>
          <p:cNvSpPr txBox="1">
            <a:spLocks/>
          </p:cNvSpPr>
          <p:nvPr/>
        </p:nvSpPr>
        <p:spPr>
          <a:xfrm>
            <a:off x="1835696" y="1052736"/>
            <a:ext cx="6192688" cy="12961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rgbClr val="0000FF"/>
                </a:solidFill>
                <a:effectLst/>
                <a:uLnTx/>
                <a:uFillTx/>
                <a:latin typeface="+mj-lt"/>
                <a:ea typeface="+mj-ea"/>
                <a:cs typeface="+mj-cs"/>
              </a:rPr>
              <a:t>Okullarda da bu </a:t>
            </a:r>
            <a:r>
              <a:rPr lang="tr-TR" sz="2400" b="1" dirty="0" smtClean="0">
                <a:solidFill>
                  <a:srgbClr val="0000FF"/>
                </a:solidFill>
                <a:latin typeface="+mj-lt"/>
                <a:ea typeface="+mj-ea"/>
                <a:cs typeface="+mj-cs"/>
              </a:rPr>
              <a:t>m</a:t>
            </a:r>
            <a:r>
              <a:rPr kumimoji="0" lang="tr-TR" sz="2400" b="1" i="0" u="none" strike="noStrike" kern="1200" cap="none" spc="0" normalizeH="0" baseline="0" noProof="0" dirty="0" err="1" smtClean="0">
                <a:ln>
                  <a:noFill/>
                </a:ln>
                <a:solidFill>
                  <a:srgbClr val="0000FF"/>
                </a:solidFill>
                <a:effectLst/>
                <a:uLnTx/>
                <a:uFillTx/>
                <a:latin typeface="+mj-lt"/>
                <a:ea typeface="+mj-ea"/>
                <a:cs typeface="+mj-cs"/>
              </a:rPr>
              <a:t>anzaralar</a:t>
            </a:r>
            <a:r>
              <a:rPr kumimoji="0" lang="tr-TR" sz="2400" b="1" i="0" u="none" strike="noStrike" kern="1200" cap="none" spc="0" normalizeH="0" baseline="0" noProof="0" dirty="0" smtClean="0">
                <a:ln>
                  <a:noFill/>
                </a:ln>
                <a:solidFill>
                  <a:srgbClr val="0000FF"/>
                </a:solidFill>
                <a:effectLst/>
                <a:uLnTx/>
                <a:uFillTx/>
                <a:latin typeface="+mj-lt"/>
                <a:ea typeface="+mj-ea"/>
                <a:cs typeface="+mj-cs"/>
              </a:rPr>
              <a:t> yaşanıyor. </a:t>
            </a:r>
            <a:br>
              <a:rPr kumimoji="0" lang="tr-TR" sz="2400" b="1" i="0" u="none" strike="noStrike" kern="1200" cap="none" spc="0" normalizeH="0" baseline="0" noProof="0" dirty="0" smtClean="0">
                <a:ln>
                  <a:noFill/>
                </a:ln>
                <a:solidFill>
                  <a:srgbClr val="0000FF"/>
                </a:solidFill>
                <a:effectLst/>
                <a:uLnTx/>
                <a:uFillTx/>
                <a:latin typeface="+mj-lt"/>
                <a:ea typeface="+mj-ea"/>
                <a:cs typeface="+mj-cs"/>
              </a:rPr>
            </a:br>
            <a:r>
              <a:rPr kumimoji="0" lang="tr-TR" sz="2400" b="1" i="0" u="none" strike="noStrike" kern="1200" cap="none" spc="0" normalizeH="0" baseline="0" noProof="0" dirty="0" smtClean="0">
                <a:ln>
                  <a:noFill/>
                </a:ln>
                <a:solidFill>
                  <a:srgbClr val="0000FF"/>
                </a:solidFill>
                <a:effectLst/>
                <a:uLnTx/>
                <a:uFillTx/>
                <a:latin typeface="+mj-lt"/>
                <a:ea typeface="+mj-ea"/>
                <a:cs typeface="+mj-cs"/>
              </a:rPr>
              <a:t>İşveren bu tür çalışmaları derhal durdurmalı</a:t>
            </a:r>
            <a:endParaRPr kumimoji="0" lang="tr-TR" sz="2400" b="1" i="0" u="none" strike="noStrike" kern="120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2051720" y="476672"/>
            <a:ext cx="6120680" cy="523220"/>
          </a:xfrm>
          <a:prstGeom prst="rect">
            <a:avLst/>
          </a:prstGeom>
          <a:noFill/>
        </p:spPr>
        <p:txBody>
          <a:bodyPr wrap="square" rtlCol="0">
            <a:spAutoFit/>
          </a:bodyPr>
          <a:lstStyle/>
          <a:p>
            <a:r>
              <a:rPr lang="tr-TR" sz="2800" b="1" dirty="0" smtClean="0">
                <a:solidFill>
                  <a:srgbClr val="FF0000"/>
                </a:solidFill>
              </a:rPr>
              <a:t>BAKIM ONARIM</a:t>
            </a:r>
            <a:endParaRPr lang="tr-TR" sz="2800" b="1" dirty="0">
              <a:solidFill>
                <a:srgbClr val="FF0000"/>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1" name="1 Başlık"/>
          <p:cNvSpPr txBox="1">
            <a:spLocks/>
          </p:cNvSpPr>
          <p:nvPr/>
        </p:nvSpPr>
        <p:spPr>
          <a:xfrm>
            <a:off x="1835696" y="1052736"/>
            <a:ext cx="6192688" cy="129614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rgbClr val="0000FF"/>
                </a:solidFill>
                <a:effectLst/>
                <a:uLnTx/>
                <a:uFillTx/>
                <a:latin typeface="+mj-lt"/>
                <a:ea typeface="+mj-ea"/>
                <a:cs typeface="+mj-cs"/>
              </a:rPr>
              <a:t>Bakım Onarım çalışmaları yapılırken çevre güvenliğine dikkat ediliyor mu?</a:t>
            </a:r>
            <a:endParaRPr kumimoji="0" lang="tr-TR" sz="2400" b="1" i="0" u="none" strike="noStrike" kern="1200" cap="none" spc="0" normalizeH="0" baseline="0" noProof="0" dirty="0">
              <a:ln>
                <a:noFill/>
              </a:ln>
              <a:solidFill>
                <a:srgbClr val="0000FF"/>
              </a:solidFill>
              <a:effectLst/>
              <a:uLnTx/>
              <a:uFillTx/>
              <a:latin typeface="+mj-lt"/>
              <a:ea typeface="+mj-ea"/>
              <a:cs typeface="+mj-cs"/>
            </a:endParaRPr>
          </a:p>
        </p:txBody>
      </p:sp>
      <p:pic>
        <p:nvPicPr>
          <p:cNvPr id="7" name="6 Resim"/>
          <p:cNvPicPr/>
          <p:nvPr/>
        </p:nvPicPr>
        <p:blipFill>
          <a:blip r:embed="rId3" cstate="print"/>
          <a:stretch>
            <a:fillRect/>
          </a:stretch>
        </p:blipFill>
        <p:spPr>
          <a:xfrm>
            <a:off x="1763688" y="2204864"/>
            <a:ext cx="5544616" cy="4248472"/>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KİMYASALLAR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2267744" y="1196752"/>
            <a:ext cx="5400600" cy="830997"/>
          </a:xfrm>
          <a:prstGeom prst="rect">
            <a:avLst/>
          </a:prstGeom>
        </p:spPr>
        <p:txBody>
          <a:bodyPr wrap="square">
            <a:spAutoFit/>
          </a:bodyPr>
          <a:lstStyle/>
          <a:p>
            <a:pPr marL="514350" lvl="0" indent="-514350" fontAlgn="base">
              <a:spcBef>
                <a:spcPct val="0"/>
              </a:spcBef>
              <a:spcAft>
                <a:spcPct val="0"/>
              </a:spcAft>
            </a:pPr>
            <a:r>
              <a:rPr lang="tr-TR" sz="2400" b="1" dirty="0" smtClean="0">
                <a:solidFill>
                  <a:srgbClr val="0000FF"/>
                </a:solidFill>
                <a:cs typeface="Arial" pitchFamily="34" charset="0"/>
              </a:rPr>
              <a:t>Boya, tiner gibi patlayıcı ve yanıcı maddeler korunmaya alınmış mı?</a:t>
            </a:r>
          </a:p>
        </p:txBody>
      </p:sp>
      <p:pic>
        <p:nvPicPr>
          <p:cNvPr id="8" name="7 Resim"/>
          <p:cNvPicPr/>
          <p:nvPr/>
        </p:nvPicPr>
        <p:blipFill>
          <a:blip r:embed="rId3" cstate="print"/>
          <a:stretch>
            <a:fillRect/>
          </a:stretch>
        </p:blipFill>
        <p:spPr>
          <a:xfrm>
            <a:off x="611560" y="2132856"/>
            <a:ext cx="7704856" cy="4248472"/>
          </a:xfrm>
          <a:prstGeom prst="rect">
            <a:avLst/>
          </a:prstGeom>
          <a:ln>
            <a:solidFill>
              <a:schemeClr val="accent6">
                <a:lumMod val="75000"/>
              </a:schemeClr>
            </a:solid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 name="5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KİMYASALLAR</a:t>
            </a:r>
            <a:endParaRPr lang="tr-TR" sz="2800" b="1" dirty="0">
              <a:solidFill>
                <a:srgbClr val="0000FF"/>
              </a:solidFill>
            </a:endParaRPr>
          </a:p>
        </p:txBody>
      </p:sp>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 name="6 Dikdörtgen"/>
          <p:cNvSpPr/>
          <p:nvPr/>
        </p:nvSpPr>
        <p:spPr>
          <a:xfrm>
            <a:off x="2267744" y="1196752"/>
            <a:ext cx="5400600" cy="830997"/>
          </a:xfrm>
          <a:prstGeom prst="rect">
            <a:avLst/>
          </a:prstGeom>
        </p:spPr>
        <p:txBody>
          <a:bodyPr wrap="square">
            <a:spAutoFit/>
          </a:bodyPr>
          <a:lstStyle/>
          <a:p>
            <a:pPr marL="514350" lvl="0" indent="-514350" fontAlgn="base">
              <a:spcBef>
                <a:spcPct val="0"/>
              </a:spcBef>
              <a:spcAft>
                <a:spcPct val="0"/>
              </a:spcAft>
            </a:pPr>
            <a:r>
              <a:rPr lang="tr-TR" sz="2400" b="1" dirty="0" smtClean="0">
                <a:solidFill>
                  <a:srgbClr val="0000FF"/>
                </a:solidFill>
                <a:cs typeface="Arial" pitchFamily="34" charset="0"/>
              </a:rPr>
              <a:t>Boya, tiner gibi patlayıcı ve yanıcı maddeler korunmaya alınmış mı?</a:t>
            </a:r>
          </a:p>
        </p:txBody>
      </p:sp>
      <p:pic>
        <p:nvPicPr>
          <p:cNvPr id="7170" name="Picture 2" descr="C:\Users\Zülküf KOŞAN\Desktop\İŞ KAZ\4.jpg"/>
          <p:cNvPicPr>
            <a:picLocks noChangeAspect="1" noChangeArrowheads="1"/>
          </p:cNvPicPr>
          <p:nvPr/>
        </p:nvPicPr>
        <p:blipFill>
          <a:blip r:embed="rId3" cstate="print"/>
          <a:srcRect/>
          <a:stretch>
            <a:fillRect/>
          </a:stretch>
        </p:blipFill>
        <p:spPr bwMode="auto">
          <a:xfrm>
            <a:off x="2699792" y="2060848"/>
            <a:ext cx="4138215" cy="4336215"/>
          </a:xfrm>
          <a:prstGeom prst="rect">
            <a:avLst/>
          </a:prstGeom>
          <a:noFill/>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65538" name="AutoShape 2" descr="ilk yardım dolabı levh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194" name="Picture 2" descr="C:\Users\Zülküf KOŞAN\Desktop\İŞ KAZ\5.jpg"/>
          <p:cNvPicPr>
            <a:picLocks noChangeAspect="1" noChangeArrowheads="1"/>
          </p:cNvPicPr>
          <p:nvPr/>
        </p:nvPicPr>
        <p:blipFill>
          <a:blip r:embed="rId3" cstate="print"/>
          <a:srcRect/>
          <a:stretch>
            <a:fillRect/>
          </a:stretch>
        </p:blipFill>
        <p:spPr bwMode="auto">
          <a:xfrm>
            <a:off x="1557338" y="1539999"/>
            <a:ext cx="6417774" cy="4481289"/>
          </a:xfrm>
          <a:prstGeom prst="rect">
            <a:avLst/>
          </a:prstGeom>
          <a:noFill/>
        </p:spPr>
      </p:pic>
      <p:sp>
        <p:nvSpPr>
          <p:cNvPr id="8" name="7 Metin kutusu"/>
          <p:cNvSpPr txBox="1"/>
          <p:nvPr/>
        </p:nvSpPr>
        <p:spPr>
          <a:xfrm>
            <a:off x="3347864" y="476672"/>
            <a:ext cx="4824536" cy="523220"/>
          </a:xfrm>
          <a:prstGeom prst="rect">
            <a:avLst/>
          </a:prstGeom>
          <a:noFill/>
        </p:spPr>
        <p:txBody>
          <a:bodyPr wrap="square" rtlCol="0">
            <a:spAutoFit/>
          </a:bodyPr>
          <a:lstStyle/>
          <a:p>
            <a:r>
              <a:rPr lang="tr-TR" sz="2800" b="1" dirty="0" smtClean="0">
                <a:solidFill>
                  <a:srgbClr val="0000FF"/>
                </a:solidFill>
              </a:rPr>
              <a:t>MESLEK LİSELERİ</a:t>
            </a:r>
            <a:endParaRPr lang="tr-TR" sz="2800" b="1" dirty="0">
              <a:solidFill>
                <a:srgbClr val="0000FF"/>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2" name="1 Başlık"/>
          <p:cNvSpPr>
            <a:spLocks noGrp="1"/>
          </p:cNvSpPr>
          <p:nvPr>
            <p:ph type="title"/>
          </p:nvPr>
        </p:nvSpPr>
        <p:spPr>
          <a:xfrm>
            <a:off x="395536" y="2348880"/>
            <a:ext cx="8229600" cy="2160239"/>
          </a:xfrm>
        </p:spPr>
        <p:style>
          <a:lnRef idx="0">
            <a:schemeClr val="accent1"/>
          </a:lnRef>
          <a:fillRef idx="3">
            <a:schemeClr val="accent1"/>
          </a:fillRef>
          <a:effectRef idx="3">
            <a:schemeClr val="accent1"/>
          </a:effectRef>
          <a:fontRef idx="minor">
            <a:schemeClr val="lt1"/>
          </a:fontRef>
        </p:style>
        <p:txBody>
          <a:bodyPr>
            <a:noAutofit/>
          </a:bodyPr>
          <a:lstStyle/>
          <a:p>
            <a:r>
              <a:rPr lang="tr-TR" sz="2800" b="1" dirty="0" smtClean="0">
                <a:solidFill>
                  <a:schemeClr val="bg1"/>
                </a:solidFill>
                <a:latin typeface="Comic Sans MS" panose="030F0702030302020204" pitchFamily="66" charset="0"/>
              </a:rPr>
              <a:t/>
            </a:r>
            <a:br>
              <a:rPr lang="tr-TR" sz="2800" b="1" dirty="0" smtClean="0">
                <a:solidFill>
                  <a:schemeClr val="bg1"/>
                </a:solidFill>
                <a:latin typeface="Comic Sans MS" panose="030F0702030302020204" pitchFamily="66" charset="0"/>
              </a:rPr>
            </a:br>
            <a:r>
              <a:rPr lang="tr-TR" sz="2800" b="1" dirty="0" smtClean="0">
                <a:solidFill>
                  <a:schemeClr val="bg1"/>
                </a:solidFill>
                <a:latin typeface="Comic Sans MS" panose="030F0702030302020204" pitchFamily="66" charset="0"/>
              </a:rPr>
              <a:t>OFİS ORTAMLARINDA YAŞANAN KAZALAR</a:t>
            </a:r>
            <a:br>
              <a:rPr lang="tr-TR" sz="2800" b="1" dirty="0" smtClean="0">
                <a:solidFill>
                  <a:schemeClr val="bg1"/>
                </a:solidFill>
                <a:latin typeface="Comic Sans MS" panose="030F0702030302020204" pitchFamily="66" charset="0"/>
              </a:rPr>
            </a:br>
            <a:endParaRPr lang="tr-TR" sz="2800"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xmlns="" val="28152944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9" name="Dikdörtgen 8"/>
          <p:cNvSpPr/>
          <p:nvPr/>
        </p:nvSpPr>
        <p:spPr>
          <a:xfrm>
            <a:off x="1115616" y="1988840"/>
            <a:ext cx="7128792" cy="3539430"/>
          </a:xfrm>
          <a:prstGeom prst="rect">
            <a:avLst/>
          </a:prstGeom>
        </p:spPr>
        <p:txBody>
          <a:bodyPr wrap="square">
            <a:spAutoFit/>
          </a:bodyPr>
          <a:lstStyle/>
          <a:p>
            <a:r>
              <a:rPr lang="tr-TR" sz="3200" dirty="0">
                <a:solidFill>
                  <a:srgbClr val="3366FF"/>
                </a:solidFill>
              </a:rPr>
              <a:t>Her ne kadar dışarıdan bakıldığında ofisler iş kazaları bakımından güvenli olarak görünse bile, ofis ortamında iş kazaları konusunda tedbir alınmadığı takdirde ciddi yaralanmalara ve hatta ölümle sonuçlanabilecek kazaların yaşanması söz konusudur.</a:t>
            </a:r>
          </a:p>
        </p:txBody>
      </p:sp>
    </p:spTree>
    <p:extLst>
      <p:ext uri="{BB962C8B-B14F-4D97-AF65-F5344CB8AC3E}">
        <p14:creationId xmlns:p14="http://schemas.microsoft.com/office/powerpoint/2010/main" xmlns="" val="281529440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3" name="İçerik Yer Tutucusu 2"/>
          <p:cNvSpPr>
            <a:spLocks noGrp="1"/>
          </p:cNvSpPr>
          <p:nvPr>
            <p:ph sz="quarter" idx="1"/>
          </p:nvPr>
        </p:nvSpPr>
        <p:spPr/>
        <p:txBody>
          <a:bodyPr>
            <a:normAutofit/>
          </a:bodyPr>
          <a:lstStyle/>
          <a:p>
            <a:pPr>
              <a:buFont typeface="Wingdings" pitchFamily="2" charset="2"/>
              <a:buChar char="ü"/>
            </a:pPr>
            <a:r>
              <a:rPr lang="tr-TR" sz="2800" b="1" dirty="0" smtClean="0">
                <a:latin typeface="Arial" pitchFamily="34" charset="0"/>
                <a:cs typeface="Arial" pitchFamily="34" charset="0"/>
              </a:rPr>
              <a:t> </a:t>
            </a:r>
            <a:r>
              <a:rPr lang="tr-TR" sz="2800" b="1" dirty="0">
                <a:solidFill>
                  <a:srgbClr val="FF0000"/>
                </a:solidFill>
                <a:latin typeface="Arial" pitchFamily="34" charset="0"/>
                <a:cs typeface="Arial" pitchFamily="34" charset="0"/>
              </a:rPr>
              <a:t>Temizlik günlerinde sulu bırakılmış ıslak zeminde kayma </a:t>
            </a:r>
            <a:r>
              <a:rPr lang="tr-TR" sz="2800" b="1" dirty="0" smtClean="0">
                <a:solidFill>
                  <a:srgbClr val="FF0000"/>
                </a:solidFill>
                <a:latin typeface="Arial" pitchFamily="34" charset="0"/>
                <a:cs typeface="Arial" pitchFamily="34" charset="0"/>
              </a:rPr>
              <a:t>Tehlikesi. </a:t>
            </a:r>
            <a:r>
              <a:rPr lang="tr-TR" sz="2800" dirty="0">
                <a:latin typeface="Arial" pitchFamily="34" charset="0"/>
                <a:cs typeface="Arial" pitchFamily="34" charset="0"/>
              </a:rPr>
              <a:t>(Düşme sonucu yaralanma, beyin kanaması ve ölüm riski</a:t>
            </a:r>
            <a:r>
              <a:rPr lang="tr-TR" sz="2800" dirty="0" smtClean="0">
                <a:latin typeface="Arial" pitchFamily="34" charset="0"/>
                <a:cs typeface="Arial" pitchFamily="34" charset="0"/>
              </a:rPr>
              <a:t>)</a:t>
            </a:r>
          </a:p>
          <a:p>
            <a:pPr>
              <a:buFont typeface="Wingdings" pitchFamily="2" charset="2"/>
              <a:buChar char="ü"/>
            </a:pPr>
            <a:r>
              <a:rPr lang="tr-TR" sz="2800" b="1" dirty="0" smtClean="0">
                <a:latin typeface="Arial" pitchFamily="34" charset="0"/>
                <a:cs typeface="Arial" pitchFamily="34" charset="0"/>
              </a:rPr>
              <a:t> </a:t>
            </a:r>
            <a:r>
              <a:rPr lang="tr-TR" sz="2800" b="1" dirty="0">
                <a:solidFill>
                  <a:srgbClr val="FF0000"/>
                </a:solidFill>
                <a:latin typeface="Arial" pitchFamily="34" charset="0"/>
                <a:cs typeface="Arial" pitchFamily="34" charset="0"/>
              </a:rPr>
              <a:t>Açık unutulmuş çekmeceler ve evrak dolabı kapakları. </a:t>
            </a:r>
            <a:r>
              <a:rPr lang="tr-TR" sz="2800" dirty="0">
                <a:latin typeface="Arial" pitchFamily="34" charset="0"/>
                <a:cs typeface="Arial" pitchFamily="34" charset="0"/>
              </a:rPr>
              <a:t>(Takılıp düşme ve çarparak yaralanma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rgbClr val="FF0000"/>
                </a:solidFill>
                <a:latin typeface="Arial" pitchFamily="34" charset="0"/>
                <a:cs typeface="Arial" pitchFamily="34" charset="0"/>
              </a:rPr>
              <a:t>Ağzı </a:t>
            </a:r>
            <a:r>
              <a:rPr lang="tr-TR" sz="2800" b="1" dirty="0">
                <a:solidFill>
                  <a:srgbClr val="FF0000"/>
                </a:solidFill>
                <a:latin typeface="Arial" pitchFamily="34" charset="0"/>
                <a:cs typeface="Arial" pitchFamily="34" charset="0"/>
              </a:rPr>
              <a:t>açık bırakılmış </a:t>
            </a:r>
            <a:r>
              <a:rPr lang="tr-TR" sz="2800" b="1" dirty="0" err="1">
                <a:solidFill>
                  <a:srgbClr val="FF0000"/>
                </a:solidFill>
                <a:latin typeface="Arial" pitchFamily="34" charset="0"/>
                <a:cs typeface="Arial" pitchFamily="34" charset="0"/>
              </a:rPr>
              <a:t>falçata</a:t>
            </a:r>
            <a:r>
              <a:rPr lang="tr-TR" sz="2800" b="1" dirty="0">
                <a:solidFill>
                  <a:srgbClr val="FF0000"/>
                </a:solidFill>
                <a:latin typeface="Arial" pitchFamily="34" charset="0"/>
                <a:cs typeface="Arial" pitchFamily="34" charset="0"/>
              </a:rPr>
              <a:t> ve maket bıçakları. </a:t>
            </a:r>
            <a:r>
              <a:rPr lang="tr-TR" sz="2800" dirty="0">
                <a:latin typeface="Arial" pitchFamily="34" charset="0"/>
                <a:cs typeface="Arial" pitchFamily="34" charset="0"/>
              </a:rPr>
              <a:t>(</a:t>
            </a:r>
            <a:r>
              <a:rPr lang="tr-TR" sz="2800" dirty="0" err="1">
                <a:latin typeface="Arial" pitchFamily="34" charset="0"/>
                <a:cs typeface="Arial" pitchFamily="34" charset="0"/>
              </a:rPr>
              <a:t>Tetanoz</a:t>
            </a:r>
            <a:r>
              <a:rPr lang="tr-TR" sz="2800" dirty="0">
                <a:latin typeface="Arial" pitchFamily="34" charset="0"/>
                <a:cs typeface="Arial" pitchFamily="34" charset="0"/>
              </a:rPr>
              <a:t>, kan kaybı gibi ölümcül riskler</a:t>
            </a:r>
            <a:r>
              <a:rPr lang="tr-TR" sz="2800" dirty="0" smtClean="0">
                <a:latin typeface="Arial" pitchFamily="34" charset="0"/>
                <a:cs typeface="Arial" pitchFamily="34" charset="0"/>
              </a:rPr>
              <a:t>)</a:t>
            </a:r>
            <a:endParaRPr lang="tr-TR" sz="2800" dirty="0">
              <a:latin typeface="Arial" pitchFamily="34" charset="0"/>
              <a:cs typeface="Arial" pitchFamily="34" charset="0"/>
            </a:endParaRPr>
          </a:p>
        </p:txBody>
      </p:sp>
      <p:sp>
        <p:nvSpPr>
          <p:cNvPr id="4" name="3 Dikdörtgen"/>
          <p:cNvSpPr/>
          <p:nvPr/>
        </p:nvSpPr>
        <p:spPr>
          <a:xfrm>
            <a:off x="2051720" y="476672"/>
            <a:ext cx="6803076" cy="461665"/>
          </a:xfrm>
          <a:prstGeom prst="rect">
            <a:avLst/>
          </a:prstGeom>
        </p:spPr>
        <p:txBody>
          <a:bodyPr wrap="square">
            <a:spAutoFit/>
          </a:bodyPr>
          <a:lstStyle/>
          <a:p>
            <a:pPr lvl="0"/>
            <a:r>
              <a:rPr lang="tr-TR" sz="2400" dirty="0" smtClean="0">
                <a:solidFill>
                  <a:srgbClr val="FF0000"/>
                </a:solidFill>
                <a:latin typeface="Arial Black" pitchFamily="34" charset="0"/>
              </a:rPr>
              <a:t>BÜRO / OFİSLERDE OLASI İŞ KAZALARI</a:t>
            </a:r>
            <a:endParaRPr lang="tr-TR" sz="2400" dirty="0">
              <a:solidFill>
                <a:srgbClr val="FF0000"/>
              </a:solidFill>
              <a:latin typeface="Arial Black" pitchFamily="34" charset="0"/>
            </a:endParaRPr>
          </a:p>
        </p:txBody>
      </p:sp>
    </p:spTree>
    <p:extLst>
      <p:ext uri="{BB962C8B-B14F-4D97-AF65-F5344CB8AC3E}">
        <p14:creationId xmlns:p14="http://schemas.microsoft.com/office/powerpoint/2010/main" xmlns="" val="24960042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3" name="İçerik Yer Tutucusu 2"/>
          <p:cNvSpPr>
            <a:spLocks noGrp="1"/>
          </p:cNvSpPr>
          <p:nvPr>
            <p:ph sz="quarter" idx="1"/>
          </p:nvPr>
        </p:nvSpPr>
        <p:spPr/>
        <p:txBody>
          <a:bodyPr>
            <a:normAutofit/>
          </a:bodyPr>
          <a:lstStyle/>
          <a:p>
            <a:pPr>
              <a:buFont typeface="Wingdings" pitchFamily="2" charset="2"/>
              <a:buChar char="ü"/>
            </a:pPr>
            <a:endParaRPr lang="tr-TR" sz="2800" b="1" dirty="0" smtClean="0">
              <a:solidFill>
                <a:srgbClr val="FF0000"/>
              </a:solidFill>
              <a:latin typeface="Arial" pitchFamily="34" charset="0"/>
              <a:cs typeface="Arial" pitchFamily="34" charset="0"/>
            </a:endParaRPr>
          </a:p>
          <a:p>
            <a:pPr>
              <a:buFont typeface="Wingdings" pitchFamily="2" charset="2"/>
              <a:buChar char="ü"/>
            </a:pPr>
            <a:r>
              <a:rPr lang="tr-TR" sz="2800" b="1" dirty="0" smtClean="0">
                <a:solidFill>
                  <a:srgbClr val="FF0000"/>
                </a:solidFill>
                <a:latin typeface="Arial" pitchFamily="34" charset="0"/>
                <a:cs typeface="Arial" pitchFamily="34" charset="0"/>
              </a:rPr>
              <a:t>Yere </a:t>
            </a:r>
            <a:r>
              <a:rPr lang="tr-TR" sz="2800" b="1" dirty="0">
                <a:solidFill>
                  <a:srgbClr val="FF0000"/>
                </a:solidFill>
                <a:latin typeface="Arial" pitchFamily="34" charset="0"/>
                <a:cs typeface="Arial" pitchFamily="34" charset="0"/>
              </a:rPr>
              <a:t>düşürülmüş raptiye ve mantar pano </a:t>
            </a:r>
            <a:r>
              <a:rPr lang="tr-TR" sz="2800" b="1" dirty="0" err="1">
                <a:solidFill>
                  <a:srgbClr val="FF0000"/>
                </a:solidFill>
                <a:latin typeface="Arial" pitchFamily="34" charset="0"/>
                <a:cs typeface="Arial" pitchFamily="34" charset="0"/>
              </a:rPr>
              <a:t>pinleri</a:t>
            </a:r>
            <a:r>
              <a:rPr lang="tr-TR" sz="2800" b="1" dirty="0">
                <a:solidFill>
                  <a:srgbClr val="FF0000"/>
                </a:solidFill>
                <a:latin typeface="Arial" pitchFamily="34" charset="0"/>
                <a:cs typeface="Arial" pitchFamily="34" charset="0"/>
              </a:rPr>
              <a:t>. </a:t>
            </a:r>
            <a:r>
              <a:rPr lang="tr-TR" sz="2800" dirty="0">
                <a:latin typeface="Arial" pitchFamily="34" charset="0"/>
                <a:cs typeface="Arial" pitchFamily="34" charset="0"/>
              </a:rPr>
              <a:t>(Tetanoz ve kanama </a:t>
            </a:r>
            <a:r>
              <a:rPr lang="tr-TR" sz="2800" dirty="0" smtClean="0">
                <a:latin typeface="Arial" pitchFamily="34" charset="0"/>
                <a:cs typeface="Arial" pitchFamily="34" charset="0"/>
              </a:rPr>
              <a:t>riski)</a:t>
            </a:r>
          </a:p>
          <a:p>
            <a:pPr>
              <a:buFont typeface="Wingdings" pitchFamily="2" charset="2"/>
              <a:buChar char="ü"/>
            </a:pPr>
            <a:endParaRPr lang="tr-TR" sz="2800" dirty="0" smtClean="0">
              <a:latin typeface="Arial" pitchFamily="34" charset="0"/>
              <a:cs typeface="Arial" pitchFamily="34" charset="0"/>
            </a:endParaRPr>
          </a:p>
          <a:p>
            <a:pPr>
              <a:buFont typeface="Wingdings" pitchFamily="2" charset="2"/>
              <a:buChar char="ü"/>
            </a:pPr>
            <a:endParaRPr lang="tr-TR" sz="2800" dirty="0" smtClean="0">
              <a:latin typeface="Arial" pitchFamily="34" charset="0"/>
              <a:cs typeface="Arial" pitchFamily="34" charset="0"/>
            </a:endParaRPr>
          </a:p>
          <a:p>
            <a:pPr>
              <a:buFont typeface="Wingdings" pitchFamily="2" charset="2"/>
              <a:buChar char="ü"/>
            </a:pPr>
            <a:r>
              <a:rPr lang="tr-TR" sz="2800" b="1" dirty="0" smtClean="0">
                <a:solidFill>
                  <a:srgbClr val="FF0000"/>
                </a:solidFill>
                <a:latin typeface="Arial" pitchFamily="34" charset="0"/>
                <a:cs typeface="Arial" pitchFamily="34" charset="0"/>
              </a:rPr>
              <a:t>Topraklaması </a:t>
            </a:r>
            <a:r>
              <a:rPr lang="tr-TR" sz="2800" b="1" dirty="0">
                <a:solidFill>
                  <a:srgbClr val="FF0000"/>
                </a:solidFill>
                <a:latin typeface="Arial" pitchFamily="34" charset="0"/>
                <a:cs typeface="Arial" pitchFamily="34" charset="0"/>
              </a:rPr>
              <a:t>zayıf veya olmayan prizler. </a:t>
            </a:r>
            <a:r>
              <a:rPr lang="tr-TR" sz="2800" dirty="0">
                <a:latin typeface="Arial" pitchFamily="34" charset="0"/>
                <a:cs typeface="Arial" pitchFamily="34" charset="0"/>
              </a:rPr>
              <a:t>(Elektrik akımına kapılma ve ölüm </a:t>
            </a:r>
            <a:r>
              <a:rPr lang="tr-TR" sz="2800" dirty="0" smtClean="0">
                <a:latin typeface="Arial" pitchFamily="34" charset="0"/>
                <a:cs typeface="Arial" pitchFamily="34" charset="0"/>
              </a:rPr>
              <a:t>riski)</a:t>
            </a:r>
          </a:p>
        </p:txBody>
      </p:sp>
      <p:sp>
        <p:nvSpPr>
          <p:cNvPr id="4" name="3 Başlık"/>
          <p:cNvSpPr>
            <a:spLocks noGrp="1"/>
          </p:cNvSpPr>
          <p:nvPr>
            <p:ph type="title"/>
          </p:nvPr>
        </p:nvSpPr>
        <p:spPr>
          <a:xfrm>
            <a:off x="2267744" y="404664"/>
            <a:ext cx="6275040" cy="580926"/>
          </a:xfrm>
        </p:spPr>
        <p:txBody>
          <a:bodyPr>
            <a:noAutofit/>
          </a:bodyPr>
          <a:lstStyle/>
          <a:p>
            <a:r>
              <a:rPr lang="tr-TR" sz="2400" dirty="0" smtClean="0">
                <a:solidFill>
                  <a:srgbClr val="FF0000"/>
                </a:solidFill>
                <a:latin typeface="Arial Black" pitchFamily="34" charset="0"/>
              </a:rPr>
              <a:t>Büro ve ofislerde olası iş kazaları</a:t>
            </a:r>
            <a:endParaRPr lang="tr-TR" sz="2400" dirty="0">
              <a:solidFill>
                <a:srgbClr val="FF0000"/>
              </a:solidFill>
              <a:latin typeface="Arial Black" pitchFamily="34" charset="0"/>
            </a:endParaRPr>
          </a:p>
        </p:txBody>
      </p:sp>
    </p:spTree>
    <p:extLst>
      <p:ext uri="{BB962C8B-B14F-4D97-AF65-F5344CB8AC3E}">
        <p14:creationId xmlns:p14="http://schemas.microsoft.com/office/powerpoint/2010/main" xmlns="" val="4865125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Zülküf KOŞAN\Desktop\pptt.jpg"/>
          <p:cNvPicPr>
            <a:picLocks noChangeAspect="1" noChangeArrowheads="1"/>
          </p:cNvPicPr>
          <p:nvPr/>
        </p:nvPicPr>
        <p:blipFill>
          <a:blip r:embed="rId2" cstate="print"/>
          <a:srcRect/>
          <a:stretch>
            <a:fillRect/>
          </a:stretch>
        </p:blipFill>
        <p:spPr bwMode="auto">
          <a:xfrm>
            <a:off x="0" y="0"/>
            <a:ext cx="9144000" cy="6869113"/>
          </a:xfrm>
          <a:prstGeom prst="rect">
            <a:avLst/>
          </a:prstGeom>
          <a:noFill/>
          <a:ln w="9525">
            <a:noFill/>
            <a:miter lim="800000"/>
            <a:headEnd/>
            <a:tailEnd/>
          </a:ln>
        </p:spPr>
      </p:pic>
      <p:sp>
        <p:nvSpPr>
          <p:cNvPr id="2" name="Başlık 1"/>
          <p:cNvSpPr>
            <a:spLocks noGrp="1"/>
          </p:cNvSpPr>
          <p:nvPr>
            <p:ph type="title"/>
          </p:nvPr>
        </p:nvSpPr>
        <p:spPr>
          <a:xfrm>
            <a:off x="2123728" y="260648"/>
            <a:ext cx="5811416" cy="864096"/>
          </a:xfrm>
        </p:spPr>
        <p:txBody>
          <a:bodyPr>
            <a:normAutofit fontScale="90000"/>
          </a:bodyPr>
          <a:lstStyle/>
          <a:p>
            <a:r>
              <a:rPr lang="tr-TR" sz="3600" dirty="0" smtClean="0">
                <a:solidFill>
                  <a:srgbClr val="FF0000"/>
                </a:solidFill>
                <a:latin typeface="Arial" pitchFamily="34" charset="0"/>
                <a:cs typeface="Arial" pitchFamily="34" charset="0"/>
              </a:rPr>
              <a:t>Büro/ofislerde olası iş kazaları</a:t>
            </a:r>
            <a:endParaRPr lang="tr-TR" sz="3600" dirty="0">
              <a:solidFill>
                <a:srgbClr val="FF0000"/>
              </a:solidFill>
              <a:latin typeface="Arial" pitchFamily="34" charset="0"/>
              <a:cs typeface="Arial" pitchFamily="34" charset="0"/>
            </a:endParaRPr>
          </a:p>
        </p:txBody>
      </p:sp>
      <p:sp>
        <p:nvSpPr>
          <p:cNvPr id="3" name="İçerik Yer Tutucusu 2"/>
          <p:cNvSpPr>
            <a:spLocks noGrp="1"/>
          </p:cNvSpPr>
          <p:nvPr>
            <p:ph sz="quarter" idx="1"/>
          </p:nvPr>
        </p:nvSpPr>
        <p:spPr/>
        <p:txBody>
          <a:bodyPr>
            <a:normAutofit lnSpcReduction="10000"/>
          </a:bodyPr>
          <a:lstStyle/>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Sıcak </a:t>
            </a:r>
            <a:r>
              <a:rPr lang="tr-TR" sz="2800" b="1" dirty="0">
                <a:solidFill>
                  <a:schemeClr val="accent2">
                    <a:lumMod val="50000"/>
                  </a:schemeClr>
                </a:solidFill>
                <a:latin typeface="Arial" pitchFamily="34" charset="0"/>
                <a:cs typeface="Arial" pitchFamily="34" charset="0"/>
              </a:rPr>
              <a:t>içecek dökülmesi ve haşlanma riski. </a:t>
            </a:r>
            <a:r>
              <a:rPr lang="tr-TR" sz="2800" dirty="0">
                <a:latin typeface="Arial" pitchFamily="34" charset="0"/>
                <a:cs typeface="Arial" pitchFamily="34" charset="0"/>
              </a:rPr>
              <a:t>(1. Derece yanıklara sebebiyet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Döner </a:t>
            </a:r>
            <a:r>
              <a:rPr lang="tr-TR" sz="2800" b="1" dirty="0">
                <a:solidFill>
                  <a:schemeClr val="accent2">
                    <a:lumMod val="50000"/>
                  </a:schemeClr>
                </a:solidFill>
                <a:latin typeface="Arial" pitchFamily="34" charset="0"/>
                <a:cs typeface="Arial" pitchFamily="34" charset="0"/>
              </a:rPr>
              <a:t>sandalye üzerine çıkarak üst raflara erişmeye çalışma. </a:t>
            </a:r>
            <a:r>
              <a:rPr lang="tr-TR" sz="2800" dirty="0">
                <a:latin typeface="Arial" pitchFamily="34" charset="0"/>
                <a:cs typeface="Arial" pitchFamily="34" charset="0"/>
              </a:rPr>
              <a:t>(Düşme sonucu, kemik kırılması veya kafa çarpma sonucu beyin kanaması </a:t>
            </a:r>
            <a:r>
              <a:rPr lang="tr-TR" sz="2800" dirty="0" smtClean="0">
                <a:latin typeface="Arial" pitchFamily="34" charset="0"/>
                <a:cs typeface="Arial" pitchFamily="34" charset="0"/>
              </a:rPr>
              <a:t>riski)</a:t>
            </a: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Zımba teli sekmesi. </a:t>
            </a:r>
            <a:r>
              <a:rPr lang="tr-TR" sz="2800" dirty="0" smtClean="0">
                <a:latin typeface="Arial" pitchFamily="34" charset="0"/>
                <a:cs typeface="Arial" pitchFamily="34" charset="0"/>
              </a:rPr>
              <a:t>(</a:t>
            </a:r>
            <a:r>
              <a:rPr lang="tr-TR" sz="2800" dirty="0">
                <a:latin typeface="Arial" pitchFamily="34" charset="0"/>
                <a:cs typeface="Arial" pitchFamily="34" charset="0"/>
              </a:rPr>
              <a:t>Göze isabet ve kalıcı körlük </a:t>
            </a:r>
            <a:r>
              <a:rPr lang="tr-TR" sz="2800" dirty="0" smtClean="0">
                <a:latin typeface="Arial" pitchFamily="34" charset="0"/>
                <a:cs typeface="Arial" pitchFamily="34" charset="0"/>
              </a:rPr>
              <a:t>riski)</a:t>
            </a:r>
            <a:endParaRPr lang="tr-TR" sz="2800" b="1" dirty="0" smtClean="0">
              <a:latin typeface="Arial" pitchFamily="34" charset="0"/>
              <a:cs typeface="Arial" pitchFamily="34" charset="0"/>
            </a:endParaRPr>
          </a:p>
          <a:p>
            <a:pPr>
              <a:buFont typeface="Wingdings" pitchFamily="2" charset="2"/>
              <a:buChar char="ü"/>
            </a:pPr>
            <a:r>
              <a:rPr lang="tr-TR" sz="2800" b="1" dirty="0" smtClean="0">
                <a:solidFill>
                  <a:schemeClr val="accent2">
                    <a:lumMod val="50000"/>
                  </a:schemeClr>
                </a:solidFill>
                <a:latin typeface="Arial" pitchFamily="34" charset="0"/>
                <a:cs typeface="Arial" pitchFamily="34" charset="0"/>
              </a:rPr>
              <a:t>İyi </a:t>
            </a:r>
            <a:r>
              <a:rPr lang="tr-TR" sz="2800" b="1" dirty="0">
                <a:solidFill>
                  <a:schemeClr val="accent2">
                    <a:lumMod val="50000"/>
                  </a:schemeClr>
                </a:solidFill>
                <a:latin typeface="Arial" pitchFamily="34" charset="0"/>
                <a:cs typeface="Arial" pitchFamily="34" charset="0"/>
              </a:rPr>
              <a:t>aydınlatılmamış merdiven boşlukları. </a:t>
            </a:r>
            <a:r>
              <a:rPr lang="tr-TR" sz="2800" dirty="0">
                <a:latin typeface="Arial" pitchFamily="34" charset="0"/>
                <a:cs typeface="Arial" pitchFamily="34" charset="0"/>
              </a:rPr>
              <a:t>(Düşme riski</a:t>
            </a:r>
            <a:r>
              <a:rPr lang="tr-TR" sz="2800" dirty="0" smtClean="0">
                <a:latin typeface="Arial" pitchFamily="34" charset="0"/>
                <a:cs typeface="Arial" pitchFamily="34" charset="0"/>
              </a:rPr>
              <a:t>)</a:t>
            </a:r>
            <a:endParaRPr lang="tr-TR" sz="2800" dirty="0">
              <a:latin typeface="Arial" pitchFamily="34" charset="0"/>
              <a:cs typeface="Arial" pitchFamily="34" charset="0"/>
            </a:endParaRPr>
          </a:p>
        </p:txBody>
      </p:sp>
    </p:spTree>
    <p:extLst>
      <p:ext uri="{BB962C8B-B14F-4D97-AF65-F5344CB8AC3E}">
        <p14:creationId xmlns:p14="http://schemas.microsoft.com/office/powerpoint/2010/main" xmlns="" val="242986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708</TotalTime>
  <Words>2843</Words>
  <PresentationFormat>Ekran Gösterisi (4:3)</PresentationFormat>
  <Paragraphs>400</Paragraphs>
  <Slides>128</Slides>
  <Notes>1</Notes>
  <HiddenSlides>0</HiddenSlides>
  <MMClips>0</MMClips>
  <ScaleCrop>false</ScaleCrop>
  <HeadingPairs>
    <vt:vector size="4" baseType="variant">
      <vt:variant>
        <vt:lpstr>Tema</vt:lpstr>
      </vt:variant>
      <vt:variant>
        <vt:i4>1</vt:i4>
      </vt:variant>
      <vt:variant>
        <vt:lpstr>Slayt Başlıkları</vt:lpstr>
      </vt:variant>
      <vt:variant>
        <vt:i4>128</vt:i4>
      </vt:variant>
    </vt:vector>
  </HeadingPairs>
  <TitlesOfParts>
    <vt:vector size="129"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lpstr>Slayt 91</vt:lpstr>
      <vt:lpstr>Slayt 92</vt:lpstr>
      <vt:lpstr>Slayt 93</vt:lpstr>
      <vt:lpstr>Slayt 94</vt:lpstr>
      <vt:lpstr> OFİS ORTAMLARINDA YAŞANAN KAZALAR </vt:lpstr>
      <vt:lpstr>Slayt 96</vt:lpstr>
      <vt:lpstr>Slayt 97</vt:lpstr>
      <vt:lpstr>Büro ve ofislerde olası iş kazaları</vt:lpstr>
      <vt:lpstr>Büro/ofislerde olası iş kazaları</vt:lpstr>
      <vt:lpstr>Büro/ofislerde olası iş kazalarI</vt:lpstr>
      <vt:lpstr>Büro/ofislerde olası iş kazalarI</vt:lpstr>
      <vt:lpstr>Slayt 102</vt:lpstr>
      <vt:lpstr>Slayt 103</vt:lpstr>
      <vt:lpstr>Slayt 104</vt:lpstr>
      <vt:lpstr>Slayt 105</vt:lpstr>
      <vt:lpstr> İŞ KAZALARI VE YARGITAY KARARLARI</vt:lpstr>
      <vt:lpstr>Slayt 107</vt:lpstr>
      <vt:lpstr>Slayt 108</vt:lpstr>
      <vt:lpstr>Slayt 109</vt:lpstr>
      <vt:lpstr>Slayt 110</vt:lpstr>
      <vt:lpstr>Slayt 111</vt:lpstr>
      <vt:lpstr>Slayt 112</vt:lpstr>
      <vt:lpstr>Slayt 113</vt:lpstr>
      <vt:lpstr>Slayt 114</vt:lpstr>
      <vt:lpstr>Slayt 115</vt:lpstr>
      <vt:lpstr>Slayt 116</vt:lpstr>
      <vt:lpstr>Slayt 117</vt:lpstr>
      <vt:lpstr>Slayt 118</vt:lpstr>
      <vt:lpstr>Slayt 119</vt:lpstr>
      <vt:lpstr>Slayt 120</vt:lpstr>
      <vt:lpstr>Slayt 121</vt:lpstr>
      <vt:lpstr>Slayt 122</vt:lpstr>
      <vt:lpstr>Slayt 123</vt:lpstr>
      <vt:lpstr>Slayt 124</vt:lpstr>
      <vt:lpstr>Slayt 125</vt:lpstr>
      <vt:lpstr>Slayt 126</vt:lpstr>
      <vt:lpstr>Slayt 127</vt:lpstr>
      <vt:lpstr>Slayt 128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2016-01-06T21:55:37Z</dcterms:created>
  <dcterms:modified xsi:type="dcterms:W3CDTF">2018-03-01T14:47:16Z</dcterms:modified>
  <cp:category>www.sorubak.com</cp:category>
</cp:coreProperties>
</file>