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5024" autoAdjust="0"/>
  </p:normalViewPr>
  <p:slideViewPr>
    <p:cSldViewPr snapToGrid="0">
      <p:cViewPr varScale="1">
        <p:scale>
          <a:sx n="116" d="100"/>
          <a:sy n="116" d="100"/>
        </p:scale>
        <p:origin x="-390"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7471FA-B78E-4FC5-BBCE-AEDAAA626F0D}" type="datetimeFigureOut">
              <a:rPr lang="tr-TR" smtClean="0"/>
              <a:pPr/>
              <a:t>21/02/2018</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434658-98B9-4C5C-A782-CB77030ABAE1}" type="slidenum">
              <a:rPr lang="tr-TR" smtClean="0"/>
              <a:pPr/>
              <a:t>‹#›</a:t>
            </a:fld>
            <a:endParaRPr lang="tr-TR"/>
          </a:p>
        </p:txBody>
      </p:sp>
    </p:spTree>
    <p:extLst>
      <p:ext uri="{BB962C8B-B14F-4D97-AF65-F5344CB8AC3E}">
        <p14:creationId xmlns:p14="http://schemas.microsoft.com/office/powerpoint/2010/main" xmlns="" val="17330702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DA434658-98B9-4C5C-A782-CB77030ABAE1}" type="slidenum">
              <a:rPr lang="tr-TR" smtClean="0"/>
              <a:pPr/>
              <a:t>1</a:t>
            </a:fld>
            <a:endParaRPr lang="tr-TR"/>
          </a:p>
        </p:txBody>
      </p:sp>
    </p:spTree>
    <p:extLst>
      <p:ext uri="{BB962C8B-B14F-4D97-AF65-F5344CB8AC3E}">
        <p14:creationId xmlns:p14="http://schemas.microsoft.com/office/powerpoint/2010/main" xmlns="" val="1875492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DA434658-98B9-4C5C-A782-CB77030ABAE1}" type="slidenum">
              <a:rPr lang="tr-TR" smtClean="0"/>
              <a:pPr/>
              <a:t>5</a:t>
            </a:fld>
            <a:endParaRPr lang="tr-TR"/>
          </a:p>
        </p:txBody>
      </p:sp>
    </p:spTree>
    <p:extLst>
      <p:ext uri="{BB962C8B-B14F-4D97-AF65-F5344CB8AC3E}">
        <p14:creationId xmlns:p14="http://schemas.microsoft.com/office/powerpoint/2010/main" xmlns="" val="25833344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DA434658-98B9-4C5C-A782-CB77030ABAE1}" type="slidenum">
              <a:rPr lang="tr-TR" smtClean="0"/>
              <a:pPr/>
              <a:t>6</a:t>
            </a:fld>
            <a:endParaRPr lang="tr-TR"/>
          </a:p>
        </p:txBody>
      </p:sp>
    </p:spTree>
    <p:extLst>
      <p:ext uri="{BB962C8B-B14F-4D97-AF65-F5344CB8AC3E}">
        <p14:creationId xmlns:p14="http://schemas.microsoft.com/office/powerpoint/2010/main" xmlns="" val="2532160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DA434658-98B9-4C5C-A782-CB77030ABAE1}" type="slidenum">
              <a:rPr lang="tr-TR" smtClean="0"/>
              <a:pPr/>
              <a:t>7</a:t>
            </a:fld>
            <a:endParaRPr lang="tr-TR"/>
          </a:p>
        </p:txBody>
      </p:sp>
    </p:spTree>
    <p:extLst>
      <p:ext uri="{BB962C8B-B14F-4D97-AF65-F5344CB8AC3E}">
        <p14:creationId xmlns:p14="http://schemas.microsoft.com/office/powerpoint/2010/main" xmlns="" val="3377449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DA434658-98B9-4C5C-A782-CB77030ABAE1}" type="slidenum">
              <a:rPr lang="tr-TR" smtClean="0"/>
              <a:pPr/>
              <a:t>10</a:t>
            </a:fld>
            <a:endParaRPr lang="tr-TR"/>
          </a:p>
        </p:txBody>
      </p:sp>
    </p:spTree>
    <p:extLst>
      <p:ext uri="{BB962C8B-B14F-4D97-AF65-F5344CB8AC3E}">
        <p14:creationId xmlns:p14="http://schemas.microsoft.com/office/powerpoint/2010/main" xmlns="" val="1890615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DA434658-98B9-4C5C-A782-CB77030ABAE1}" type="slidenum">
              <a:rPr lang="tr-TR" smtClean="0"/>
              <a:pPr/>
              <a:t>12</a:t>
            </a:fld>
            <a:endParaRPr lang="tr-TR"/>
          </a:p>
        </p:txBody>
      </p:sp>
    </p:spTree>
    <p:extLst>
      <p:ext uri="{BB962C8B-B14F-4D97-AF65-F5344CB8AC3E}">
        <p14:creationId xmlns:p14="http://schemas.microsoft.com/office/powerpoint/2010/main" xmlns="" val="4032299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Rectangle 6"/>
          <p:cNvSpPr/>
          <p:nvPr/>
        </p:nvSpPr>
        <p:spPr>
          <a:xfrm>
            <a:off x="1007533" y="0"/>
            <a:ext cx="7934348"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8941881"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2611808" y="3428998"/>
            <a:ext cx="5518066" cy="2268559"/>
          </a:xfrm>
        </p:spPr>
        <p:txBody>
          <a:bodyPr anchor="t">
            <a:normAutofit/>
          </a:bodyPr>
          <a:lstStyle>
            <a:lvl1pPr algn="r">
              <a:defRPr sz="6000"/>
            </a:lvl1pPr>
          </a:lstStyle>
          <a:p>
            <a:r>
              <a:rPr lang="tr-TR" smtClean="0"/>
              <a:t>Asıl başlık stili için tıklatın</a:t>
            </a:r>
            <a:endParaRPr lang="en-US" dirty="0"/>
          </a:p>
        </p:txBody>
      </p:sp>
      <p:sp>
        <p:nvSpPr>
          <p:cNvPr id="3" name="Subtitle 2"/>
          <p:cNvSpPr>
            <a:spLocks noGrp="1"/>
          </p:cNvSpPr>
          <p:nvPr>
            <p:ph type="subTitle" idx="1"/>
          </p:nvPr>
        </p:nvSpPr>
        <p:spPr>
          <a:xfrm>
            <a:off x="2772274" y="2268786"/>
            <a:ext cx="5357600" cy="1160213"/>
          </a:xfrm>
        </p:spPr>
        <p:txBody>
          <a:bodyPr tIns="0" anchor="b">
            <a:normAutofit/>
          </a:bodyPr>
          <a:lstStyle>
            <a:lvl1pPr marL="0" indent="0" algn="r">
              <a:buNone/>
              <a:defRPr sz="1800" b="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9AB3A824-1A51-4B26-AD58-A6D8E14F6C04}" type="datetimeFigureOut">
              <a:rPr lang="en-US" dirty="0"/>
              <a:pPr/>
              <a:t>2/21/2018</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rIns="45720"/>
          <a:lstStyle/>
          <a:p>
            <a:fld id="{6D22F896-40B5-4ADD-8801-0D06FADFA095}" type="slidenum">
              <a:rPr lang="en-US" dirty="0"/>
              <a:pPr/>
              <a:t>‹#›</a:t>
            </a:fld>
            <a:endParaRPr lang="en-US" dirty="0"/>
          </a:p>
        </p:txBody>
      </p:sp>
      <p:sp>
        <p:nvSpPr>
          <p:cNvPr id="13" name="TextBox 12"/>
          <p:cNvSpPr txBox="1"/>
          <p:nvPr/>
        </p:nvSpPr>
        <p:spPr>
          <a:xfrm>
            <a:off x="2191282" y="3262852"/>
            <a:ext cx="415636" cy="461665"/>
          </a:xfrm>
          <a:prstGeom prst="rect">
            <a:avLst/>
          </a:prstGeom>
          <a:noFill/>
        </p:spPr>
        <p:txBody>
          <a:bodyPr wrap="square" rtlCol="0">
            <a:spAutoFit/>
          </a:bodyPr>
          <a:lstStyle/>
          <a:p>
            <a:pPr algn="r"/>
            <a:r>
              <a:rPr lang="en-US" sz="2400" dirty="0">
                <a:solidFill>
                  <a:schemeClr val="accent6"/>
                </a:solidFill>
                <a:latin typeface="Wingdings 3" panose="05040102010807070707" pitchFamily="18" charset="2"/>
              </a:rPr>
              <a:t>z</a:t>
            </a:r>
            <a:endParaRPr lang="en-US" sz="2400" dirty="0">
              <a:solidFill>
                <a:schemeClr val="accent6"/>
              </a:solidFill>
              <a:latin typeface="MS Shell Dlg 2" panose="020B060403050404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14" name="Rectangle 13"/>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a:off x="2194236" y="641225"/>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11808" y="808056"/>
            <a:ext cx="7954091" cy="1077229"/>
          </a:xfrm>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857E33E-8B18-4087-B112-809917729534}" type="datetimeFigureOut">
              <a:rPr lang="en-US" dirty="0"/>
              <a:pPr/>
              <a:t>2/21/2018</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15" name="Rectangle 14"/>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rot="5400000">
            <a:off x="10337141" y="416061"/>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Vertical Title 1"/>
          <p:cNvSpPr>
            <a:spLocks noGrp="1"/>
          </p:cNvSpPr>
          <p:nvPr>
            <p:ph type="title" orient="vert"/>
          </p:nvPr>
        </p:nvSpPr>
        <p:spPr>
          <a:xfrm>
            <a:off x="9239380" y="805818"/>
            <a:ext cx="1326519" cy="5244126"/>
          </a:xfrm>
        </p:spPr>
        <p:txBody>
          <a:bodyPr vert="eaVert"/>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608751" y="970410"/>
            <a:ext cx="6466903" cy="5079534"/>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FFE419-2371-464F-8239-3959401C3561}" type="datetimeFigureOut">
              <a:rPr lang="en-US" dirty="0"/>
              <a:pPr/>
              <a:t>2/21/2018</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9" name="Rectangle 28"/>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nchor="ct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97D162C4-EDD9-4389-A98B-B87ECEA2A816}" type="datetimeFigureOut">
              <a:rPr lang="en-US" dirty="0"/>
              <a:pPr/>
              <a:t>2/21/2018</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
        <p:nvSpPr>
          <p:cNvPr id="7" name="TextBox 6"/>
          <p:cNvSpPr txBox="1"/>
          <p:nvPr/>
        </p:nvSpPr>
        <p:spPr>
          <a:xfrm>
            <a:off x="2194943" y="641225"/>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4" name="Rectangle 23"/>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TextBox 10"/>
          <p:cNvSpPr txBox="1"/>
          <p:nvPr/>
        </p:nvSpPr>
        <p:spPr>
          <a:xfrm>
            <a:off x="2191843" y="2962586"/>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09873" y="3147254"/>
            <a:ext cx="7956560" cy="1424746"/>
          </a:xfrm>
        </p:spPr>
        <p:txBody>
          <a:bodyPr anchor="t">
            <a:normAutofit/>
          </a:bodyPr>
          <a:lstStyle>
            <a:lvl1pPr algn="r">
              <a:defRPr sz="3200"/>
            </a:lvl1pPr>
          </a:lstStyle>
          <a:p>
            <a:r>
              <a:rPr lang="tr-TR" smtClean="0"/>
              <a:t>Asıl başlık stili için tıklatın</a:t>
            </a:r>
            <a:endParaRPr lang="en-US" dirty="0"/>
          </a:p>
        </p:txBody>
      </p:sp>
      <p:sp>
        <p:nvSpPr>
          <p:cNvPr id="3" name="Text Placeholder 2"/>
          <p:cNvSpPr>
            <a:spLocks noGrp="1"/>
          </p:cNvSpPr>
          <p:nvPr>
            <p:ph type="body" idx="1"/>
          </p:nvPr>
        </p:nvSpPr>
        <p:spPr>
          <a:xfrm>
            <a:off x="2773968" y="2268786"/>
            <a:ext cx="7791931" cy="878468"/>
          </a:xfrm>
        </p:spPr>
        <p:txBody>
          <a:bodyPr tIns="0" anchor="b">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3E5059C3-6A89-4494-99FF-5A4D6FFD50EB}" type="datetimeFigureOut">
              <a:rPr lang="en-US" dirty="0"/>
              <a:pPr/>
              <a:t>2/21/2018</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6" name="Rectangle 25"/>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609873" y="805817"/>
            <a:ext cx="7950984" cy="1081705"/>
          </a:xfrm>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2605374" y="2052116"/>
            <a:ext cx="3891960" cy="399782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666636" y="2052114"/>
            <a:ext cx="3894222" cy="3997829"/>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CA954B2F-12DE-47F5-8894-472B206D2E1E}" type="datetimeFigureOut">
              <a:rPr lang="en-US" dirty="0"/>
              <a:pPr/>
              <a:t>2/21/2018</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0" name="TextBox 9"/>
          <p:cNvSpPr txBox="1"/>
          <p:nvPr/>
        </p:nvSpPr>
        <p:spPr>
          <a:xfrm>
            <a:off x="2196172" y="641223"/>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0" name="Rectangle 19"/>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TextBox 11"/>
          <p:cNvSpPr txBox="1"/>
          <p:nvPr/>
        </p:nvSpPr>
        <p:spPr>
          <a:xfrm>
            <a:off x="2193650" y="636424"/>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09873" y="805818"/>
            <a:ext cx="7956560" cy="1078348"/>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2609285" y="2052115"/>
            <a:ext cx="3896467" cy="713818"/>
          </a:xfrm>
        </p:spPr>
        <p:txBody>
          <a:bodyPr anchor="b">
            <a:noAutofit/>
          </a:bodyPr>
          <a:lstStyle>
            <a:lvl1pPr marL="0" indent="0" algn="l">
              <a:lnSpc>
                <a:spcPct val="100000"/>
              </a:lnSpc>
              <a:buNone/>
              <a:defRPr sz="2200" b="0" cap="none" baseline="0">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2609285" y="2851331"/>
            <a:ext cx="3893623" cy="3071434"/>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666634" y="2052115"/>
            <a:ext cx="3899798" cy="713818"/>
          </a:xfrm>
        </p:spPr>
        <p:txBody>
          <a:bodyPr anchor="b">
            <a:noAutofit/>
          </a:bodyPr>
          <a:lstStyle>
            <a:lvl1pPr marL="0" indent="0" algn="l">
              <a:lnSpc>
                <a:spcPct val="100000"/>
              </a:lnSpc>
              <a:buNone/>
              <a:defRPr sz="2200" b="0" cap="none" baseline="0">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6666635" y="2851331"/>
            <a:ext cx="3899798" cy="3071434"/>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3F30E46F-7819-4ACF-B48B-48222C2ACC88}" type="datetimeFigureOut">
              <a:rPr lang="en-US" dirty="0"/>
              <a:pPr/>
              <a:t>2/21/2018</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13" name="Rectangle 12"/>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1FAF3416-4057-4DAA-829D-4CA07428D088}" type="datetimeFigureOut">
              <a:rPr lang="en-US" dirty="0"/>
              <a:pPr/>
              <a:t>2/21/2018</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
        <p:nvSpPr>
          <p:cNvPr id="8" name="TextBox 7"/>
          <p:cNvSpPr txBox="1"/>
          <p:nvPr/>
        </p:nvSpPr>
        <p:spPr>
          <a:xfrm>
            <a:off x="2196172" y="641226"/>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12" name="Rectangle 11"/>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921D9284-D300-4297-87F7-E791DCC15DB1}" type="datetimeFigureOut">
              <a:rPr lang="en-US" dirty="0"/>
              <a:pPr/>
              <a:t>2/21/2018</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5" name="Rectangle 24"/>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p:cNvSpPr txBox="1"/>
          <p:nvPr/>
        </p:nvSpPr>
        <p:spPr>
          <a:xfrm>
            <a:off x="1554154" y="1127550"/>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1970323" y="1282451"/>
            <a:ext cx="2664361" cy="1903241"/>
          </a:xfrm>
        </p:spPr>
        <p:txBody>
          <a:bodyPr anchor="b">
            <a:normAutofit/>
          </a:bodyPr>
          <a:lstStyle>
            <a:lvl1pPr algn="l">
              <a:defRPr sz="2400"/>
            </a:lvl1pPr>
          </a:lstStyle>
          <a:p>
            <a:r>
              <a:rPr lang="tr-TR" smtClean="0"/>
              <a:t>Asıl başlık stili için tıklatın</a:t>
            </a:r>
            <a:endParaRPr lang="en-US" dirty="0"/>
          </a:p>
        </p:txBody>
      </p:sp>
      <p:sp>
        <p:nvSpPr>
          <p:cNvPr id="3" name="Content Placeholder 2"/>
          <p:cNvSpPr>
            <a:spLocks noGrp="1"/>
          </p:cNvSpPr>
          <p:nvPr>
            <p:ph idx="1"/>
          </p:nvPr>
        </p:nvSpPr>
        <p:spPr>
          <a:xfrm>
            <a:off x="5120154" y="805818"/>
            <a:ext cx="5446278" cy="5244126"/>
          </a:xfrm>
        </p:spPr>
        <p:txBody>
          <a:bodyPr anchor="ct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970322" y="3186154"/>
            <a:ext cx="2664361" cy="2386397"/>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37D525BB-DA17-4BA0-B3C8-3AC3ABC827E6}" type="datetimeFigureOut">
              <a:rPr lang="en-US" dirty="0"/>
              <a:pPr/>
              <a:t>2/21/2018</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19" name="Rectangle 18"/>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6747062" y="3229"/>
            <a:ext cx="4629734" cy="6858000"/>
          </a:xfrm>
          <a:solidFill>
            <a:schemeClr val="tx1">
              <a:alpha val="10000"/>
            </a:schemeClr>
          </a:solidFill>
          <a:ln w="9525" cap="sq">
            <a:noFill/>
            <a:miter lim="800000"/>
          </a:ln>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10" name="TextBox 9"/>
          <p:cNvSpPr txBox="1"/>
          <p:nvPr/>
        </p:nvSpPr>
        <p:spPr>
          <a:xfrm>
            <a:off x="1554686" y="1127550"/>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1971241" y="1282452"/>
            <a:ext cx="3970986" cy="1900473"/>
          </a:xfrm>
        </p:spPr>
        <p:txBody>
          <a:bodyPr anchor="b">
            <a:normAutofit/>
          </a:bodyPr>
          <a:lstStyle>
            <a:lvl1pPr algn="l">
              <a:defRPr sz="32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970322" y="3182928"/>
            <a:ext cx="3971874" cy="2386394"/>
          </a:xfrm>
        </p:spPr>
        <p:txBody>
          <a:bodyPr>
            <a:normAutofit/>
          </a:bodyPr>
          <a:lstStyle>
            <a:lvl1pPr marL="0" indent="0" algn="l">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B16C4C9A-3960-41CF-A4E9-2A8FB932454B}" type="datetimeFigureOut">
              <a:rPr lang="en-US" dirty="0"/>
              <a:pPr/>
              <a:t>2/21/2018</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18" name="Picture 17"/>
          <p:cNvPicPr>
            <a:picLocks noChangeAspect="1"/>
          </p:cNvPicPr>
          <p:nvPr/>
        </p:nvPicPr>
        <p:blipFill>
          <a:blip r:embed="rId13">
            <a:extLst>
              <a:ext uri="{28A0092B-C50C-407E-A947-70E740481C1C}">
                <a14:useLocalDpi xmlns:a14="http://schemas.microsoft.com/office/drawing/2010/main" xmlns="" val="0"/>
              </a:ext>
            </a:extLst>
          </a:blip>
          <a:stretch>
            <a:fillRect/>
          </a:stretch>
        </p:blipFill>
        <p:spPr>
          <a:xfrm>
            <a:off x="2831794" y="2105202"/>
            <a:ext cx="9360205" cy="4752798"/>
          </a:xfrm>
          <a:prstGeom prst="rect">
            <a:avLst/>
          </a:prstGeom>
        </p:spPr>
      </p:pic>
      <p:pic>
        <p:nvPicPr>
          <p:cNvPr id="15" name="Picture 14"/>
          <p:cNvPicPr>
            <a:picLocks noChangeAspect="1"/>
          </p:cNvPicPr>
          <p:nvPr/>
        </p:nvPicPr>
        <p:blipFill>
          <a:blip r:embed="rId14">
            <a:extLst>
              <a:ext uri="{28A0092B-C50C-407E-A947-70E740481C1C}">
                <a14:useLocalDpi xmlns:a14="http://schemas.microsoft.com/office/drawing/2010/main" xmlns="" val="0"/>
              </a:ext>
            </a:extLst>
          </a:blip>
          <a:stretch>
            <a:fillRect/>
          </a:stretch>
        </p:blipFill>
        <p:spPr>
          <a:xfrm>
            <a:off x="0" y="0"/>
            <a:ext cx="12189867" cy="6858000"/>
          </a:xfrm>
          <a:prstGeom prst="rect">
            <a:avLst/>
          </a:prstGeom>
        </p:spPr>
      </p:pic>
      <p:sp>
        <p:nvSpPr>
          <p:cNvPr id="8" name="Rectangle 7"/>
          <p:cNvSpPr/>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611808" y="808056"/>
            <a:ext cx="7958331" cy="1077229"/>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773599" y="2052116"/>
            <a:ext cx="7796540" cy="399782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Eigth level</a:t>
            </a:r>
          </a:p>
          <a:p>
            <a:pPr lvl="8"/>
            <a:r>
              <a:rPr lang="en-US" dirty="0"/>
              <a:t>Ninth level</a:t>
            </a:r>
          </a:p>
          <a:p>
            <a:pPr lvl="4"/>
            <a:endParaRPr lang="en-US" dirty="0"/>
          </a:p>
        </p:txBody>
      </p:sp>
      <p:sp>
        <p:nvSpPr>
          <p:cNvPr id="4" name="Date Placeholder 3"/>
          <p:cNvSpPr>
            <a:spLocks noGrp="1"/>
          </p:cNvSpPr>
          <p:nvPr>
            <p:ph type="dt" sz="half" idx="2"/>
          </p:nvPr>
        </p:nvSpPr>
        <p:spPr>
          <a:xfrm rot="5400000">
            <a:off x="-810065" y="5270604"/>
            <a:ext cx="2662729" cy="182880"/>
          </a:xfrm>
          <a:prstGeom prst="rect">
            <a:avLst/>
          </a:prstGeom>
        </p:spPr>
        <p:txBody>
          <a:bodyPr vert="horz" lIns="91440" tIns="18288" rIns="91440" bIns="45720" rtlCol="0" anchor="t"/>
          <a:lstStyle>
            <a:lvl1pPr algn="r">
              <a:defRPr sz="800">
                <a:solidFill>
                  <a:schemeClr val="tx1">
                    <a:tint val="75000"/>
                  </a:schemeClr>
                </a:solidFill>
                <a:latin typeface="+mn-lt"/>
              </a:defRPr>
            </a:lvl1pPr>
          </a:lstStyle>
          <a:p>
            <a:fld id="{3CBC1C18-307B-4F68-A007-B5B542270E8D}" type="datetimeFigureOut">
              <a:rPr lang="en-US" dirty="0"/>
              <a:pPr/>
              <a:t>2/21/2018</a:t>
            </a:fld>
            <a:endParaRPr lang="en-US" dirty="0"/>
          </a:p>
        </p:txBody>
      </p:sp>
      <p:sp>
        <p:nvSpPr>
          <p:cNvPr id="5" name="Footer Placeholder 4"/>
          <p:cNvSpPr>
            <a:spLocks noGrp="1"/>
          </p:cNvSpPr>
          <p:nvPr>
            <p:ph type="ftr" sz="quarter" idx="3"/>
          </p:nvPr>
        </p:nvSpPr>
        <p:spPr>
          <a:xfrm rot="5400000">
            <a:off x="-2237130" y="3661144"/>
            <a:ext cx="5885352" cy="179176"/>
          </a:xfrm>
          <a:prstGeom prst="rect">
            <a:avLst/>
          </a:prstGeom>
        </p:spPr>
        <p:txBody>
          <a:bodyPr vert="horz" lIns="91440" tIns="45720" rIns="91440" bIns="18288" rtlCol="0" anchor="b"/>
          <a:lstStyle>
            <a:lvl1pPr algn="r">
              <a:defRPr sz="800">
                <a:solidFill>
                  <a:schemeClr val="tx1">
                    <a:tint val="75000"/>
                  </a:schemeClr>
                </a:solidFill>
              </a:defRPr>
            </a:lvl1pPr>
          </a:lstStyle>
          <a:p>
            <a:r>
              <a:rPr lang="en-US" dirty="0"/>
              <a:t>
              </a:t>
            </a:r>
          </a:p>
        </p:txBody>
      </p:sp>
      <p:sp>
        <p:nvSpPr>
          <p:cNvPr id="6" name="Slide Number Placeholder 5"/>
          <p:cNvSpPr>
            <a:spLocks noGrp="1"/>
          </p:cNvSpPr>
          <p:nvPr>
            <p:ph type="sldNum" sz="quarter" idx="4"/>
          </p:nvPr>
        </p:nvSpPr>
        <p:spPr>
          <a:xfrm>
            <a:off x="158407" y="164592"/>
            <a:ext cx="636727" cy="322851"/>
          </a:xfrm>
          <a:prstGeom prst="rect">
            <a:avLst/>
          </a:prstGeom>
        </p:spPr>
        <p:txBody>
          <a:bodyPr vert="horz" lIns="91440" tIns="45720" rIns="45720" bIns="45720" rtlCol="0" anchor="ctr"/>
          <a:lstStyle>
            <a:lvl1pPr algn="r">
              <a:defRPr sz="1800">
                <a:solidFill>
                  <a:schemeClr val="tx1">
                    <a:tint val="75000"/>
                  </a:schemeClr>
                </a:solidFill>
              </a:defRPr>
            </a:lvl1pPr>
          </a:lstStyle>
          <a:p>
            <a:fld id="{6D22F896-40B5-4ADD-8801-0D06FADFA095}" type="slidenum">
              <a:rPr lang="en-US" dirty="0"/>
              <a:pPr/>
              <a:t>‹#›</a:t>
            </a:fld>
            <a:endParaRPr lang="en-US" dirty="0"/>
          </a:p>
        </p:txBody>
      </p:sp>
      <p:sp>
        <p:nvSpPr>
          <p:cNvPr id="57" name="Rectangle 56"/>
          <p:cNvSpPr/>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r" defTabSz="914400" rtl="0" eaLnBrk="1" latinLnBrk="0" hangingPunct="1">
        <a:lnSpc>
          <a:spcPct val="90000"/>
        </a:lnSpc>
        <a:spcBef>
          <a:spcPct val="0"/>
        </a:spcBef>
        <a:buNone/>
        <a:defRPr sz="3400" b="0" i="0" kern="1200" cap="none">
          <a:solidFill>
            <a:schemeClr val="tx1"/>
          </a:solidFill>
          <a:effectLst/>
          <a:latin typeface="+mj-lt"/>
          <a:ea typeface="+mj-ea"/>
          <a:cs typeface="+mj-cs"/>
        </a:defRPr>
      </a:lvl1pPr>
    </p:titleStyle>
    <p:bodyStyle>
      <a:lvl1pPr marL="34448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2000" kern="1200">
          <a:solidFill>
            <a:schemeClr val="tx1"/>
          </a:solidFill>
          <a:effectLst/>
          <a:latin typeface="+mn-lt"/>
          <a:ea typeface="+mn-ea"/>
          <a:cs typeface="+mn-cs"/>
        </a:defRPr>
      </a:lvl1pPr>
      <a:lvl2pPr marL="79533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800" kern="1200">
          <a:solidFill>
            <a:schemeClr val="tx1"/>
          </a:solidFill>
          <a:effectLst/>
          <a:latin typeface="+mn-lt"/>
          <a:ea typeface="+mn-ea"/>
          <a:cs typeface="+mn-cs"/>
        </a:defRPr>
      </a:lvl2pPr>
      <a:lvl3pPr marL="125888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600" kern="1200">
          <a:solidFill>
            <a:schemeClr val="tx1"/>
          </a:solidFill>
          <a:effectLst/>
          <a:latin typeface="+mn-lt"/>
          <a:ea typeface="+mn-ea"/>
          <a:cs typeface="+mn-cs"/>
        </a:defRPr>
      </a:lvl3pPr>
      <a:lvl4pPr marL="170973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400" kern="1200">
          <a:solidFill>
            <a:schemeClr val="tx1"/>
          </a:solidFill>
          <a:effectLst/>
          <a:latin typeface="+mn-lt"/>
          <a:ea typeface="+mn-ea"/>
          <a:cs typeface="+mn-cs"/>
        </a:defRPr>
      </a:lvl4pPr>
      <a:lvl5pPr marL="217328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a:solidFill>
            <a:schemeClr val="tx1"/>
          </a:solidFill>
          <a:effectLst/>
          <a:latin typeface="+mn-lt"/>
          <a:ea typeface="+mn-ea"/>
          <a:cs typeface="+mn-cs"/>
        </a:defRPr>
      </a:lvl5pPr>
      <a:lvl6pPr marL="2642616"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a:solidFill>
            <a:schemeClr val="tx1"/>
          </a:solidFill>
          <a:effectLst/>
          <a:latin typeface="+mn-lt"/>
          <a:ea typeface="+mn-ea"/>
          <a:cs typeface="+mn-cs"/>
        </a:defRPr>
      </a:lvl6pPr>
      <a:lvl7pPr marL="3108960"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a:solidFill>
            <a:schemeClr val="tx1"/>
          </a:solidFill>
          <a:effectLst/>
          <a:latin typeface="+mn-lt"/>
          <a:ea typeface="+mn-ea"/>
          <a:cs typeface="+mn-cs"/>
        </a:defRPr>
      </a:lvl7pPr>
      <a:lvl8pPr marL="3575304"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a:solidFill>
            <a:schemeClr val="tx1"/>
          </a:solidFill>
          <a:effectLst/>
          <a:latin typeface="+mn-lt"/>
          <a:ea typeface="+mn-ea"/>
          <a:cs typeface="+mn-cs"/>
        </a:defRPr>
      </a:lvl8pPr>
      <a:lvl9pPr marL="404164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2611808" y="104504"/>
            <a:ext cx="5518066" cy="1254033"/>
          </a:xfrm>
        </p:spPr>
        <p:txBody>
          <a:bodyPr>
            <a:noAutofit/>
          </a:bodyPr>
          <a:lstStyle/>
          <a:p>
            <a:r>
              <a:rPr lang="tr-TR" dirty="0" smtClean="0"/>
              <a:t>EVLİYA ÇELEBİ HAYATI VE ESERLERİ</a:t>
            </a:r>
            <a:endParaRPr lang="tr-TR" dirty="0"/>
          </a:p>
        </p:txBody>
      </p:sp>
      <p:sp>
        <p:nvSpPr>
          <p:cNvPr id="3" name="Alt Başlık 2"/>
          <p:cNvSpPr>
            <a:spLocks noGrp="1"/>
          </p:cNvSpPr>
          <p:nvPr>
            <p:ph type="subTitle" idx="1"/>
          </p:nvPr>
        </p:nvSpPr>
        <p:spPr>
          <a:xfrm>
            <a:off x="2772273" y="5577840"/>
            <a:ext cx="5862275" cy="1280160"/>
          </a:xfrm>
        </p:spPr>
        <p:txBody>
          <a:bodyPr>
            <a:noAutofit/>
          </a:bodyPr>
          <a:lstStyle/>
          <a:p>
            <a:r>
              <a:rPr lang="tr-TR" sz="2000" dirty="0" smtClean="0"/>
              <a:t>HAZIRLAYAN:ÖYKÜ VİCDAN</a:t>
            </a:r>
          </a:p>
          <a:p>
            <a:r>
              <a:rPr lang="tr-TR" sz="2000" dirty="0" smtClean="0"/>
              <a:t>DERS:TÜRKÇE</a:t>
            </a:r>
          </a:p>
          <a:p>
            <a:r>
              <a:rPr lang="tr-TR" sz="2000" dirty="0" smtClean="0"/>
              <a:t>ÖĞRETMEN:MUZAFFER DURNA</a:t>
            </a:r>
          </a:p>
          <a:p>
            <a:r>
              <a:rPr lang="tr-TR" sz="2000" dirty="0" smtClean="0"/>
              <a:t>KONU:EVLİYA ÇELEBİ</a:t>
            </a:r>
            <a:endParaRPr lang="tr-TR" sz="2000" dirty="0"/>
          </a:p>
        </p:txBody>
      </p:sp>
    </p:spTree>
    <p:extLst>
      <p:ext uri="{BB962C8B-B14F-4D97-AF65-F5344CB8AC3E}">
        <p14:creationId xmlns:p14="http://schemas.microsoft.com/office/powerpoint/2010/main" xmlns="" val="2263358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inVertical)">
                                      <p:cBhvr>
                                        <p:cTn id="15" dur="500"/>
                                        <p:tgtEl>
                                          <p:spTgt spid="3">
                                            <p:txEl>
                                              <p:pRg st="1" end="1"/>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arn(inVertical)">
                                      <p:cBhvr>
                                        <p:cTn id="21"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92778" y="326572"/>
            <a:ext cx="10437222" cy="1558714"/>
          </a:xfrm>
        </p:spPr>
        <p:txBody>
          <a:bodyPr>
            <a:noAutofit/>
          </a:bodyPr>
          <a:lstStyle/>
          <a:p>
            <a:r>
              <a:rPr lang="tr-TR" sz="6000" b="1" dirty="0"/>
              <a:t>Evliya Çelebi’nin Eserleri</a:t>
            </a:r>
            <a:r>
              <a:rPr lang="tr-TR" sz="4800" b="1" dirty="0"/>
              <a:t/>
            </a:r>
            <a:br>
              <a:rPr lang="tr-TR" sz="4800" b="1" dirty="0"/>
            </a:br>
            <a:endParaRPr lang="tr-TR" sz="4800" dirty="0"/>
          </a:p>
        </p:txBody>
      </p:sp>
      <p:sp>
        <p:nvSpPr>
          <p:cNvPr id="3" name="İçerik Yer Tutucusu 2"/>
          <p:cNvSpPr>
            <a:spLocks noGrp="1"/>
          </p:cNvSpPr>
          <p:nvPr>
            <p:ph idx="1"/>
          </p:nvPr>
        </p:nvSpPr>
        <p:spPr>
          <a:xfrm>
            <a:off x="992777" y="1031966"/>
            <a:ext cx="9577362" cy="5017978"/>
          </a:xfrm>
        </p:spPr>
        <p:txBody>
          <a:bodyPr>
            <a:normAutofit/>
          </a:bodyPr>
          <a:lstStyle/>
          <a:p>
            <a:r>
              <a:rPr lang="tr-TR" sz="2800" dirty="0"/>
              <a:t>Evliya Çelebi’nin her ne kadar pek çok şiiri bulunsa da bu şiirler bir araya toplanıp bir eser haline getirilmemiştir. Bilinen tek eseri yalnızca </a:t>
            </a:r>
            <a:r>
              <a:rPr lang="tr-TR" sz="2800" b="1" dirty="0" err="1"/>
              <a:t>Seyahatname’dir</a:t>
            </a:r>
            <a:r>
              <a:rPr lang="tr-TR" sz="2800" b="1" dirty="0"/>
              <a:t>.</a:t>
            </a:r>
            <a:r>
              <a:rPr lang="tr-TR" sz="2800" dirty="0"/>
              <a:t> 17. yüzyılda kaleme alınan eser, yaklaşık 10 ciltten oluşmaktadır. Fantastik ve abartılı bir dil kullanılarak kaleme alınan eserin en dikkat çeken yanı ise gerçeklerden oluşmasıdır. Tarih ve coğrafya detaylarıyla dikkat çeken eser, Evliya Çelebi zamanına ışık tutması nedeniyle oldukça önemlidir.</a:t>
            </a:r>
          </a:p>
        </p:txBody>
      </p:sp>
    </p:spTree>
    <p:extLst>
      <p:ext uri="{BB962C8B-B14F-4D97-AF65-F5344CB8AC3E}">
        <p14:creationId xmlns:p14="http://schemas.microsoft.com/office/powerpoint/2010/main" xmlns="" val="428522335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p:spPr>
      </p:pic>
    </p:spTree>
    <p:extLst>
      <p:ext uri="{BB962C8B-B14F-4D97-AF65-F5344CB8AC3E}">
        <p14:creationId xmlns:p14="http://schemas.microsoft.com/office/powerpoint/2010/main" xmlns="" val="327336547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98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Unvan 4"/>
          <p:cNvSpPr>
            <a:spLocks noGrp="1"/>
          </p:cNvSpPr>
          <p:nvPr>
            <p:ph type="title"/>
          </p:nvPr>
        </p:nvSpPr>
        <p:spPr>
          <a:xfrm>
            <a:off x="1259174" y="254833"/>
            <a:ext cx="9310965" cy="2788169"/>
          </a:xfrm>
        </p:spPr>
        <p:txBody>
          <a:bodyPr>
            <a:noAutofit/>
          </a:bodyPr>
          <a:lstStyle/>
          <a:p>
            <a:r>
              <a:rPr lang="tr-TR" sz="6000" dirty="0" smtClean="0"/>
              <a:t>BENİ DİNLEDİĞİNİZ İÇİN TEŞEKKÜR EDERİM</a:t>
            </a:r>
            <a:r>
              <a:rPr lang="tr-TR" sz="4800" dirty="0" smtClean="0"/>
              <a:t>.</a:t>
            </a:r>
            <a:br>
              <a:rPr lang="tr-TR" sz="4800" dirty="0" smtClean="0"/>
            </a:br>
            <a:r>
              <a:rPr lang="tr-TR" sz="4800" dirty="0" smtClean="0"/>
              <a:t>Öykü vicdan 6/G </a:t>
            </a:r>
            <a:endParaRPr lang="tr-TR" sz="4800" dirty="0"/>
          </a:p>
        </p:txBody>
      </p:sp>
      <p:pic>
        <p:nvPicPr>
          <p:cNvPr id="4" name="İçerik Yer Tutucusu 3"/>
          <p:cNvPicPr>
            <a:picLocks noGrp="1" noChangeAspect="1"/>
          </p:cNvPicPr>
          <p:nvPr>
            <p:ph idx="1"/>
          </p:nvPr>
        </p:nvPicPr>
        <p:blipFill>
          <a:blip r:embed="rId3">
            <a:extLst>
              <a:ext uri="{28A0092B-C50C-407E-A947-70E740481C1C}">
                <a14:useLocalDpi xmlns:a14="http://schemas.microsoft.com/office/drawing/2010/main" xmlns="" val="0"/>
              </a:ext>
            </a:extLst>
          </a:blip>
          <a:stretch>
            <a:fillRect/>
          </a:stretch>
        </p:blipFill>
        <p:spPr>
          <a:xfrm>
            <a:off x="0" y="3289300"/>
            <a:ext cx="6419850" cy="3568700"/>
          </a:xfrm>
        </p:spPr>
      </p:pic>
    </p:spTree>
    <p:extLst>
      <p:ext uri="{BB962C8B-B14F-4D97-AF65-F5344CB8AC3E}">
        <p14:creationId xmlns:p14="http://schemas.microsoft.com/office/powerpoint/2010/main" xmlns="" val="418802886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58091" y="169818"/>
            <a:ext cx="10149839" cy="1018902"/>
          </a:xfrm>
        </p:spPr>
        <p:txBody>
          <a:bodyPr>
            <a:noAutofit/>
          </a:bodyPr>
          <a:lstStyle/>
          <a:p>
            <a:r>
              <a:rPr lang="tr-TR" sz="4800" b="1" dirty="0"/>
              <a:t>Evliya Çelebi Kimdir?</a:t>
            </a:r>
            <a:br>
              <a:rPr lang="tr-TR" sz="4800" b="1" dirty="0"/>
            </a:br>
            <a:endParaRPr lang="tr-TR" sz="4800" dirty="0"/>
          </a:p>
        </p:txBody>
      </p:sp>
      <p:sp>
        <p:nvSpPr>
          <p:cNvPr id="3" name="İçerik Yer Tutucusu 2"/>
          <p:cNvSpPr>
            <a:spLocks noGrp="1"/>
          </p:cNvSpPr>
          <p:nvPr>
            <p:ph idx="1"/>
          </p:nvPr>
        </p:nvSpPr>
        <p:spPr>
          <a:xfrm>
            <a:off x="1058091" y="940526"/>
            <a:ext cx="10293532" cy="5799908"/>
          </a:xfrm>
        </p:spPr>
        <p:txBody>
          <a:bodyPr/>
          <a:lstStyle/>
          <a:p>
            <a:r>
              <a:rPr lang="tr-TR" sz="2400" dirty="0"/>
              <a:t>Aslen </a:t>
            </a:r>
            <a:r>
              <a:rPr lang="tr-TR" sz="2400" b="1" dirty="0"/>
              <a:t>Kütahyalı</a:t>
            </a:r>
            <a:r>
              <a:rPr lang="tr-TR" sz="2400" dirty="0"/>
              <a:t> olan Evliya Çelebi, eski dilde </a:t>
            </a:r>
            <a:r>
              <a:rPr lang="tr-TR" sz="2400" b="1" dirty="0"/>
              <a:t>seyyah</a:t>
            </a:r>
            <a:r>
              <a:rPr lang="tr-TR" sz="2400" dirty="0"/>
              <a:t> olarak kabul edilen gezginlerdendir. 1600’lü yıllardan bu yana hem gezip gördükleri hem de anlattıklarıyla dillerden dillere yayılmış, önemli isimlerden biridir. İslami düşüncelerinin yanı sıra küçük yaştan itibaren gezmeye düşkünlüğü ile tanınmıştır. Devamlı gezmiş, pek çok görevde yer almıştır.</a:t>
            </a:r>
          </a:p>
          <a:p>
            <a:r>
              <a:rPr lang="tr-TR" sz="2400" dirty="0"/>
              <a:t>Dede ve babası gibi sarayla devamlı içli dışlı olmuş bazı devlet büyüklerinin yanında uzun yolculuklar yapmıştır. Hiçbir zaman yorulmamış her defasında yeni yerler görmek istediğini vurgulamıştır. Edebiyata seyahatname türünün ilk eserlerini kazandıran Evliya Çelebi, müzik ve şiir konusunda da oldukça başarılıdır.</a:t>
            </a:r>
          </a:p>
          <a:p>
            <a:endParaRPr lang="tr-TR" dirty="0"/>
          </a:p>
        </p:txBody>
      </p:sp>
    </p:spTree>
    <p:extLst>
      <p:ext uri="{BB962C8B-B14F-4D97-AF65-F5344CB8AC3E}">
        <p14:creationId xmlns:p14="http://schemas.microsoft.com/office/powerpoint/2010/main" xmlns="" val="3255364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3">
                                            <p:txEl>
                                              <p:pRg st="0" end="0"/>
                                            </p:txEl>
                                          </p:spTgt>
                                        </p:tgtEl>
                                      </p:cBhvr>
                                      <p:by x="150000" y="150000"/>
                                    </p:animScale>
                                  </p:childTnLst>
                                </p:cTn>
                              </p:par>
                            </p:childTnLst>
                          </p:cTn>
                        </p:par>
                      </p:childTnLst>
                    </p:cTn>
                  </p:par>
                  <p:par>
                    <p:cTn id="11" fill="hold">
                      <p:stCondLst>
                        <p:cond delay="indefinite"/>
                      </p:stCondLst>
                      <p:childTnLst>
                        <p:par>
                          <p:cTn id="12" fill="hold">
                            <p:stCondLst>
                              <p:cond delay="0"/>
                            </p:stCondLst>
                            <p:childTnLst>
                              <p:par>
                                <p:cTn id="13" presetID="34" presetClass="emph" presetSubtype="0" fill="hold" nodeType="clickEffect">
                                  <p:stCondLst>
                                    <p:cond delay="0"/>
                                  </p:stCondLst>
                                  <p:iterate type="lt">
                                    <p:tmPct val="10000"/>
                                  </p:iterate>
                                  <p:childTnLst>
                                    <p:animMotion origin="layout" path="M 0.0 0.0 L 0.0 -0.07213" pathEditMode="relative" ptsTypes="">
                                      <p:cBhvr>
                                        <p:cTn id="14" dur="250" accel="50000" decel="50000" autoRev="1" fill="hold">
                                          <p:stCondLst>
                                            <p:cond delay="0"/>
                                          </p:stCondLst>
                                        </p:cTn>
                                        <p:tgtEl>
                                          <p:spTgt spid="3">
                                            <p:txEl>
                                              <p:pRg st="1" end="1"/>
                                            </p:txEl>
                                          </p:spTgt>
                                        </p:tgtEl>
                                        <p:attrNameLst>
                                          <p:attrName>ppt_x</p:attrName>
                                          <p:attrName>ppt_y</p:attrName>
                                        </p:attrNameLst>
                                      </p:cBhvr>
                                    </p:animMotion>
                                    <p:animRot by="1500000">
                                      <p:cBhvr>
                                        <p:cTn id="15" dur="125" fill="hold">
                                          <p:stCondLst>
                                            <p:cond delay="0"/>
                                          </p:stCondLst>
                                        </p:cTn>
                                        <p:tgtEl>
                                          <p:spTgt spid="3">
                                            <p:txEl>
                                              <p:pRg st="1" end="1"/>
                                            </p:txEl>
                                          </p:spTgt>
                                        </p:tgtEl>
                                        <p:attrNameLst>
                                          <p:attrName>r</p:attrName>
                                        </p:attrNameLst>
                                      </p:cBhvr>
                                    </p:animRot>
                                    <p:animRot by="-1500000">
                                      <p:cBhvr>
                                        <p:cTn id="16" dur="125" fill="hold">
                                          <p:stCondLst>
                                            <p:cond delay="125"/>
                                          </p:stCondLst>
                                        </p:cTn>
                                        <p:tgtEl>
                                          <p:spTgt spid="3">
                                            <p:txEl>
                                              <p:pRg st="1" end="1"/>
                                            </p:txEl>
                                          </p:spTgt>
                                        </p:tgtEl>
                                        <p:attrNameLst>
                                          <p:attrName>r</p:attrName>
                                        </p:attrNameLst>
                                      </p:cBhvr>
                                    </p:animRot>
                                    <p:animRot by="-1500000">
                                      <p:cBhvr>
                                        <p:cTn id="17" dur="125" fill="hold">
                                          <p:stCondLst>
                                            <p:cond delay="250"/>
                                          </p:stCondLst>
                                        </p:cTn>
                                        <p:tgtEl>
                                          <p:spTgt spid="3">
                                            <p:txEl>
                                              <p:pRg st="1" end="1"/>
                                            </p:txEl>
                                          </p:spTgt>
                                        </p:tgtEl>
                                        <p:attrNameLst>
                                          <p:attrName>r</p:attrName>
                                        </p:attrNameLst>
                                      </p:cBhvr>
                                    </p:animRot>
                                    <p:animRot by="1500000">
                                      <p:cBhvr>
                                        <p:cTn id="18" dur="125" fill="hold">
                                          <p:stCondLst>
                                            <p:cond delay="375"/>
                                          </p:stCondLst>
                                        </p:cTn>
                                        <p:tgtEl>
                                          <p:spTgt spid="3">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0" y="0"/>
            <a:ext cx="12191999" cy="6858000"/>
          </a:xfrm>
        </p:spPr>
      </p:pic>
    </p:spTree>
    <p:extLst>
      <p:ext uri="{BB962C8B-B14F-4D97-AF65-F5344CB8AC3E}">
        <p14:creationId xmlns:p14="http://schemas.microsoft.com/office/powerpoint/2010/main" xmlns="" val="171689368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p:spPr>
      </p:pic>
    </p:spTree>
    <p:extLst>
      <p:ext uri="{BB962C8B-B14F-4D97-AF65-F5344CB8AC3E}">
        <p14:creationId xmlns:p14="http://schemas.microsoft.com/office/powerpoint/2010/main" xmlns="" val="21903720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18904" y="0"/>
            <a:ext cx="10319656" cy="1885285"/>
          </a:xfrm>
        </p:spPr>
        <p:txBody>
          <a:bodyPr>
            <a:noAutofit/>
          </a:bodyPr>
          <a:lstStyle/>
          <a:p>
            <a:r>
              <a:rPr lang="tr-TR" sz="6600" b="1" dirty="0"/>
              <a:t>Evliya Çelebi’nin Hayatı</a:t>
            </a:r>
            <a:br>
              <a:rPr lang="tr-TR" sz="6600" b="1" dirty="0"/>
            </a:br>
            <a:endParaRPr lang="tr-TR" sz="6600" dirty="0"/>
          </a:p>
        </p:txBody>
      </p:sp>
      <p:sp>
        <p:nvSpPr>
          <p:cNvPr id="3" name="İçerik Yer Tutucusu 2"/>
          <p:cNvSpPr>
            <a:spLocks noGrp="1"/>
          </p:cNvSpPr>
          <p:nvPr>
            <p:ph idx="1"/>
          </p:nvPr>
        </p:nvSpPr>
        <p:spPr>
          <a:xfrm>
            <a:off x="1018904" y="992777"/>
            <a:ext cx="10319656" cy="5865223"/>
          </a:xfrm>
        </p:spPr>
        <p:txBody>
          <a:bodyPr/>
          <a:lstStyle/>
          <a:p>
            <a:r>
              <a:rPr lang="tr-TR" b="1" dirty="0"/>
              <a:t>1611 yılında İstanbul’da</a:t>
            </a:r>
            <a:r>
              <a:rPr lang="tr-TR" dirty="0"/>
              <a:t> dünyaya gelen </a:t>
            </a:r>
            <a:r>
              <a:rPr lang="tr-TR" b="1" dirty="0"/>
              <a:t>Evliya Çelebi Bin Derviş </a:t>
            </a:r>
            <a:r>
              <a:rPr lang="tr-TR" b="1" dirty="0" err="1"/>
              <a:t>Mehmed</a:t>
            </a:r>
            <a:r>
              <a:rPr lang="tr-TR" b="1" dirty="0"/>
              <a:t> </a:t>
            </a:r>
            <a:r>
              <a:rPr lang="tr-TR" b="1" dirty="0" err="1"/>
              <a:t>Zillî</a:t>
            </a:r>
            <a:r>
              <a:rPr lang="tr-TR" b="1" dirty="0"/>
              <a:t>,</a:t>
            </a:r>
            <a:r>
              <a:rPr lang="tr-TR" dirty="0"/>
              <a:t> iyi bir öğrenim görmüştür. İlköğrenimini </a:t>
            </a:r>
            <a:r>
              <a:rPr lang="tr-TR" b="1" dirty="0" err="1"/>
              <a:t>Sıbyan</a:t>
            </a:r>
            <a:r>
              <a:rPr lang="tr-TR" b="1" dirty="0"/>
              <a:t> Mektebi’nde</a:t>
            </a:r>
            <a:r>
              <a:rPr lang="tr-TR" dirty="0"/>
              <a:t> tamamlamış, daha sonra </a:t>
            </a:r>
            <a:r>
              <a:rPr lang="tr-TR" b="1" dirty="0"/>
              <a:t>Şeyhülislam Hamit Efendi Medresesi’nde</a:t>
            </a:r>
            <a:r>
              <a:rPr lang="tr-TR" dirty="0"/>
              <a:t> eğitim almıştır. Medresede 7 yıl eğitim aldıktan sonra Enderun’da eğitimine devam etmiştir. Sarf (dil bilgisi), nahiv, kâfiye, </a:t>
            </a:r>
            <a:r>
              <a:rPr lang="tr-TR" dirty="0" err="1"/>
              <a:t>hüsn</a:t>
            </a:r>
            <a:r>
              <a:rPr lang="tr-TR" dirty="0"/>
              <a:t>-ü hat dersleri alan Evliya Çelebi daha sonra Musahip Derviş Ömer Ağa’dan musiki dersleri almıştır.</a:t>
            </a:r>
          </a:p>
          <a:p>
            <a:r>
              <a:rPr lang="tr-TR" dirty="0"/>
              <a:t>Kısa sürede Kuran-ı Kerim ezberini tamamlayarak </a:t>
            </a:r>
            <a:r>
              <a:rPr lang="tr-TR" b="1" dirty="0"/>
              <a:t>hafız</a:t>
            </a:r>
            <a:r>
              <a:rPr lang="tr-TR" dirty="0"/>
              <a:t> olmuştur. 25 yaşında camide okuduğu Kuran-ı Kerim ile 4. Murat’ın dikkatini çekmiştir. Saraya alınıp musahipler arasında yer almıştır. Pek çok devlet ileri geleni ile yolculuklara çıkmıştır. Görme ve gezmeye duyduğu merakla henüz genç yaşta dolaşmaya başlayan Evliya Çelebi, öğrendiklerini eserlerinde de yansıtmıştır. Çok gezmesi nedeniyle seyyah olarak anılmıştır. </a:t>
            </a:r>
            <a:r>
              <a:rPr lang="tr-TR" b="1" dirty="0"/>
              <a:t>1682 yılında vefat ettiği</a:t>
            </a:r>
            <a:r>
              <a:rPr lang="tr-TR" dirty="0"/>
              <a:t> bilinen ünlü gezginin mezar yeri </a:t>
            </a:r>
            <a:r>
              <a:rPr lang="tr-TR" dirty="0" smtClean="0"/>
              <a:t>bilinmemektedir.</a:t>
            </a:r>
            <a:endParaRPr lang="tr-TR" dirty="0"/>
          </a:p>
          <a:p>
            <a:endParaRPr lang="tr-TR" dirty="0"/>
          </a:p>
        </p:txBody>
      </p:sp>
    </p:spTree>
    <p:extLst>
      <p:ext uri="{BB962C8B-B14F-4D97-AF65-F5344CB8AC3E}">
        <p14:creationId xmlns:p14="http://schemas.microsoft.com/office/powerpoint/2010/main" xmlns="" val="3926057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2"/>
                                        </p:tgtEl>
                                        <p:attrNameLst>
                                          <p:attrName>style.opacity</p:attrName>
                                        </p:attrNameLst>
                                      </p:cBhvr>
                                      <p:to>
                                        <p:strVal val="0.5"/>
                                      </p:to>
                                    </p:set>
                                    <p:animEffect filter="image" prLst="opacity: 0.5">
                                      <p:cBhvr rctx="IE">
                                        <p:cTn id="7" dur="indefinite"/>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xit" presetSubtype="0" fill="hold" nodeType="clickEffect">
                                  <p:stCondLst>
                                    <p:cond delay="0"/>
                                  </p:stCondLst>
                                  <p:childTnLst>
                                    <p:animEffect transition="out" filter="fade">
                                      <p:cBhvr>
                                        <p:cTn id="11" dur="2000"/>
                                        <p:tgtEl>
                                          <p:spTgt spid="3">
                                            <p:txEl>
                                              <p:pRg st="0" end="0"/>
                                            </p:txEl>
                                          </p:spTgt>
                                        </p:tgtEl>
                                      </p:cBhvr>
                                    </p:animEffect>
                                    <p:anim calcmode="lin" valueType="num">
                                      <p:cBhvr>
                                        <p:cTn id="12" dur="2000"/>
                                        <p:tgtEl>
                                          <p:spTgt spid="3">
                                            <p:txEl>
                                              <p:pRg st="0" end="0"/>
                                            </p:txEl>
                                          </p:spTgt>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3" dur="2000"/>
                                        <p:tgtEl>
                                          <p:spTgt spid="3">
                                            <p:txEl>
                                              <p:pRg st="0" end="0"/>
                                            </p:txEl>
                                          </p:spTgt>
                                        </p:tgtEl>
                                        <p:attrNameLst>
                                          <p:attrName>ppt_h</p:attrName>
                                        </p:attrNameLst>
                                      </p:cBhvr>
                                      <p:tavLst>
                                        <p:tav tm="0">
                                          <p:val>
                                            <p:strVal val="ppt_h"/>
                                          </p:val>
                                        </p:tav>
                                        <p:tav tm="100000">
                                          <p:val>
                                            <p:strVal val="ppt_h"/>
                                          </p:val>
                                        </p:tav>
                                      </p:tavLst>
                                    </p:anim>
                                    <p:set>
                                      <p:cBhvr>
                                        <p:cTn id="14" dur="1" fill="hold">
                                          <p:stCondLst>
                                            <p:cond delay="1999"/>
                                          </p:stCondLst>
                                        </p:cTn>
                                        <p:tgtEl>
                                          <p:spTgt spid="3">
                                            <p:txEl>
                                              <p:pRg st="0" end="0"/>
                                            </p:txEl>
                                          </p:spTgt>
                                        </p:tgtEl>
                                        <p:attrNameLst>
                                          <p:attrName>style.visibility</p:attrName>
                                        </p:attrNameLst>
                                      </p:cBhvr>
                                      <p:to>
                                        <p:strVal val="hidden"/>
                                      </p:to>
                                    </p:set>
                                  </p:childTnLst>
                                </p:cTn>
                              </p:par>
                              <p:par>
                                <p:cTn id="15" presetID="45" presetClass="exit" presetSubtype="0" fill="hold" nodeType="withEffect">
                                  <p:stCondLst>
                                    <p:cond delay="0"/>
                                  </p:stCondLst>
                                  <p:childTnLst>
                                    <p:animEffect transition="out" filter="fade">
                                      <p:cBhvr>
                                        <p:cTn id="16" dur="2000"/>
                                        <p:tgtEl>
                                          <p:spTgt spid="3">
                                            <p:txEl>
                                              <p:pRg st="1" end="1"/>
                                            </p:txEl>
                                          </p:spTgt>
                                        </p:tgtEl>
                                      </p:cBhvr>
                                    </p:animEffect>
                                    <p:anim calcmode="lin" valueType="num">
                                      <p:cBhvr>
                                        <p:cTn id="17" dur="2000"/>
                                        <p:tgtEl>
                                          <p:spTgt spid="3">
                                            <p:txEl>
                                              <p:pRg st="1" end="1"/>
                                            </p:txEl>
                                          </p:spTgt>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8" dur="2000"/>
                                        <p:tgtEl>
                                          <p:spTgt spid="3">
                                            <p:txEl>
                                              <p:pRg st="1" end="1"/>
                                            </p:txEl>
                                          </p:spTgt>
                                        </p:tgtEl>
                                        <p:attrNameLst>
                                          <p:attrName>ppt_h</p:attrName>
                                        </p:attrNameLst>
                                      </p:cBhvr>
                                      <p:tavLst>
                                        <p:tav tm="0">
                                          <p:val>
                                            <p:strVal val="ppt_h"/>
                                          </p:val>
                                        </p:tav>
                                        <p:tav tm="100000">
                                          <p:val>
                                            <p:strVal val="ppt_h"/>
                                          </p:val>
                                        </p:tav>
                                      </p:tavLst>
                                    </p:anim>
                                    <p:set>
                                      <p:cBhvr>
                                        <p:cTn id="19" dur="1" fill="hold">
                                          <p:stCondLst>
                                            <p:cond delay="1999"/>
                                          </p:stCondLst>
                                        </p:cTn>
                                        <p:tgtEl>
                                          <p:spTgt spid="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3">
            <a:extLst>
              <a:ext uri="{28A0092B-C50C-407E-A947-70E740481C1C}">
                <a14:useLocalDpi xmlns:a14="http://schemas.microsoft.com/office/drawing/2010/main" xmlns="" val="0"/>
              </a:ext>
            </a:extLst>
          </a:blip>
          <a:stretch>
            <a:fillRect/>
          </a:stretch>
        </p:blipFill>
        <p:spPr>
          <a:xfrm>
            <a:off x="0" y="0"/>
            <a:ext cx="12192000" cy="6858000"/>
          </a:xfrm>
        </p:spPr>
      </p:pic>
    </p:spTree>
    <p:extLst>
      <p:ext uri="{BB962C8B-B14F-4D97-AF65-F5344CB8AC3E}">
        <p14:creationId xmlns:p14="http://schemas.microsoft.com/office/powerpoint/2010/main" xmlns="" val="4277022120"/>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18903" y="0"/>
            <a:ext cx="10345783" cy="1885285"/>
          </a:xfrm>
        </p:spPr>
        <p:txBody>
          <a:bodyPr>
            <a:normAutofit/>
          </a:bodyPr>
          <a:lstStyle/>
          <a:p>
            <a:r>
              <a:rPr lang="tr-TR" sz="5400" b="1" dirty="0"/>
              <a:t>Evliya Çelebi’nin Ailesi</a:t>
            </a:r>
            <a:br>
              <a:rPr lang="tr-TR" sz="5400" b="1" dirty="0"/>
            </a:br>
            <a:endParaRPr lang="tr-TR" sz="5400" dirty="0"/>
          </a:p>
        </p:txBody>
      </p:sp>
      <p:sp>
        <p:nvSpPr>
          <p:cNvPr id="3" name="İçerik Yer Tutucusu 2"/>
          <p:cNvSpPr>
            <a:spLocks noGrp="1"/>
          </p:cNvSpPr>
          <p:nvPr>
            <p:ph idx="1"/>
          </p:nvPr>
        </p:nvSpPr>
        <p:spPr>
          <a:xfrm>
            <a:off x="1018902" y="1071154"/>
            <a:ext cx="10345783" cy="5786846"/>
          </a:xfrm>
        </p:spPr>
        <p:txBody>
          <a:bodyPr/>
          <a:lstStyle/>
          <a:p>
            <a:r>
              <a:rPr lang="tr-TR" dirty="0"/>
              <a:t>İsmi tam olarak Evliya Çelebi Bin Derviş </a:t>
            </a:r>
            <a:r>
              <a:rPr lang="tr-TR" dirty="0" err="1"/>
              <a:t>Mehmed</a:t>
            </a:r>
            <a:r>
              <a:rPr lang="tr-TR" dirty="0"/>
              <a:t> </a:t>
            </a:r>
            <a:r>
              <a:rPr lang="tr-TR" dirty="0" err="1"/>
              <a:t>Zillî</a:t>
            </a:r>
            <a:r>
              <a:rPr lang="tr-TR" dirty="0"/>
              <a:t> olan gezgin, 1611 tarihinde İstanbul’da dünyaya geldi. Aslen Kütahyalı olan aile, İstanbul’a yerleşse de zaman zaman Kütahya’daki evlerine de gitti. Dedesinin dedesi </a:t>
            </a:r>
            <a:r>
              <a:rPr lang="tr-TR" b="1" dirty="0"/>
              <a:t>Yavuz Özbek</a:t>
            </a:r>
            <a:r>
              <a:rPr lang="tr-TR" dirty="0"/>
              <a:t>, Fatih Sultan Mehmet’in akıncılarından biridir. Savaş ganimetleri sayesinde Unkapanı’nda bir cami, yüz dükkan yaptırmıştır. Cami bugün, Yavuz Sinan Cami olarak bilinmektedir. Evliya Çelebi’nin babası Derviş </a:t>
            </a:r>
            <a:r>
              <a:rPr lang="tr-TR" dirty="0" err="1"/>
              <a:t>Mehmed</a:t>
            </a:r>
            <a:r>
              <a:rPr lang="tr-TR" dirty="0"/>
              <a:t> </a:t>
            </a:r>
            <a:r>
              <a:rPr lang="tr-TR" dirty="0" err="1"/>
              <a:t>Zıllî</a:t>
            </a:r>
            <a:r>
              <a:rPr lang="tr-TR" dirty="0"/>
              <a:t>, pek çok padişahın </a:t>
            </a:r>
            <a:r>
              <a:rPr lang="tr-TR" dirty="0" err="1"/>
              <a:t>kuyumcubaşılığını</a:t>
            </a:r>
            <a:r>
              <a:rPr lang="tr-TR" dirty="0"/>
              <a:t> yapmış, padişahlarla beraber çok defa sefere katılmıştır. Evliya Çelebi’nin annesi ise </a:t>
            </a:r>
            <a:r>
              <a:rPr lang="tr-TR" dirty="0" err="1"/>
              <a:t>Ahbaz</a:t>
            </a:r>
            <a:r>
              <a:rPr lang="tr-TR" dirty="0"/>
              <a:t> Hanım’dır</a:t>
            </a:r>
            <a:r>
              <a:rPr lang="tr-TR" dirty="0" smtClean="0"/>
              <a:t>.</a:t>
            </a:r>
            <a:r>
              <a:rPr lang="tr-TR" dirty="0"/>
              <a:t> Sarayda ve gezginlikte aldığı görevler nedeniyle hiç evlenmeye fırsat bulamayan Evliya Çelebi, kendini gezip görmeye öğrendiklerini insanlara aktarmaya adamıştır. Hoş sohbet, tatlı dilli, olgun ve bir o kadar da zeki olan gezgin, pek çok vezirin arasını düzeltmiş, küskünlükleri gidermiştir. Ömrü boyunca kazanıp biriktirdiği ne varsa hepsini kız kardeşleri arasında pay etmiştir. Evliya Çelebi’nin ölümü ise kaynaklara 1682 yılı olarak geçmiştir.</a:t>
            </a:r>
          </a:p>
        </p:txBody>
      </p:sp>
    </p:spTree>
    <p:extLst>
      <p:ext uri="{BB962C8B-B14F-4D97-AF65-F5344CB8AC3E}">
        <p14:creationId xmlns:p14="http://schemas.microsoft.com/office/powerpoint/2010/main" xmlns="" val="1239103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1" presetClass="exit" presetSubtype="1" fill="hold" nodeType="clickEffect">
                                  <p:stCondLst>
                                    <p:cond delay="0"/>
                                  </p:stCondLst>
                                  <p:childTnLst>
                                    <p:animEffect transition="out" filter="wheel(1)">
                                      <p:cBhvr>
                                        <p:cTn id="14" dur="2000"/>
                                        <p:tgtEl>
                                          <p:spTgt spid="3">
                                            <p:txEl>
                                              <p:pRg st="0" end="0"/>
                                            </p:txEl>
                                          </p:spTgt>
                                        </p:tgtEl>
                                      </p:cBhvr>
                                    </p:animEffect>
                                    <p:set>
                                      <p:cBhvr>
                                        <p:cTn id="15" dur="1" fill="hold">
                                          <p:stCondLst>
                                            <p:cond delay="19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p:spPr>
      </p:pic>
    </p:spTree>
    <p:extLst>
      <p:ext uri="{BB962C8B-B14F-4D97-AF65-F5344CB8AC3E}">
        <p14:creationId xmlns:p14="http://schemas.microsoft.com/office/powerpoint/2010/main" xmlns="" val="1362299645"/>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0" y="0"/>
            <a:ext cx="12192000" cy="6857999"/>
          </a:xfrm>
        </p:spPr>
      </p:pic>
    </p:spTree>
    <p:extLst>
      <p:ext uri="{BB962C8B-B14F-4D97-AF65-F5344CB8AC3E}">
        <p14:creationId xmlns:p14="http://schemas.microsoft.com/office/powerpoint/2010/main" xmlns="" val="20483933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adison">
  <a:themeElements>
    <a:clrScheme name="Madison">
      <a:dk1>
        <a:sysClr val="windowText" lastClr="000000"/>
      </a:dk1>
      <a:lt1>
        <a:sysClr val="window" lastClr="FFFFFF"/>
      </a:lt1>
      <a:dk2>
        <a:srgbClr val="2D251F"/>
      </a:dk2>
      <a:lt2>
        <a:srgbClr val="FAE9C5"/>
      </a:lt2>
      <a:accent1>
        <a:srgbClr val="ED3846"/>
      </a:accent1>
      <a:accent2>
        <a:srgbClr val="F87184"/>
      </a:accent2>
      <a:accent3>
        <a:srgbClr val="EC9DA9"/>
      </a:accent3>
      <a:accent4>
        <a:srgbClr val="ECC190"/>
      </a:accent4>
      <a:accent5>
        <a:srgbClr val="FFB268"/>
      </a:accent5>
      <a:accent6>
        <a:srgbClr val="F98657"/>
      </a:accent6>
      <a:hlink>
        <a:srgbClr val="B97669"/>
      </a:hlink>
      <a:folHlink>
        <a:srgbClr val="9E9483"/>
      </a:folHlink>
    </a:clrScheme>
    <a:fontScheme name="Madison">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dison">
      <a:fillStyleLst>
        <a:solidFill>
          <a:schemeClr val="phClr"/>
        </a:solidFill>
        <a:gradFill rotWithShape="1">
          <a:gsLst>
            <a:gs pos="0">
              <a:schemeClr val="phClr">
                <a:tint val="48000"/>
                <a:alpha val="88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blipFill rotWithShape="1">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xmlns="" name="Madison" id="{025CB5FB-2DD3-45EE-B6F0-CC461540EB19}" vid="{BCCF8060-3FCB-4641-B728-8A589529B13F}"/>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TM16401375[[fn=Madison]]</Template>
  <TotalTime>233</TotalTime>
  <Words>106</Words>
  <PresentationFormat>Özel</PresentationFormat>
  <Paragraphs>28</Paragraphs>
  <Slides>12</Slides>
  <Notes>6</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Madison</vt:lpstr>
      <vt:lpstr>EVLİYA ÇELEBİ HAYATI VE ESERLERİ</vt:lpstr>
      <vt:lpstr>Evliya Çelebi Kimdir? </vt:lpstr>
      <vt:lpstr>Slayt 3</vt:lpstr>
      <vt:lpstr>Slayt 4</vt:lpstr>
      <vt:lpstr>Evliya Çelebi’nin Hayatı </vt:lpstr>
      <vt:lpstr>Slayt 6</vt:lpstr>
      <vt:lpstr>Evliya Çelebi’nin Ailesi </vt:lpstr>
      <vt:lpstr>Slayt 8</vt:lpstr>
      <vt:lpstr>Slayt 9</vt:lpstr>
      <vt:lpstr>Evliya Çelebi’nin Eserleri </vt:lpstr>
      <vt:lpstr>Slayt 11</vt:lpstr>
      <vt:lpstr>BENİ DİNLEDİĞİNİZ İÇİN TEŞEKKÜR EDERİM. Öykü vicdan 6/G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2018-02-15T14:46:58Z</dcterms:created>
  <dcterms:modified xsi:type="dcterms:W3CDTF">2018-02-21T12:32:58Z</dcterms:modified>
  <cp:category>www.sorubak.com</cp:category>
</cp:coreProperties>
</file>