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42D4C9-6011-4F57-909D-7D400468DEAB}" type="datetimeFigureOut">
              <a:rPr lang="tr-TR" smtClean="0"/>
              <a:pPr/>
              <a:t>21/02/2018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C8E253-D031-4DEC-B501-1696D36588E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2</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35</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37</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39</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41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6</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7</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10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18</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22</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28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C8E253-D031-4DEC-B501-1696D36588EC}" type="slidenum">
              <a:rPr lang="tr-TR" smtClean="0"/>
              <a:pPr/>
              <a:t>29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21/02/2018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21/02/2018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dirty="0" smtClean="0"/>
              <a:t>BİTİŞİK YAZILAN BİRLEŞİK KELİMELER</a:t>
            </a:r>
            <a:endParaRPr lang="tr-TR" dirty="0"/>
          </a:p>
        </p:txBody>
      </p:sp>
      <p:sp>
        <p:nvSpPr>
          <p:cNvPr id="3" name="2 Alt Başlık"/>
          <p:cNvSpPr>
            <a:spLocks noGrp="1"/>
          </p:cNvSpPr>
          <p:nvPr>
            <p:ph type="subTitle" idx="1"/>
          </p:nvPr>
        </p:nvSpPr>
        <p:spPr/>
        <p:txBody>
          <a:bodyPr/>
          <a:lstStyle/>
          <a:p>
            <a:r>
              <a:rPr lang="tr-TR" dirty="0" smtClean="0"/>
              <a:t>ÖZLEM KIRMIZIGÜL</a:t>
            </a:r>
          </a:p>
          <a:p>
            <a:r>
              <a:rPr lang="tr-TR" smtClean="0"/>
              <a:t>KARS MİHRALİ BEY ORTAOKULU</a:t>
            </a:r>
            <a:endParaRPr lang="tr-TR"/>
          </a:p>
        </p:txBody>
      </p:sp>
    </p:spTree>
  </p:cSld>
  <p:clrMapOvr>
    <a:masterClrMapping/>
  </p:clrMapOvr>
  <p:transition>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lnSpcReduction="10000"/>
          </a:bodyPr>
          <a:lstStyle/>
          <a:p>
            <a:pPr>
              <a:buNone/>
            </a:pPr>
            <a:endParaRPr lang="tr-TR" b="1" i="1" dirty="0" smtClean="0"/>
          </a:p>
          <a:p>
            <a:pPr>
              <a:buNone/>
            </a:pPr>
            <a:r>
              <a:rPr lang="tr-TR" b="1" i="1" dirty="0" smtClean="0"/>
              <a:t>      9-Şehir, kent, köy, mahalle, dağ, tepe, deniz, göl, ırmak, su vb. sözcüklerle kurulmuş sıfat tamlaması ve belirtisiz ad tamlaması kalıbındaki yer adları bitişik yazılır:</a:t>
            </a:r>
            <a:endParaRPr lang="tr-TR" dirty="0" smtClean="0"/>
          </a:p>
          <a:p>
            <a:pPr>
              <a:buNone/>
            </a:pPr>
            <a:endParaRPr lang="tr-TR" dirty="0" smtClean="0"/>
          </a:p>
          <a:p>
            <a:pPr>
              <a:buNone/>
            </a:pPr>
            <a:r>
              <a:rPr lang="tr-TR" dirty="0" smtClean="0"/>
              <a:t>  » Akşehir, Eskişehir, Taşlıçay, Elmadağ, Batıkent, Akdeniz, Yeşilırmak…</a:t>
            </a:r>
          </a:p>
          <a:p>
            <a:pPr>
              <a:buNone/>
            </a:pPr>
            <a:r>
              <a:rPr lang="tr-TR" b="1" i="1" dirty="0" smtClean="0"/>
              <a:t> </a:t>
            </a:r>
            <a:endParaRPr lang="tr-TR" dirty="0" smtClean="0"/>
          </a:p>
          <a:p>
            <a:endParaRPr lang="tr-TR" dirty="0"/>
          </a:p>
        </p:txBody>
      </p:sp>
    </p:spTree>
  </p:cSld>
  <p:clrMapOvr>
    <a:masterClrMapping/>
  </p:clrMapOvr>
  <p:transition>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10-Kişi adları ve unvanlarından oluşmuş mahalle, meydan, köy vb. yer ve kuruluş adlarında ise gelenekleşmiş olarak bitişik yazılır:</a:t>
            </a:r>
            <a:endParaRPr lang="tr-TR" dirty="0" smtClean="0"/>
          </a:p>
          <a:p>
            <a:pPr>
              <a:buNone/>
            </a:pPr>
            <a:endParaRPr lang="tr-TR" dirty="0" smtClean="0"/>
          </a:p>
          <a:p>
            <a:pPr>
              <a:buNone/>
            </a:pPr>
            <a:r>
              <a:rPr lang="tr-TR" dirty="0" smtClean="0"/>
              <a:t>    » Kemalpaşa, Bayrampaşa…</a:t>
            </a:r>
          </a:p>
          <a:p>
            <a:endParaRPr lang="tr-TR" dirty="0"/>
          </a:p>
        </p:txBody>
      </p:sp>
    </p:spTree>
  </p:cSld>
  <p:clrMapOvr>
    <a:masterClrMapping/>
  </p:clrMapOvr>
  <p:transition>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11-Ara yönleri belirten sözcükler bitişik yazılır:</a:t>
            </a:r>
            <a:endParaRPr lang="tr-TR" dirty="0" smtClean="0"/>
          </a:p>
          <a:p>
            <a:pPr>
              <a:buNone/>
            </a:pPr>
            <a:endParaRPr lang="tr-TR" dirty="0" smtClean="0"/>
          </a:p>
          <a:p>
            <a:pPr>
              <a:buNone/>
            </a:pPr>
            <a:r>
              <a:rPr lang="tr-TR" dirty="0" smtClean="0"/>
              <a:t>   » kuzeybatı, güneydoğu…</a:t>
            </a:r>
          </a:p>
          <a:p>
            <a:endParaRPr lang="tr-TR" dirty="0"/>
          </a:p>
        </p:txBody>
      </p:sp>
    </p:spTree>
  </p:cSld>
  <p:clrMapOvr>
    <a:masterClrMapping/>
  </p:clrMapOvr>
  <p:transition>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92500" lnSpcReduction="10000"/>
          </a:bodyPr>
          <a:lstStyle/>
          <a:p>
            <a:pPr>
              <a:buNone/>
            </a:pPr>
            <a:endParaRPr lang="tr-TR" b="1" i="1" dirty="0" smtClean="0"/>
          </a:p>
          <a:p>
            <a:pPr>
              <a:buNone/>
            </a:pPr>
            <a:r>
              <a:rPr lang="tr-TR" b="1" i="1" dirty="0" smtClean="0"/>
              <a:t>       12-Somut olarak yer bildirmeyen “alt, üst, üzeri” sözlerinin sona getirilmesiyle oluşan birleşik sözcükler bitişik yazılır:</a:t>
            </a:r>
            <a:endParaRPr lang="tr-TR" dirty="0" smtClean="0"/>
          </a:p>
          <a:p>
            <a:pPr>
              <a:buNone/>
            </a:pPr>
            <a:endParaRPr lang="tr-TR" dirty="0" smtClean="0"/>
          </a:p>
          <a:p>
            <a:pPr>
              <a:buNone/>
            </a:pPr>
            <a:r>
              <a:rPr lang="tr-TR" dirty="0" smtClean="0"/>
              <a:t>» ayakaltı, bilinçaltı, gözaltı, akşamüzeri, suçüstü…</a:t>
            </a:r>
            <a:br>
              <a:rPr lang="tr-TR" dirty="0" smtClean="0"/>
            </a:br>
            <a:endParaRPr lang="tr-TR" dirty="0" smtClean="0"/>
          </a:p>
          <a:p>
            <a:pPr>
              <a:buNone/>
            </a:pPr>
            <a:r>
              <a:rPr lang="tr-TR" dirty="0" smtClean="0"/>
              <a:t>» Hırsız, </a:t>
            </a:r>
            <a:r>
              <a:rPr lang="tr-TR" b="1" dirty="0" smtClean="0"/>
              <a:t>akşamüstü</a:t>
            </a:r>
            <a:r>
              <a:rPr lang="tr-TR" dirty="0" smtClean="0"/>
              <a:t> </a:t>
            </a:r>
            <a:r>
              <a:rPr lang="tr-TR" b="1" dirty="0" smtClean="0"/>
              <a:t>suçüstü</a:t>
            </a:r>
            <a:r>
              <a:rPr lang="tr-TR" dirty="0" smtClean="0"/>
              <a:t> yakalanarak </a:t>
            </a:r>
            <a:r>
              <a:rPr lang="tr-TR" b="1" dirty="0" smtClean="0"/>
              <a:t>gözaltına</a:t>
            </a:r>
            <a:r>
              <a:rPr lang="tr-TR" dirty="0" smtClean="0"/>
              <a:t> </a:t>
            </a:r>
          </a:p>
          <a:p>
            <a:pPr>
              <a:buNone/>
            </a:pPr>
            <a:r>
              <a:rPr lang="tr-TR" dirty="0" smtClean="0"/>
              <a:t>alındı.</a:t>
            </a:r>
          </a:p>
          <a:p>
            <a:endParaRPr lang="tr-TR" dirty="0"/>
          </a:p>
        </p:txBody>
      </p:sp>
    </p:spTree>
  </p:cSld>
  <p:clrMapOvr>
    <a:masterClrMapping/>
  </p:clrMapOvr>
  <p:transition>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lgn="just">
              <a:buNone/>
            </a:pPr>
            <a:r>
              <a:rPr lang="tr-TR" b="1" i="1" dirty="0" smtClean="0"/>
              <a:t>       13-Dilimizde her iki öğesi de asıl anlamını koruduğu hâlde yaygın bir biçimde gelenekleşmiş olarak bitişik yazılan sözcükler de vardır:</a:t>
            </a:r>
            <a:endParaRPr lang="tr-TR" dirty="0" smtClean="0"/>
          </a:p>
          <a:p>
            <a:endParaRPr lang="tr-TR" dirty="0"/>
          </a:p>
        </p:txBody>
      </p:sp>
    </p:spTree>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2800" dirty="0" smtClean="0"/>
              <a:t>» </a:t>
            </a:r>
            <a:r>
              <a:rPr lang="tr-TR" sz="2800" b="1" dirty="0" smtClean="0">
                <a:solidFill>
                  <a:srgbClr val="FF0000"/>
                </a:solidFill>
              </a:rPr>
              <a:t>Baş </a:t>
            </a:r>
            <a:r>
              <a:rPr lang="tr-TR" sz="2800" b="1" dirty="0" smtClean="0"/>
              <a:t>sözcüğüyle oluşturulan sıfat  tamlamaları:</a:t>
            </a:r>
            <a:r>
              <a:rPr lang="tr-TR" sz="2800" dirty="0" smtClean="0"/>
              <a:t> </a:t>
            </a:r>
          </a:p>
          <a:p>
            <a:pPr>
              <a:buNone/>
            </a:pPr>
            <a:r>
              <a:rPr lang="tr-TR" dirty="0" smtClean="0"/>
              <a:t>başbakan, başkomutan, başöğretmen, başyazar</a:t>
            </a:r>
          </a:p>
          <a:p>
            <a:endParaRPr lang="tr-TR" dirty="0"/>
          </a:p>
        </p:txBody>
      </p:sp>
    </p:spTree>
  </p:cSld>
  <p:clrMapOvr>
    <a:masterClrMapping/>
  </p:clrMapOvr>
  <p:transition>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 </a:t>
            </a:r>
            <a:r>
              <a:rPr lang="tr-TR" sz="2800" b="1" dirty="0" smtClean="0"/>
              <a:t>Bir topluluğun yöneticisi anlamındaki </a:t>
            </a:r>
            <a:r>
              <a:rPr lang="tr-TR" sz="2800" b="1" dirty="0" smtClean="0">
                <a:solidFill>
                  <a:srgbClr val="FF0000"/>
                </a:solidFill>
              </a:rPr>
              <a:t>“başı” </a:t>
            </a:r>
            <a:r>
              <a:rPr lang="tr-TR" sz="2800" b="1" dirty="0" smtClean="0"/>
              <a:t>sözüyle oluşturulan belirtisiz isim tamlamaları:</a:t>
            </a:r>
          </a:p>
          <a:p>
            <a:pPr>
              <a:buNone/>
            </a:pPr>
            <a:r>
              <a:rPr lang="tr-TR" b="1" dirty="0" smtClean="0"/>
              <a:t>     </a:t>
            </a:r>
            <a:r>
              <a:rPr lang="tr-TR" dirty="0" smtClean="0"/>
              <a:t>aşçıbaşı, binbaşı</a:t>
            </a:r>
          </a:p>
          <a:p>
            <a:endParaRPr lang="tr-TR" dirty="0"/>
          </a:p>
        </p:txBody>
      </p:sp>
    </p:spTree>
  </p:cSld>
  <p:clrMapOvr>
    <a:masterClrMapping/>
  </p:clrMapOvr>
  <p:transition>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b="1" dirty="0" smtClean="0"/>
              <a:t>oğlu, kızı” sözleri:</a:t>
            </a:r>
            <a:r>
              <a:rPr lang="tr-TR" dirty="0" smtClean="0"/>
              <a:t> eloğlu, çapanoğlu, elkızı</a:t>
            </a:r>
          </a:p>
          <a:p>
            <a:endParaRPr lang="tr-TR" dirty="0"/>
          </a:p>
        </p:txBody>
      </p:sp>
    </p:spTree>
  </p:cSld>
  <p:clrMapOvr>
    <a:masterClrMapping/>
  </p:clrMapOvr>
  <p:transition>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 </a:t>
            </a:r>
            <a:r>
              <a:rPr lang="tr-TR" b="1" dirty="0" smtClean="0">
                <a:solidFill>
                  <a:srgbClr val="FF0000"/>
                </a:solidFill>
              </a:rPr>
              <a:t>Ağa, bey, efendi, hanım, nine vb.</a:t>
            </a:r>
            <a:r>
              <a:rPr lang="tr-TR" b="1" dirty="0" smtClean="0"/>
              <a:t> sözlerle kurulan birleşik kelimeler:</a:t>
            </a:r>
            <a:r>
              <a:rPr lang="tr-TR" dirty="0" smtClean="0"/>
              <a:t> </a:t>
            </a:r>
          </a:p>
          <a:p>
            <a:pPr>
              <a:buNone/>
            </a:pPr>
            <a:r>
              <a:rPr lang="tr-TR" dirty="0" smtClean="0"/>
              <a:t>     ağabey, hanımefendi</a:t>
            </a:r>
          </a:p>
          <a:p>
            <a:endParaRPr lang="tr-TR" dirty="0"/>
          </a:p>
        </p:txBody>
      </p:sp>
    </p:spTree>
  </p:cSld>
  <p:clrMapOvr>
    <a:masterClrMapping/>
  </p:clrMapOvr>
  <p:transition>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14- </a:t>
            </a:r>
            <a:r>
              <a:rPr lang="tr-TR" b="1" i="1" dirty="0" smtClean="0">
                <a:solidFill>
                  <a:srgbClr val="FF0000"/>
                </a:solidFill>
              </a:rPr>
              <a:t>“Biraz, birkaç, birkaçı, birtakım, bir­çok, birçoğu, hiçbir, hiçbiri, herhangi” </a:t>
            </a:r>
            <a:r>
              <a:rPr lang="tr-TR" b="1" i="1" dirty="0" smtClean="0"/>
              <a:t>belirsizlik sıfatları ve zamirleri de gelenekleşmiş olarak bitişik yazılır</a:t>
            </a:r>
            <a:r>
              <a:rPr lang="tr-TR" b="1" dirty="0" smtClean="0"/>
              <a:t>.</a:t>
            </a:r>
            <a:endParaRPr lang="tr-TR" dirty="0" smtClean="0"/>
          </a:p>
          <a:p>
            <a:endParaRPr lang="tr-TR" dirty="0"/>
          </a:p>
        </p:txBody>
      </p:sp>
    </p:spTree>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1- Ses düşmesine uğrayan bileşik sözcükler bitişik yazılır:</a:t>
            </a:r>
            <a:endParaRPr lang="tr-TR" dirty="0" smtClean="0"/>
          </a:p>
          <a:p>
            <a:pPr>
              <a:buNone/>
            </a:pPr>
            <a:r>
              <a:rPr lang="tr-TR" dirty="0" smtClean="0"/>
              <a:t>    </a:t>
            </a:r>
          </a:p>
          <a:p>
            <a:pPr>
              <a:buNone/>
            </a:pPr>
            <a:r>
              <a:rPr lang="tr-TR" dirty="0" smtClean="0"/>
              <a:t>     » cumartesi (cuma ertesi), nasıl (ne asıl), niçin (ne için), kaynana (kayın ana), birbiri (biri biri)…</a:t>
            </a:r>
          </a:p>
          <a:p>
            <a:endParaRPr lang="tr-TR" dirty="0"/>
          </a:p>
        </p:txBody>
      </p:sp>
    </p:spTree>
  </p:cSld>
  <p:clrMapOvr>
    <a:masterClrMapping/>
  </p:clrMapOvr>
  <p:transition>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15- Ev sözcüğüyle kurulan bileşik sözcükler bitişik yazılır:</a:t>
            </a:r>
            <a:endParaRPr lang="tr-TR" dirty="0" smtClean="0"/>
          </a:p>
          <a:p>
            <a:pPr>
              <a:buNone/>
            </a:pPr>
            <a:endParaRPr lang="tr-TR" dirty="0" smtClean="0"/>
          </a:p>
          <a:p>
            <a:pPr>
              <a:buNone/>
            </a:pPr>
            <a:r>
              <a:rPr lang="tr-TR" dirty="0" smtClean="0"/>
              <a:t>     » aşevi, bakımevi, doğumevi, gözlemevi, orduevi, huzurevi, öğretmenevi…</a:t>
            </a:r>
          </a:p>
          <a:p>
            <a:endParaRPr lang="tr-TR" dirty="0"/>
          </a:p>
        </p:txBody>
      </p:sp>
    </p:spTree>
  </p:cSld>
  <p:clrMapOvr>
    <a:masterClrMapping/>
  </p:clrMapOvr>
  <p:transition>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16-‘’ Hane, name, zade’’ kelimeleriyle oluşturulan birleşik kelimeler bitişik yazılır:</a:t>
            </a:r>
            <a:endParaRPr lang="tr-TR" dirty="0" smtClean="0"/>
          </a:p>
          <a:p>
            <a:pPr>
              <a:buNone/>
            </a:pPr>
            <a:endParaRPr lang="tr-TR" dirty="0" smtClean="0"/>
          </a:p>
          <a:p>
            <a:pPr>
              <a:buNone/>
            </a:pPr>
            <a:r>
              <a:rPr lang="tr-TR" dirty="0" smtClean="0"/>
              <a:t>    » dershane, beyanname, haramzade…</a:t>
            </a:r>
          </a:p>
          <a:p>
            <a:endParaRPr lang="tr-TR" dirty="0"/>
          </a:p>
        </p:txBody>
      </p:sp>
    </p:spTree>
  </p:cSld>
  <p:clrMapOvr>
    <a:masterClrMapping/>
  </p:clrMapOvr>
  <p:transition>
    <p:comb/>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UYARI</a:t>
            </a:r>
            <a:endParaRPr lang="tr-TR" dirty="0"/>
          </a:p>
        </p:txBody>
      </p:sp>
      <p:sp>
        <p:nvSpPr>
          <p:cNvPr id="3" name="2 İçerik Yer Tutucusu"/>
          <p:cNvSpPr>
            <a:spLocks noGrp="1"/>
          </p:cNvSpPr>
          <p:nvPr>
            <p:ph idx="1"/>
          </p:nvPr>
        </p:nvSpPr>
        <p:spPr/>
        <p:txBody>
          <a:bodyPr/>
          <a:lstStyle/>
          <a:p>
            <a:pPr>
              <a:buNone/>
            </a:pPr>
            <a:endParaRPr lang="tr-TR" i="1" dirty="0" smtClean="0"/>
          </a:p>
          <a:p>
            <a:pPr>
              <a:buNone/>
            </a:pPr>
            <a:r>
              <a:rPr lang="tr-TR" i="1" dirty="0" smtClean="0"/>
              <a:t>   “</a:t>
            </a:r>
            <a:r>
              <a:rPr lang="tr-TR" i="1" dirty="0" err="1" smtClean="0"/>
              <a:t>Eczahane</a:t>
            </a:r>
            <a:r>
              <a:rPr lang="tr-TR" i="1" dirty="0" smtClean="0"/>
              <a:t>, </a:t>
            </a:r>
            <a:r>
              <a:rPr lang="tr-TR" i="1" dirty="0" err="1" smtClean="0"/>
              <a:t>hastahane</a:t>
            </a:r>
            <a:r>
              <a:rPr lang="tr-TR" i="1" dirty="0" smtClean="0"/>
              <a:t>, </a:t>
            </a:r>
            <a:r>
              <a:rPr lang="tr-TR" i="1" dirty="0" err="1" smtClean="0"/>
              <a:t>pastahane</a:t>
            </a:r>
            <a:r>
              <a:rPr lang="tr-TR" i="1" dirty="0" smtClean="0"/>
              <a:t>, </a:t>
            </a:r>
            <a:r>
              <a:rPr lang="tr-TR" i="1" dirty="0" err="1" smtClean="0"/>
              <a:t>postahane</a:t>
            </a:r>
            <a:r>
              <a:rPr lang="tr-TR" i="1" dirty="0" smtClean="0"/>
              <a:t>” sözleri kullanımdaki yaygınlık dolayısıyla </a:t>
            </a:r>
            <a:r>
              <a:rPr lang="tr-TR" i="1" dirty="0" smtClean="0">
                <a:solidFill>
                  <a:srgbClr val="FF0000"/>
                </a:solidFill>
              </a:rPr>
              <a:t>“eczane, hastane, pastane, postane” </a:t>
            </a:r>
            <a:r>
              <a:rPr lang="tr-TR" i="1" dirty="0" smtClean="0"/>
              <a:t>biçiminde yazılmaktadır.</a:t>
            </a:r>
            <a:endParaRPr lang="tr-TR" dirty="0" smtClean="0"/>
          </a:p>
          <a:p>
            <a:endParaRPr lang="tr-TR" dirty="0"/>
          </a:p>
        </p:txBody>
      </p:sp>
    </p:spTree>
  </p:cSld>
  <p:clrMapOvr>
    <a:masterClrMapping/>
  </p:clrMapOvr>
  <p:transition>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t> </a:t>
            </a:r>
            <a:r>
              <a:rPr lang="tr-TR" b="1" dirty="0" smtClean="0"/>
              <a:t> AYRI YAZILAN BİRLEŞİK KELİMELER</a:t>
            </a:r>
            <a:r>
              <a:rPr lang="tr-TR" dirty="0" smtClean="0"/>
              <a:t/>
            </a:r>
            <a:br>
              <a:rPr lang="tr-TR" dirty="0" smtClean="0"/>
            </a:br>
            <a:endParaRPr lang="tr-TR" dirty="0"/>
          </a:p>
        </p:txBody>
      </p:sp>
      <p:sp>
        <p:nvSpPr>
          <p:cNvPr id="3" name="2 Alt Başlık"/>
          <p:cNvSpPr>
            <a:spLocks noGrp="1"/>
          </p:cNvSpPr>
          <p:nvPr>
            <p:ph type="subTitle" idx="1"/>
          </p:nvPr>
        </p:nvSpPr>
        <p:spPr/>
        <p:txBody>
          <a:bodyPr/>
          <a:lstStyle/>
          <a:p>
            <a:endParaRPr lang="tr-TR"/>
          </a:p>
        </p:txBody>
      </p:sp>
    </p:spTree>
  </p:cSld>
  <p:clrMapOvr>
    <a:masterClrMapping/>
  </p:clrMapOvr>
  <p:transition>
    <p:comb/>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pPr>
              <a:buNone/>
            </a:pPr>
            <a:r>
              <a:rPr lang="tr-TR" b="1" i="1" dirty="0" smtClean="0"/>
              <a:t>     1- “Etmek, edilmek, eylemek, olmak, olunmak” yardımcı fiilleriyle kurulan birleşik fiiller, </a:t>
            </a:r>
            <a:r>
              <a:rPr lang="tr-TR" b="1" i="1" u="sng" dirty="0" smtClean="0"/>
              <a:t>ilk kelimesinde herhangi bir ses düşmesi veya türemesine uğramazs</a:t>
            </a:r>
            <a:r>
              <a:rPr lang="tr-TR" b="1" i="1" dirty="0" smtClean="0"/>
              <a:t>a ayrı yazılır:</a:t>
            </a:r>
            <a:endParaRPr lang="tr-TR" dirty="0" smtClean="0"/>
          </a:p>
          <a:p>
            <a:pPr>
              <a:buNone/>
            </a:pPr>
            <a:r>
              <a:rPr lang="tr-TR" dirty="0" smtClean="0"/>
              <a:t>    </a:t>
            </a:r>
          </a:p>
          <a:p>
            <a:pPr>
              <a:buNone/>
            </a:pPr>
            <a:r>
              <a:rPr lang="tr-TR" dirty="0" smtClean="0"/>
              <a:t>    » alt etmek, arz etmek, azat etmek, dans etmek, kul olmak, not etmek, terk etmek, var olmak, yok etmek, yok olmak…</a:t>
            </a:r>
          </a:p>
          <a:p>
            <a:endParaRPr lang="tr-TR" dirty="0"/>
          </a:p>
        </p:txBody>
      </p:sp>
    </p:spTree>
  </p:cSld>
  <p:clrMapOvr>
    <a:masterClrMapping/>
  </p:clrMapOvr>
  <p:transition>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r>
            <a:br>
              <a:rPr lang="tr-TR" b="1" dirty="0" smtClean="0"/>
            </a:br>
            <a:r>
              <a:rPr lang="tr-TR" b="1" dirty="0" smtClean="0"/>
              <a:t>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2-Birleşme sırasında kelimelerinden hiçbiri veya ikinci kelimesi anlam değişikliğine uğramayan birleşik kelimeler ayrı yazılır:</a:t>
            </a:r>
            <a:endParaRPr lang="tr-TR" dirty="0" smtClean="0"/>
          </a:p>
          <a:p>
            <a:endParaRPr lang="tr-TR" dirty="0"/>
          </a:p>
        </p:txBody>
      </p:sp>
    </p:spTree>
  </p:cSld>
  <p:clrMapOvr>
    <a:masterClrMapping/>
  </p:clrMapOvr>
  <p:transition>
    <p:comb/>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t>
            </a:r>
            <a:br>
              <a:rPr lang="tr-TR" b="1" dirty="0" smtClean="0"/>
            </a:br>
            <a:r>
              <a:rPr lang="tr-TR" b="1" dirty="0" smtClean="0"/>
              <a:t>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2800" dirty="0" smtClean="0"/>
              <a:t> </a:t>
            </a:r>
            <a:r>
              <a:rPr lang="tr-TR" sz="2800" b="1" dirty="0" smtClean="0"/>
              <a:t>Hayvan türlerinden birinin adıyla kurulanlar:</a:t>
            </a:r>
          </a:p>
          <a:p>
            <a:pPr>
              <a:buNone/>
            </a:pPr>
            <a:r>
              <a:rPr lang="tr-TR" sz="2800" b="1" dirty="0" smtClean="0"/>
              <a:t>    </a:t>
            </a:r>
            <a:r>
              <a:rPr lang="tr-TR" dirty="0" smtClean="0"/>
              <a:t> köpek balığı, uğur böceği, bal arısı, Ankara keçisi, yaban ördeği</a:t>
            </a:r>
          </a:p>
          <a:p>
            <a:endParaRPr lang="tr-TR" dirty="0"/>
          </a:p>
        </p:txBody>
      </p:sp>
    </p:spTree>
  </p:cSld>
  <p:clrMapOvr>
    <a:masterClrMapping/>
  </p:clrMapOvr>
  <p:transition>
    <p:comb/>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b="1" dirty="0" smtClean="0"/>
              <a:t> 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dirty="0" smtClean="0"/>
          </a:p>
          <a:p>
            <a:pPr>
              <a:buNone/>
            </a:pPr>
            <a:endParaRPr lang="tr-TR" b="1" dirty="0" smtClean="0"/>
          </a:p>
          <a:p>
            <a:pPr>
              <a:buNone/>
            </a:pPr>
            <a:r>
              <a:rPr lang="tr-TR" b="1" dirty="0" smtClean="0"/>
              <a:t>» </a:t>
            </a:r>
            <a:r>
              <a:rPr lang="tr-TR" sz="2800" b="1" dirty="0" smtClean="0"/>
              <a:t>Bitki türlerinden birinin adıyla kurulanlar:</a:t>
            </a:r>
            <a:r>
              <a:rPr lang="tr-TR" dirty="0" smtClean="0"/>
              <a:t> </a:t>
            </a:r>
          </a:p>
          <a:p>
            <a:pPr>
              <a:buNone/>
            </a:pPr>
            <a:r>
              <a:rPr lang="tr-TR" dirty="0" smtClean="0"/>
              <a:t>   </a:t>
            </a:r>
          </a:p>
          <a:p>
            <a:pPr>
              <a:buNone/>
            </a:pPr>
            <a:r>
              <a:rPr lang="tr-TR" dirty="0" smtClean="0"/>
              <a:t>   çörek otu, lavanta çiçeği, kuş üzümü, yer elması, mantar ağacı</a:t>
            </a:r>
          </a:p>
          <a:p>
            <a:endParaRPr lang="tr-TR" dirty="0"/>
          </a:p>
        </p:txBody>
      </p:sp>
    </p:spTree>
  </p:cSld>
  <p:clrMapOvr>
    <a:masterClrMapping/>
  </p:clrMapOvr>
  <p:transition>
    <p:comb/>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b="1" dirty="0" smtClean="0"/>
              <a:t> 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sz="2800" dirty="0" smtClean="0"/>
              <a:t> </a:t>
            </a:r>
            <a:r>
              <a:rPr lang="tr-TR" sz="2800" b="1" dirty="0" smtClean="0"/>
              <a:t>Nesne, eşya ve alet adlarından biriyle kurulan birleşik kelimeler:</a:t>
            </a:r>
          </a:p>
          <a:p>
            <a:pPr>
              <a:buNone/>
            </a:pPr>
            <a:r>
              <a:rPr lang="tr-TR" sz="2800" b="1" dirty="0" smtClean="0"/>
              <a:t>   </a:t>
            </a:r>
            <a:r>
              <a:rPr lang="tr-TR" dirty="0" smtClean="0"/>
              <a:t> lüle taşı, Oltu taşı, duvar saati, el sabunu, İngiliz anahtarı, toplu iğne, alt geçit</a:t>
            </a:r>
          </a:p>
          <a:p>
            <a:endParaRPr lang="tr-TR" dirty="0"/>
          </a:p>
        </p:txBody>
      </p:sp>
    </p:spTree>
  </p:cSld>
  <p:clrMapOvr>
    <a:masterClrMapping/>
  </p:clrMapOvr>
  <p:transition>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t>
            </a:r>
            <a:br>
              <a:rPr lang="tr-TR" b="1" dirty="0" smtClean="0"/>
            </a:br>
            <a:r>
              <a:rPr lang="tr-TR" b="1" dirty="0" smtClean="0"/>
              <a:t>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dirty="0" smtClean="0"/>
          </a:p>
          <a:p>
            <a:pPr>
              <a:buNone/>
            </a:pPr>
            <a:endParaRPr lang="tr-TR" b="1" dirty="0" smtClean="0"/>
          </a:p>
          <a:p>
            <a:pPr>
              <a:buNone/>
            </a:pPr>
            <a:r>
              <a:rPr lang="tr-TR" b="1" dirty="0" smtClean="0"/>
              <a:t> » Durum, olgu ve olay bildiren sözlerden biriyle kurulan birleşik kelimeler:</a:t>
            </a:r>
            <a:r>
              <a:rPr lang="tr-TR" dirty="0" smtClean="0"/>
              <a:t> </a:t>
            </a:r>
          </a:p>
          <a:p>
            <a:pPr>
              <a:buNone/>
            </a:pPr>
            <a:endParaRPr lang="tr-TR" dirty="0" smtClean="0"/>
          </a:p>
          <a:p>
            <a:pPr>
              <a:buNone/>
            </a:pPr>
            <a:r>
              <a:rPr lang="tr-TR" dirty="0" smtClean="0"/>
              <a:t>    açık öğretim, Ay tutulması, iş birliği</a:t>
            </a:r>
          </a:p>
          <a:p>
            <a:endParaRPr lang="tr-TR" dirty="0"/>
          </a:p>
        </p:txBody>
      </p:sp>
    </p:spTree>
  </p:cSld>
  <p:clrMapOvr>
    <a:masterClrMapping/>
  </p:clrMapOvr>
  <p:transition>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92500"/>
          </a:bodyPr>
          <a:lstStyle/>
          <a:p>
            <a:pPr>
              <a:buNone/>
            </a:pPr>
            <a:r>
              <a:rPr lang="tr-TR" b="1" i="1" dirty="0" smtClean="0"/>
              <a:t>      2- “Et-“ ve “ol-“ yardımcı eylemleriyle birleşirken ses düşmesine veya ses türemesine uğrayan bileşik sözcükler bitişik yazılır:</a:t>
            </a:r>
            <a:endParaRPr lang="tr-TR" dirty="0" smtClean="0"/>
          </a:p>
          <a:p>
            <a:pPr>
              <a:buNone/>
            </a:pPr>
            <a:endParaRPr lang="tr-TR" dirty="0" smtClean="0"/>
          </a:p>
          <a:p>
            <a:pPr>
              <a:buNone/>
            </a:pPr>
            <a:r>
              <a:rPr lang="tr-TR" dirty="0" smtClean="0"/>
              <a:t>     » kaybolmak (kayıp olmak), hissetmek (his etmek), emretmek (emir etmek), halletmek (hal etmek)…</a:t>
            </a:r>
            <a:br>
              <a:rPr lang="tr-TR" dirty="0" smtClean="0"/>
            </a:br>
            <a:endParaRPr lang="tr-TR" dirty="0" smtClean="0"/>
          </a:p>
          <a:p>
            <a:pPr>
              <a:buNone/>
            </a:pPr>
            <a:r>
              <a:rPr lang="tr-TR" dirty="0" smtClean="0"/>
              <a:t>    » Bütün gün kendinden </a:t>
            </a:r>
            <a:r>
              <a:rPr lang="tr-TR" b="1" dirty="0" smtClean="0"/>
              <a:t>bahsetti</a:t>
            </a:r>
            <a:r>
              <a:rPr lang="tr-TR" dirty="0" smtClean="0"/>
              <a:t>.</a:t>
            </a:r>
          </a:p>
          <a:p>
            <a:endParaRPr lang="tr-TR" dirty="0"/>
          </a:p>
        </p:txBody>
      </p:sp>
    </p:spTree>
  </p:cSld>
  <p:clrMapOvr>
    <a:masterClrMapping/>
  </p:clrMapOvr>
  <p:transition>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b="1" dirty="0" smtClean="0"/>
              <a:t> 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dirty="0" smtClean="0"/>
          </a:p>
          <a:p>
            <a:pPr>
              <a:buNone/>
            </a:pPr>
            <a:r>
              <a:rPr lang="tr-TR" b="1" dirty="0" smtClean="0"/>
              <a:t>   » Yiyecek, içecek adlarından biriyle kurulan birleşik kelimeler:</a:t>
            </a:r>
            <a:r>
              <a:rPr lang="tr-TR" dirty="0" smtClean="0"/>
              <a:t> </a:t>
            </a:r>
          </a:p>
          <a:p>
            <a:pPr>
              <a:buNone/>
            </a:pPr>
            <a:r>
              <a:rPr lang="tr-TR" dirty="0" smtClean="0"/>
              <a:t>     tulum peyniri, İzmir köftesi, çiğ köfte,</a:t>
            </a:r>
          </a:p>
          <a:p>
            <a:pPr>
              <a:buNone/>
            </a:pPr>
            <a:r>
              <a:rPr lang="tr-TR" dirty="0" smtClean="0"/>
              <a:t>     kuru yemiş</a:t>
            </a:r>
          </a:p>
          <a:p>
            <a:endParaRPr lang="tr-TR" dirty="0"/>
          </a:p>
        </p:txBody>
      </p:sp>
    </p:spTree>
  </p:cSld>
  <p:clrMapOvr>
    <a:masterClrMapping/>
  </p:clrMapOvr>
  <p:transition>
    <p:comb/>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t>
            </a:r>
            <a:br>
              <a:rPr lang="tr-TR" b="1" dirty="0" smtClean="0"/>
            </a:br>
            <a:r>
              <a:rPr lang="tr-TR" b="1" dirty="0" smtClean="0"/>
              <a:t>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dirty="0" smtClean="0"/>
          </a:p>
          <a:p>
            <a:pPr>
              <a:buNone/>
            </a:pPr>
            <a:endParaRPr lang="tr-TR" b="1" dirty="0" smtClean="0"/>
          </a:p>
          <a:p>
            <a:pPr>
              <a:buNone/>
            </a:pPr>
            <a:r>
              <a:rPr lang="tr-TR" b="1" dirty="0" smtClean="0"/>
              <a:t>   » Zamanla ilgili birleşik kelimeler:</a:t>
            </a:r>
            <a:r>
              <a:rPr lang="tr-TR" dirty="0" smtClean="0"/>
              <a:t> </a:t>
            </a:r>
          </a:p>
          <a:p>
            <a:pPr>
              <a:buNone/>
            </a:pPr>
            <a:endParaRPr lang="tr-TR" dirty="0" smtClean="0"/>
          </a:p>
          <a:p>
            <a:pPr>
              <a:buNone/>
            </a:pPr>
            <a:r>
              <a:rPr lang="tr-TR" dirty="0" smtClean="0"/>
              <a:t>    bağ bozumu, gece yarısı, gün ortası, </a:t>
            </a:r>
          </a:p>
          <a:p>
            <a:pPr>
              <a:buNone/>
            </a:pPr>
            <a:r>
              <a:rPr lang="tr-TR" dirty="0" smtClean="0"/>
              <a:t>    hafta başı, hafta sonu</a:t>
            </a:r>
          </a:p>
          <a:p>
            <a:endParaRPr lang="tr-TR" dirty="0"/>
          </a:p>
        </p:txBody>
      </p:sp>
    </p:spTree>
  </p:cSld>
  <p:clrMapOvr>
    <a:masterClrMapping/>
  </p:clrMapOvr>
  <p:transition>
    <p:comb/>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t>
            </a:r>
            <a:br>
              <a:rPr lang="tr-TR" b="1" dirty="0" smtClean="0"/>
            </a:br>
            <a:r>
              <a:rPr lang="tr-TR" b="1" dirty="0" smtClean="0"/>
              <a:t>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endParaRPr lang="tr-TR" b="1" dirty="0" smtClean="0"/>
          </a:p>
          <a:p>
            <a:pPr>
              <a:buNone/>
            </a:pPr>
            <a:endParaRPr lang="tr-TR" b="1" dirty="0" smtClean="0"/>
          </a:p>
          <a:p>
            <a:pPr>
              <a:buNone/>
            </a:pPr>
            <a:r>
              <a:rPr lang="tr-TR" b="1" dirty="0" smtClean="0"/>
              <a:t>» Bilim ve bilgi sözleriyle kurulan birleşik kelimeler:</a:t>
            </a:r>
            <a:r>
              <a:rPr lang="tr-TR" dirty="0" smtClean="0"/>
              <a:t> </a:t>
            </a:r>
          </a:p>
          <a:p>
            <a:pPr>
              <a:buNone/>
            </a:pPr>
            <a:r>
              <a:rPr lang="tr-TR" dirty="0" smtClean="0"/>
              <a:t>   dil bilgisi, gök bilimi</a:t>
            </a:r>
          </a:p>
          <a:p>
            <a:endParaRPr lang="tr-TR" dirty="0"/>
          </a:p>
        </p:txBody>
      </p:sp>
    </p:spTree>
  </p:cSld>
  <p:clrMapOvr>
    <a:masterClrMapping/>
  </p:clrMapOvr>
  <p:transition>
    <p:comb/>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b="1" dirty="0" smtClean="0"/>
              <a:t> AYRI YAZILAN BİRLEŞİK KELİMELER</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pPr>
              <a:buNone/>
            </a:pPr>
            <a:endParaRPr lang="tr-TR" b="1" i="1" dirty="0" smtClean="0"/>
          </a:p>
          <a:p>
            <a:pPr>
              <a:buNone/>
            </a:pPr>
            <a:r>
              <a:rPr lang="tr-TR" b="1" i="1" dirty="0" smtClean="0"/>
              <a:t>  3- “-r / -ar / -er, -</a:t>
            </a:r>
            <a:r>
              <a:rPr lang="tr-TR" b="1" i="1" dirty="0" err="1" smtClean="0"/>
              <a:t>maz</a:t>
            </a:r>
            <a:r>
              <a:rPr lang="tr-TR" b="1" i="1" dirty="0" smtClean="0"/>
              <a:t> / -</a:t>
            </a:r>
            <a:r>
              <a:rPr lang="tr-TR" b="1" i="1" dirty="0" err="1" smtClean="0"/>
              <a:t>mez</a:t>
            </a:r>
            <a:r>
              <a:rPr lang="tr-TR" b="1" i="1" dirty="0" smtClean="0"/>
              <a:t> ve -an / -en” sıfat-fiil ekleriyle kurulan sıfat tamlaması yapısındaki birleşik kelimeler ayrı yazılır:</a:t>
            </a:r>
            <a:endParaRPr lang="tr-TR" dirty="0" smtClean="0"/>
          </a:p>
          <a:p>
            <a:pPr>
              <a:buNone/>
            </a:pPr>
            <a:endParaRPr lang="tr-TR" dirty="0" smtClean="0"/>
          </a:p>
          <a:p>
            <a:pPr>
              <a:buNone/>
            </a:pPr>
            <a:r>
              <a:rPr lang="tr-TR" dirty="0" smtClean="0"/>
              <a:t>    » bak</a:t>
            </a:r>
            <a:r>
              <a:rPr lang="tr-TR" b="1" dirty="0" smtClean="0"/>
              <a:t>ar</a:t>
            </a:r>
            <a:r>
              <a:rPr lang="tr-TR" dirty="0" smtClean="0"/>
              <a:t> kör, çal</a:t>
            </a:r>
            <a:r>
              <a:rPr lang="tr-TR" b="1" dirty="0" smtClean="0"/>
              <a:t>ar</a:t>
            </a:r>
            <a:r>
              <a:rPr lang="tr-TR" dirty="0" smtClean="0"/>
              <a:t> saat, dön</a:t>
            </a:r>
            <a:r>
              <a:rPr lang="tr-TR" b="1" dirty="0" smtClean="0"/>
              <a:t>er</a:t>
            </a:r>
            <a:r>
              <a:rPr lang="tr-TR" dirty="0" smtClean="0"/>
              <a:t> sermaye, gül</a:t>
            </a:r>
            <a:r>
              <a:rPr lang="tr-TR" b="1" dirty="0" smtClean="0"/>
              <a:t>er</a:t>
            </a:r>
            <a:r>
              <a:rPr lang="tr-TR" dirty="0" smtClean="0"/>
              <a:t> yüz, koş</a:t>
            </a:r>
            <a:r>
              <a:rPr lang="tr-TR" b="1" dirty="0" smtClean="0"/>
              <a:t>ar</a:t>
            </a:r>
            <a:r>
              <a:rPr lang="tr-TR" dirty="0" smtClean="0"/>
              <a:t> adım, yaz</a:t>
            </a:r>
            <a:r>
              <a:rPr lang="tr-TR" b="1" dirty="0" smtClean="0"/>
              <a:t>ar</a:t>
            </a:r>
            <a:r>
              <a:rPr lang="tr-TR" dirty="0" smtClean="0"/>
              <a:t> kasa, çık</a:t>
            </a:r>
            <a:r>
              <a:rPr lang="tr-TR" b="1" dirty="0" smtClean="0"/>
              <a:t>maz</a:t>
            </a:r>
            <a:r>
              <a:rPr lang="tr-TR" dirty="0" smtClean="0"/>
              <a:t> sokak, görün</a:t>
            </a:r>
            <a:r>
              <a:rPr lang="tr-TR" b="1" dirty="0" smtClean="0"/>
              <a:t>mez </a:t>
            </a:r>
            <a:r>
              <a:rPr lang="tr-TR" dirty="0" smtClean="0"/>
              <a:t>kaza, tüken</a:t>
            </a:r>
            <a:r>
              <a:rPr lang="tr-TR" b="1" dirty="0" smtClean="0"/>
              <a:t>mez</a:t>
            </a:r>
            <a:r>
              <a:rPr lang="tr-TR" dirty="0" smtClean="0"/>
              <a:t> kalem, uç</a:t>
            </a:r>
            <a:r>
              <a:rPr lang="tr-TR" b="1" dirty="0" smtClean="0"/>
              <a:t>an</a:t>
            </a:r>
            <a:r>
              <a:rPr lang="tr-TR" dirty="0" smtClean="0"/>
              <a:t> daire…</a:t>
            </a:r>
          </a:p>
          <a:p>
            <a:endParaRPr lang="tr-TR" dirty="0"/>
          </a:p>
        </p:txBody>
      </p:sp>
    </p:spTree>
  </p:cSld>
  <p:clrMapOvr>
    <a:masterClrMapping/>
  </p:clrMapOvr>
  <p:transition>
    <p:comb/>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b="1" dirty="0" smtClean="0"/>
              <a:t> AYRI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4- “Renk” sözü veya renklerden birinin adıyla kurulmuş isim tamlaması yapısındaki renk adları ayrı yazılır:</a:t>
            </a:r>
            <a:endParaRPr lang="tr-TR" dirty="0" smtClean="0"/>
          </a:p>
          <a:p>
            <a:pPr>
              <a:buNone/>
            </a:pPr>
            <a:endParaRPr lang="tr-TR" dirty="0" smtClean="0"/>
          </a:p>
          <a:p>
            <a:pPr>
              <a:buNone/>
            </a:pPr>
            <a:r>
              <a:rPr lang="tr-TR" dirty="0" smtClean="0"/>
              <a:t>   » gümüş rengi, portakal rengi, ateş kırmızısı, boncuk mavisi, limon sarısı…</a:t>
            </a:r>
            <a:br>
              <a:rPr lang="tr-TR" dirty="0" smtClean="0"/>
            </a:br>
            <a:endParaRPr lang="tr-TR" dirty="0"/>
          </a:p>
        </p:txBody>
      </p:sp>
    </p:spTree>
  </p:cSld>
  <p:clrMapOvr>
    <a:masterClrMapping/>
  </p:clrMapOvr>
  <p:transition>
    <p:comb/>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5- Rengin tonunu belirtmek üzere renkten önce kullanılan sıfatlar ayrı yazılır:</a:t>
            </a:r>
            <a:endParaRPr lang="tr-TR" dirty="0" smtClean="0"/>
          </a:p>
          <a:p>
            <a:pPr>
              <a:buNone/>
            </a:pPr>
            <a:endParaRPr lang="tr-TR" dirty="0" smtClean="0"/>
          </a:p>
          <a:p>
            <a:pPr>
              <a:buNone/>
            </a:pPr>
            <a:r>
              <a:rPr lang="tr-TR" dirty="0" smtClean="0"/>
              <a:t>    » açık mavi, açık yeşil, kirli sarı, koyu mavi, koyu yeşil…</a:t>
            </a:r>
          </a:p>
          <a:p>
            <a:endParaRPr lang="tr-TR" dirty="0"/>
          </a:p>
        </p:txBody>
      </p:sp>
    </p:spTree>
  </p:cSld>
  <p:clrMapOvr>
    <a:masterClrMapping/>
  </p:clrMapOvr>
  <p:transition>
    <p:comb/>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b="1" i="1" dirty="0" smtClean="0"/>
              <a:t>     6- Yer adlarında kullanılan </a:t>
            </a:r>
            <a:r>
              <a:rPr lang="tr-TR" b="1" i="1" dirty="0" smtClean="0">
                <a:solidFill>
                  <a:srgbClr val="FF0000"/>
                </a:solidFill>
              </a:rPr>
              <a:t>“batı, doğu, güney, kuzey, güneybatı, güneydoğu, kuzeybatı, kuzeydoğu, aşağı, yukarı, orta, iç, yakın, uzak” </a:t>
            </a:r>
            <a:r>
              <a:rPr lang="tr-TR" b="1" i="1" dirty="0" smtClean="0"/>
              <a:t>kelimeleri ayrı yazılır:</a:t>
            </a:r>
            <a:endParaRPr lang="tr-TR" dirty="0" smtClean="0"/>
          </a:p>
          <a:p>
            <a:pPr>
              <a:buNone/>
            </a:pPr>
            <a:endParaRPr lang="tr-TR" dirty="0" smtClean="0"/>
          </a:p>
          <a:p>
            <a:pPr>
              <a:buNone/>
            </a:pPr>
            <a:r>
              <a:rPr lang="tr-TR" dirty="0" smtClean="0"/>
              <a:t>    » Batı Trakya, Doğu Anadolu, Güney Kutbu, Kuzey Amerika, Güneydoğu Anadolu, Aşağı Ayrancı, Orta Asya, İç Anadolu, Yakın Doğu, Uzak Doğu…</a:t>
            </a:r>
            <a:br>
              <a:rPr lang="tr-TR" dirty="0" smtClean="0"/>
            </a:br>
            <a:endParaRPr lang="tr-TR" dirty="0" smtClean="0"/>
          </a:p>
          <a:p>
            <a:pPr>
              <a:buNone/>
            </a:pPr>
            <a:r>
              <a:rPr lang="tr-TR" dirty="0" smtClean="0"/>
              <a:t>   » Türklerin ana yurdu </a:t>
            </a:r>
            <a:r>
              <a:rPr lang="tr-TR" b="1" dirty="0" smtClean="0"/>
              <a:t>Orta Asya</a:t>
            </a:r>
            <a:r>
              <a:rPr lang="tr-TR" dirty="0" smtClean="0"/>
              <a:t>‘dır.</a:t>
            </a:r>
          </a:p>
          <a:p>
            <a:endParaRPr lang="tr-TR" dirty="0"/>
          </a:p>
        </p:txBody>
      </p:sp>
    </p:spTree>
  </p:cSld>
  <p:clrMapOvr>
    <a:masterClrMapping/>
  </p:clrMapOvr>
  <p:transition>
    <p:comb/>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b="1" i="1" dirty="0" smtClean="0"/>
              <a:t>7- Kişi adlarından oluşmuş “mahalle, bulvar, cadde, sokak, ilçe, köy vb.” yer ve kuruluş adlarında, </a:t>
            </a:r>
            <a:r>
              <a:rPr lang="tr-TR" b="1" i="1" u="sng" dirty="0" smtClean="0">
                <a:solidFill>
                  <a:srgbClr val="FF0000"/>
                </a:solidFill>
              </a:rPr>
              <a:t>sondaki unvanlar hariç</a:t>
            </a:r>
            <a:r>
              <a:rPr lang="tr-TR" b="1" i="1" dirty="0" smtClean="0"/>
              <a:t> şahıs adları ayrı yazılır:</a:t>
            </a:r>
            <a:endParaRPr lang="tr-TR" dirty="0" smtClean="0"/>
          </a:p>
          <a:p>
            <a:pPr>
              <a:buNone/>
            </a:pPr>
            <a:endParaRPr lang="tr-TR" dirty="0" smtClean="0"/>
          </a:p>
          <a:p>
            <a:pPr>
              <a:buNone/>
            </a:pPr>
            <a:r>
              <a:rPr lang="tr-TR" dirty="0" smtClean="0"/>
              <a:t>   » Yunus Emre Mahallesi, Gazi Mustafa Kemal Bulvarı, Nene Hatun Caddesi, Fevzi Çakmak Sokağı, Koca </a:t>
            </a:r>
            <a:r>
              <a:rPr lang="tr-TR" dirty="0" err="1" smtClean="0"/>
              <a:t>Mustafapaşa</a:t>
            </a:r>
            <a:r>
              <a:rPr lang="tr-TR" dirty="0" smtClean="0"/>
              <a:t>, Kâzım Karabekir Eğitim Fakültesi, Sütçü İmam Üniversitesi…</a:t>
            </a:r>
          </a:p>
          <a:p>
            <a:endParaRPr lang="tr-TR" dirty="0"/>
          </a:p>
        </p:txBody>
      </p:sp>
    </p:spTree>
  </p:cSld>
  <p:clrMapOvr>
    <a:masterClrMapping/>
  </p:clrMapOvr>
  <p:transition>
    <p:comb/>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8- “Dış, iç, sıra” sözleriyle oluşturulan birleşik kelime ve terimler ayrı yazılır:</a:t>
            </a:r>
            <a:endParaRPr lang="tr-TR" dirty="0" smtClean="0"/>
          </a:p>
          <a:p>
            <a:pPr>
              <a:buNone/>
            </a:pPr>
            <a:endParaRPr lang="tr-TR" dirty="0" smtClean="0"/>
          </a:p>
          <a:p>
            <a:pPr>
              <a:buNone/>
            </a:pPr>
            <a:r>
              <a:rPr lang="tr-TR" dirty="0" smtClean="0"/>
              <a:t>   » çağ dışı, sıra dışı, yasa dışı, ceviz içi, hafta içi, yurt içi, aklı sıra, ardı sıra, peşi sıra, yanı sıra…</a:t>
            </a:r>
          </a:p>
          <a:p>
            <a:endParaRPr lang="tr-TR" dirty="0"/>
          </a:p>
        </p:txBody>
      </p:sp>
    </p:spTree>
  </p:cSld>
  <p:clrMapOvr>
    <a:masterClrMapping/>
  </p:clrMapOvr>
  <p:transition>
    <p:comb/>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b="1" i="1" dirty="0" smtClean="0"/>
              <a:t>  9-</a:t>
            </a:r>
            <a:r>
              <a:rPr lang="tr-TR" b="1" i="1" dirty="0" smtClean="0">
                <a:solidFill>
                  <a:srgbClr val="FF0000"/>
                </a:solidFill>
              </a:rPr>
              <a:t>“Alt, üst, ana, ön, art, arka, yan, karşı, iç, dış, orta, büyük, küçük, sağ, sol, peşin, bir, iki, tek, çok, çift” </a:t>
            </a:r>
            <a:r>
              <a:rPr lang="tr-TR" b="1" i="1" dirty="0" smtClean="0"/>
              <a:t>sözlerinin başa getirilmesiyle oluşturulan birleşik kelime ve terimler ayrı yazılır:</a:t>
            </a:r>
            <a:endParaRPr lang="tr-TR" dirty="0" smtClean="0"/>
          </a:p>
          <a:p>
            <a:pPr>
              <a:buNone/>
            </a:pPr>
            <a:endParaRPr lang="tr-TR" dirty="0" smtClean="0"/>
          </a:p>
          <a:p>
            <a:pPr>
              <a:buNone/>
            </a:pPr>
            <a:r>
              <a:rPr lang="tr-TR" dirty="0" smtClean="0"/>
              <a:t>    » alt yazı, üst kat, ana bilim dalı, ön söz, ön yargı, art niyet, arka plan, yan etki, karşı görüş, iç savaş, dış hat, orta oyunu, sağ açık, sağ bek, peşin hüküm, bir hücreli, iki anlamlı, tek eşli…</a:t>
            </a:r>
          </a:p>
          <a:p>
            <a:endParaRPr lang="tr-TR" dirty="0"/>
          </a:p>
        </p:txBody>
      </p:sp>
    </p:spTree>
  </p:cSld>
  <p:clrMapOvr>
    <a:masterClrMapping/>
  </p:clrMapOvr>
  <p:transition>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85000" lnSpcReduction="10000"/>
          </a:bodyPr>
          <a:lstStyle/>
          <a:p>
            <a:pPr>
              <a:buNone/>
            </a:pPr>
            <a:r>
              <a:rPr lang="tr-TR" b="1" i="1" dirty="0" smtClean="0"/>
              <a:t>       3- Sözcüklerden her ikisi veya ikincisi, birleşme sırasında benzetme yoluyla anlam değişmesine uğradığında bu tür birleşik sözcükler bitişik yazılır:</a:t>
            </a:r>
            <a:endParaRPr lang="tr-TR" dirty="0" smtClean="0"/>
          </a:p>
          <a:p>
            <a:pPr>
              <a:buNone/>
            </a:pPr>
            <a:endParaRPr lang="tr-TR" dirty="0" smtClean="0"/>
          </a:p>
          <a:p>
            <a:pPr>
              <a:buNone/>
            </a:pPr>
            <a:r>
              <a:rPr lang="tr-TR" dirty="0" smtClean="0"/>
              <a:t>     » altınbaş (kavun), çakırkanat (ördek), karagöz (balık), yalıçapkını (kuş), kedigözü (lamba), aslanağzı (çiçek), kargaburnu (alet), tavukgöğsü (tatlı), narçiçeği (renk), camgöbeği (renk), alinazik (yemek), kavuniçi(renk)…</a:t>
            </a:r>
            <a:br>
              <a:rPr lang="tr-TR" dirty="0" smtClean="0"/>
            </a:br>
            <a:endParaRPr lang="tr-TR" dirty="0" smtClean="0"/>
          </a:p>
          <a:p>
            <a:pPr>
              <a:buNone/>
            </a:pPr>
            <a:r>
              <a:rPr lang="tr-TR" dirty="0" smtClean="0"/>
              <a:t>    » Üzerine </a:t>
            </a:r>
            <a:r>
              <a:rPr lang="tr-TR" b="1" dirty="0" smtClean="0"/>
              <a:t>narçiçeği</a:t>
            </a:r>
            <a:r>
              <a:rPr lang="tr-TR" dirty="0" smtClean="0"/>
              <a:t> bir gömlek giymişti.</a:t>
            </a:r>
          </a:p>
          <a:p>
            <a:endParaRPr lang="tr-TR" dirty="0"/>
          </a:p>
        </p:txBody>
      </p:sp>
    </p:spTree>
  </p:cSld>
  <p:clrMapOvr>
    <a:masterClrMapping/>
  </p:clrMapOvr>
  <p:transition>
    <p:comb/>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AYRI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10-İyi dilek, karşılama ve uğurlama sözleri ayrı yazılır:</a:t>
            </a:r>
            <a:endParaRPr lang="tr-TR" dirty="0" smtClean="0"/>
          </a:p>
          <a:p>
            <a:pPr>
              <a:buNone/>
            </a:pPr>
            <a:r>
              <a:rPr lang="tr-TR" dirty="0" smtClean="0"/>
              <a:t>   </a:t>
            </a:r>
          </a:p>
          <a:p>
            <a:pPr>
              <a:buNone/>
            </a:pPr>
            <a:r>
              <a:rPr lang="tr-TR" dirty="0" smtClean="0"/>
              <a:t>   » hoşça kal, sağ ol, hoş geldin, güle güle, Allah’a ısmarladık, hoş bulduk…</a:t>
            </a:r>
          </a:p>
          <a:p>
            <a:endParaRPr lang="tr-TR" dirty="0"/>
          </a:p>
        </p:txBody>
      </p:sp>
    </p:spTree>
  </p:cSld>
  <p:clrMapOvr>
    <a:masterClrMapping/>
  </p:clrMapOvr>
  <p:transition>
    <p:comb/>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UYARI</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4000" b="1" dirty="0" smtClean="0"/>
              <a:t>“Günaydın, başsağlığı” </a:t>
            </a:r>
            <a:r>
              <a:rPr lang="tr-TR" dirty="0" smtClean="0"/>
              <a:t>sözleri istisnadır.</a:t>
            </a:r>
          </a:p>
          <a:p>
            <a:endParaRPr lang="tr-TR" dirty="0"/>
          </a:p>
        </p:txBody>
      </p:sp>
    </p:spTree>
  </p:cSld>
  <p:clrMapOvr>
    <a:masterClrMapping/>
  </p:clrMapOvr>
  <p:transition>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92500" lnSpcReduction="20000"/>
          </a:bodyPr>
          <a:lstStyle/>
          <a:p>
            <a:pPr>
              <a:buNone/>
            </a:pPr>
            <a:endParaRPr lang="tr-TR" b="1" i="1" dirty="0" smtClean="0"/>
          </a:p>
          <a:p>
            <a:pPr>
              <a:buNone/>
            </a:pPr>
            <a:r>
              <a:rPr lang="tr-TR" b="1" i="1" dirty="0" smtClean="0"/>
              <a:t>     4- “-a, -e, -ı, -i, -u, -ü” zarf-fiil ekleriyle “bilmek, vermek, kalmak, durmak, gelmek, görmek, yazmak” eylemleriyle yapılan fiiller bitişik yazılır:</a:t>
            </a:r>
            <a:endParaRPr lang="tr-TR" dirty="0" smtClean="0"/>
          </a:p>
          <a:p>
            <a:pPr>
              <a:buNone/>
            </a:pPr>
            <a:endParaRPr lang="tr-TR" dirty="0" smtClean="0"/>
          </a:p>
          <a:p>
            <a:pPr>
              <a:buNone/>
            </a:pPr>
            <a:r>
              <a:rPr lang="tr-TR" dirty="0" smtClean="0"/>
              <a:t>    » yapabilmek, uyuyakalmak, gelivermek, </a:t>
            </a:r>
            <a:r>
              <a:rPr lang="tr-TR" dirty="0" err="1" smtClean="0"/>
              <a:t>düşmeyegör</a:t>
            </a:r>
            <a:r>
              <a:rPr lang="tr-TR" dirty="0" smtClean="0"/>
              <a:t>, alabildiğine, gidedurmak, düşeyazmak, süregelmek…</a:t>
            </a:r>
            <a:br>
              <a:rPr lang="tr-TR" dirty="0" smtClean="0"/>
            </a:br>
            <a:endParaRPr lang="tr-TR" dirty="0" smtClean="0"/>
          </a:p>
          <a:p>
            <a:pPr>
              <a:buNone/>
            </a:pPr>
            <a:r>
              <a:rPr lang="tr-TR" dirty="0" smtClean="0"/>
              <a:t>   » Senin için bütün zorluklara </a:t>
            </a:r>
            <a:r>
              <a:rPr lang="tr-TR" b="1" dirty="0" smtClean="0"/>
              <a:t>katlanabilirim</a:t>
            </a:r>
            <a:r>
              <a:rPr lang="tr-TR" dirty="0" smtClean="0"/>
              <a:t>.</a:t>
            </a:r>
          </a:p>
          <a:p>
            <a:endParaRPr lang="tr-TR" dirty="0"/>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92500"/>
          </a:bodyPr>
          <a:lstStyle/>
          <a:p>
            <a:pPr>
              <a:buNone/>
            </a:pPr>
            <a:r>
              <a:rPr lang="tr-TR" b="1" i="1" dirty="0" smtClean="0"/>
              <a:t> 5- İkinci kelimesi “-an / -en, -r / -ar / -er / -</a:t>
            </a:r>
            <a:r>
              <a:rPr lang="tr-TR" b="1" i="1" dirty="0" err="1" smtClean="0"/>
              <a:t>ır</a:t>
            </a:r>
            <a:r>
              <a:rPr lang="tr-TR" b="1" i="1" dirty="0" smtClean="0"/>
              <a:t> / -ir, -</a:t>
            </a:r>
            <a:r>
              <a:rPr lang="tr-TR" b="1" i="1" dirty="0" err="1" smtClean="0"/>
              <a:t>maz</a:t>
            </a:r>
            <a:r>
              <a:rPr lang="tr-TR" b="1" i="1" dirty="0" smtClean="0"/>
              <a:t> / -</a:t>
            </a:r>
            <a:r>
              <a:rPr lang="tr-TR" b="1" i="1" dirty="0" err="1" smtClean="0"/>
              <a:t>mez</a:t>
            </a:r>
            <a:r>
              <a:rPr lang="tr-TR" b="1" i="1" dirty="0" smtClean="0"/>
              <a:t>, -</a:t>
            </a:r>
            <a:r>
              <a:rPr lang="tr-TR" b="1" i="1" dirty="0" err="1" smtClean="0"/>
              <a:t>mış</a:t>
            </a:r>
            <a:r>
              <a:rPr lang="tr-TR" b="1" i="1" dirty="0" smtClean="0"/>
              <a:t> / -</a:t>
            </a:r>
            <a:r>
              <a:rPr lang="tr-TR" b="1" i="1" dirty="0" err="1" smtClean="0"/>
              <a:t>miş</a:t>
            </a:r>
            <a:r>
              <a:rPr lang="tr-TR" b="1" i="1" dirty="0" smtClean="0"/>
              <a:t>” sıfat-fiil eklerini alarak kalıplaşan birleşik sözcükler bitişik yazılır:</a:t>
            </a:r>
            <a:endParaRPr lang="tr-TR" dirty="0" smtClean="0"/>
          </a:p>
          <a:p>
            <a:pPr>
              <a:buNone/>
            </a:pPr>
            <a:endParaRPr lang="tr-TR" dirty="0" smtClean="0"/>
          </a:p>
          <a:p>
            <a:pPr>
              <a:buNone/>
            </a:pPr>
            <a:r>
              <a:rPr lang="tr-TR" dirty="0" smtClean="0"/>
              <a:t>    » ağaçkak</a:t>
            </a:r>
            <a:r>
              <a:rPr lang="tr-TR" b="1" dirty="0" smtClean="0"/>
              <a:t>an</a:t>
            </a:r>
            <a:r>
              <a:rPr lang="tr-TR" dirty="0" smtClean="0"/>
              <a:t>, dalgakır</a:t>
            </a:r>
            <a:r>
              <a:rPr lang="tr-TR" b="1" dirty="0" smtClean="0"/>
              <a:t>an</a:t>
            </a:r>
            <a:r>
              <a:rPr lang="tr-TR" dirty="0" smtClean="0"/>
              <a:t>, gökdel</a:t>
            </a:r>
            <a:r>
              <a:rPr lang="tr-TR" b="1" dirty="0" smtClean="0"/>
              <a:t>en</a:t>
            </a:r>
            <a:r>
              <a:rPr lang="tr-TR" dirty="0" smtClean="0"/>
              <a:t>, hacıyat</a:t>
            </a:r>
            <a:r>
              <a:rPr lang="tr-TR" b="1" dirty="0" smtClean="0"/>
              <a:t>maz</a:t>
            </a:r>
            <a:r>
              <a:rPr lang="tr-TR" dirty="0" smtClean="0"/>
              <a:t>, çokbil</a:t>
            </a:r>
            <a:r>
              <a:rPr lang="tr-TR" b="1" dirty="0" smtClean="0"/>
              <a:t>miş</a:t>
            </a:r>
            <a:r>
              <a:rPr lang="tr-TR" dirty="0" smtClean="0"/>
              <a:t>, yurtsev</a:t>
            </a:r>
            <a:r>
              <a:rPr lang="tr-TR" b="1" dirty="0" smtClean="0"/>
              <a:t>er</a:t>
            </a:r>
            <a:r>
              <a:rPr lang="tr-TR" dirty="0" smtClean="0"/>
              <a:t>, külyut</a:t>
            </a:r>
            <a:r>
              <a:rPr lang="tr-TR" b="1" dirty="0" smtClean="0"/>
              <a:t>maz</a:t>
            </a:r>
            <a:r>
              <a:rPr lang="tr-TR" dirty="0" smtClean="0"/>
              <a:t>, hayırsev</a:t>
            </a:r>
            <a:r>
              <a:rPr lang="tr-TR" b="1" dirty="0" smtClean="0"/>
              <a:t>er</a:t>
            </a:r>
            <a:r>
              <a:rPr lang="tr-TR" dirty="0" smtClean="0"/>
              <a:t>…</a:t>
            </a:r>
            <a:br>
              <a:rPr lang="tr-TR" dirty="0" smtClean="0"/>
            </a:br>
            <a:endParaRPr lang="tr-TR" dirty="0" smtClean="0"/>
          </a:p>
          <a:p>
            <a:pPr>
              <a:buNone/>
            </a:pPr>
            <a:r>
              <a:rPr lang="tr-TR" dirty="0" smtClean="0"/>
              <a:t>     » Boğazın kıyısına yapılan </a:t>
            </a:r>
            <a:r>
              <a:rPr lang="tr-TR" b="1" dirty="0" smtClean="0"/>
              <a:t>gökdelenler</a:t>
            </a:r>
            <a:r>
              <a:rPr lang="tr-TR" dirty="0" smtClean="0"/>
              <a:t>, Boğaz’ın </a:t>
            </a:r>
            <a:r>
              <a:rPr lang="tr-TR" dirty="0" err="1" smtClean="0"/>
              <a:t>silüetini</a:t>
            </a:r>
            <a:r>
              <a:rPr lang="tr-TR" dirty="0" smtClean="0"/>
              <a:t> bozuyor.</a:t>
            </a:r>
          </a:p>
          <a:p>
            <a:endParaRPr lang="tr-TR" dirty="0"/>
          </a:p>
        </p:txBody>
      </p:sp>
    </p:spTree>
  </p:cSld>
  <p:clrMapOvr>
    <a:masterClrMapping/>
  </p:clrMapOvr>
  <p:transition>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normAutofit fontScale="92500" lnSpcReduction="10000"/>
          </a:bodyPr>
          <a:lstStyle/>
          <a:p>
            <a:pPr>
              <a:buNone/>
            </a:pPr>
            <a:endParaRPr lang="tr-TR" b="1" i="1" dirty="0" smtClean="0"/>
          </a:p>
          <a:p>
            <a:pPr>
              <a:buNone/>
            </a:pPr>
            <a:r>
              <a:rPr lang="tr-TR" b="1" i="1" dirty="0" smtClean="0"/>
              <a:t>       6-Bir veya iki öğesi çekimli fiil olan birleşik kelimeler bitişik yazılır:</a:t>
            </a:r>
            <a:endParaRPr lang="tr-TR" dirty="0" smtClean="0"/>
          </a:p>
          <a:p>
            <a:pPr>
              <a:buNone/>
            </a:pPr>
            <a:r>
              <a:rPr lang="tr-TR" dirty="0" smtClean="0"/>
              <a:t>  </a:t>
            </a:r>
          </a:p>
          <a:p>
            <a:pPr>
              <a:buNone/>
            </a:pPr>
            <a:r>
              <a:rPr lang="tr-TR" dirty="0" smtClean="0"/>
              <a:t>» külbas</a:t>
            </a:r>
            <a:r>
              <a:rPr lang="tr-TR" b="1" dirty="0" smtClean="0"/>
              <a:t>tı</a:t>
            </a:r>
            <a:r>
              <a:rPr lang="tr-TR" dirty="0" smtClean="0"/>
              <a:t>, şıpsev</a:t>
            </a:r>
            <a:r>
              <a:rPr lang="tr-TR" b="1" dirty="0" smtClean="0"/>
              <a:t>di</a:t>
            </a:r>
            <a:r>
              <a:rPr lang="tr-TR" dirty="0" smtClean="0"/>
              <a:t>, biç</a:t>
            </a:r>
            <a:r>
              <a:rPr lang="tr-TR" b="1" dirty="0" smtClean="0"/>
              <a:t>er</a:t>
            </a:r>
            <a:r>
              <a:rPr lang="tr-TR" dirty="0" smtClean="0"/>
              <a:t>döv</a:t>
            </a:r>
            <a:r>
              <a:rPr lang="tr-TR" b="1" dirty="0" smtClean="0"/>
              <a:t>er</a:t>
            </a:r>
            <a:r>
              <a:rPr lang="tr-TR" dirty="0" smtClean="0"/>
              <a:t>, çıtkırıl</a:t>
            </a:r>
            <a:r>
              <a:rPr lang="tr-TR" b="1" dirty="0" smtClean="0"/>
              <a:t>dım</a:t>
            </a:r>
            <a:r>
              <a:rPr lang="tr-TR" dirty="0" smtClean="0"/>
              <a:t>, imambayıl</a:t>
            </a:r>
            <a:r>
              <a:rPr lang="tr-TR" b="1" dirty="0" smtClean="0"/>
              <a:t>dı</a:t>
            </a:r>
            <a:r>
              <a:rPr lang="tr-TR" dirty="0" smtClean="0"/>
              <a:t>, de</a:t>
            </a:r>
            <a:r>
              <a:rPr lang="tr-TR" b="1" dirty="0" smtClean="0"/>
              <a:t>di</a:t>
            </a:r>
            <a:r>
              <a:rPr lang="tr-TR" dirty="0" smtClean="0"/>
              <a:t>ko</a:t>
            </a:r>
            <a:r>
              <a:rPr lang="tr-TR" b="1" dirty="0" smtClean="0"/>
              <a:t>du</a:t>
            </a:r>
            <a:r>
              <a:rPr lang="tr-TR" dirty="0" smtClean="0"/>
              <a:t>, yan</a:t>
            </a:r>
            <a:r>
              <a:rPr lang="tr-TR" b="1" dirty="0" smtClean="0"/>
              <a:t>ar</a:t>
            </a:r>
            <a:r>
              <a:rPr lang="tr-TR" dirty="0" smtClean="0"/>
              <a:t>dön</a:t>
            </a:r>
            <a:r>
              <a:rPr lang="tr-TR" b="1" dirty="0" smtClean="0"/>
              <a:t>er</a:t>
            </a:r>
            <a:r>
              <a:rPr lang="tr-TR" dirty="0" smtClean="0"/>
              <a:t>…</a:t>
            </a:r>
          </a:p>
          <a:p>
            <a:pPr>
              <a:buNone/>
            </a:pPr>
            <a:endParaRPr lang="tr-TR" dirty="0" smtClean="0"/>
          </a:p>
          <a:p>
            <a:pPr>
              <a:buNone/>
            </a:pPr>
            <a:r>
              <a:rPr lang="tr-TR" dirty="0" smtClean="0"/>
              <a:t>» Hasat mevsimi gelince </a:t>
            </a:r>
            <a:r>
              <a:rPr lang="tr-TR" b="1" dirty="0" smtClean="0"/>
              <a:t>biçerdöverler</a:t>
            </a:r>
            <a:r>
              <a:rPr lang="tr-TR" dirty="0" smtClean="0"/>
              <a:t> çalışmaya başlar.</a:t>
            </a:r>
            <a:endParaRPr lang="tr-TR" dirty="0"/>
          </a:p>
        </p:txBody>
      </p:sp>
    </p:spTree>
  </p:cSld>
  <p:clrMapOvr>
    <a:masterClrMapping/>
  </p:clrMapOvr>
  <p:transition>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r>
              <a:rPr lang="tr-TR" b="1" i="1" dirty="0" smtClean="0"/>
              <a:t>     7-Bir veya iki öğesi emir kipiyle kurulan kalıplaşmış birleşik kelimeler bitişik yazılır:</a:t>
            </a:r>
            <a:endParaRPr lang="tr-TR" dirty="0" smtClean="0"/>
          </a:p>
          <a:p>
            <a:pPr>
              <a:buNone/>
            </a:pPr>
            <a:r>
              <a:rPr lang="tr-TR" dirty="0" smtClean="0"/>
              <a:t>     </a:t>
            </a:r>
          </a:p>
          <a:p>
            <a:pPr>
              <a:buNone/>
            </a:pPr>
            <a:r>
              <a:rPr lang="tr-TR" dirty="0" smtClean="0"/>
              <a:t>    » alaşağı, ateşkes, yapboz, rastgele, çekyat, kapkaç, sıkboğaz…</a:t>
            </a:r>
            <a:br>
              <a:rPr lang="tr-TR" dirty="0" smtClean="0"/>
            </a:br>
            <a:endParaRPr lang="tr-TR" dirty="0" smtClean="0"/>
          </a:p>
          <a:p>
            <a:pPr>
              <a:buNone/>
            </a:pPr>
            <a:r>
              <a:rPr lang="tr-TR" dirty="0" smtClean="0"/>
              <a:t>    » İri yarı adamı bir hamleyle </a:t>
            </a:r>
            <a:r>
              <a:rPr lang="tr-TR" b="1" dirty="0" smtClean="0"/>
              <a:t>alaşağı</a:t>
            </a:r>
            <a:r>
              <a:rPr lang="tr-TR" dirty="0" smtClean="0"/>
              <a:t> etti.</a:t>
            </a:r>
          </a:p>
          <a:p>
            <a:pPr>
              <a:buNone/>
            </a:pPr>
            <a:endParaRPr lang="tr-TR" dirty="0"/>
          </a:p>
        </p:txBody>
      </p:sp>
    </p:spTree>
  </p:cSld>
  <p:clrMapOvr>
    <a:masterClrMapping/>
  </p:clrMapOvr>
  <p:transition>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BİTİŞİK YAZILAN BİRLEŞİK KELİMELER</a:t>
            </a:r>
            <a:endParaRPr lang="tr-TR" dirty="0"/>
          </a:p>
        </p:txBody>
      </p:sp>
      <p:sp>
        <p:nvSpPr>
          <p:cNvPr id="3" name="2 İçerik Yer Tutucusu"/>
          <p:cNvSpPr>
            <a:spLocks noGrp="1"/>
          </p:cNvSpPr>
          <p:nvPr>
            <p:ph idx="1"/>
          </p:nvPr>
        </p:nvSpPr>
        <p:spPr/>
        <p:txBody>
          <a:bodyPr/>
          <a:lstStyle/>
          <a:p>
            <a:pPr>
              <a:buNone/>
            </a:pPr>
            <a:endParaRPr lang="tr-TR" b="1" i="1" dirty="0" smtClean="0"/>
          </a:p>
          <a:p>
            <a:pPr>
              <a:buNone/>
            </a:pPr>
            <a:endParaRPr lang="tr-TR" b="1" i="1" dirty="0" smtClean="0"/>
          </a:p>
          <a:p>
            <a:pPr>
              <a:buNone/>
            </a:pPr>
            <a:r>
              <a:rPr lang="tr-TR" b="1" i="1" dirty="0" smtClean="0"/>
              <a:t>     8-İki veya daha çok sözcükten oluşmuş Türkçe yer adları bitişik yazılır:</a:t>
            </a:r>
            <a:endParaRPr lang="tr-TR" dirty="0" smtClean="0"/>
          </a:p>
          <a:p>
            <a:pPr>
              <a:buNone/>
            </a:pPr>
            <a:endParaRPr lang="tr-TR" dirty="0" smtClean="0"/>
          </a:p>
          <a:p>
            <a:pPr>
              <a:buNone/>
            </a:pPr>
            <a:r>
              <a:rPr lang="tr-TR" dirty="0" smtClean="0"/>
              <a:t>     » Çanakkale, Pınarbaşı, Kabataş…</a:t>
            </a:r>
          </a:p>
          <a:p>
            <a:endParaRPr lang="tr-TR" dirty="0"/>
          </a:p>
        </p:txBody>
      </p:sp>
    </p:spTree>
  </p:cSld>
  <p:clrMapOvr>
    <a:masterClrMapping/>
  </p:clrMapOvr>
  <p:transition>
    <p:comb/>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475</Words>
  <PresentationFormat>Ekran Gösterisi (4:3)</PresentationFormat>
  <Paragraphs>220</Paragraphs>
  <Slides>41</Slides>
  <Notes>15</Notes>
  <HiddenSlides>0</HiddenSlides>
  <MMClips>0</MMClips>
  <ScaleCrop>false</ScaleCrop>
  <HeadingPairs>
    <vt:vector size="4" baseType="variant">
      <vt:variant>
        <vt:lpstr>Tema</vt:lpstr>
      </vt:variant>
      <vt:variant>
        <vt:i4>1</vt:i4>
      </vt:variant>
      <vt:variant>
        <vt:lpstr>Slayt Başlıkları</vt:lpstr>
      </vt:variant>
      <vt:variant>
        <vt:i4>41</vt:i4>
      </vt:variant>
    </vt:vector>
  </HeadingPairs>
  <TitlesOfParts>
    <vt:vector size="42" baseType="lpstr">
      <vt:lpstr>Ofis Teması</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BİTİŞİK YAZILAN BİRLEŞİK KELİMELER</vt:lpstr>
      <vt:lpstr>UYARI</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 </vt:lpstr>
      <vt:lpstr>  AYRI YAZILAN BİRLEŞİK KELİMELER</vt:lpstr>
      <vt:lpstr>AYRI YAZILAN BİRLEŞİK KELİMELER</vt:lpstr>
      <vt:lpstr>AYRI YAZILAN BİRLEŞİK KELİMELER</vt:lpstr>
      <vt:lpstr>AYRI YAZILAN BİRLEŞİK KELİMELER</vt:lpstr>
      <vt:lpstr>AYRI YAZILAN BİRLEŞİK KELİMELER</vt:lpstr>
      <vt:lpstr>AYRI YAZILAN BİRLEŞİK KELİMELER</vt:lpstr>
      <vt:lpstr>AYRI YAZILAN BİRLEŞİK KELİMELER</vt:lpstr>
      <vt:lpstr>UYARI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2018-02-21T13:07:43Z</dcterms:modified>
  <cp:category>www.sorubak.com</cp:category>
</cp:coreProperties>
</file>