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80" r:id="rId1"/>
  </p:sldMasterIdLst>
  <p:sldIdLst>
    <p:sldId id="256" r:id="rId2"/>
    <p:sldId id="257" r:id="rId3"/>
    <p:sldId id="258" r:id="rId4"/>
    <p:sldId id="261" r:id="rId5"/>
    <p:sldId id="259" r:id="rId6"/>
    <p:sldId id="260"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C32A32D7-2F73-4FAF-8E8D-7ABA5ECDF85B}">
          <p14:sldIdLst>
            <p14:sldId id="256"/>
            <p14:sldId id="257"/>
            <p14:sldId id="258"/>
            <p14:sldId id="261"/>
            <p14:sldId id="259"/>
            <p14:sldId id="260"/>
            <p14:sldId id="262"/>
            <p14:sldId id="263"/>
            <p14:sldId id="264"/>
            <p14:sldId id="265"/>
            <p14:sldId id="267"/>
            <p14:sldId id="266"/>
            <p14:sldId id="268"/>
            <p14:sldId id="269"/>
            <p14:sldId id="270"/>
            <p14:sldId id="271"/>
            <p14:sldId id="272"/>
            <p14:sldId id="273"/>
            <p14:sldId id="274"/>
            <p14:sldId id="275"/>
          </p14:sldIdLst>
        </p14:section>
        <p14:section name="Untitled Section" id="{CC8C806F-C6B8-48AB-A111-63FD56CE9BCD}">
          <p14:sldIdLst>
            <p14:sldId id="276"/>
            <p14:sldId id="277"/>
            <p14:sldId id="278"/>
            <p14:sldId id="279"/>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33"/>
    <a:srgbClr val="CCCCFF"/>
    <a:srgbClr val="66CCFF"/>
    <a:srgbClr val="CCFFFF"/>
    <a:srgbClr val="FFCCCC"/>
    <a:srgbClr val="FF9999"/>
    <a:srgbClr val="FFFF99"/>
    <a:srgbClr val="FFCC99"/>
    <a:srgbClr val="CC99FF"/>
    <a:srgbClr val="FF99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548" autoAdjust="0"/>
    <p:restoredTop sz="94660"/>
  </p:normalViewPr>
  <p:slideViewPr>
    <p:cSldViewPr snapToGrid="0">
      <p:cViewPr>
        <p:scale>
          <a:sx n="75" d="100"/>
          <a:sy n="75" d="100"/>
        </p:scale>
        <p:origin x="-1704" y="-9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7FF28B-AD2C-4781-9354-92170A4C34E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EF663BA-5E8D-4FA0-B7C1-F58B10BC1787}">
      <dgm:prSet/>
      <dgm:spPr>
        <a:effectLst>
          <a:outerShdw blurRad="50800" dist="38100" dir="5400000" algn="t" rotWithShape="0">
            <a:prstClr val="black">
              <a:alpha val="40000"/>
            </a:prstClr>
          </a:outerShdw>
          <a:reflection blurRad="6350" stA="52000" endA="300" endPos="35000" dir="5400000" sy="-100000" algn="bl" rotWithShape="0"/>
        </a:effectLst>
      </dgm:spPr>
      <dgm:t>
        <a:bodyPr/>
        <a:lstStyle/>
        <a:p>
          <a:r>
            <a:rPr lang="tr-TR"/>
            <a:t>Facebook M, Facebook mesaj içinde yer alan sizinle yazarak haberleşen ve sorularınızı yanıtlayan bir robot. Şu anda sadece Kaliforniya bölgesinde tam anlamıyla çalışıyor, kısa süre de bütün dünyaya yayılması bekleniyor.</a:t>
          </a:r>
        </a:p>
      </dgm:t>
    </dgm:pt>
    <dgm:pt modelId="{C2F9B51A-7B92-4B9C-ADF1-87DCDA0F147F}" type="parTrans" cxnId="{BDF29FC3-7649-4FD0-99F6-5CCFBCDA3490}">
      <dgm:prSet/>
      <dgm:spPr/>
      <dgm:t>
        <a:bodyPr/>
        <a:lstStyle/>
        <a:p>
          <a:endParaRPr lang="en-US"/>
        </a:p>
      </dgm:t>
    </dgm:pt>
    <dgm:pt modelId="{3B7BA01B-2393-465C-9F4A-F1516F0CF58D}" type="sibTrans" cxnId="{BDF29FC3-7649-4FD0-99F6-5CCFBCDA3490}">
      <dgm:prSet/>
      <dgm:spPr/>
      <dgm:t>
        <a:bodyPr/>
        <a:lstStyle/>
        <a:p>
          <a:endParaRPr lang="en-US"/>
        </a:p>
      </dgm:t>
    </dgm:pt>
    <dgm:pt modelId="{983A4DB4-75DB-4769-9B31-90A3F1851141}" type="pres">
      <dgm:prSet presAssocID="{C97FF28B-AD2C-4781-9354-92170A4C34E8}" presName="linear" presStyleCnt="0">
        <dgm:presLayoutVars>
          <dgm:animLvl val="lvl"/>
          <dgm:resizeHandles val="exact"/>
        </dgm:presLayoutVars>
      </dgm:prSet>
      <dgm:spPr/>
      <dgm:t>
        <a:bodyPr/>
        <a:lstStyle/>
        <a:p>
          <a:endParaRPr lang="tr-TR"/>
        </a:p>
      </dgm:t>
    </dgm:pt>
    <dgm:pt modelId="{5F6D0342-0D4A-4E20-B4A9-CF7D03673B02}" type="pres">
      <dgm:prSet presAssocID="{7EF663BA-5E8D-4FA0-B7C1-F58B10BC1787}" presName="parentText" presStyleLbl="node1" presStyleIdx="0" presStyleCnt="1">
        <dgm:presLayoutVars>
          <dgm:chMax val="0"/>
          <dgm:bulletEnabled val="1"/>
        </dgm:presLayoutVars>
      </dgm:prSet>
      <dgm:spPr/>
      <dgm:t>
        <a:bodyPr/>
        <a:lstStyle/>
        <a:p>
          <a:endParaRPr lang="tr-TR"/>
        </a:p>
      </dgm:t>
    </dgm:pt>
  </dgm:ptLst>
  <dgm:cxnLst>
    <dgm:cxn modelId="{024174C7-C1B6-4825-ADBF-A74A3234E580}" type="presOf" srcId="{C97FF28B-AD2C-4781-9354-92170A4C34E8}" destId="{983A4DB4-75DB-4769-9B31-90A3F1851141}" srcOrd="0" destOrd="0" presId="urn:microsoft.com/office/officeart/2005/8/layout/vList2"/>
    <dgm:cxn modelId="{6F7FE816-8504-416C-922D-CF28BE2611C6}" type="presOf" srcId="{7EF663BA-5E8D-4FA0-B7C1-F58B10BC1787}" destId="{5F6D0342-0D4A-4E20-B4A9-CF7D03673B02}" srcOrd="0" destOrd="0" presId="urn:microsoft.com/office/officeart/2005/8/layout/vList2"/>
    <dgm:cxn modelId="{BDF29FC3-7649-4FD0-99F6-5CCFBCDA3490}" srcId="{C97FF28B-AD2C-4781-9354-92170A4C34E8}" destId="{7EF663BA-5E8D-4FA0-B7C1-F58B10BC1787}" srcOrd="0" destOrd="0" parTransId="{C2F9B51A-7B92-4B9C-ADF1-87DCDA0F147F}" sibTransId="{3B7BA01B-2393-465C-9F4A-F1516F0CF58D}"/>
    <dgm:cxn modelId="{9E355FCE-6E4C-47CA-8856-FD3E5FDE61DD}" type="presParOf" srcId="{983A4DB4-75DB-4769-9B31-90A3F1851141}" destId="{5F6D0342-0D4A-4E20-B4A9-CF7D03673B02}" srcOrd="0" destOrd="0" presId="urn:microsoft.com/office/officeart/2005/8/layout/vList2"/>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F6D0342-0D4A-4E20-B4A9-CF7D03673B02}">
      <dsp:nvSpPr>
        <dsp:cNvPr id="0" name=""/>
        <dsp:cNvSpPr/>
      </dsp:nvSpPr>
      <dsp:spPr>
        <a:xfrm>
          <a:off x="0" y="3427"/>
          <a:ext cx="5950913" cy="12846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a:outerShdw blurRad="50800" dist="38100" dir="5400000" algn="t" rotWithShape="0">
            <a:prstClr val="black">
              <a:alpha val="40000"/>
            </a:prstClr>
          </a:outerShdw>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tr-TR" sz="1800" kern="1200"/>
            <a:t>Facebook M, Facebook mesaj içinde yer alan sizinle yazarak haberleşen ve sorularınızı yanıtlayan bir robot. Şu anda sadece Kaliforniya bölgesinde tam anlamıyla çalışıyor, kısa süre de bütün dünyaya yayılması bekleniyor.</a:t>
          </a:r>
        </a:p>
      </dsp:txBody>
      <dsp:txXfrm>
        <a:off x="0" y="3427"/>
        <a:ext cx="5950913" cy="128465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0628C4-08B7-494C-A374-A376768574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r-TR"/>
          </a:p>
        </p:txBody>
      </p:sp>
      <p:sp>
        <p:nvSpPr>
          <p:cNvPr id="3" name="Subtitle 2">
            <a:extLst>
              <a:ext uri="{FF2B5EF4-FFF2-40B4-BE49-F238E27FC236}">
                <a16:creationId xmlns="" xmlns:a16="http://schemas.microsoft.com/office/drawing/2014/main" id="{1E5D5148-BAAA-4C69-BB07-C345AF54B5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r-TR"/>
          </a:p>
        </p:txBody>
      </p:sp>
      <p:sp>
        <p:nvSpPr>
          <p:cNvPr id="4" name="Date Placeholder 3">
            <a:extLst>
              <a:ext uri="{FF2B5EF4-FFF2-40B4-BE49-F238E27FC236}">
                <a16:creationId xmlns="" xmlns:a16="http://schemas.microsoft.com/office/drawing/2014/main" id="{CC0D684E-8A84-4565-AFE9-AD29CE9F6C52}"/>
              </a:ext>
            </a:extLst>
          </p:cNvPr>
          <p:cNvSpPr>
            <a:spLocks noGrp="1"/>
          </p:cNvSpPr>
          <p:nvPr>
            <p:ph type="dt" sz="half" idx="10"/>
          </p:nvPr>
        </p:nvSpPr>
        <p:spPr/>
        <p:txBody>
          <a:bodyPr/>
          <a:lstStyle/>
          <a:p>
            <a:fld id="{DDA51639-B2D6-4652-B8C3-1B4C224A7BAF}" type="datetimeFigureOut">
              <a:rPr lang="en-US" smtClean="0"/>
              <a:pPr/>
              <a:t>2/26/2018</a:t>
            </a:fld>
            <a:endParaRPr lang="en-US" dirty="0"/>
          </a:p>
        </p:txBody>
      </p:sp>
      <p:sp>
        <p:nvSpPr>
          <p:cNvPr id="5" name="Footer Placeholder 4">
            <a:extLst>
              <a:ext uri="{FF2B5EF4-FFF2-40B4-BE49-F238E27FC236}">
                <a16:creationId xmlns="" xmlns:a16="http://schemas.microsoft.com/office/drawing/2014/main" id="{31AB7692-00EB-4326-A791-F53BDD1E4CF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CA5289AD-ADEA-47B0-9851-837A6AAC3627}"/>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969112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7BF3C6-BD09-4691-8C75-47DA4A167E1B}"/>
              </a:ext>
            </a:extLst>
          </p:cNvPr>
          <p:cNvSpPr>
            <a:spLocks noGrp="1"/>
          </p:cNvSpPr>
          <p:nvPr>
            <p:ph type="title"/>
          </p:nvPr>
        </p:nvSpPr>
        <p:spPr/>
        <p:txBody>
          <a:bodyPr/>
          <a:lstStyle/>
          <a:p>
            <a:r>
              <a:rPr lang="en-US"/>
              <a:t>Click to edit Master title style</a:t>
            </a:r>
            <a:endParaRPr lang="tr-TR"/>
          </a:p>
        </p:txBody>
      </p:sp>
      <p:sp>
        <p:nvSpPr>
          <p:cNvPr id="3" name="Vertical Text Placeholder 2">
            <a:extLst>
              <a:ext uri="{FF2B5EF4-FFF2-40B4-BE49-F238E27FC236}">
                <a16:creationId xmlns="" xmlns:a16="http://schemas.microsoft.com/office/drawing/2014/main" id="{C9A7C904-813D-48D2-9F79-29FDE08F457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 xmlns:a16="http://schemas.microsoft.com/office/drawing/2014/main" id="{464A474F-CEE3-403D-B564-3A88D6985767}"/>
              </a:ext>
            </a:extLst>
          </p:cNvPr>
          <p:cNvSpPr>
            <a:spLocks noGrp="1"/>
          </p:cNvSpPr>
          <p:nvPr>
            <p:ph type="dt" sz="half" idx="10"/>
          </p:nvPr>
        </p:nvSpPr>
        <p:spPr/>
        <p:txBody>
          <a:bodyPr/>
          <a:lstStyle/>
          <a:p>
            <a:fld id="{D11A6AA8-A04B-4104-9AE2-BD48D340E27F}" type="datetimeFigureOut">
              <a:rPr lang="en-US" smtClean="0"/>
              <a:pPr/>
              <a:t>2/26/2018</a:t>
            </a:fld>
            <a:endParaRPr lang="en-US" dirty="0"/>
          </a:p>
        </p:txBody>
      </p:sp>
      <p:sp>
        <p:nvSpPr>
          <p:cNvPr id="5" name="Footer Placeholder 4">
            <a:extLst>
              <a:ext uri="{FF2B5EF4-FFF2-40B4-BE49-F238E27FC236}">
                <a16:creationId xmlns="" xmlns:a16="http://schemas.microsoft.com/office/drawing/2014/main" id="{63CDFFC2-B37E-45D8-8B20-FCED8798BCE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2C1D4B1B-8596-4150-A1C5-9A729C834E6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729986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AA6C599-2B81-45B8-B23D-A0206E65859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tr-TR"/>
          </a:p>
        </p:txBody>
      </p:sp>
      <p:sp>
        <p:nvSpPr>
          <p:cNvPr id="3" name="Vertical Text Placeholder 2">
            <a:extLst>
              <a:ext uri="{FF2B5EF4-FFF2-40B4-BE49-F238E27FC236}">
                <a16:creationId xmlns="" xmlns:a16="http://schemas.microsoft.com/office/drawing/2014/main" id="{00A0EED0-9D7D-4679-8E59-B6A5C4072D7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 xmlns:a16="http://schemas.microsoft.com/office/drawing/2014/main" id="{DFFD6E84-8F90-4B21-A033-8C87464B26F9}"/>
              </a:ext>
            </a:extLst>
          </p:cNvPr>
          <p:cNvSpPr>
            <a:spLocks noGrp="1"/>
          </p:cNvSpPr>
          <p:nvPr>
            <p:ph type="dt" sz="half" idx="10"/>
          </p:nvPr>
        </p:nvSpPr>
        <p:spPr/>
        <p:txBody>
          <a:bodyPr/>
          <a:lstStyle/>
          <a:p>
            <a:fld id="{B4E0BF79-FAC6-4A96-8DE1-F7B82E2E1652}" type="datetimeFigureOut">
              <a:rPr lang="en-US" smtClean="0"/>
              <a:pPr/>
              <a:t>2/26/2018</a:t>
            </a:fld>
            <a:endParaRPr lang="en-US" dirty="0"/>
          </a:p>
        </p:txBody>
      </p:sp>
      <p:sp>
        <p:nvSpPr>
          <p:cNvPr id="5" name="Footer Placeholder 4">
            <a:extLst>
              <a:ext uri="{FF2B5EF4-FFF2-40B4-BE49-F238E27FC236}">
                <a16:creationId xmlns="" xmlns:a16="http://schemas.microsoft.com/office/drawing/2014/main" id="{14D1D05F-0313-4D34-A9AE-44E47A8C5E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54BCF32F-EE50-4BDA-B71D-8A0E10AF4EFA}"/>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365293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FF368C1-CED7-4472-B87C-F8F834F25882}"/>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 xmlns:a16="http://schemas.microsoft.com/office/drawing/2014/main" id="{D5090B8A-9E6F-40A0-8F30-CD79594401C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 xmlns:a16="http://schemas.microsoft.com/office/drawing/2014/main" id="{A96C94B3-374D-4362-BE84-25EC0F99303C}"/>
              </a:ext>
            </a:extLst>
          </p:cNvPr>
          <p:cNvSpPr>
            <a:spLocks noGrp="1"/>
          </p:cNvSpPr>
          <p:nvPr>
            <p:ph type="dt" sz="half" idx="10"/>
          </p:nvPr>
        </p:nvSpPr>
        <p:spPr/>
        <p:txBody>
          <a:bodyPr/>
          <a:lstStyle/>
          <a:p>
            <a:fld id="{82FF5DD9-2C52-442D-92E2-8072C0C3D7CD}" type="datetimeFigureOut">
              <a:rPr lang="en-US" smtClean="0"/>
              <a:pPr/>
              <a:t>2/26/2018</a:t>
            </a:fld>
            <a:endParaRPr lang="en-US" dirty="0"/>
          </a:p>
        </p:txBody>
      </p:sp>
      <p:sp>
        <p:nvSpPr>
          <p:cNvPr id="5" name="Footer Placeholder 4">
            <a:extLst>
              <a:ext uri="{FF2B5EF4-FFF2-40B4-BE49-F238E27FC236}">
                <a16:creationId xmlns="" xmlns:a16="http://schemas.microsoft.com/office/drawing/2014/main" id="{945EA094-61C3-44E1-B39A-E843672113D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95ED995A-AFA7-4C60-9A5E-3DF603C17DBC}"/>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400026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976BE3-50C6-4C33-8992-CEA55BD4E2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tr-TR"/>
          </a:p>
        </p:txBody>
      </p:sp>
      <p:sp>
        <p:nvSpPr>
          <p:cNvPr id="3" name="Text Placeholder 2">
            <a:extLst>
              <a:ext uri="{FF2B5EF4-FFF2-40B4-BE49-F238E27FC236}">
                <a16:creationId xmlns="" xmlns:a16="http://schemas.microsoft.com/office/drawing/2014/main" id="{5CC2152B-40DB-4982-895F-27292AEAFD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D44493F6-E541-4BE0-8D00-ACD169760B9B}"/>
              </a:ext>
            </a:extLst>
          </p:cNvPr>
          <p:cNvSpPr>
            <a:spLocks noGrp="1"/>
          </p:cNvSpPr>
          <p:nvPr>
            <p:ph type="dt" sz="half" idx="10"/>
          </p:nvPr>
        </p:nvSpPr>
        <p:spPr/>
        <p:txBody>
          <a:bodyPr/>
          <a:lstStyle/>
          <a:p>
            <a:fld id="{C44961B7-6B89-48AB-966F-622E2788EECC}" type="datetimeFigureOut">
              <a:rPr lang="en-US" smtClean="0"/>
              <a:pPr/>
              <a:t>2/26/2018</a:t>
            </a:fld>
            <a:endParaRPr lang="en-US" dirty="0"/>
          </a:p>
        </p:txBody>
      </p:sp>
      <p:sp>
        <p:nvSpPr>
          <p:cNvPr id="5" name="Footer Placeholder 4">
            <a:extLst>
              <a:ext uri="{FF2B5EF4-FFF2-40B4-BE49-F238E27FC236}">
                <a16:creationId xmlns="" xmlns:a16="http://schemas.microsoft.com/office/drawing/2014/main" id="{144A72C8-1ADC-4DDF-9838-4DC3386D817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A2491F42-9AAA-40DA-8AF1-73A23F7764F5}"/>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77036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0B6705D-D0B3-4D76-BF46-A621B6D24851}"/>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 xmlns:a16="http://schemas.microsoft.com/office/drawing/2014/main" id="{064DE023-4F08-4567-B00C-B027E0855FA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a:extLst>
              <a:ext uri="{FF2B5EF4-FFF2-40B4-BE49-F238E27FC236}">
                <a16:creationId xmlns="" xmlns:a16="http://schemas.microsoft.com/office/drawing/2014/main" id="{9FA86089-548E-4A82-9729-2C716FFF9ED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a:extLst>
              <a:ext uri="{FF2B5EF4-FFF2-40B4-BE49-F238E27FC236}">
                <a16:creationId xmlns="" xmlns:a16="http://schemas.microsoft.com/office/drawing/2014/main" id="{A4C74847-DBB2-4034-9744-0402CF9D53ED}"/>
              </a:ext>
            </a:extLst>
          </p:cNvPr>
          <p:cNvSpPr>
            <a:spLocks noGrp="1"/>
          </p:cNvSpPr>
          <p:nvPr>
            <p:ph type="dt" sz="half" idx="10"/>
          </p:nvPr>
        </p:nvSpPr>
        <p:spPr/>
        <p:txBody>
          <a:bodyPr/>
          <a:lstStyle/>
          <a:p>
            <a:fld id="{DBD3D6FB-79CC-4683-A046-BBE785BA1BED}" type="datetimeFigureOut">
              <a:rPr lang="en-US" smtClean="0"/>
              <a:pPr/>
              <a:t>2/26/2018</a:t>
            </a:fld>
            <a:endParaRPr lang="en-US" dirty="0"/>
          </a:p>
        </p:txBody>
      </p:sp>
      <p:sp>
        <p:nvSpPr>
          <p:cNvPr id="6" name="Footer Placeholder 5">
            <a:extLst>
              <a:ext uri="{FF2B5EF4-FFF2-40B4-BE49-F238E27FC236}">
                <a16:creationId xmlns="" xmlns:a16="http://schemas.microsoft.com/office/drawing/2014/main" id="{04C498F8-FD4A-4C20-A8B6-E1A5EC3EC56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10A1CB87-E65C-4E70-AA54-52213C51725B}"/>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4207680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4D0275-EE6B-4D13-933E-E40BA2E7C36D}"/>
              </a:ext>
            </a:extLst>
          </p:cNvPr>
          <p:cNvSpPr>
            <a:spLocks noGrp="1"/>
          </p:cNvSpPr>
          <p:nvPr>
            <p:ph type="title"/>
          </p:nvPr>
        </p:nvSpPr>
        <p:spPr>
          <a:xfrm>
            <a:off x="839788" y="365125"/>
            <a:ext cx="10515600" cy="1325563"/>
          </a:xfrm>
        </p:spPr>
        <p:txBody>
          <a:bodyPr/>
          <a:lstStyle/>
          <a:p>
            <a:r>
              <a:rPr lang="en-US"/>
              <a:t>Click to edit Master title style</a:t>
            </a:r>
            <a:endParaRPr lang="tr-TR"/>
          </a:p>
        </p:txBody>
      </p:sp>
      <p:sp>
        <p:nvSpPr>
          <p:cNvPr id="3" name="Text Placeholder 2">
            <a:extLst>
              <a:ext uri="{FF2B5EF4-FFF2-40B4-BE49-F238E27FC236}">
                <a16:creationId xmlns="" xmlns:a16="http://schemas.microsoft.com/office/drawing/2014/main" id="{59739663-9F7B-4568-B9CC-443B24C486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64CD1672-E99D-404A-BA28-5A8A36C5348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a:extLst>
              <a:ext uri="{FF2B5EF4-FFF2-40B4-BE49-F238E27FC236}">
                <a16:creationId xmlns="" xmlns:a16="http://schemas.microsoft.com/office/drawing/2014/main" id="{EAC9769E-B9AC-4D79-BDBF-DC2A5060A6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8672D3A9-3C4C-4739-AB5C-FA2E80D62FC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a:extLst>
              <a:ext uri="{FF2B5EF4-FFF2-40B4-BE49-F238E27FC236}">
                <a16:creationId xmlns="" xmlns:a16="http://schemas.microsoft.com/office/drawing/2014/main" id="{4A193E36-2EB9-4961-BAF5-0FFC01075BFA}"/>
              </a:ext>
            </a:extLst>
          </p:cNvPr>
          <p:cNvSpPr>
            <a:spLocks noGrp="1"/>
          </p:cNvSpPr>
          <p:nvPr>
            <p:ph type="dt" sz="half" idx="10"/>
          </p:nvPr>
        </p:nvSpPr>
        <p:spPr/>
        <p:txBody>
          <a:bodyPr/>
          <a:lstStyle/>
          <a:p>
            <a:fld id="{9512B3E8-48F1-4B23-8498-D8A04A81EC9C}" type="datetimeFigureOut">
              <a:rPr lang="en-US" smtClean="0"/>
              <a:pPr/>
              <a:t>2/26/2018</a:t>
            </a:fld>
            <a:endParaRPr lang="en-US" dirty="0"/>
          </a:p>
        </p:txBody>
      </p:sp>
      <p:sp>
        <p:nvSpPr>
          <p:cNvPr id="8" name="Footer Placeholder 7">
            <a:extLst>
              <a:ext uri="{FF2B5EF4-FFF2-40B4-BE49-F238E27FC236}">
                <a16:creationId xmlns="" xmlns:a16="http://schemas.microsoft.com/office/drawing/2014/main" id="{88948B77-34EE-4793-ACCB-B3715CC1618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B868C22B-4534-4733-9A3B-3F4D7AD413A0}"/>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050764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181B388-0275-4814-9B5D-B18CBCEA8FD4}"/>
              </a:ext>
            </a:extLst>
          </p:cNvPr>
          <p:cNvSpPr>
            <a:spLocks noGrp="1"/>
          </p:cNvSpPr>
          <p:nvPr>
            <p:ph type="title"/>
          </p:nvPr>
        </p:nvSpPr>
        <p:spPr/>
        <p:txBody>
          <a:bodyPr/>
          <a:lstStyle/>
          <a:p>
            <a:r>
              <a:rPr lang="en-US"/>
              <a:t>Click to edit Master title style</a:t>
            </a:r>
            <a:endParaRPr lang="tr-TR"/>
          </a:p>
        </p:txBody>
      </p:sp>
      <p:sp>
        <p:nvSpPr>
          <p:cNvPr id="3" name="Date Placeholder 2">
            <a:extLst>
              <a:ext uri="{FF2B5EF4-FFF2-40B4-BE49-F238E27FC236}">
                <a16:creationId xmlns="" xmlns:a16="http://schemas.microsoft.com/office/drawing/2014/main" id="{47EBC1F4-27B7-45FB-AB67-56E1AB030422}"/>
              </a:ext>
            </a:extLst>
          </p:cNvPr>
          <p:cNvSpPr>
            <a:spLocks noGrp="1"/>
          </p:cNvSpPr>
          <p:nvPr>
            <p:ph type="dt" sz="half" idx="10"/>
          </p:nvPr>
        </p:nvSpPr>
        <p:spPr/>
        <p:txBody>
          <a:bodyPr/>
          <a:lstStyle/>
          <a:p>
            <a:fld id="{10B90D90-AA62-404D-A741-635B4370F9CB}" type="datetimeFigureOut">
              <a:rPr lang="en-US" smtClean="0"/>
              <a:pPr/>
              <a:t>2/26/2018</a:t>
            </a:fld>
            <a:endParaRPr lang="en-US" dirty="0"/>
          </a:p>
        </p:txBody>
      </p:sp>
      <p:sp>
        <p:nvSpPr>
          <p:cNvPr id="4" name="Footer Placeholder 3">
            <a:extLst>
              <a:ext uri="{FF2B5EF4-FFF2-40B4-BE49-F238E27FC236}">
                <a16:creationId xmlns="" xmlns:a16="http://schemas.microsoft.com/office/drawing/2014/main" id="{A877B627-3855-4521-B52E-AA7CEB2B98B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39146283-4A60-40A6-84B8-C97B32C494D5}"/>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988281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2795789-99CE-4EC9-B4DE-343FF3704F44}"/>
              </a:ext>
            </a:extLst>
          </p:cNvPr>
          <p:cNvSpPr>
            <a:spLocks noGrp="1"/>
          </p:cNvSpPr>
          <p:nvPr>
            <p:ph type="dt" sz="half" idx="10"/>
          </p:nvPr>
        </p:nvSpPr>
        <p:spPr/>
        <p:txBody>
          <a:bodyPr/>
          <a:lstStyle/>
          <a:p>
            <a:fld id="{A57002E4-6836-46D1-9DBB-3C27C0DD3A89}" type="datetimeFigureOut">
              <a:rPr lang="en-US" smtClean="0"/>
              <a:pPr/>
              <a:t>2/26/2018</a:t>
            </a:fld>
            <a:endParaRPr lang="en-US" dirty="0"/>
          </a:p>
        </p:txBody>
      </p:sp>
      <p:sp>
        <p:nvSpPr>
          <p:cNvPr id="3" name="Footer Placeholder 2">
            <a:extLst>
              <a:ext uri="{FF2B5EF4-FFF2-40B4-BE49-F238E27FC236}">
                <a16:creationId xmlns="" xmlns:a16="http://schemas.microsoft.com/office/drawing/2014/main" id="{E92DEC6A-B18F-4130-958E-818E7A97351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412CCB81-AF26-475E-9477-27C9EA8723FE}"/>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739955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779E88-5412-41A1-884E-05C935682A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Content Placeholder 2">
            <a:extLst>
              <a:ext uri="{FF2B5EF4-FFF2-40B4-BE49-F238E27FC236}">
                <a16:creationId xmlns="" xmlns:a16="http://schemas.microsoft.com/office/drawing/2014/main" id="{3D77AFFF-0B12-472A-9B89-2147C3B576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a:extLst>
              <a:ext uri="{FF2B5EF4-FFF2-40B4-BE49-F238E27FC236}">
                <a16:creationId xmlns="" xmlns:a16="http://schemas.microsoft.com/office/drawing/2014/main" id="{90771364-D276-4A05-B0E9-6D00AF4794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0F040F71-0DDB-4A24-82B5-D04A567B0F06}"/>
              </a:ext>
            </a:extLst>
          </p:cNvPr>
          <p:cNvSpPr>
            <a:spLocks noGrp="1"/>
          </p:cNvSpPr>
          <p:nvPr>
            <p:ph type="dt" sz="half" idx="10"/>
          </p:nvPr>
        </p:nvSpPr>
        <p:spPr/>
        <p:txBody>
          <a:bodyPr/>
          <a:lstStyle/>
          <a:p>
            <a:fld id="{1CF131DD-A141-4471-BCF9-C6073EDD7E20}" type="datetimeFigureOut">
              <a:rPr lang="en-US" smtClean="0"/>
              <a:pPr/>
              <a:t>2/26/2018</a:t>
            </a:fld>
            <a:endParaRPr lang="en-US" dirty="0"/>
          </a:p>
        </p:txBody>
      </p:sp>
      <p:sp>
        <p:nvSpPr>
          <p:cNvPr id="6" name="Footer Placeholder 5">
            <a:extLst>
              <a:ext uri="{FF2B5EF4-FFF2-40B4-BE49-F238E27FC236}">
                <a16:creationId xmlns="" xmlns:a16="http://schemas.microsoft.com/office/drawing/2014/main" id="{FDFB3509-5D50-4BC8-B7F0-0B9D7770EA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4441C668-AA6E-4418-8858-6259BBF1D564}"/>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78306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CD0868-3227-4EBC-888C-7FEB856B98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Picture Placeholder 2">
            <a:extLst>
              <a:ext uri="{FF2B5EF4-FFF2-40B4-BE49-F238E27FC236}">
                <a16:creationId xmlns="" xmlns:a16="http://schemas.microsoft.com/office/drawing/2014/main" id="{ECF8641A-243E-4C27-B49E-CBDE7828B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a:extLst>
              <a:ext uri="{FF2B5EF4-FFF2-40B4-BE49-F238E27FC236}">
                <a16:creationId xmlns="" xmlns:a16="http://schemas.microsoft.com/office/drawing/2014/main" id="{D09D5F8D-9FC6-43CC-B05C-02595FFF04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AAA61AB7-1C1E-47B3-A1CC-EF7E7FEF4C1A}"/>
              </a:ext>
            </a:extLst>
          </p:cNvPr>
          <p:cNvSpPr>
            <a:spLocks noGrp="1"/>
          </p:cNvSpPr>
          <p:nvPr>
            <p:ph type="dt" sz="half" idx="10"/>
          </p:nvPr>
        </p:nvSpPr>
        <p:spPr/>
        <p:txBody>
          <a:bodyPr/>
          <a:lstStyle/>
          <a:p>
            <a:fld id="{AB334A90-EB03-42F3-8859-2C2B2724C058}" type="datetimeFigureOut">
              <a:rPr lang="en-US" smtClean="0"/>
              <a:pPr/>
              <a:t>2/26/2018</a:t>
            </a:fld>
            <a:endParaRPr lang="en-US" dirty="0"/>
          </a:p>
        </p:txBody>
      </p:sp>
      <p:sp>
        <p:nvSpPr>
          <p:cNvPr id="6" name="Footer Placeholder 5">
            <a:extLst>
              <a:ext uri="{FF2B5EF4-FFF2-40B4-BE49-F238E27FC236}">
                <a16:creationId xmlns="" xmlns:a16="http://schemas.microsoft.com/office/drawing/2014/main" id="{91441429-DE2B-474F-BC58-211D1A5AE62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0D6E7333-B921-4AC4-9EC7-DE63E5759758}"/>
              </a:ext>
            </a:extLst>
          </p:cNvPr>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41357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426EBE28-BCFD-4536-994E-F82F15453A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a:extLst>
              <a:ext uri="{FF2B5EF4-FFF2-40B4-BE49-F238E27FC236}">
                <a16:creationId xmlns="" xmlns:a16="http://schemas.microsoft.com/office/drawing/2014/main" id="{FC5EB859-E514-4B14-BB6F-03C868993F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 xmlns:a16="http://schemas.microsoft.com/office/drawing/2014/main" id="{DBE01F9C-9D6F-4537-8B25-D5CE03EA5C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C48EC7-AF6A-48D3-8284-14BACBEBDD84}" type="datetimeFigureOut">
              <a:rPr lang="en-US" smtClean="0"/>
              <a:pPr/>
              <a:t>2/26/2018</a:t>
            </a:fld>
            <a:endParaRPr lang="en-US" dirty="0"/>
          </a:p>
        </p:txBody>
      </p:sp>
      <p:sp>
        <p:nvSpPr>
          <p:cNvPr id="5" name="Footer Placeholder 4">
            <a:extLst>
              <a:ext uri="{FF2B5EF4-FFF2-40B4-BE49-F238E27FC236}">
                <a16:creationId xmlns="" xmlns:a16="http://schemas.microsoft.com/office/drawing/2014/main" id="{D15527F7-ED28-4AE6-B28B-B9F9CC2D7A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 xmlns:a16="http://schemas.microsoft.com/office/drawing/2014/main" id="{DBA64328-05BE-4678-9DA0-874F8B9971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567310469"/>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5.png"/><Relationship Id="rId7" Type="http://schemas.openxmlformats.org/officeDocument/2006/relationships/diagramQuickStyle" Target="../diagrams/quickStyle1.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7.jpeg"/><Relationship Id="rId4" Type="http://schemas.openxmlformats.org/officeDocument/2006/relationships/image" Target="../media/image16.jpe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2FBD7392-94C5-4EC1-8A30-F12BB2D8323C}"/>
              </a:ext>
            </a:extLst>
          </p:cNvPr>
          <p:cNvSpPr txBox="1"/>
          <p:nvPr/>
        </p:nvSpPr>
        <p:spPr>
          <a:xfrm>
            <a:off x="2269862" y="1258645"/>
            <a:ext cx="8315661" cy="1938992"/>
          </a:xfrm>
          <a:prstGeom prst="rect">
            <a:avLst/>
          </a:prstGeom>
          <a:effectLst>
            <a:glow rad="63500">
              <a:schemeClr val="accent2">
                <a:satMod val="175000"/>
                <a:alpha val="40000"/>
              </a:schemeClr>
            </a:glow>
            <a:outerShdw blurRad="50800" dist="38100" dir="5400000" algn="t" rotWithShape="0">
              <a:prstClr val="black">
                <a:alpha val="40000"/>
              </a:prstClr>
            </a:outerShdw>
          </a:effectLst>
          <a:scene3d>
            <a:camera prst="orthographicFront"/>
            <a:lightRig rig="threePt" dir="t"/>
          </a:scene3d>
          <a:sp3d>
            <a:bevelT w="101600" prst="riblet"/>
          </a:sp3d>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6000" b="1" spc="50" dirty="0">
                <a:ln w="9525" cmpd="sng">
                  <a:solidFill>
                    <a:schemeClr val="accent1"/>
                  </a:solidFill>
                  <a:prstDash val="solid"/>
                </a:ln>
                <a:solidFill>
                  <a:srgbClr val="70AD47">
                    <a:tint val="1000"/>
                  </a:srgbClr>
                </a:solidFill>
                <a:effectLst>
                  <a:glow rad="38100">
                    <a:schemeClr val="accent1">
                      <a:alpha val="40000"/>
                    </a:schemeClr>
                  </a:glow>
                </a:effectLst>
              </a:rPr>
              <a:t>Teknoloji Tasarım Alanındaki Gelişmeler</a:t>
            </a:r>
          </a:p>
        </p:txBody>
      </p:sp>
      <p:sp>
        <p:nvSpPr>
          <p:cNvPr id="11" name="TextBox 10">
            <a:extLst>
              <a:ext uri="{FF2B5EF4-FFF2-40B4-BE49-F238E27FC236}">
                <a16:creationId xmlns="" xmlns:a16="http://schemas.microsoft.com/office/drawing/2014/main" id="{DAF82599-0F4B-4FD7-9371-BFDB3DB4DA3F}"/>
              </a:ext>
            </a:extLst>
          </p:cNvPr>
          <p:cNvSpPr txBox="1"/>
          <p:nvPr/>
        </p:nvSpPr>
        <p:spPr>
          <a:xfrm>
            <a:off x="2226832" y="3926541"/>
            <a:ext cx="8358691" cy="738664"/>
          </a:xfrm>
          <a:prstGeom prst="rect">
            <a:avLst/>
          </a:prstGeom>
          <a:noFill/>
        </p:spPr>
        <p:txBody>
          <a:bodyPr wrap="square" rtlCol="0">
            <a:spAutoFit/>
          </a:bodyPr>
          <a:lstStyle/>
          <a:p>
            <a:r>
              <a:rPr lang="tr-TR" dirty="0"/>
              <a:t>                                       </a:t>
            </a:r>
            <a:r>
              <a:rPr lang="tr-TR" sz="2400" b="1" i="1" dirty="0">
                <a:ln w="6600">
                  <a:solidFill>
                    <a:schemeClr val="accent2"/>
                  </a:solidFill>
                  <a:prstDash val="solid"/>
                </a:ln>
                <a:solidFill>
                  <a:srgbClr val="FFFFFF"/>
                </a:solidFill>
                <a:effectLst>
                  <a:outerShdw dist="38100" dir="2700000" algn="tl" rotWithShape="0">
                    <a:schemeClr val="accent2"/>
                  </a:outerShdw>
                </a:effectLst>
              </a:rPr>
              <a:t>Hazırlayan: MERVE ALTUN</a:t>
            </a:r>
            <a:endParaRPr lang="tr-TR" i="1" dirty="0"/>
          </a:p>
          <a:p>
            <a:endParaRPr lang="tr-TR" dirty="0"/>
          </a:p>
        </p:txBody>
      </p:sp>
      <p:pic>
        <p:nvPicPr>
          <p:cNvPr id="15" name="Picture 14">
            <a:extLst>
              <a:ext uri="{FF2B5EF4-FFF2-40B4-BE49-F238E27FC236}">
                <a16:creationId xmlns="" xmlns:a16="http://schemas.microsoft.com/office/drawing/2014/main" id="{464114C7-11CD-4A72-9F56-4CE5B5FDFA0F}"/>
              </a:ext>
            </a:extLst>
          </p:cNvPr>
          <p:cNvPicPr>
            <a:picLocks noChangeAspect="1"/>
          </p:cNvPicPr>
          <p:nvPr/>
        </p:nvPicPr>
        <p:blipFill>
          <a:blip r:embed="rId3"/>
          <a:stretch>
            <a:fillRect/>
          </a:stretch>
        </p:blipFill>
        <p:spPr>
          <a:xfrm>
            <a:off x="5081805" y="4514598"/>
            <a:ext cx="1740055" cy="1443332"/>
          </a:xfrm>
          <a:prstGeom prst="rect">
            <a:avLst/>
          </a:prstGeom>
          <a:ln>
            <a:noFill/>
          </a:ln>
          <a:effectLst>
            <a:glow rad="101600">
              <a:schemeClr val="accent3">
                <a:satMod val="175000"/>
                <a:alpha val="40000"/>
              </a:schemeClr>
            </a:glow>
            <a:outerShdw blurRad="292100" dist="139700" dir="2700000" algn="tl" rotWithShape="0">
              <a:srgbClr val="333333">
                <a:alpha val="65000"/>
              </a:srgbClr>
            </a:outerShdw>
          </a:effectLst>
        </p:spPr>
      </p:pic>
      <p:pic>
        <p:nvPicPr>
          <p:cNvPr id="17" name="Picture 16">
            <a:extLst>
              <a:ext uri="{FF2B5EF4-FFF2-40B4-BE49-F238E27FC236}">
                <a16:creationId xmlns="" xmlns:a16="http://schemas.microsoft.com/office/drawing/2014/main" id="{0DB312B2-C55E-4BFC-BCF5-AB6056FF0439}"/>
              </a:ext>
            </a:extLst>
          </p:cNvPr>
          <p:cNvPicPr>
            <a:picLocks noChangeAspect="1"/>
          </p:cNvPicPr>
          <p:nvPr/>
        </p:nvPicPr>
        <p:blipFill>
          <a:blip r:embed="rId4"/>
          <a:stretch>
            <a:fillRect/>
          </a:stretch>
        </p:blipFill>
        <p:spPr>
          <a:xfrm>
            <a:off x="7886731" y="3926541"/>
            <a:ext cx="479910" cy="448249"/>
          </a:xfrm>
          <a:prstGeom prst="rect">
            <a:avLst/>
          </a:prstGeom>
        </p:spPr>
      </p:pic>
      <p:pic>
        <p:nvPicPr>
          <p:cNvPr id="6" name="Picture 5">
            <a:extLst>
              <a:ext uri="{FF2B5EF4-FFF2-40B4-BE49-F238E27FC236}">
                <a16:creationId xmlns="" xmlns:a16="http://schemas.microsoft.com/office/drawing/2014/main" id="{120B1BB2-F888-495E-9781-D86532B7E19C}"/>
              </a:ext>
            </a:extLst>
          </p:cNvPr>
          <p:cNvPicPr>
            <a:picLocks noChangeAspect="1"/>
          </p:cNvPicPr>
          <p:nvPr/>
        </p:nvPicPr>
        <p:blipFill>
          <a:blip r:embed="rId5"/>
          <a:stretch>
            <a:fillRect/>
          </a:stretch>
        </p:blipFill>
        <p:spPr>
          <a:xfrm>
            <a:off x="-201930" y="-103718"/>
            <a:ext cx="2631812" cy="2631812"/>
          </a:xfrm>
          <a:prstGeom prst="rect">
            <a:avLst/>
          </a:prstGeom>
          <a:effectLst>
            <a:outerShdw blurRad="50800" dist="38100" dir="18900000" algn="bl" rotWithShape="0">
              <a:prstClr val="black">
                <a:alpha val="40000"/>
              </a:prstClr>
            </a:outerShdw>
            <a:reflection blurRad="6350" stA="52000" endA="300" endPos="35000" dir="5400000" sy="-100000" algn="bl" rotWithShape="0"/>
          </a:effectLst>
          <a:scene3d>
            <a:camera prst="orthographicFront"/>
            <a:lightRig rig="threePt" dir="t"/>
          </a:scene3d>
          <a:sp3d>
            <a:bevelT/>
          </a:sp3d>
        </p:spPr>
      </p:pic>
    </p:spTree>
    <p:extLst>
      <p:ext uri="{BB962C8B-B14F-4D97-AF65-F5344CB8AC3E}">
        <p14:creationId xmlns:p14="http://schemas.microsoft.com/office/powerpoint/2010/main" xmlns="" val="270999716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inVertical)">
                                      <p:cBhvr>
                                        <p:cTn id="14"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6E4C2B16-8FBC-4AFD-B678-C234ECA0A09F}"/>
              </a:ext>
            </a:extLst>
          </p:cNvPr>
          <p:cNvSpPr txBox="1"/>
          <p:nvPr/>
        </p:nvSpPr>
        <p:spPr>
          <a:xfrm>
            <a:off x="377190" y="240030"/>
            <a:ext cx="10892790" cy="1015663"/>
          </a:xfrm>
          <a:prstGeom prst="rect">
            <a:avLst/>
          </a:prstGeom>
          <a:noFill/>
        </p:spPr>
        <p:txBody>
          <a:bodyPr wrap="square" rtlCol="0">
            <a:spAutoFit/>
          </a:bodyPr>
          <a:lstStyle/>
          <a:p>
            <a:r>
              <a:rPr lang="tr-TR" sz="6000" dirty="0">
                <a:ln w="0"/>
                <a:gradFill>
                  <a:gsLst>
                    <a:gs pos="21000">
                      <a:srgbClr val="53575C"/>
                    </a:gs>
                    <a:gs pos="88000">
                      <a:srgbClr val="C5C7CA"/>
                    </a:gs>
                  </a:gsLst>
                  <a:lin ang="5400000"/>
                </a:gradFill>
              </a:rPr>
              <a:t>6- METEOROLOJİ İSTASYONU</a:t>
            </a:r>
          </a:p>
        </p:txBody>
      </p:sp>
      <p:cxnSp>
        <p:nvCxnSpPr>
          <p:cNvPr id="7" name="Straight Connector 6">
            <a:extLst>
              <a:ext uri="{FF2B5EF4-FFF2-40B4-BE49-F238E27FC236}">
                <a16:creationId xmlns="" xmlns:a16="http://schemas.microsoft.com/office/drawing/2014/main" id="{1C0CD7D8-2F3D-4AFA-8FE7-2A27EC27ECBA}"/>
              </a:ext>
            </a:extLst>
          </p:cNvPr>
          <p:cNvCxnSpPr/>
          <p:nvPr/>
        </p:nvCxnSpPr>
        <p:spPr>
          <a:xfrm>
            <a:off x="0" y="1312843"/>
            <a:ext cx="12192000" cy="0"/>
          </a:xfrm>
          <a:prstGeom prst="line">
            <a:avLst/>
          </a:prstGeom>
        </p:spPr>
        <p:style>
          <a:lnRef idx="3">
            <a:schemeClr val="dk1"/>
          </a:lnRef>
          <a:fillRef idx="0">
            <a:schemeClr val="dk1"/>
          </a:fillRef>
          <a:effectRef idx="2">
            <a:schemeClr val="dk1"/>
          </a:effectRef>
          <a:fontRef idx="minor">
            <a:schemeClr val="tx1"/>
          </a:fontRef>
        </p:style>
      </p:cxnSp>
      <p:pic>
        <p:nvPicPr>
          <p:cNvPr id="9" name="Picture 8">
            <a:extLst>
              <a:ext uri="{FF2B5EF4-FFF2-40B4-BE49-F238E27FC236}">
                <a16:creationId xmlns="" xmlns:a16="http://schemas.microsoft.com/office/drawing/2014/main" id="{29797F22-5BFD-45D0-BCA4-793D7E4F2376}"/>
              </a:ext>
            </a:extLst>
          </p:cNvPr>
          <p:cNvPicPr>
            <a:picLocks noChangeAspect="1"/>
          </p:cNvPicPr>
          <p:nvPr/>
        </p:nvPicPr>
        <p:blipFill>
          <a:blip r:embed="rId3"/>
          <a:stretch>
            <a:fillRect/>
          </a:stretch>
        </p:blipFill>
        <p:spPr>
          <a:xfrm>
            <a:off x="7177087" y="2253616"/>
            <a:ext cx="3862388" cy="3089910"/>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6350" stA="52000" endA="300" endPos="35000" dir="5400000" sy="-100000" algn="bl" rotWithShape="0"/>
            <a:softEdge rad="12700"/>
          </a:effectLst>
        </p:spPr>
      </p:pic>
      <p:sp>
        <p:nvSpPr>
          <p:cNvPr id="10" name="TextBox 9">
            <a:extLst>
              <a:ext uri="{FF2B5EF4-FFF2-40B4-BE49-F238E27FC236}">
                <a16:creationId xmlns="" xmlns:a16="http://schemas.microsoft.com/office/drawing/2014/main" id="{0425CDB1-78AA-4F41-BC81-FAE7530298F2}"/>
              </a:ext>
            </a:extLst>
          </p:cNvPr>
          <p:cNvSpPr txBox="1"/>
          <p:nvPr/>
        </p:nvSpPr>
        <p:spPr>
          <a:xfrm>
            <a:off x="628650" y="2253616"/>
            <a:ext cx="5943600" cy="1477328"/>
          </a:xfrm>
          <a:prstGeom prst="rect">
            <a:avLst/>
          </a:prstGeom>
          <a:noFill/>
        </p:spPr>
        <p:txBody>
          <a:bodyPr wrap="square" rtlCol="0">
            <a:spAutoFit/>
          </a:bodyPr>
          <a:lstStyle/>
          <a:p>
            <a:pPr marL="285750" indent="-285750">
              <a:buFont typeface="Wingdings" panose="05000000000000000000" pitchFamily="2" charset="2"/>
              <a:buChar char="Ø"/>
            </a:pPr>
            <a:r>
              <a:rPr lang="tr-TR" dirty="0"/>
              <a:t>Bütün IOS platformlarda (Mac, iPhone, İPad, yeni Apple TV) çalışan çok gelişmiş bir hava durumu programı var, gerçek bir meteoroloji istasyonu, adı: Seasonality. Gerek verdiği bilgi yelpazesinin çok geniş olmasıyla, gerek haritalarıyla çok profesyonel bir yazılım.</a:t>
            </a:r>
          </a:p>
        </p:txBody>
      </p:sp>
    </p:spTree>
    <p:extLst>
      <p:ext uri="{BB962C8B-B14F-4D97-AF65-F5344CB8AC3E}">
        <p14:creationId xmlns:p14="http://schemas.microsoft.com/office/powerpoint/2010/main" xmlns="" val="3833069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 calcmode="lin" valueType="num">
                                      <p:cBhvr>
                                        <p:cTn id="14"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0">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9F32639B-A967-4B41-9315-8B8E6DFA8F04}"/>
              </a:ext>
            </a:extLst>
          </p:cNvPr>
          <p:cNvSpPr txBox="1"/>
          <p:nvPr/>
        </p:nvSpPr>
        <p:spPr>
          <a:xfrm>
            <a:off x="834390" y="1177290"/>
            <a:ext cx="9886950" cy="2123658"/>
          </a:xfrm>
          <a:prstGeom prst="rect">
            <a:avLst/>
          </a:prstGeom>
          <a:effectLst>
            <a:glow rad="101600">
              <a:schemeClr val="accent3">
                <a:satMod val="175000"/>
                <a:alpha val="40000"/>
              </a:schemeClr>
            </a:glow>
            <a:outerShdw blurRad="63500" sx="102000" sy="102000" algn="ctr"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66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GEÇMİŞTEN GÜNÜMÜZE TEKNOLOJİ</a:t>
            </a:r>
          </a:p>
        </p:txBody>
      </p:sp>
      <p:pic>
        <p:nvPicPr>
          <p:cNvPr id="6" name="Picture 5">
            <a:extLst>
              <a:ext uri="{FF2B5EF4-FFF2-40B4-BE49-F238E27FC236}">
                <a16:creationId xmlns="" xmlns:a16="http://schemas.microsoft.com/office/drawing/2014/main" id="{FC295BDE-134B-4A62-ADED-E187317E55BC}"/>
              </a:ext>
            </a:extLst>
          </p:cNvPr>
          <p:cNvPicPr>
            <a:picLocks noChangeAspect="1"/>
          </p:cNvPicPr>
          <p:nvPr/>
        </p:nvPicPr>
        <p:blipFill>
          <a:blip r:embed="rId3"/>
          <a:stretch>
            <a:fillRect/>
          </a:stretch>
        </p:blipFill>
        <p:spPr>
          <a:xfrm>
            <a:off x="3563302" y="3803862"/>
            <a:ext cx="3580448" cy="2382625"/>
          </a:xfrm>
          <a:prstGeom prst="roundRect">
            <a:avLst>
              <a:gd name="adj" fmla="val 8594"/>
            </a:avLst>
          </a:prstGeom>
          <a:solidFill>
            <a:srgbClr val="FFFFFF">
              <a:shade val="85000"/>
            </a:srgbClr>
          </a:solidFill>
          <a:ln>
            <a:noFill/>
          </a:ln>
          <a:effectLst>
            <a:reflection blurRad="6350" stA="52000" endA="300" endPos="35000" dir="5400000" sy="-100000" algn="bl" rotWithShape="0"/>
          </a:effectLst>
          <a:scene3d>
            <a:camera prst="orthographicFront"/>
            <a:lightRig rig="threePt" dir="t"/>
          </a:scene3d>
          <a:sp3d>
            <a:bevelT/>
          </a:sp3d>
        </p:spPr>
      </p:pic>
    </p:spTree>
    <p:extLst>
      <p:ext uri="{BB962C8B-B14F-4D97-AF65-F5344CB8AC3E}">
        <p14:creationId xmlns:p14="http://schemas.microsoft.com/office/powerpoint/2010/main" xmlns="" val="201571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05F4226F-E177-4899-8401-CA3372B5D782}"/>
              </a:ext>
            </a:extLst>
          </p:cNvPr>
          <p:cNvSpPr txBox="1"/>
          <p:nvPr/>
        </p:nvSpPr>
        <p:spPr>
          <a:xfrm>
            <a:off x="80010" y="457200"/>
            <a:ext cx="1106424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tr-TR" sz="4800" dirty="0"/>
              <a:t>Geçmişten Günümüze Teknolojinin Gelişimi</a:t>
            </a:r>
          </a:p>
        </p:txBody>
      </p:sp>
      <p:cxnSp>
        <p:nvCxnSpPr>
          <p:cNvPr id="6" name="Straight Connector 5">
            <a:extLst>
              <a:ext uri="{FF2B5EF4-FFF2-40B4-BE49-F238E27FC236}">
                <a16:creationId xmlns="" xmlns:a16="http://schemas.microsoft.com/office/drawing/2014/main" id="{46038A6C-6D20-4835-97C5-16700289F766}"/>
              </a:ext>
            </a:extLst>
          </p:cNvPr>
          <p:cNvCxnSpPr/>
          <p:nvPr/>
        </p:nvCxnSpPr>
        <p:spPr>
          <a:xfrm>
            <a:off x="0" y="1440180"/>
            <a:ext cx="12192000"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 xmlns:a16="http://schemas.microsoft.com/office/drawing/2014/main" id="{3CEBC732-8490-4EAB-A2B9-7DC10B144E9D}"/>
              </a:ext>
            </a:extLst>
          </p:cNvPr>
          <p:cNvSpPr txBox="1"/>
          <p:nvPr/>
        </p:nvSpPr>
        <p:spPr>
          <a:xfrm>
            <a:off x="297180" y="1595558"/>
            <a:ext cx="4183380"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a:t>Teknoloji ve teknolojik gelişimler insanın yaşamının hemen hemen her anında var olmuşturlar. Bundan 50 yıl öncede teknoloji ve gelişimi vardı, bundan 5000 yıl öncede vardı. </a:t>
            </a:r>
            <a:endParaRPr lang="tr-TR" dirty="0"/>
          </a:p>
        </p:txBody>
      </p:sp>
      <p:sp>
        <p:nvSpPr>
          <p:cNvPr id="8" name="TextBox 7">
            <a:extLst>
              <a:ext uri="{FF2B5EF4-FFF2-40B4-BE49-F238E27FC236}">
                <a16:creationId xmlns="" xmlns:a16="http://schemas.microsoft.com/office/drawing/2014/main" id="{F8CC994A-93A0-4002-B62F-1A09550BE9C4}"/>
              </a:ext>
            </a:extLst>
          </p:cNvPr>
          <p:cNvSpPr txBox="1"/>
          <p:nvPr/>
        </p:nvSpPr>
        <p:spPr>
          <a:xfrm>
            <a:off x="4697730" y="1592164"/>
            <a:ext cx="6720840"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2400" dirty="0"/>
              <a:t>Peki, teknoloji ne kadar büyük bir değişim geçirdi?</a:t>
            </a:r>
          </a:p>
        </p:txBody>
      </p:sp>
      <p:sp>
        <p:nvSpPr>
          <p:cNvPr id="9" name="TextBox 8">
            <a:extLst>
              <a:ext uri="{FF2B5EF4-FFF2-40B4-BE49-F238E27FC236}">
                <a16:creationId xmlns="" xmlns:a16="http://schemas.microsoft.com/office/drawing/2014/main" id="{5A515041-4A9B-4452-A644-C4E07319E19E}"/>
              </a:ext>
            </a:extLst>
          </p:cNvPr>
          <p:cNvSpPr txBox="1"/>
          <p:nvPr/>
        </p:nvSpPr>
        <p:spPr>
          <a:xfrm>
            <a:off x="4834890" y="2205812"/>
            <a:ext cx="6583680" cy="1477328"/>
          </a:xfrm>
          <a:prstGeom prst="rect">
            <a:avLst/>
          </a:prstGeom>
          <a:solidFill>
            <a:schemeClr val="accent1">
              <a:lumMod val="40000"/>
              <a:lumOff val="60000"/>
            </a:schemeClr>
          </a:solidFill>
        </p:spPr>
        <p:txBody>
          <a:bodyPr wrap="square" rtlCol="0">
            <a:spAutoFit/>
          </a:bodyPr>
          <a:lstStyle/>
          <a:p>
            <a:r>
              <a:rPr lang="tr-TR"/>
              <a:t>Çok büyük teknolojik gelişimler yaşandı. Özellikle son 100 yıl içinde. Fakat bu büyüklüğü tarif edebilmek, gösterebilmek çok zor. Bir zamanlar insanların yaşamındaki en yararlı ev önemli alet bir sopanın ucuna sarılmış sivri bir taş iken, şimdi insanlar 2000 km/s hızla yolculuk yapabiliyorlar. Gerçekten değişimi tarif edebilmek çok zor.</a:t>
            </a:r>
            <a:endParaRPr lang="tr-TR" dirty="0"/>
          </a:p>
        </p:txBody>
      </p:sp>
      <p:pic>
        <p:nvPicPr>
          <p:cNvPr id="11" name="Picture 10">
            <a:extLst>
              <a:ext uri="{FF2B5EF4-FFF2-40B4-BE49-F238E27FC236}">
                <a16:creationId xmlns="" xmlns:a16="http://schemas.microsoft.com/office/drawing/2014/main" id="{B2F2CA66-3FC3-4977-81ED-66BBE63BFD65}"/>
              </a:ext>
            </a:extLst>
          </p:cNvPr>
          <p:cNvPicPr>
            <a:picLocks noChangeAspect="1"/>
          </p:cNvPicPr>
          <p:nvPr/>
        </p:nvPicPr>
        <p:blipFill>
          <a:blip r:embed="rId3"/>
          <a:stretch>
            <a:fillRect/>
          </a:stretch>
        </p:blipFill>
        <p:spPr>
          <a:xfrm>
            <a:off x="418926" y="4137659"/>
            <a:ext cx="3250104" cy="2158069"/>
          </a:xfrm>
          <a:prstGeom prst="rect">
            <a:avLst/>
          </a:prstGeom>
          <a:ln w="88900" cap="sq" cmpd="thickThin">
            <a:solidFill>
              <a:srgbClr val="000000"/>
            </a:solidFill>
            <a:prstDash val="solid"/>
            <a:miter lim="800000"/>
          </a:ln>
          <a:effectLst>
            <a:innerShdw blurRad="76200">
              <a:srgbClr val="000000"/>
            </a:innerShdw>
          </a:effectLst>
        </p:spPr>
      </p:pic>
      <p:pic>
        <p:nvPicPr>
          <p:cNvPr id="13" name="Picture 12">
            <a:extLst>
              <a:ext uri="{FF2B5EF4-FFF2-40B4-BE49-F238E27FC236}">
                <a16:creationId xmlns="" xmlns:a16="http://schemas.microsoft.com/office/drawing/2014/main" id="{9CC7EAEA-E6C7-46FD-A58F-922499254C63}"/>
              </a:ext>
            </a:extLst>
          </p:cNvPr>
          <p:cNvPicPr>
            <a:picLocks noChangeAspect="1"/>
          </p:cNvPicPr>
          <p:nvPr/>
        </p:nvPicPr>
        <p:blipFill>
          <a:blip r:embed="rId4"/>
          <a:stretch>
            <a:fillRect/>
          </a:stretch>
        </p:blipFill>
        <p:spPr>
          <a:xfrm>
            <a:off x="3897630" y="4222327"/>
            <a:ext cx="3612197" cy="20734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a:extLst>
              <a:ext uri="{FF2B5EF4-FFF2-40B4-BE49-F238E27FC236}">
                <a16:creationId xmlns="" xmlns:a16="http://schemas.microsoft.com/office/drawing/2014/main" id="{447BE239-0513-4639-AC09-00641868C7C4}"/>
              </a:ext>
            </a:extLst>
          </p:cNvPr>
          <p:cNvPicPr>
            <a:picLocks noChangeAspect="1"/>
          </p:cNvPicPr>
          <p:nvPr/>
        </p:nvPicPr>
        <p:blipFill>
          <a:blip r:embed="rId5"/>
          <a:stretch>
            <a:fillRect/>
          </a:stretch>
        </p:blipFill>
        <p:spPr>
          <a:xfrm>
            <a:off x="7822501" y="4137659"/>
            <a:ext cx="2900631" cy="21580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6" name="TextBox 15">
            <a:extLst>
              <a:ext uri="{FF2B5EF4-FFF2-40B4-BE49-F238E27FC236}">
                <a16:creationId xmlns="" xmlns:a16="http://schemas.microsoft.com/office/drawing/2014/main" id="{5F018D62-7B39-4BF8-8C37-5D5E197BD17E}"/>
              </a:ext>
            </a:extLst>
          </p:cNvPr>
          <p:cNvSpPr txBox="1"/>
          <p:nvPr/>
        </p:nvSpPr>
        <p:spPr>
          <a:xfrm>
            <a:off x="1531857" y="6380915"/>
            <a:ext cx="1440180" cy="369332"/>
          </a:xfrm>
          <a:prstGeom prst="rect">
            <a:avLst/>
          </a:prstGeom>
          <a:noFill/>
        </p:spPr>
        <p:txBody>
          <a:bodyPr wrap="square" rtlCol="0">
            <a:spAutoFit/>
          </a:bodyPr>
          <a:lstStyle/>
          <a:p>
            <a:r>
              <a:rPr lang="tr-TR" dirty="0"/>
              <a:t>1900</a:t>
            </a:r>
          </a:p>
        </p:txBody>
      </p:sp>
      <p:sp>
        <p:nvSpPr>
          <p:cNvPr id="17" name="TextBox 16">
            <a:extLst>
              <a:ext uri="{FF2B5EF4-FFF2-40B4-BE49-F238E27FC236}">
                <a16:creationId xmlns="" xmlns:a16="http://schemas.microsoft.com/office/drawing/2014/main" id="{E57C664B-3669-4446-AA3F-FBFD0F664A4F}"/>
              </a:ext>
            </a:extLst>
          </p:cNvPr>
          <p:cNvSpPr txBox="1"/>
          <p:nvPr/>
        </p:nvSpPr>
        <p:spPr>
          <a:xfrm>
            <a:off x="4777898" y="6380915"/>
            <a:ext cx="1874520" cy="369332"/>
          </a:xfrm>
          <a:prstGeom prst="rect">
            <a:avLst/>
          </a:prstGeom>
          <a:noFill/>
        </p:spPr>
        <p:txBody>
          <a:bodyPr wrap="square" rtlCol="0">
            <a:spAutoFit/>
          </a:bodyPr>
          <a:lstStyle/>
          <a:p>
            <a:r>
              <a:rPr lang="tr-TR" dirty="0"/>
              <a:t>          1942</a:t>
            </a:r>
          </a:p>
        </p:txBody>
      </p:sp>
      <p:sp>
        <p:nvSpPr>
          <p:cNvPr id="18" name="TextBox 17">
            <a:extLst>
              <a:ext uri="{FF2B5EF4-FFF2-40B4-BE49-F238E27FC236}">
                <a16:creationId xmlns="" xmlns:a16="http://schemas.microsoft.com/office/drawing/2014/main" id="{46AB20A5-B8DA-4584-9046-424940F10B9B}"/>
              </a:ext>
            </a:extLst>
          </p:cNvPr>
          <p:cNvSpPr txBox="1"/>
          <p:nvPr/>
        </p:nvSpPr>
        <p:spPr>
          <a:xfrm>
            <a:off x="8938260" y="6380915"/>
            <a:ext cx="1543050" cy="369332"/>
          </a:xfrm>
          <a:prstGeom prst="rect">
            <a:avLst/>
          </a:prstGeom>
          <a:noFill/>
        </p:spPr>
        <p:txBody>
          <a:bodyPr wrap="square" rtlCol="0">
            <a:spAutoFit/>
          </a:bodyPr>
          <a:lstStyle/>
          <a:p>
            <a:r>
              <a:rPr lang="tr-TR" dirty="0"/>
              <a:t>2010</a:t>
            </a:r>
          </a:p>
        </p:txBody>
      </p:sp>
    </p:spTree>
    <p:extLst>
      <p:ext uri="{BB962C8B-B14F-4D97-AF65-F5344CB8AC3E}">
        <p14:creationId xmlns:p14="http://schemas.microsoft.com/office/powerpoint/2010/main" xmlns="" val="3660481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 calcmode="lin" valueType="num">
                                      <p:cBhvr>
                                        <p:cTn id="41"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1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7">
                                            <p:txEl>
                                              <p:pRg st="0" end="0"/>
                                            </p:txEl>
                                          </p:spTgt>
                                        </p:tgtEl>
                                        <p:attrNameLst>
                                          <p:attrName>style.visibility</p:attrName>
                                        </p:attrNameLst>
                                      </p:cBhvr>
                                      <p:to>
                                        <p:strVal val="visible"/>
                                      </p:to>
                                    </p:set>
                                    <p:anim calcmode="lin" valueType="num">
                                      <p:cBhvr>
                                        <p:cTn id="55"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57" dur="500"/>
                                        <p:tgtEl>
                                          <p:spTgt spid="1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8">
                                            <p:txEl>
                                              <p:pRg st="0" end="0"/>
                                            </p:txEl>
                                          </p:spTgt>
                                        </p:tgtEl>
                                        <p:attrNameLst>
                                          <p:attrName>style.visibility</p:attrName>
                                        </p:attrNameLst>
                                      </p:cBhvr>
                                      <p:to>
                                        <p:strVal val="visible"/>
                                      </p:to>
                                    </p:set>
                                    <p:anim calcmode="lin" valueType="num">
                                      <p:cBhvr>
                                        <p:cTn id="69"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47D6BD36-BB29-446B-ABC9-CBEF38C70951}"/>
              </a:ext>
            </a:extLst>
          </p:cNvPr>
          <p:cNvSpPr txBox="1"/>
          <p:nvPr/>
        </p:nvSpPr>
        <p:spPr>
          <a:xfrm>
            <a:off x="308610" y="251460"/>
            <a:ext cx="10595610" cy="1015663"/>
          </a:xfrm>
          <a:prstGeom prst="rect">
            <a:avLst/>
          </a:prstGeom>
          <a:solidFill>
            <a:srgbClr val="FF9966"/>
          </a:solidFill>
          <a:effectLst>
            <a:glow rad="63500">
              <a:schemeClr val="accent3">
                <a:satMod val="175000"/>
                <a:alpha val="40000"/>
              </a:schemeClr>
            </a:glow>
            <a:outerShdw blurRad="50800" dist="38100" dir="2700000" algn="tl" rotWithShape="0">
              <a:prstClr val="black">
                <a:alpha val="40000"/>
              </a:prstClr>
            </a:outerShdw>
            <a:reflection blurRad="6350" stA="52000" endA="300" endPos="35000" dir="5400000" sy="-100000" algn="bl" rotWithShape="0"/>
          </a:effectLst>
        </p:spPr>
        <p:style>
          <a:lnRef idx="3">
            <a:schemeClr val="lt1"/>
          </a:lnRef>
          <a:fillRef idx="1">
            <a:schemeClr val="accent4"/>
          </a:fillRef>
          <a:effectRef idx="1">
            <a:schemeClr val="accent4"/>
          </a:effectRef>
          <a:fontRef idx="minor">
            <a:schemeClr val="lt1"/>
          </a:fontRef>
        </p:style>
        <p:txBody>
          <a:bodyPr wrap="square" rtlCol="0">
            <a:spAutoFit/>
          </a:bodyPr>
          <a:lstStyle/>
          <a:p>
            <a:r>
              <a:rPr lang="tr-TR" sz="6000" dirty="0">
                <a:effectLst>
                  <a:glow rad="63500">
                    <a:schemeClr val="accent3">
                      <a:satMod val="175000"/>
                      <a:alpha val="40000"/>
                    </a:schemeClr>
                  </a:glow>
                  <a:reflection blurRad="6350" stA="55000" endA="300" endPos="45500" dir="5400000" sy="-100000" algn="bl" rotWithShape="0"/>
                </a:effectLst>
              </a:rPr>
              <a:t>1- TELGRAF</a:t>
            </a:r>
          </a:p>
        </p:txBody>
      </p:sp>
      <p:sp>
        <p:nvSpPr>
          <p:cNvPr id="6" name="TextBox 5">
            <a:extLst>
              <a:ext uri="{FF2B5EF4-FFF2-40B4-BE49-F238E27FC236}">
                <a16:creationId xmlns="" xmlns:a16="http://schemas.microsoft.com/office/drawing/2014/main" id="{224A5E96-6CB0-4C14-A7ED-7A05340F971B}"/>
              </a:ext>
            </a:extLst>
          </p:cNvPr>
          <p:cNvSpPr txBox="1"/>
          <p:nvPr/>
        </p:nvSpPr>
        <p:spPr>
          <a:xfrm>
            <a:off x="651510" y="1897380"/>
            <a:ext cx="3954780" cy="2862322"/>
          </a:xfrm>
          <a:prstGeom prst="rect">
            <a:avLst/>
          </a:prstGeom>
          <a:solidFill>
            <a:schemeClr val="accent5">
              <a:lumMod val="40000"/>
              <a:lumOff val="60000"/>
            </a:schemeClr>
          </a:solidFill>
          <a:effectLst>
            <a:glow rad="63500">
              <a:schemeClr val="accent3">
                <a:satMod val="175000"/>
                <a:alpha val="40000"/>
              </a:schemeClr>
            </a:glow>
            <a:outerShdw blurRad="50800" dist="38100" dir="5400000" algn="t"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Wingdings" panose="05000000000000000000" pitchFamily="2" charset="2"/>
              <a:buChar char="§"/>
            </a:pPr>
            <a:r>
              <a:rPr lang="tr-TR" dirty="0"/>
              <a:t>William Cooke ve Charles Wheatstone adlı iki İngiliz1837 yılında teller üzerinden elektrik akımı göndererek mesaj iletmeyi başardılar. Böylece ilk elektrikli telgraf makinesı ortaya çıktı. Elektrik akımı alıcı cihazın kadranındaki bir dizi iğneyi hareket ettirerek ulaştırılacak mesajın ekranda belirmesine yardımcı oluyordu.</a:t>
            </a:r>
          </a:p>
        </p:txBody>
      </p:sp>
      <p:pic>
        <p:nvPicPr>
          <p:cNvPr id="8" name="Picture 7">
            <a:extLst>
              <a:ext uri="{FF2B5EF4-FFF2-40B4-BE49-F238E27FC236}">
                <a16:creationId xmlns="" xmlns:a16="http://schemas.microsoft.com/office/drawing/2014/main" id="{24D36E4B-9475-4060-A91D-9908CBB52ADE}"/>
              </a:ext>
            </a:extLst>
          </p:cNvPr>
          <p:cNvPicPr>
            <a:picLocks noChangeAspect="1"/>
          </p:cNvPicPr>
          <p:nvPr/>
        </p:nvPicPr>
        <p:blipFill>
          <a:blip r:embed="rId3"/>
          <a:stretch>
            <a:fillRect/>
          </a:stretch>
        </p:blipFill>
        <p:spPr>
          <a:xfrm>
            <a:off x="6362116" y="1897380"/>
            <a:ext cx="4374463" cy="3076706"/>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6350" stA="52000" endA="300" endPos="35000" dir="5400000" sy="-100000" algn="bl" rotWithShape="0"/>
            <a:softEdge rad="12700"/>
          </a:effectLst>
        </p:spPr>
      </p:pic>
    </p:spTree>
    <p:extLst>
      <p:ext uri="{BB962C8B-B14F-4D97-AF65-F5344CB8AC3E}">
        <p14:creationId xmlns:p14="http://schemas.microsoft.com/office/powerpoint/2010/main" xmlns="" val="10841899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2EB66E93-109D-430E-B87B-193FFB7E884B}"/>
              </a:ext>
            </a:extLst>
          </p:cNvPr>
          <p:cNvSpPr txBox="1"/>
          <p:nvPr/>
        </p:nvSpPr>
        <p:spPr>
          <a:xfrm>
            <a:off x="720090" y="297180"/>
            <a:ext cx="10698480" cy="1040130"/>
          </a:xfrm>
          <a:prstGeom prst="rect">
            <a:avLst/>
          </a:prstGeom>
          <a:solidFill>
            <a:schemeClr val="accent6">
              <a:lumMod val="60000"/>
              <a:lumOff val="40000"/>
            </a:schemeClr>
          </a:solidFill>
          <a:effectLst>
            <a:glow rad="101600">
              <a:schemeClr val="accent3">
                <a:satMod val="175000"/>
                <a:alpha val="40000"/>
              </a:schemeClr>
            </a:glow>
            <a:outerShdw blurRad="50800" dist="38100" dir="16200000" rotWithShape="0">
              <a:prstClr val="black">
                <a:alpha val="40000"/>
              </a:prstClr>
            </a:outerShdw>
          </a:effectLst>
        </p:spPr>
        <p:txBody>
          <a:bodyPr wrap="square" rtlCol="0">
            <a:spAutoFit/>
            <a:scene3d>
              <a:camera prst="orthographicFront"/>
              <a:lightRig rig="threePt" dir="t"/>
            </a:scene3d>
            <a:sp3d extrusionH="57150">
              <a:bevelT w="38100" h="38100" prst="slope"/>
            </a:sp3d>
          </a:bodyPr>
          <a:lstStyle/>
          <a:p>
            <a:r>
              <a:rPr lang="tr-TR" sz="6000" dirty="0">
                <a:effectLst>
                  <a:glow rad="63500">
                    <a:schemeClr val="accent6">
                      <a:satMod val="175000"/>
                      <a:alpha val="40000"/>
                    </a:schemeClr>
                  </a:glow>
                  <a:reflection blurRad="6350" stA="55000" endA="300" endPos="45500" dir="5400000" sy="-100000" algn="bl" rotWithShape="0"/>
                </a:effectLst>
              </a:rPr>
              <a:t>2- MORS ALFABESİ</a:t>
            </a:r>
          </a:p>
        </p:txBody>
      </p:sp>
      <p:pic>
        <p:nvPicPr>
          <p:cNvPr id="6" name="Picture 5">
            <a:extLst>
              <a:ext uri="{FF2B5EF4-FFF2-40B4-BE49-F238E27FC236}">
                <a16:creationId xmlns="" xmlns:a16="http://schemas.microsoft.com/office/drawing/2014/main" id="{46B67132-1421-4EF7-856F-75C594B3D5E0}"/>
              </a:ext>
            </a:extLst>
          </p:cNvPr>
          <p:cNvPicPr>
            <a:picLocks noChangeAspect="1"/>
          </p:cNvPicPr>
          <p:nvPr/>
        </p:nvPicPr>
        <p:blipFill>
          <a:blip r:embed="rId3"/>
          <a:stretch>
            <a:fillRect/>
          </a:stretch>
        </p:blipFill>
        <p:spPr>
          <a:xfrm>
            <a:off x="7594282" y="1745159"/>
            <a:ext cx="3267075" cy="4248150"/>
          </a:xfrm>
          <a:prstGeom prst="rect">
            <a:avLst/>
          </a:prstGeom>
          <a:solidFill>
            <a:srgbClr val="FFFFFF">
              <a:shade val="85000"/>
            </a:srgbClr>
          </a:solidFill>
          <a:ln w="190500" cap="rnd">
            <a:solidFill>
              <a:schemeClr val="accent4">
                <a:lumMod val="50000"/>
              </a:schemeClr>
            </a:solidFill>
          </a:ln>
          <a:effectLst>
            <a:outerShdw blurRad="50000" algn="tl" rotWithShape="0">
              <a:srgbClr val="000000">
                <a:alpha val="41000"/>
              </a:srgbClr>
            </a:outerShdw>
            <a:reflection blurRad="6350" stA="52000" endA="300" endPos="35000" dir="5400000" sy="-100000" algn="bl" rotWithShape="0"/>
          </a:effectLst>
          <a:scene3d>
            <a:camera prst="orthographicFront"/>
            <a:lightRig rig="twoPt" dir="t">
              <a:rot lat="0" lon="0" rev="7800000"/>
            </a:lightRig>
          </a:scene3d>
          <a:sp3d contourW="6350">
            <a:bevelT w="50800" h="16510"/>
            <a:contourClr>
              <a:srgbClr val="C0C0C0"/>
            </a:contourClr>
          </a:sp3d>
        </p:spPr>
      </p:pic>
      <p:sp>
        <p:nvSpPr>
          <p:cNvPr id="7" name="TextBox 6">
            <a:extLst>
              <a:ext uri="{FF2B5EF4-FFF2-40B4-BE49-F238E27FC236}">
                <a16:creationId xmlns="" xmlns:a16="http://schemas.microsoft.com/office/drawing/2014/main" id="{08BE96DC-6A36-40ED-8389-851F9E313BD4}"/>
              </a:ext>
            </a:extLst>
          </p:cNvPr>
          <p:cNvSpPr txBox="1"/>
          <p:nvPr/>
        </p:nvSpPr>
        <p:spPr>
          <a:xfrm>
            <a:off x="1062990" y="2008049"/>
            <a:ext cx="4823460" cy="1754326"/>
          </a:xfrm>
          <a:prstGeom prst="rect">
            <a:avLst/>
          </a:prstGeom>
          <a:solidFill>
            <a:schemeClr val="accent2">
              <a:lumMod val="40000"/>
              <a:lumOff val="60000"/>
            </a:schemeClr>
          </a:solidFill>
          <a:effectLst>
            <a:glow rad="63500">
              <a:schemeClr val="accent2">
                <a:satMod val="175000"/>
                <a:alpha val="40000"/>
              </a:schemeClr>
            </a:glow>
            <a:reflection blurRad="6350" stA="52000" endA="300" endPos="35000" dir="5400000" sy="-100000" algn="bl" rotWithShape="0"/>
          </a:effectLst>
        </p:spPr>
        <p:txBody>
          <a:bodyPr wrap="square" rtlCol="0">
            <a:spAutoFit/>
            <a:scene3d>
              <a:camera prst="orthographicFront"/>
              <a:lightRig rig="threePt" dir="t"/>
            </a:scene3d>
            <a:sp3d extrusionH="57150">
              <a:bevelT h="25400" prst="softRound"/>
            </a:sp3d>
          </a:bodyPr>
          <a:lstStyle/>
          <a:p>
            <a:pPr marL="285750" indent="-285750">
              <a:buFont typeface="Wingdings" panose="05000000000000000000" pitchFamily="2" charset="2"/>
              <a:buChar char="q"/>
            </a:pPr>
            <a:r>
              <a:rPr lang="tr-TR" dirty="0"/>
              <a:t>1843’ te Samuel Morse telgraf mesajlarında nokta ve çizgilerden oluşan ünlü Mors Alfabesi’ ni geliştirdi. Morse Baltimore’ den Washington’ a uzanan 60 km’ lik bir telgraf hattı kurarak hattı başkanlık seçimleriyle ilgili haberleri iletmek için kullandı</a:t>
            </a:r>
          </a:p>
        </p:txBody>
      </p:sp>
      <p:pic>
        <p:nvPicPr>
          <p:cNvPr id="9" name="Picture 8">
            <a:extLst>
              <a:ext uri="{FF2B5EF4-FFF2-40B4-BE49-F238E27FC236}">
                <a16:creationId xmlns="" xmlns:a16="http://schemas.microsoft.com/office/drawing/2014/main" id="{355624F1-CAFE-4E7F-BE08-E642D956EC90}"/>
              </a:ext>
            </a:extLst>
          </p:cNvPr>
          <p:cNvPicPr>
            <a:picLocks noChangeAspect="1"/>
          </p:cNvPicPr>
          <p:nvPr/>
        </p:nvPicPr>
        <p:blipFill>
          <a:blip r:embed="rId4"/>
          <a:stretch>
            <a:fillRect/>
          </a:stretch>
        </p:blipFill>
        <p:spPr>
          <a:xfrm>
            <a:off x="315547" y="4057650"/>
            <a:ext cx="4017156" cy="2800350"/>
          </a:xfrm>
          <a:prstGeom prst="rect">
            <a:avLst/>
          </a:prstGeom>
        </p:spPr>
      </p:pic>
    </p:spTree>
    <p:extLst>
      <p:ext uri="{BB962C8B-B14F-4D97-AF65-F5344CB8AC3E}">
        <p14:creationId xmlns:p14="http://schemas.microsoft.com/office/powerpoint/2010/main" xmlns="" val="24499428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B8A469EE-DE04-495E-B41D-90BA195EC154}"/>
              </a:ext>
            </a:extLst>
          </p:cNvPr>
          <p:cNvSpPr txBox="1"/>
          <p:nvPr/>
        </p:nvSpPr>
        <p:spPr>
          <a:xfrm>
            <a:off x="1508760" y="411480"/>
            <a:ext cx="9669780" cy="1015663"/>
          </a:xfrm>
          <a:prstGeom prst="rect">
            <a:avLst/>
          </a:prstGeom>
          <a:solidFill>
            <a:schemeClr val="accent4">
              <a:lumMod val="60000"/>
              <a:lumOff val="40000"/>
            </a:schemeClr>
          </a:solidFill>
          <a:effectLst>
            <a:glow rad="63500">
              <a:schemeClr val="accent4">
                <a:satMod val="175000"/>
                <a:alpha val="40000"/>
              </a:schemeClr>
            </a:glow>
            <a:outerShdw blurRad="63500" sx="102000" sy="102000" algn="ctr" rotWithShape="0">
              <a:prstClr val="black">
                <a:alpha val="40000"/>
              </a:prstClr>
            </a:outerShdw>
          </a:effectLst>
        </p:spPr>
        <p:txBody>
          <a:bodyPr wrap="square" rtlCol="0">
            <a:spAutoFit/>
            <a:scene3d>
              <a:camera prst="orthographicFront"/>
              <a:lightRig rig="threePt" dir="t"/>
            </a:scene3d>
            <a:sp3d extrusionH="57150">
              <a:bevelT w="50800" h="38100" prst="riblet"/>
            </a:sp3d>
          </a:bodyPr>
          <a:lstStyle/>
          <a:p>
            <a:r>
              <a:rPr lang="tr-TR" sz="6000" dirty="0">
                <a:effectLst>
                  <a:outerShdw blurRad="63500" sx="102000" sy="102000" algn="ctr" rotWithShape="0">
                    <a:prstClr val="black">
                      <a:alpha val="40000"/>
                    </a:prstClr>
                  </a:outerShdw>
                  <a:reflection blurRad="6350" stA="55000" endA="300" endPos="45500" dir="5400000" sy="-100000" algn="bl" rotWithShape="0"/>
                </a:effectLst>
              </a:rPr>
              <a:t>3-TELEFON</a:t>
            </a:r>
          </a:p>
        </p:txBody>
      </p:sp>
      <p:sp>
        <p:nvSpPr>
          <p:cNvPr id="7" name="TextBox 6">
            <a:extLst>
              <a:ext uri="{FF2B5EF4-FFF2-40B4-BE49-F238E27FC236}">
                <a16:creationId xmlns="" xmlns:a16="http://schemas.microsoft.com/office/drawing/2014/main" id="{7091F5EA-59B9-441E-AD56-3291D95015D4}"/>
              </a:ext>
            </a:extLst>
          </p:cNvPr>
          <p:cNvSpPr txBox="1"/>
          <p:nvPr/>
        </p:nvSpPr>
        <p:spPr>
          <a:xfrm>
            <a:off x="1508760" y="2045970"/>
            <a:ext cx="4091940" cy="2862322"/>
          </a:xfrm>
          <a:prstGeom prst="rect">
            <a:avLst/>
          </a:prstGeom>
          <a:solidFill>
            <a:srgbClr val="CCCCFF"/>
          </a:solidFill>
          <a:effectLst>
            <a:outerShdw blurRad="50800" dist="38100" algn="l"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Wingdings" panose="05000000000000000000" pitchFamily="2" charset="2"/>
              <a:buChar char="q"/>
            </a:pPr>
            <a:r>
              <a:rPr lang="tr-TR" dirty="0"/>
              <a:t>1876’ da Alexander Graham Bell telefonu icat etti. Bell ve Thomas Watson adlı elektrik mühendisi bir gönderici ve bir alıcıdan oluşan bir düzenek yaptılar. Alıcı sesi belli bir elektrik akımına dönüştürüyor ve bu akım bir tel aracılığı ile ahizeye taşınıyordu. Tarihteki ilk telefon görüşmesini 10 Mart 1876‘ da Bell yapmıştır.</a:t>
            </a:r>
          </a:p>
        </p:txBody>
      </p:sp>
      <p:pic>
        <p:nvPicPr>
          <p:cNvPr id="9" name="Picture 8">
            <a:extLst>
              <a:ext uri="{FF2B5EF4-FFF2-40B4-BE49-F238E27FC236}">
                <a16:creationId xmlns="" xmlns:a16="http://schemas.microsoft.com/office/drawing/2014/main" id="{EDFAE9B2-8ADF-4416-853D-D1EA4734209A}"/>
              </a:ext>
            </a:extLst>
          </p:cNvPr>
          <p:cNvPicPr>
            <a:picLocks noChangeAspect="1"/>
          </p:cNvPicPr>
          <p:nvPr/>
        </p:nvPicPr>
        <p:blipFill>
          <a:blip r:embed="rId3"/>
          <a:stretch>
            <a:fillRect/>
          </a:stretch>
        </p:blipFill>
        <p:spPr>
          <a:xfrm>
            <a:off x="7319010" y="2045970"/>
            <a:ext cx="3429000" cy="3000375"/>
          </a:xfrm>
          <a:prstGeom prst="roundRect">
            <a:avLst>
              <a:gd name="adj" fmla="val 8594"/>
            </a:avLst>
          </a:prstGeom>
          <a:solidFill>
            <a:srgbClr val="FFFFFF">
              <a:shade val="85000"/>
            </a:srgbClr>
          </a:solidFill>
          <a:ln>
            <a:noFill/>
          </a:ln>
          <a:effectLst>
            <a:outerShdw blurRad="50800" dist="38100" dir="16200000" rotWithShape="0">
              <a:prstClr val="black">
                <a:alpha val="40000"/>
              </a:prstClr>
            </a:outerShdw>
            <a:reflection blurRad="6350" stA="52000" endA="300" endPos="35000" dir="5400000" sy="-100000" algn="bl" rotWithShape="0"/>
          </a:effectLst>
        </p:spPr>
      </p:pic>
      <p:pic>
        <p:nvPicPr>
          <p:cNvPr id="11" name="Picture 10">
            <a:extLst>
              <a:ext uri="{FF2B5EF4-FFF2-40B4-BE49-F238E27FC236}">
                <a16:creationId xmlns="" xmlns:a16="http://schemas.microsoft.com/office/drawing/2014/main" id="{275F2F2C-9C94-4E4D-8735-25DFEF89E71C}"/>
              </a:ext>
            </a:extLst>
          </p:cNvPr>
          <p:cNvPicPr>
            <a:picLocks noChangeAspect="1"/>
          </p:cNvPicPr>
          <p:nvPr/>
        </p:nvPicPr>
        <p:blipFill>
          <a:blip r:embed="rId4"/>
          <a:stretch>
            <a:fillRect/>
          </a:stretch>
        </p:blipFill>
        <p:spPr>
          <a:xfrm>
            <a:off x="-102870" y="4908292"/>
            <a:ext cx="2070735" cy="2070735"/>
          </a:xfrm>
          <a:prstGeom prst="rect">
            <a:avLst/>
          </a:prstGeom>
          <a:effectLst>
            <a:glow rad="101600">
              <a:schemeClr val="accent3">
                <a:lumMod val="60000"/>
                <a:lumOff val="40000"/>
                <a:alpha val="60000"/>
              </a:schemeClr>
            </a:glow>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xmlns="" val="10589993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80">
                                          <p:stCondLst>
                                            <p:cond delay="0"/>
                                          </p:stCondLst>
                                        </p:cTn>
                                        <p:tgtEl>
                                          <p:spTgt spid="9"/>
                                        </p:tgtEl>
                                      </p:cBhvr>
                                    </p:animEffect>
                                    <p:anim calcmode="lin" valueType="num">
                                      <p:cBhvr>
                                        <p:cTn id="1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3" dur="26">
                                          <p:stCondLst>
                                            <p:cond delay="650"/>
                                          </p:stCondLst>
                                        </p:cTn>
                                        <p:tgtEl>
                                          <p:spTgt spid="9"/>
                                        </p:tgtEl>
                                      </p:cBhvr>
                                      <p:to x="100000" y="60000"/>
                                    </p:animScale>
                                    <p:animScale>
                                      <p:cBhvr>
                                        <p:cTn id="24" dur="166" decel="50000">
                                          <p:stCondLst>
                                            <p:cond delay="676"/>
                                          </p:stCondLst>
                                        </p:cTn>
                                        <p:tgtEl>
                                          <p:spTgt spid="9"/>
                                        </p:tgtEl>
                                      </p:cBhvr>
                                      <p:to x="100000" y="100000"/>
                                    </p:animScale>
                                    <p:animScale>
                                      <p:cBhvr>
                                        <p:cTn id="25" dur="26">
                                          <p:stCondLst>
                                            <p:cond delay="1312"/>
                                          </p:stCondLst>
                                        </p:cTn>
                                        <p:tgtEl>
                                          <p:spTgt spid="9"/>
                                        </p:tgtEl>
                                      </p:cBhvr>
                                      <p:to x="100000" y="80000"/>
                                    </p:animScale>
                                    <p:animScale>
                                      <p:cBhvr>
                                        <p:cTn id="26" dur="166" decel="50000">
                                          <p:stCondLst>
                                            <p:cond delay="1338"/>
                                          </p:stCondLst>
                                        </p:cTn>
                                        <p:tgtEl>
                                          <p:spTgt spid="9"/>
                                        </p:tgtEl>
                                      </p:cBhvr>
                                      <p:to x="100000" y="100000"/>
                                    </p:animScale>
                                    <p:animScale>
                                      <p:cBhvr>
                                        <p:cTn id="27" dur="26">
                                          <p:stCondLst>
                                            <p:cond delay="1642"/>
                                          </p:stCondLst>
                                        </p:cTn>
                                        <p:tgtEl>
                                          <p:spTgt spid="9"/>
                                        </p:tgtEl>
                                      </p:cBhvr>
                                      <p:to x="100000" y="90000"/>
                                    </p:animScale>
                                    <p:animScale>
                                      <p:cBhvr>
                                        <p:cTn id="28" dur="166" decel="50000">
                                          <p:stCondLst>
                                            <p:cond delay="1668"/>
                                          </p:stCondLst>
                                        </p:cTn>
                                        <p:tgtEl>
                                          <p:spTgt spid="9"/>
                                        </p:tgtEl>
                                      </p:cBhvr>
                                      <p:to x="100000" y="100000"/>
                                    </p:animScale>
                                    <p:animScale>
                                      <p:cBhvr>
                                        <p:cTn id="29" dur="26">
                                          <p:stCondLst>
                                            <p:cond delay="1808"/>
                                          </p:stCondLst>
                                        </p:cTn>
                                        <p:tgtEl>
                                          <p:spTgt spid="9"/>
                                        </p:tgtEl>
                                      </p:cBhvr>
                                      <p:to x="100000" y="95000"/>
                                    </p:animScale>
                                    <p:animScale>
                                      <p:cBhvr>
                                        <p:cTn id="30" dur="166" decel="50000">
                                          <p:stCondLst>
                                            <p:cond delay="1834"/>
                                          </p:stCondLst>
                                        </p:cTn>
                                        <p:tgtEl>
                                          <p:spTgt spid="9"/>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1EBC22D9-6A51-402F-97BB-864658006430}"/>
              </a:ext>
            </a:extLst>
          </p:cNvPr>
          <p:cNvSpPr txBox="1"/>
          <p:nvPr/>
        </p:nvSpPr>
        <p:spPr>
          <a:xfrm>
            <a:off x="891540" y="228600"/>
            <a:ext cx="10584180" cy="1015663"/>
          </a:xfrm>
          <a:prstGeom prst="rect">
            <a:avLst/>
          </a:prstGeom>
          <a:solidFill>
            <a:srgbClr val="CC99FF"/>
          </a:solidFill>
          <a:effectLst>
            <a:glow rad="63500">
              <a:schemeClr val="accent3">
                <a:satMod val="175000"/>
                <a:alpha val="40000"/>
              </a:schemeClr>
            </a:glow>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a:bevelT w="165100" prst="coolSlant"/>
          </a:sp3d>
        </p:spPr>
        <p:txBody>
          <a:bodyPr wrap="square" rtlCol="0">
            <a:spAutoFit/>
          </a:bodyPr>
          <a:lstStyle/>
          <a:p>
            <a:r>
              <a:rPr lang="tr-TR" sz="6000" dirty="0">
                <a:effectLst>
                  <a:glow rad="63500">
                    <a:schemeClr val="accent4">
                      <a:satMod val="175000"/>
                      <a:alpha val="40000"/>
                    </a:schemeClr>
                  </a:glow>
                  <a:reflection blurRad="6350" stA="55000" endA="300" endPos="45500" dir="5400000" sy="-100000" algn="bl" rotWithShape="0"/>
                </a:effectLst>
              </a:rPr>
              <a:t>4- RADYO</a:t>
            </a:r>
          </a:p>
        </p:txBody>
      </p:sp>
      <p:sp>
        <p:nvSpPr>
          <p:cNvPr id="2" name="TextBox 1">
            <a:extLst>
              <a:ext uri="{FF2B5EF4-FFF2-40B4-BE49-F238E27FC236}">
                <a16:creationId xmlns="" xmlns:a16="http://schemas.microsoft.com/office/drawing/2014/main" id="{98DA182E-833E-4453-A098-D903053F4FE3}"/>
              </a:ext>
            </a:extLst>
          </p:cNvPr>
          <p:cNvSpPr txBox="1"/>
          <p:nvPr/>
        </p:nvSpPr>
        <p:spPr>
          <a:xfrm>
            <a:off x="891540" y="1874520"/>
            <a:ext cx="4297680" cy="3139321"/>
          </a:xfrm>
          <a:prstGeom prst="rect">
            <a:avLst/>
          </a:prstGeom>
          <a:solidFill>
            <a:schemeClr val="tx2">
              <a:lumMod val="40000"/>
              <a:lumOff val="60000"/>
            </a:schemeClr>
          </a:solidFill>
          <a:ln>
            <a:noFill/>
          </a:ln>
          <a:effectLst>
            <a:glow rad="101600">
              <a:schemeClr val="accent3">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90500" h="38100"/>
          </a:sp3d>
        </p:spPr>
        <p:txBody>
          <a:bodyPr wrap="square" rtlCol="0">
            <a:spAutoFit/>
          </a:bodyPr>
          <a:lstStyle/>
          <a:p>
            <a:pPr marL="285750" indent="-285750">
              <a:buFont typeface="Wingdings" panose="05000000000000000000" pitchFamily="2" charset="2"/>
              <a:buChar char="§"/>
            </a:pPr>
            <a:r>
              <a:rPr lang="tr-TR" dirty="0"/>
              <a:t>1902’ de İtalyan mucit Guglielmo Marconi kablo ya da tel olmadan bir yerden diğerlerine mesaj göndermenin yolunu keşfetti. Böylece radyo doğdu. Marconi radarın mucidi Hertz’ in yapmış olduğu deneyleri kullanarak bulunduğu yerden 9 metre uzaktaki bir kapı zilini çalmayı başarabiliyordu ve bunun için her hangi bir kabloya ihtiyaç duymuyordu. Kullandığı yönteme “elektromanyetik” adını vermişti.</a:t>
            </a:r>
          </a:p>
        </p:txBody>
      </p:sp>
      <p:pic>
        <p:nvPicPr>
          <p:cNvPr id="5" name="Picture 4">
            <a:extLst>
              <a:ext uri="{FF2B5EF4-FFF2-40B4-BE49-F238E27FC236}">
                <a16:creationId xmlns="" xmlns:a16="http://schemas.microsoft.com/office/drawing/2014/main" id="{B71DEF23-C302-4BB9-9D85-8FFF37B70F38}"/>
              </a:ext>
            </a:extLst>
          </p:cNvPr>
          <p:cNvPicPr>
            <a:picLocks noChangeAspect="1"/>
          </p:cNvPicPr>
          <p:nvPr/>
        </p:nvPicPr>
        <p:blipFill>
          <a:blip r:embed="rId3"/>
          <a:stretch>
            <a:fillRect/>
          </a:stretch>
        </p:blipFill>
        <p:spPr>
          <a:xfrm>
            <a:off x="5772150" y="2070616"/>
            <a:ext cx="4762500" cy="2943225"/>
          </a:xfrm>
          <a:prstGeom prst="roundRect">
            <a:avLst>
              <a:gd name="adj" fmla="val 16667"/>
            </a:avLst>
          </a:prstGeom>
          <a:ln>
            <a:solidFill>
              <a:schemeClr val="accent3">
                <a:lumMod val="40000"/>
                <a:lumOff val="60000"/>
              </a:schemeClr>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xmlns="" val="137978271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ppt_w</p:attrName>
                                        </p:attrNameLst>
                                      </p:cBhvr>
                                      <p:tavLst>
                                        <p:tav tm="0" fmla="#ppt_w*sin(2.5*pi*$)">
                                          <p:val>
                                            <p:fltVal val="0"/>
                                          </p:val>
                                        </p:tav>
                                        <p:tav tm="100000">
                                          <p:val>
                                            <p:fltVal val="1"/>
                                          </p:val>
                                        </p:tav>
                                      </p:tavLst>
                                    </p:anim>
                                    <p:anim calcmode="lin" valueType="num">
                                      <p:cBhvr>
                                        <p:cTn id="1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F3C27B72-9438-465D-B476-C0B47D7D5148}"/>
              </a:ext>
            </a:extLst>
          </p:cNvPr>
          <p:cNvSpPr txBox="1"/>
          <p:nvPr/>
        </p:nvSpPr>
        <p:spPr>
          <a:xfrm>
            <a:off x="320040" y="102870"/>
            <a:ext cx="11258550" cy="1015663"/>
          </a:xfrm>
          <a:prstGeom prst="rect">
            <a:avLst/>
          </a:prstGeom>
          <a:solidFill>
            <a:schemeClr val="accent6">
              <a:lumMod val="60000"/>
              <a:lumOff val="40000"/>
            </a:schemeClr>
          </a:solidFill>
        </p:spPr>
        <p:txBody>
          <a:bodyPr wrap="square" rtlCol="0">
            <a:spAutoFit/>
            <a:scene3d>
              <a:camera prst="orthographicFront"/>
              <a:lightRig rig="threePt" dir="t"/>
            </a:scene3d>
            <a:sp3d extrusionH="57150">
              <a:bevelT w="38100" h="38100"/>
            </a:sp3d>
          </a:bodyPr>
          <a:lstStyle/>
          <a:p>
            <a:r>
              <a:rPr lang="tr-TR" sz="6000" dirty="0">
                <a:effectLst>
                  <a:glow rad="101600">
                    <a:srgbClr val="FFFF99">
                      <a:alpha val="60000"/>
                    </a:srgbClr>
                  </a:glow>
                  <a:reflection blurRad="6350" stA="55000" endA="300" endPos="45500" dir="5400000" sy="-100000" algn="bl" rotWithShape="0"/>
                </a:effectLst>
              </a:rPr>
              <a:t>5- UYDU</a:t>
            </a:r>
          </a:p>
        </p:txBody>
      </p:sp>
      <p:cxnSp>
        <p:nvCxnSpPr>
          <p:cNvPr id="9" name="Straight Connector 8">
            <a:extLst>
              <a:ext uri="{FF2B5EF4-FFF2-40B4-BE49-F238E27FC236}">
                <a16:creationId xmlns="" xmlns:a16="http://schemas.microsoft.com/office/drawing/2014/main" id="{7A1C9D55-5B2E-4001-95B4-FE1D124B245B}"/>
              </a:ext>
            </a:extLst>
          </p:cNvPr>
          <p:cNvCxnSpPr/>
          <p:nvPr/>
        </p:nvCxnSpPr>
        <p:spPr>
          <a:xfrm>
            <a:off x="0" y="1232833"/>
            <a:ext cx="12192000" cy="0"/>
          </a:xfrm>
          <a:prstGeom prst="line">
            <a:avLst/>
          </a:prstGeom>
        </p:spPr>
        <p:style>
          <a:lnRef idx="3">
            <a:schemeClr val="dk1"/>
          </a:lnRef>
          <a:fillRef idx="0">
            <a:schemeClr val="dk1"/>
          </a:fillRef>
          <a:effectRef idx="2">
            <a:schemeClr val="dk1"/>
          </a:effectRef>
          <a:fontRef idx="minor">
            <a:schemeClr val="tx1"/>
          </a:fontRef>
        </p:style>
      </p:cxnSp>
      <p:sp>
        <p:nvSpPr>
          <p:cNvPr id="10" name="TextBox 9">
            <a:extLst>
              <a:ext uri="{FF2B5EF4-FFF2-40B4-BE49-F238E27FC236}">
                <a16:creationId xmlns="" xmlns:a16="http://schemas.microsoft.com/office/drawing/2014/main" id="{62764C7C-AF5D-4854-A2FD-6457EA92765F}"/>
              </a:ext>
            </a:extLst>
          </p:cNvPr>
          <p:cNvSpPr txBox="1"/>
          <p:nvPr/>
        </p:nvSpPr>
        <p:spPr>
          <a:xfrm>
            <a:off x="320040" y="1703070"/>
            <a:ext cx="4217670" cy="2308324"/>
          </a:xfrm>
          <a:prstGeom prst="rect">
            <a:avLst/>
          </a:prstGeom>
          <a:noFill/>
        </p:spPr>
        <p:txBody>
          <a:bodyPr wrap="square" rtlCol="0">
            <a:spAutoFit/>
            <a:scene3d>
              <a:camera prst="orthographicFront"/>
              <a:lightRig rig="threePt" dir="t"/>
            </a:scene3d>
            <a:sp3d extrusionH="57150">
              <a:bevelT w="38100" h="38100"/>
            </a:sp3d>
          </a:bodyPr>
          <a:lstStyle/>
          <a:p>
            <a:pPr marL="285750" indent="-285750">
              <a:buFont typeface="Wingdings" panose="05000000000000000000" pitchFamily="2" charset="2"/>
              <a:buChar char="q"/>
            </a:pPr>
            <a:r>
              <a:rPr lang="tr-TR" dirty="0">
                <a:effectLst>
                  <a:reflection blurRad="304800" endPos="0" dir="5400000" sy="-100000" algn="bl" rotWithShape="0"/>
                </a:effectLst>
              </a:rPr>
              <a:t>4 Ekim 1957’ de Ruslar ilk uydu Sputnik’ i Dünya yörüngesine yerleştirdi. Dünya’ nın ilk yapay uydusu sadece bir basket topu büyüklüğünde olup 82 kg ağırlığındaydı. Bu minik uydu 98 dakika içinde yörüngeye yerleştirilmişti. Sputnik insanoğlu için uzay çağının başlangıcı demekti.</a:t>
            </a:r>
          </a:p>
        </p:txBody>
      </p:sp>
      <p:pic>
        <p:nvPicPr>
          <p:cNvPr id="12" name="Picture 11">
            <a:extLst>
              <a:ext uri="{FF2B5EF4-FFF2-40B4-BE49-F238E27FC236}">
                <a16:creationId xmlns="" xmlns:a16="http://schemas.microsoft.com/office/drawing/2014/main" id="{2329C735-C5A1-4596-BE46-83817EE484BD}"/>
              </a:ext>
            </a:extLst>
          </p:cNvPr>
          <p:cNvPicPr>
            <a:picLocks noChangeAspect="1"/>
          </p:cNvPicPr>
          <p:nvPr/>
        </p:nvPicPr>
        <p:blipFill>
          <a:blip r:embed="rId3"/>
          <a:stretch>
            <a:fillRect/>
          </a:stretch>
        </p:blipFill>
        <p:spPr>
          <a:xfrm>
            <a:off x="5657850" y="1703070"/>
            <a:ext cx="4335780" cy="3179572"/>
          </a:xfrm>
          <a:prstGeom prst="rect">
            <a:avLst/>
          </a:prstGeom>
          <a:ln>
            <a:noFill/>
          </a:ln>
          <a:effectLst>
            <a:glow rad="63500">
              <a:schemeClr val="accent1">
                <a:satMod val="175000"/>
                <a:alpha val="40000"/>
              </a:schemeClr>
            </a:glow>
            <a:outerShdw blurRad="76200" dir="18900000" sy="23000" kx="-1200000" algn="bl" rotWithShape="0">
              <a:prstClr val="black">
                <a:alpha val="20000"/>
              </a:prstClr>
            </a:outerShdw>
            <a:reflection blurRad="6350" stA="52000" endA="300" endPos="35000" dir="5400000" sy="-100000" algn="bl" rotWithShape="0"/>
          </a:effectLst>
        </p:spPr>
      </p:pic>
    </p:spTree>
    <p:extLst>
      <p:ext uri="{BB962C8B-B14F-4D97-AF65-F5344CB8AC3E}">
        <p14:creationId xmlns:p14="http://schemas.microsoft.com/office/powerpoint/2010/main" xmlns="" val="204421968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anim calcmode="lin" valueType="num">
                                      <p:cBhvr>
                                        <p:cTn id="15" dur="2000" fill="hold"/>
                                        <p:tgtEl>
                                          <p:spTgt spid="10"/>
                                        </p:tgtEl>
                                        <p:attrNameLst>
                                          <p:attrName>ppt_w</p:attrName>
                                        </p:attrNameLst>
                                      </p:cBhvr>
                                      <p:tavLst>
                                        <p:tav tm="0" fmla="#ppt_w*sin(2.5*pi*$)">
                                          <p:val>
                                            <p:fltVal val="0"/>
                                          </p:val>
                                        </p:tav>
                                        <p:tav tm="100000">
                                          <p:val>
                                            <p:fltVal val="1"/>
                                          </p:val>
                                        </p:tav>
                                      </p:tavLst>
                                    </p:anim>
                                    <p:anim calcmode="lin" valueType="num">
                                      <p:cBhvr>
                                        <p:cTn id="16" dur="20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BE5A7AB1-0B26-4A95-9282-7B8D54AD2186}"/>
              </a:ext>
            </a:extLst>
          </p:cNvPr>
          <p:cNvSpPr txBox="1"/>
          <p:nvPr/>
        </p:nvSpPr>
        <p:spPr>
          <a:xfrm>
            <a:off x="902970" y="91440"/>
            <a:ext cx="10378440" cy="1015663"/>
          </a:xfrm>
          <a:prstGeom prst="rect">
            <a:avLst/>
          </a:prstGeom>
          <a:solidFill>
            <a:srgbClr val="FFCCCC"/>
          </a:solidFill>
          <a:effectLst>
            <a:glow rad="101600">
              <a:schemeClr val="accent3">
                <a:satMod val="175000"/>
                <a:alpha val="40000"/>
              </a:schemeClr>
            </a:glow>
            <a:outerShdw blurRad="50800" dist="38100" dir="2700000" algn="tl" rotWithShape="0">
              <a:prstClr val="black">
                <a:alpha val="40000"/>
              </a:prstClr>
            </a:outerShdw>
            <a:reflection blurRad="6350" stA="52000" endA="300" endPos="35000" dir="5400000" sy="-100000" algn="bl" rotWithShape="0"/>
          </a:effectLst>
        </p:spPr>
        <p:txBody>
          <a:bodyPr wrap="square" rtlCol="0">
            <a:spAutoFit/>
            <a:scene3d>
              <a:camera prst="orthographicFront"/>
              <a:lightRig rig="threePt" dir="t"/>
            </a:scene3d>
            <a:sp3d extrusionH="57150">
              <a:bevelT w="38100" h="38100"/>
            </a:sp3d>
          </a:bodyPr>
          <a:lstStyle/>
          <a:p>
            <a:r>
              <a:rPr lang="tr-TR" sz="6000" dirty="0">
                <a:effectLst>
                  <a:glow rad="101600">
                    <a:srgbClr val="FF9999">
                      <a:alpha val="60000"/>
                    </a:srgbClr>
                  </a:glow>
                  <a:reflection blurRad="6350" stA="55000" endA="300" endPos="45500" dir="5400000" sy="-100000" algn="bl" rotWithShape="0"/>
                </a:effectLst>
              </a:rPr>
              <a:t>6- FAKS</a:t>
            </a:r>
          </a:p>
        </p:txBody>
      </p:sp>
      <p:sp>
        <p:nvSpPr>
          <p:cNvPr id="5" name="TextBox 4">
            <a:extLst>
              <a:ext uri="{FF2B5EF4-FFF2-40B4-BE49-F238E27FC236}">
                <a16:creationId xmlns="" xmlns:a16="http://schemas.microsoft.com/office/drawing/2014/main" id="{AD2DC206-4D82-45AF-8611-406C7DB418B3}"/>
              </a:ext>
            </a:extLst>
          </p:cNvPr>
          <p:cNvSpPr txBox="1"/>
          <p:nvPr/>
        </p:nvSpPr>
        <p:spPr>
          <a:xfrm>
            <a:off x="902970" y="1737360"/>
            <a:ext cx="3737610" cy="2862322"/>
          </a:xfrm>
          <a:prstGeom prst="rect">
            <a:avLst/>
          </a:prstGeom>
          <a:solidFill>
            <a:srgbClr val="CCFFFF"/>
          </a:solidFill>
          <a:effectLst>
            <a:glow rad="139700">
              <a:schemeClr val="accent2">
                <a:satMod val="175000"/>
                <a:alpha val="40000"/>
              </a:schemeClr>
            </a:glow>
            <a:outerShdw blurRad="50800" dist="38100" dir="2700000" algn="tl"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Wingdings" panose="05000000000000000000" pitchFamily="2" charset="2"/>
              <a:buChar char="§"/>
            </a:pPr>
            <a:r>
              <a:rPr lang="tr-TR" dirty="0"/>
              <a:t>1843’ te üretilen ilk faks makinesi kabartma harfleri tarayarak elektrik sinyalleri gönderen bir sarkaçtan oluşuyordu. Modern faks makinelerinde ise gönderilen dokümandan yansıyan ışığı algılayan diyotlar kullanılır. 1922’ de Alman fizikçi Arthur Korn radyo dalgaları ile Avrupa’ dan Amerika’ ya fotoğraf göndermiştir.</a:t>
            </a:r>
          </a:p>
        </p:txBody>
      </p:sp>
      <p:pic>
        <p:nvPicPr>
          <p:cNvPr id="7" name="Picture 6">
            <a:extLst>
              <a:ext uri="{FF2B5EF4-FFF2-40B4-BE49-F238E27FC236}">
                <a16:creationId xmlns="" xmlns:a16="http://schemas.microsoft.com/office/drawing/2014/main" id="{EA0CBB88-3D5D-4DF5-A8C7-DFF1A493EBF3}"/>
              </a:ext>
            </a:extLst>
          </p:cNvPr>
          <p:cNvPicPr>
            <a:picLocks noChangeAspect="1"/>
          </p:cNvPicPr>
          <p:nvPr/>
        </p:nvPicPr>
        <p:blipFill>
          <a:blip r:embed="rId3"/>
          <a:stretch>
            <a:fillRect/>
          </a:stretch>
        </p:blipFill>
        <p:spPr>
          <a:xfrm>
            <a:off x="5984951" y="1737360"/>
            <a:ext cx="4176319" cy="3006090"/>
          </a:xfrm>
          <a:prstGeom prst="rect">
            <a:avLst/>
          </a:prstGeom>
          <a:ln w="190500" cap="sq">
            <a:solidFill>
              <a:srgbClr val="66CCFF"/>
            </a:solidFill>
            <a:prstDash val="solid"/>
            <a:miter lim="800000"/>
          </a:ln>
          <a:effectLst>
            <a:outerShdw blurRad="50800" dist="38100" dir="2700000" algn="tl" rotWithShape="0">
              <a:prstClr val="black">
                <a:alpha val="40000"/>
              </a:prstClr>
            </a:outerShdw>
            <a:reflection blurRad="6350" stA="52000" endA="300" endPos="35000" dir="5400000" sy="-100000" algn="bl" rotWithShape="0"/>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xmlns="" val="307252912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D1551BD9-0F90-4D3F-ADB0-2F78D2D1F7C4}"/>
              </a:ext>
            </a:extLst>
          </p:cNvPr>
          <p:cNvSpPr txBox="1"/>
          <p:nvPr/>
        </p:nvSpPr>
        <p:spPr>
          <a:xfrm>
            <a:off x="1783080" y="125730"/>
            <a:ext cx="10184130" cy="1040130"/>
          </a:xfrm>
          <a:prstGeom prst="rect">
            <a:avLst/>
          </a:prstGeom>
          <a:solidFill>
            <a:schemeClr val="accent2">
              <a:lumMod val="40000"/>
              <a:lumOff val="60000"/>
            </a:schemeClr>
          </a:solidFill>
        </p:spPr>
        <p:txBody>
          <a:bodyPr wrap="square" rtlCol="0">
            <a:spAutoFit/>
            <a:scene3d>
              <a:camera prst="orthographicFront"/>
              <a:lightRig rig="threePt" dir="t"/>
            </a:scene3d>
            <a:sp3d extrusionH="57150">
              <a:bevelT w="38100" h="38100"/>
            </a:sp3d>
          </a:bodyPr>
          <a:lstStyle/>
          <a:p>
            <a:r>
              <a:rPr lang="tr-TR" sz="6000" dirty="0">
                <a:solidFill>
                  <a:sysClr val="windowText" lastClr="000000"/>
                </a:solidFill>
                <a:effectLst>
                  <a:glow rad="63500">
                    <a:schemeClr val="accent3">
                      <a:satMod val="175000"/>
                      <a:alpha val="40000"/>
                    </a:schemeClr>
                  </a:glow>
                  <a:outerShdw blurRad="60007" dist="310007" dir="7680000" sy="30000" kx="1300200" algn="ctr" rotWithShape="0">
                    <a:prstClr val="black">
                      <a:alpha val="32000"/>
                    </a:prstClr>
                  </a:outerShdw>
                </a:effectLst>
              </a:rPr>
              <a:t>7- HABERLEŞME KULELERİ</a:t>
            </a:r>
          </a:p>
        </p:txBody>
      </p:sp>
      <p:sp>
        <p:nvSpPr>
          <p:cNvPr id="5" name="TextBox 4">
            <a:extLst>
              <a:ext uri="{FF2B5EF4-FFF2-40B4-BE49-F238E27FC236}">
                <a16:creationId xmlns="" xmlns:a16="http://schemas.microsoft.com/office/drawing/2014/main" id="{151553B5-07BC-4140-A519-53D3F69ADA23}"/>
              </a:ext>
            </a:extLst>
          </p:cNvPr>
          <p:cNvSpPr txBox="1"/>
          <p:nvPr/>
        </p:nvSpPr>
        <p:spPr>
          <a:xfrm>
            <a:off x="1863090" y="1691640"/>
            <a:ext cx="4572000" cy="2585323"/>
          </a:xfrm>
          <a:prstGeom prst="rect">
            <a:avLst/>
          </a:prstGeom>
          <a:solidFill>
            <a:srgbClr val="CCCCFF"/>
          </a:solidFill>
          <a:effectLst>
            <a:glow rad="101600">
              <a:schemeClr val="accent3">
                <a:lumMod val="40000"/>
                <a:lumOff val="60000"/>
                <a:alpha val="60000"/>
              </a:schemeClr>
            </a:glow>
            <a:outerShdw blurRad="50800" dist="38100" dir="2700000" algn="tl"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Wingdings" panose="05000000000000000000" pitchFamily="2" charset="2"/>
              <a:buChar char="q"/>
            </a:pPr>
            <a:r>
              <a:rPr lang="tr-TR" dirty="0"/>
              <a:t>Claude Chappe tepelerin üzerine kurulmuş kulelerden oluşan bir ağ sistemi geliştirdi. Her kulenin üzerinde 49 değişik konuma ayarlanabilen iki uzun oka sahip bir makine vardı. Her konum bir harfe ya da rakama karşılık geliyordu. Operatörler böylece bir kuleden ötekine mesaj gönderebiliyorlardı. Bu sistem çok başarılı oldu ve 4.828 km’ lik bir ağ kulelerle birbirine bağlandı.</a:t>
            </a:r>
          </a:p>
        </p:txBody>
      </p:sp>
      <p:pic>
        <p:nvPicPr>
          <p:cNvPr id="7" name="Picture 6">
            <a:extLst>
              <a:ext uri="{FF2B5EF4-FFF2-40B4-BE49-F238E27FC236}">
                <a16:creationId xmlns="" xmlns:a16="http://schemas.microsoft.com/office/drawing/2014/main" id="{7F90FAC6-6100-4003-B686-463122CC760E}"/>
              </a:ext>
            </a:extLst>
          </p:cNvPr>
          <p:cNvPicPr>
            <a:picLocks noChangeAspect="1"/>
          </p:cNvPicPr>
          <p:nvPr/>
        </p:nvPicPr>
        <p:blipFill>
          <a:blip r:embed="rId3"/>
          <a:stretch>
            <a:fillRect/>
          </a:stretch>
        </p:blipFill>
        <p:spPr>
          <a:xfrm>
            <a:off x="6949147" y="1691640"/>
            <a:ext cx="4467518" cy="4572000"/>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xmlns="" val="4322427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A06A05F8-6C7C-4C4C-ACBA-6A164408D286}"/>
              </a:ext>
            </a:extLst>
          </p:cNvPr>
          <p:cNvSpPr txBox="1"/>
          <p:nvPr/>
        </p:nvSpPr>
        <p:spPr>
          <a:xfrm>
            <a:off x="536091" y="301213"/>
            <a:ext cx="9294607" cy="1015663"/>
          </a:xfrm>
          <a:prstGeom prst="rect">
            <a:avLst/>
          </a:prstGeom>
          <a:effectLst>
            <a:glow rad="63500">
              <a:schemeClr val="accent1">
                <a:satMod val="175000"/>
                <a:alpha val="40000"/>
              </a:schemeClr>
            </a:glow>
            <a:outerShdw blurRad="50800" dist="38100" dir="10800000" algn="r" rotWithShape="0">
              <a:prstClr val="black">
                <a:alpha val="40000"/>
              </a:prstClr>
            </a:outerShdw>
            <a:reflection blurRad="6350" stA="52000" endA="300" endPos="35000" dir="5400000" sy="-100000" algn="bl" rotWithShape="0"/>
          </a:effectLst>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tr-TR" sz="6000" dirty="0">
                <a:effectLst>
                  <a:glow rad="63500">
                    <a:schemeClr val="accent5">
                      <a:satMod val="175000"/>
                      <a:alpha val="40000"/>
                    </a:schemeClr>
                  </a:glow>
                  <a:reflection blurRad="6350" stA="55000" endA="300" endPos="45500" dir="5400000" sy="-100000" algn="bl" rotWithShape="0"/>
                </a:effectLst>
              </a:rPr>
              <a:t>Teknoloji Tasarım Nedir ?</a:t>
            </a:r>
          </a:p>
        </p:txBody>
      </p:sp>
      <p:pic>
        <p:nvPicPr>
          <p:cNvPr id="7" name="Picture 6">
            <a:extLst>
              <a:ext uri="{FF2B5EF4-FFF2-40B4-BE49-F238E27FC236}">
                <a16:creationId xmlns="" xmlns:a16="http://schemas.microsoft.com/office/drawing/2014/main" id="{20886C14-FA27-4BF8-AA8D-5C322C653AEB}"/>
              </a:ext>
            </a:extLst>
          </p:cNvPr>
          <p:cNvPicPr>
            <a:picLocks noChangeAspect="1"/>
          </p:cNvPicPr>
          <p:nvPr/>
        </p:nvPicPr>
        <p:blipFill>
          <a:blip r:embed="rId3"/>
          <a:stretch>
            <a:fillRect/>
          </a:stretch>
        </p:blipFill>
        <p:spPr>
          <a:xfrm>
            <a:off x="6330877" y="2029667"/>
            <a:ext cx="3048000" cy="1941576"/>
          </a:xfrm>
          <a:prstGeom prst="rect">
            <a:avLst/>
          </a:prstGeom>
          <a:ln w="190500" cap="sq">
            <a:solidFill>
              <a:srgbClr val="C8C6BD"/>
            </a:solidFill>
            <a:prstDash val="solid"/>
            <a:miter lim="800000"/>
          </a:ln>
          <a:effectLst>
            <a:glow rad="228600">
              <a:schemeClr val="accent4">
                <a:satMod val="175000"/>
                <a:alpha val="40000"/>
              </a:schemeClr>
            </a:glow>
            <a:outerShdw blurRad="76200" dir="13500000" sy="23000" kx="1200000" algn="br" rotWithShape="0">
              <a:prstClr val="black">
                <a:alpha val="20000"/>
              </a:prstClr>
            </a:outerShdw>
          </a:effectLst>
          <a:scene3d>
            <a:camera prst="orthographicFront"/>
            <a:lightRig rig="threePt" dir="t">
              <a:rot lat="0" lon="0" rev="2100000"/>
            </a:lightRig>
          </a:scene3d>
          <a:sp3d extrusionH="25400">
            <a:bevelT w="304800" h="152400" prst="hardEdge"/>
            <a:extrusionClr>
              <a:srgbClr val="000000"/>
            </a:extrusionClr>
          </a:sp3d>
        </p:spPr>
      </p:pic>
      <p:sp>
        <p:nvSpPr>
          <p:cNvPr id="5" name="TextBox 4">
            <a:extLst>
              <a:ext uri="{FF2B5EF4-FFF2-40B4-BE49-F238E27FC236}">
                <a16:creationId xmlns="" xmlns:a16="http://schemas.microsoft.com/office/drawing/2014/main" id="{93FDF8AB-E621-43BF-8095-651FAB0DC297}"/>
              </a:ext>
            </a:extLst>
          </p:cNvPr>
          <p:cNvSpPr txBox="1"/>
          <p:nvPr/>
        </p:nvSpPr>
        <p:spPr>
          <a:xfrm>
            <a:off x="536091" y="1707794"/>
            <a:ext cx="3905026" cy="2585323"/>
          </a:xfrm>
          <a:prstGeom prst="rect">
            <a:avLst/>
          </a:prstGeom>
          <a:effectLst>
            <a:glow rad="228600">
              <a:schemeClr val="accent4">
                <a:satMod val="175000"/>
                <a:alpha val="40000"/>
              </a:schemeClr>
            </a:glo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marL="285750" indent="-285750">
              <a:buFont typeface="Wingdings" panose="05000000000000000000" pitchFamily="2" charset="2"/>
              <a:buChar char="§"/>
            </a:pPr>
            <a:r>
              <a:rPr lang="tr-TR" dirty="0"/>
              <a:t>Teknoloji, insan hayatının kalitesini artırmak amacıyla yaratıcılık ve zekânın; bilim, sanat, mühendislik, ekonomi ve sosyal çalışmayla oluşturulan bir bireşimidir. Herhangi bir şeyi daha iyi, daha hızlı, daha kolay, daha ekonomik ve daha verimli yapma girişimidir. Tasarım, zihinde canlandırılan biçimdir.</a:t>
            </a:r>
          </a:p>
        </p:txBody>
      </p:sp>
      <p:sp>
        <p:nvSpPr>
          <p:cNvPr id="8" name="Star: 5 Points 7">
            <a:extLst>
              <a:ext uri="{FF2B5EF4-FFF2-40B4-BE49-F238E27FC236}">
                <a16:creationId xmlns="" xmlns:a16="http://schemas.microsoft.com/office/drawing/2014/main" id="{58CE22AF-A558-462F-AE07-DFD753403154}"/>
              </a:ext>
            </a:extLst>
          </p:cNvPr>
          <p:cNvSpPr/>
          <p:nvPr/>
        </p:nvSpPr>
        <p:spPr>
          <a:xfrm>
            <a:off x="4143489" y="3881733"/>
            <a:ext cx="2485017" cy="2097742"/>
          </a:xfrm>
          <a:prstGeom prst="star5">
            <a:avLst>
              <a:gd name="adj" fmla="val 18170"/>
              <a:gd name="hf" fmla="val 105146"/>
              <a:gd name="vf" fmla="val 110557"/>
            </a:avLst>
          </a:prstGeom>
          <a:effectLst>
            <a:glow rad="101600">
              <a:schemeClr val="accent4">
                <a:satMod val="175000"/>
                <a:alpha val="40000"/>
              </a:schemeClr>
            </a:glow>
            <a:outerShdw blurRad="76200" dir="18900000" sy="23000" kx="-1200000" algn="bl" rotWithShape="0">
              <a:prstClr val="black">
                <a:alpha val="20000"/>
              </a:prstClr>
            </a:outerShdw>
            <a:reflection blurRad="6350" stA="52000" endA="300" endPos="35000" dir="5400000" sy="-100000" algn="bl" rotWithShape="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solidFill>
                <a:srgbClr val="FFFF00"/>
              </a:solidFill>
            </a:endParaRPr>
          </a:p>
        </p:txBody>
      </p:sp>
    </p:spTree>
    <p:extLst>
      <p:ext uri="{BB962C8B-B14F-4D97-AF65-F5344CB8AC3E}">
        <p14:creationId xmlns:p14="http://schemas.microsoft.com/office/powerpoint/2010/main" xmlns="" val="410804706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81A6570F-AB60-4E71-BD59-A11F63045058}"/>
              </a:ext>
            </a:extLst>
          </p:cNvPr>
          <p:cNvSpPr txBox="1"/>
          <p:nvPr/>
        </p:nvSpPr>
        <p:spPr>
          <a:xfrm>
            <a:off x="1005840" y="160020"/>
            <a:ext cx="10435590" cy="1015663"/>
          </a:xfrm>
          <a:prstGeom prst="rect">
            <a:avLst/>
          </a:prstGeom>
          <a:solidFill>
            <a:schemeClr val="accent1">
              <a:lumMod val="40000"/>
              <a:lumOff val="60000"/>
            </a:schemeClr>
          </a:solidFill>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threePt" dir="t"/>
          </a:scene3d>
          <a:sp3d>
            <a:bevelT/>
          </a:sp3d>
        </p:spPr>
        <p:txBody>
          <a:bodyPr wrap="square" rtlCol="0">
            <a:spAutoFit/>
          </a:bodyPr>
          <a:lstStyle/>
          <a:p>
            <a:r>
              <a:rPr lang="tr-TR" sz="6000" dirty="0">
                <a:effectLst>
                  <a:glow rad="63500">
                    <a:schemeClr val="accent3">
                      <a:satMod val="175000"/>
                      <a:alpha val="40000"/>
                    </a:schemeClr>
                  </a:glow>
                  <a:reflection blurRad="6350" stA="55000" endA="300" endPos="45500" dir="5400000" sy="-100000" algn="bl" rotWithShape="0"/>
                </a:effectLst>
              </a:rPr>
              <a:t>8-ÇENGELLİ İĞNE</a:t>
            </a:r>
          </a:p>
        </p:txBody>
      </p:sp>
      <p:sp>
        <p:nvSpPr>
          <p:cNvPr id="5" name="TextBox 4">
            <a:extLst>
              <a:ext uri="{FF2B5EF4-FFF2-40B4-BE49-F238E27FC236}">
                <a16:creationId xmlns="" xmlns:a16="http://schemas.microsoft.com/office/drawing/2014/main" id="{F8AA1FBE-74A4-4F23-BAE1-D3D5F14F3DC6}"/>
              </a:ext>
            </a:extLst>
          </p:cNvPr>
          <p:cNvSpPr txBox="1"/>
          <p:nvPr/>
        </p:nvSpPr>
        <p:spPr>
          <a:xfrm>
            <a:off x="1005840" y="1863090"/>
            <a:ext cx="4640580" cy="2585323"/>
          </a:xfrm>
          <a:prstGeom prst="rect">
            <a:avLst/>
          </a:prstGeom>
          <a:solidFill>
            <a:schemeClr val="tx2">
              <a:lumMod val="20000"/>
              <a:lumOff val="80000"/>
            </a:schemeClr>
          </a:solidFill>
          <a:effectLst>
            <a:outerShdw blurRad="50800" dist="38100" dir="18900000" algn="bl"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Wingdings" panose="05000000000000000000" pitchFamily="2" charset="2"/>
              <a:buChar char="v"/>
            </a:pPr>
            <a:r>
              <a:rPr lang="tr-TR" dirty="0"/>
              <a:t>Claude Chappe tepelerin üzerine kurulmuş kulelerden oluşan bir ağ sistemi geliştirdi. Her kulenin üzerinde 49 değişik konuma ayarlanabilen iki uzun oka sahip bir makine vardı. Her konum bir harfe ya da rakama karşılık geliyordu. Operatörler böylece bir kuleden ötekine mesaj gönderebiliyorlardı. Bu sistem çok başarılı oldu ve 4.828 km’ lik bir ağ kulelerle birbirine bağlandı.</a:t>
            </a:r>
          </a:p>
        </p:txBody>
      </p:sp>
      <p:pic>
        <p:nvPicPr>
          <p:cNvPr id="7" name="Picture 6">
            <a:extLst>
              <a:ext uri="{FF2B5EF4-FFF2-40B4-BE49-F238E27FC236}">
                <a16:creationId xmlns="" xmlns:a16="http://schemas.microsoft.com/office/drawing/2014/main" id="{85A7BB72-CE82-4BCE-8B40-A2AFB17BFA00}"/>
              </a:ext>
            </a:extLst>
          </p:cNvPr>
          <p:cNvPicPr>
            <a:picLocks noChangeAspect="1"/>
          </p:cNvPicPr>
          <p:nvPr/>
        </p:nvPicPr>
        <p:blipFill>
          <a:blip r:embed="rId3"/>
          <a:stretch>
            <a:fillRect/>
          </a:stretch>
        </p:blipFill>
        <p:spPr>
          <a:xfrm>
            <a:off x="6440804" y="1874520"/>
            <a:ext cx="4371976" cy="3177540"/>
          </a:xfrm>
          <a:prstGeom prst="rect">
            <a:avLst/>
          </a:prstGeom>
          <a:solidFill>
            <a:srgbClr val="FFFFFF">
              <a:shade val="85000"/>
            </a:srgbClr>
          </a:solidFill>
          <a:ln w="190500" cap="rnd">
            <a:solidFill>
              <a:srgbClr val="FF9933"/>
            </a:solidFill>
          </a:ln>
          <a:effectLst>
            <a:outerShdw blurRad="63500" sx="102000" sy="102000" algn="ctr" rotWithShape="0">
              <a:prstClr val="black">
                <a:alpha val="40000"/>
              </a:prstClr>
            </a:outerShdw>
            <a:reflection blurRad="6350" stA="52000" endA="300" endPos="35000" dir="5400000" sy="-100000" algn="bl" rotWithShape="0"/>
            <a:softEdge rad="12700"/>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xmlns="" val="192874664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CCC5DD92-9A61-4370-AF10-8997C8C3A3DC}"/>
              </a:ext>
            </a:extLst>
          </p:cNvPr>
          <p:cNvSpPr txBox="1"/>
          <p:nvPr/>
        </p:nvSpPr>
        <p:spPr>
          <a:xfrm>
            <a:off x="1051560" y="137160"/>
            <a:ext cx="9875520" cy="1015663"/>
          </a:xfrm>
          <a:prstGeom prst="rect">
            <a:avLst/>
          </a:prstGeom>
          <a:solidFill>
            <a:schemeClr val="accent6">
              <a:lumMod val="60000"/>
              <a:lumOff val="40000"/>
            </a:schemeClr>
          </a:solidFill>
          <a:effectLst>
            <a:outerShdw blurRad="50800" dist="38100" dir="2700000" algn="tl" rotWithShape="0">
              <a:prstClr val="black">
                <a:alpha val="40000"/>
              </a:prstClr>
            </a:outerShdw>
            <a:reflection blurRad="6350" stA="52000" endA="300" endPos="35000" dir="5400000" sy="-100000" algn="bl" rotWithShape="0"/>
          </a:effectLst>
        </p:spPr>
        <p:txBody>
          <a:bodyPr wrap="square" rtlCol="0">
            <a:spAutoFit/>
          </a:bodyPr>
          <a:lstStyle/>
          <a:p>
            <a:r>
              <a:rPr lang="tr-TR" sz="6000" dirty="0">
                <a:effectLst>
                  <a:glow rad="63500">
                    <a:schemeClr val="accent6">
                      <a:satMod val="175000"/>
                      <a:alpha val="40000"/>
                    </a:schemeClr>
                  </a:glow>
                  <a:reflection blurRad="6350" stA="55000" endA="300" endPos="45500" dir="5400000" sy="-100000" algn="bl" rotWithShape="0"/>
                </a:effectLst>
              </a:rPr>
              <a:t>9- TRAFİK IŞIKLARI</a:t>
            </a:r>
          </a:p>
        </p:txBody>
      </p:sp>
      <p:sp>
        <p:nvSpPr>
          <p:cNvPr id="5" name="TextBox 4">
            <a:extLst>
              <a:ext uri="{FF2B5EF4-FFF2-40B4-BE49-F238E27FC236}">
                <a16:creationId xmlns="" xmlns:a16="http://schemas.microsoft.com/office/drawing/2014/main" id="{6A862245-8584-4D64-A702-DD7AC29FFFC9}"/>
              </a:ext>
            </a:extLst>
          </p:cNvPr>
          <p:cNvSpPr txBox="1"/>
          <p:nvPr/>
        </p:nvSpPr>
        <p:spPr>
          <a:xfrm>
            <a:off x="1051560" y="1737360"/>
            <a:ext cx="4251960" cy="3693319"/>
          </a:xfrm>
          <a:prstGeom prst="rect">
            <a:avLst/>
          </a:prstGeom>
          <a:solidFill>
            <a:schemeClr val="accent3">
              <a:lumMod val="60000"/>
              <a:lumOff val="40000"/>
            </a:schemeClr>
          </a:solidFill>
          <a:effectLst>
            <a:outerShdw blurRad="50800" dist="38100" dir="2700000" algn="tl"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Arial" panose="020B0604020202020204" pitchFamily="34" charset="0"/>
              <a:buChar char="•"/>
            </a:pPr>
            <a:r>
              <a:rPr lang="tr-TR" dirty="0"/>
              <a:t>1923’ te Gervett A. Morgan elektrikli trafik ışıklarını geliştirdi. Üzerinde “dur” ve “geç” yazan trafik işaret kolları ilk kez 1868’ de kullanılmıştır. Sonraları gaz lambasıyla çalışan renkli trafik ışıkları kamu kullanımına sunuldu. İçindeki gaz lambası vasıtasıyla trafiği düzenleyen bu sistem o tarihlerde gaz lambalarından birinin patlaması sonucu bir polisin ölmesine neden olunca yeni arayışlara gidildi. Bu soruna çare arayan Morgan yeşil sarı ve kırmızı renklerden oluşan elektrikli trafik ışıklarını geliştirdi.</a:t>
            </a:r>
          </a:p>
        </p:txBody>
      </p:sp>
      <p:pic>
        <p:nvPicPr>
          <p:cNvPr id="7" name="Picture 6">
            <a:extLst>
              <a:ext uri="{FF2B5EF4-FFF2-40B4-BE49-F238E27FC236}">
                <a16:creationId xmlns="" xmlns:a16="http://schemas.microsoft.com/office/drawing/2014/main" id="{ADBDE978-67F8-4577-8CB0-FBD6A98B96F6}"/>
              </a:ext>
            </a:extLst>
          </p:cNvPr>
          <p:cNvPicPr>
            <a:picLocks noChangeAspect="1"/>
          </p:cNvPicPr>
          <p:nvPr/>
        </p:nvPicPr>
        <p:blipFill>
          <a:blip r:embed="rId3"/>
          <a:stretch>
            <a:fillRect/>
          </a:stretch>
        </p:blipFill>
        <p:spPr>
          <a:xfrm>
            <a:off x="6104819" y="1737360"/>
            <a:ext cx="4822261" cy="3693319"/>
          </a:xfrm>
          <a:prstGeom prst="rect">
            <a:avLst/>
          </a:prstGeom>
          <a:ln w="127000" cap="rnd">
            <a:solidFill>
              <a:srgbClr val="FFFFFF"/>
            </a:solidFill>
          </a:ln>
          <a:effectLst>
            <a:outerShdw blurRad="50800" dist="38100" dir="2700000" algn="tl" rotWithShape="0">
              <a:prstClr val="black">
                <a:alpha val="40000"/>
              </a:prstClr>
            </a:outerShdw>
            <a:reflection blurRad="6350" stA="50000" endA="300" endPos="38500" dist="50800" dir="5400000" sy="-100000" algn="bl" rotWithShape="0"/>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11603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2AA7CBB0-1117-45F4-95C0-1873C399353B}"/>
              </a:ext>
            </a:extLst>
          </p:cNvPr>
          <p:cNvSpPr txBox="1"/>
          <p:nvPr/>
        </p:nvSpPr>
        <p:spPr>
          <a:xfrm>
            <a:off x="1051560" y="125730"/>
            <a:ext cx="10104120" cy="1015663"/>
          </a:xfrm>
          <a:prstGeom prst="rect">
            <a:avLst/>
          </a:prstGeom>
          <a:noFill/>
        </p:spPr>
        <p:txBody>
          <a:bodyPr wrap="square" rtlCol="0">
            <a:spAutoFit/>
          </a:bodyPr>
          <a:lstStyle/>
          <a:p>
            <a:r>
              <a:rPr lang="tr-TR"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5000" endA="300" endPos="45500" dir="5400000" sy="-100000" algn="bl" rotWithShape="0"/>
                </a:effectLst>
              </a:rPr>
              <a:t>10- TEKERLEK</a:t>
            </a:r>
          </a:p>
        </p:txBody>
      </p:sp>
      <p:cxnSp>
        <p:nvCxnSpPr>
          <p:cNvPr id="6" name="Straight Connector 5">
            <a:extLst>
              <a:ext uri="{FF2B5EF4-FFF2-40B4-BE49-F238E27FC236}">
                <a16:creationId xmlns="" xmlns:a16="http://schemas.microsoft.com/office/drawing/2014/main" id="{176447F4-A0CD-4C81-A2B6-D26A77D0BDA3}"/>
              </a:ext>
            </a:extLst>
          </p:cNvPr>
          <p:cNvCxnSpPr/>
          <p:nvPr/>
        </p:nvCxnSpPr>
        <p:spPr>
          <a:xfrm>
            <a:off x="-51435" y="1187113"/>
            <a:ext cx="12310110" cy="0"/>
          </a:xfrm>
          <a:prstGeom prst="line">
            <a:avLst/>
          </a:prstGeom>
          <a:ln>
            <a:solidFill>
              <a:schemeClr val="accent5">
                <a:lumMod val="75000"/>
              </a:schemeClr>
            </a:solidFill>
          </a:ln>
        </p:spPr>
        <p:style>
          <a:lnRef idx="3">
            <a:schemeClr val="accent5"/>
          </a:lnRef>
          <a:fillRef idx="0">
            <a:schemeClr val="accent5"/>
          </a:fillRef>
          <a:effectRef idx="2">
            <a:schemeClr val="accent5"/>
          </a:effectRef>
          <a:fontRef idx="minor">
            <a:schemeClr val="tx1"/>
          </a:fontRef>
        </p:style>
      </p:cxnSp>
      <p:sp>
        <p:nvSpPr>
          <p:cNvPr id="7" name="TextBox 6">
            <a:extLst>
              <a:ext uri="{FF2B5EF4-FFF2-40B4-BE49-F238E27FC236}">
                <a16:creationId xmlns="" xmlns:a16="http://schemas.microsoft.com/office/drawing/2014/main" id="{9B0366B3-1C8D-4034-A070-CA26A6CFF0A6}"/>
              </a:ext>
            </a:extLst>
          </p:cNvPr>
          <p:cNvSpPr txBox="1"/>
          <p:nvPr/>
        </p:nvSpPr>
        <p:spPr>
          <a:xfrm>
            <a:off x="1051560" y="1760220"/>
            <a:ext cx="4194810" cy="3693319"/>
          </a:xfrm>
          <a:prstGeom prst="rect">
            <a:avLst/>
          </a:prstGeom>
          <a:solidFill>
            <a:schemeClr val="accent1">
              <a:lumMod val="40000"/>
              <a:lumOff val="60000"/>
            </a:schemeClr>
          </a:solidFill>
          <a:effectLst>
            <a:outerShdw blurRad="50800" dist="38100" dir="2700000" algn="tl" rotWithShape="0">
              <a:prstClr val="black">
                <a:alpha val="40000"/>
              </a:prstClr>
            </a:outerShdw>
            <a:reflection blurRad="6350" stA="52000" endA="300" endPos="35000" dir="5400000" sy="-100000" algn="bl" rotWithShape="0"/>
          </a:effectLst>
        </p:spPr>
        <p:txBody>
          <a:bodyPr wrap="square" rtlCol="0">
            <a:spAutoFit/>
          </a:bodyPr>
          <a:lstStyle/>
          <a:p>
            <a:pPr marL="285750" indent="-285750">
              <a:buFont typeface="Wingdings" panose="05000000000000000000" pitchFamily="2" charset="2"/>
              <a:buChar char="§"/>
            </a:pPr>
            <a:r>
              <a:rPr lang="tr-TR" dirty="0"/>
              <a:t>MÖ 3500 yıllarında icat edildiği sanılmaktadır. Tekerleğin ilk olarak ne zaman ve nerede ortaya çıktığını kimse bilmemektedir. Fakat MÖ 3500 yıllarında Mezopotamya’ da veya Doğu Avrupa’ da çömlekçiler tarafından kullanıldığına inanılmaktadır. Ulaşımda kullanılan en eski tekerle MÖ 3200 yıllarına ait bir Mezopotamya resminde görülmektedir. İlginç olan ise tekerlikli ulaşımın 15. yüzyılın sonlarına kadar Güney Amerika’ da bilinmemiş olmasıdır.</a:t>
            </a:r>
          </a:p>
        </p:txBody>
      </p:sp>
      <p:pic>
        <p:nvPicPr>
          <p:cNvPr id="9" name="Picture 8">
            <a:extLst>
              <a:ext uri="{FF2B5EF4-FFF2-40B4-BE49-F238E27FC236}">
                <a16:creationId xmlns="" xmlns:a16="http://schemas.microsoft.com/office/drawing/2014/main" id="{54ABB2F1-AFFF-4B1C-899B-643BBF0196E6}"/>
              </a:ext>
            </a:extLst>
          </p:cNvPr>
          <p:cNvPicPr>
            <a:picLocks noChangeAspect="1"/>
          </p:cNvPicPr>
          <p:nvPr/>
        </p:nvPicPr>
        <p:blipFill>
          <a:blip r:embed="rId3"/>
          <a:stretch>
            <a:fillRect/>
          </a:stretch>
        </p:blipFill>
        <p:spPr>
          <a:xfrm>
            <a:off x="5909085" y="2503170"/>
            <a:ext cx="4821779" cy="2602230"/>
          </a:xfrm>
          <a:prstGeom prst="roundRect">
            <a:avLst>
              <a:gd name="adj" fmla="val 8594"/>
            </a:avLst>
          </a:prstGeom>
          <a:solidFill>
            <a:srgbClr val="FFFFFF">
              <a:shade val="85000"/>
            </a:srgbClr>
          </a:solidFill>
          <a:ln>
            <a:noFill/>
          </a:ln>
          <a:effectLst>
            <a:outerShdw blurRad="50800" dist="38100" dir="5400000" algn="t"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xmlns="" val="268478888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anim calcmode="lin" valueType="num">
                                      <p:cBhvr>
                                        <p:cTn id="14" dur="2000" fill="hold"/>
                                        <p:tgtEl>
                                          <p:spTgt spid="7"/>
                                        </p:tgtEl>
                                        <p:attrNameLst>
                                          <p:attrName>ppt_w</p:attrName>
                                        </p:attrNameLst>
                                      </p:cBhvr>
                                      <p:tavLst>
                                        <p:tav tm="0" fmla="#ppt_w*sin(2.5*pi*$)">
                                          <p:val>
                                            <p:fltVal val="0"/>
                                          </p:val>
                                        </p:tav>
                                        <p:tav tm="100000">
                                          <p:val>
                                            <p:fltVal val="1"/>
                                          </p:val>
                                        </p:tav>
                                      </p:tavLst>
                                    </p:anim>
                                    <p:anim calcmode="lin" valueType="num">
                                      <p:cBhvr>
                                        <p:cTn id="15"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74536E9B-DDD2-4D52-83A6-4C54515CA61D}"/>
              </a:ext>
            </a:extLst>
          </p:cNvPr>
          <p:cNvSpPr txBox="1"/>
          <p:nvPr/>
        </p:nvSpPr>
        <p:spPr>
          <a:xfrm>
            <a:off x="1268730" y="182880"/>
            <a:ext cx="8892540" cy="1015663"/>
          </a:xfrm>
          <a:prstGeom prst="rect">
            <a:avLst/>
          </a:prstGeom>
          <a:solidFill>
            <a:schemeClr val="accent1">
              <a:lumMod val="60000"/>
              <a:lumOff val="40000"/>
            </a:schemeClr>
          </a:solidFill>
        </p:spPr>
        <p:txBody>
          <a:bodyPr wrap="square" rtlCol="0">
            <a:spAutoFit/>
          </a:bodyPr>
          <a:lstStyle/>
          <a:p>
            <a:r>
              <a:rPr lang="tr-TR" sz="6000" dirty="0">
                <a:effectLst>
                  <a:glow rad="63500">
                    <a:schemeClr val="accent5">
                      <a:satMod val="175000"/>
                      <a:alpha val="40000"/>
                    </a:schemeClr>
                  </a:glow>
                </a:effectLst>
              </a:rPr>
              <a:t>İÇİNDEKİLER</a:t>
            </a:r>
          </a:p>
        </p:txBody>
      </p:sp>
      <p:sp>
        <p:nvSpPr>
          <p:cNvPr id="5" name="TextBox 4">
            <a:extLst>
              <a:ext uri="{FF2B5EF4-FFF2-40B4-BE49-F238E27FC236}">
                <a16:creationId xmlns="" xmlns:a16="http://schemas.microsoft.com/office/drawing/2014/main" id="{859CDD80-67B7-4AAD-BA1E-4474F0DE2C95}"/>
              </a:ext>
            </a:extLst>
          </p:cNvPr>
          <p:cNvSpPr txBox="1"/>
          <p:nvPr/>
        </p:nvSpPr>
        <p:spPr>
          <a:xfrm>
            <a:off x="1268730" y="1281053"/>
            <a:ext cx="8823960" cy="923330"/>
          </a:xfrm>
          <a:prstGeom prst="rect">
            <a:avLst/>
          </a:prstGeom>
          <a:noFill/>
        </p:spPr>
        <p:txBody>
          <a:bodyPr wrap="square" rtlCol="0">
            <a:spAutoFit/>
          </a:bodyPr>
          <a:lstStyle/>
          <a:p>
            <a:r>
              <a:rPr lang="tr-TR" sz="4000" dirty="0"/>
              <a:t>1-Teknoloji tasarım nedir</a:t>
            </a:r>
            <a:r>
              <a:rPr lang="tr-TR" sz="5400" dirty="0"/>
              <a:t>?</a:t>
            </a:r>
          </a:p>
        </p:txBody>
      </p:sp>
      <p:sp>
        <p:nvSpPr>
          <p:cNvPr id="6" name="TextBox 5">
            <a:extLst>
              <a:ext uri="{FF2B5EF4-FFF2-40B4-BE49-F238E27FC236}">
                <a16:creationId xmlns="" xmlns:a16="http://schemas.microsoft.com/office/drawing/2014/main" id="{3333B2A8-36E5-46D1-9351-112B5D188735}"/>
              </a:ext>
            </a:extLst>
          </p:cNvPr>
          <p:cNvSpPr txBox="1"/>
          <p:nvPr/>
        </p:nvSpPr>
        <p:spPr>
          <a:xfrm>
            <a:off x="1268730" y="2377440"/>
            <a:ext cx="8892540" cy="707886"/>
          </a:xfrm>
          <a:prstGeom prst="rect">
            <a:avLst/>
          </a:prstGeom>
          <a:noFill/>
        </p:spPr>
        <p:txBody>
          <a:bodyPr wrap="square" rtlCol="0">
            <a:spAutoFit/>
          </a:bodyPr>
          <a:lstStyle/>
          <a:p>
            <a:r>
              <a:rPr lang="tr-TR" sz="4000" dirty="0"/>
              <a:t>2-Teknoloji tasarımın önemi</a:t>
            </a:r>
          </a:p>
        </p:txBody>
      </p:sp>
      <p:sp>
        <p:nvSpPr>
          <p:cNvPr id="7" name="TextBox 6">
            <a:extLst>
              <a:ext uri="{FF2B5EF4-FFF2-40B4-BE49-F238E27FC236}">
                <a16:creationId xmlns="" xmlns:a16="http://schemas.microsoft.com/office/drawing/2014/main" id="{7BE1D2A5-B0E9-499B-87B1-577A5D9234D7}"/>
              </a:ext>
            </a:extLst>
          </p:cNvPr>
          <p:cNvSpPr txBox="1"/>
          <p:nvPr/>
        </p:nvSpPr>
        <p:spPr>
          <a:xfrm>
            <a:off x="1268730" y="3167836"/>
            <a:ext cx="8892540" cy="707886"/>
          </a:xfrm>
          <a:prstGeom prst="rect">
            <a:avLst/>
          </a:prstGeom>
          <a:noFill/>
        </p:spPr>
        <p:txBody>
          <a:bodyPr wrap="square" rtlCol="0">
            <a:spAutoFit/>
          </a:bodyPr>
          <a:lstStyle/>
          <a:p>
            <a:r>
              <a:rPr lang="tr-TR" sz="4000" dirty="0"/>
              <a:t>3-Teknolojik Gelişmeler</a:t>
            </a:r>
          </a:p>
        </p:txBody>
      </p:sp>
      <p:sp>
        <p:nvSpPr>
          <p:cNvPr id="8" name="TextBox 7">
            <a:extLst>
              <a:ext uri="{FF2B5EF4-FFF2-40B4-BE49-F238E27FC236}">
                <a16:creationId xmlns="" xmlns:a16="http://schemas.microsoft.com/office/drawing/2014/main" id="{1575EDF8-EDE8-4C86-B2F0-11D9694C066C}"/>
              </a:ext>
            </a:extLst>
          </p:cNvPr>
          <p:cNvSpPr txBox="1"/>
          <p:nvPr/>
        </p:nvSpPr>
        <p:spPr>
          <a:xfrm>
            <a:off x="1268730" y="3973114"/>
            <a:ext cx="8161020" cy="707886"/>
          </a:xfrm>
          <a:prstGeom prst="rect">
            <a:avLst/>
          </a:prstGeom>
          <a:noFill/>
        </p:spPr>
        <p:txBody>
          <a:bodyPr wrap="square" rtlCol="0">
            <a:spAutoFit/>
          </a:bodyPr>
          <a:lstStyle/>
          <a:p>
            <a:r>
              <a:rPr lang="tr-TR" sz="4000" dirty="0"/>
              <a:t>4-Geçmişten günümüze teknoloji</a:t>
            </a:r>
          </a:p>
        </p:txBody>
      </p:sp>
    </p:spTree>
    <p:extLst>
      <p:ext uri="{BB962C8B-B14F-4D97-AF65-F5344CB8AC3E}">
        <p14:creationId xmlns:p14="http://schemas.microsoft.com/office/powerpoint/2010/main" xmlns="" val="1471988325"/>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anim calcmode="lin" valueType="num">
                                      <p:cBhvr>
                                        <p:cTn id="13"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heel(1)">
                                      <p:cBhvr>
                                        <p:cTn id="3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03716C1B-04D8-42A1-9611-49F5AA9B22CF}"/>
              </a:ext>
            </a:extLst>
          </p:cNvPr>
          <p:cNvSpPr txBox="1"/>
          <p:nvPr/>
        </p:nvSpPr>
        <p:spPr>
          <a:xfrm>
            <a:off x="1451610" y="1028700"/>
            <a:ext cx="9681210" cy="1446550"/>
          </a:xfrm>
          <a:prstGeom prst="rect">
            <a:avLst/>
          </a:prstGeom>
          <a:noFill/>
        </p:spPr>
        <p:txBody>
          <a:bodyPr wrap="square" rtlCol="0">
            <a:spAutoFit/>
          </a:bodyPr>
          <a:lstStyle/>
          <a:p>
            <a:r>
              <a:rPr lang="tr-TR" sz="4400" dirty="0"/>
              <a:t>BENİ İZLEDİĞİNİZ VE DİNLEDİĞİNİZ İÇİN SİZE ÇOK TEŞEKKÜR EDİYORUM.</a:t>
            </a:r>
          </a:p>
        </p:txBody>
      </p:sp>
      <p:sp>
        <p:nvSpPr>
          <p:cNvPr id="5" name="TextBox 4">
            <a:extLst>
              <a:ext uri="{FF2B5EF4-FFF2-40B4-BE49-F238E27FC236}">
                <a16:creationId xmlns="" xmlns:a16="http://schemas.microsoft.com/office/drawing/2014/main" id="{AE3D1880-C33D-4470-9161-876CBFAA8C68}"/>
              </a:ext>
            </a:extLst>
          </p:cNvPr>
          <p:cNvSpPr txBox="1"/>
          <p:nvPr/>
        </p:nvSpPr>
        <p:spPr>
          <a:xfrm>
            <a:off x="7018020" y="3829050"/>
            <a:ext cx="3966210" cy="1569660"/>
          </a:xfrm>
          <a:prstGeom prst="rect">
            <a:avLst/>
          </a:prstGeom>
          <a:solidFill>
            <a:schemeClr val="accent3">
              <a:lumMod val="60000"/>
              <a:lumOff val="40000"/>
            </a:schemeClr>
          </a:solidFill>
        </p:spPr>
        <p:txBody>
          <a:bodyPr wrap="square" rtlCol="0">
            <a:spAutoFit/>
          </a:bodyPr>
          <a:lstStyle/>
          <a:p>
            <a:r>
              <a:rPr lang="tr-TR" sz="2400" dirty="0"/>
              <a:t>HAZIRLAYAN: MERVE ALTUN</a:t>
            </a:r>
          </a:p>
          <a:p>
            <a:r>
              <a:rPr lang="tr-TR" sz="2400" dirty="0"/>
              <a:t>DERS:TEKNOLOJİ TASARIM</a:t>
            </a:r>
          </a:p>
          <a:p>
            <a:r>
              <a:rPr lang="tr-TR" sz="2400" dirty="0"/>
              <a:t>KONU:TEKNOLOJİ TASARIM ALANINDAKİ GELİŞMELER</a:t>
            </a:r>
          </a:p>
        </p:txBody>
      </p:sp>
    </p:spTree>
    <p:extLst>
      <p:ext uri="{BB962C8B-B14F-4D97-AF65-F5344CB8AC3E}">
        <p14:creationId xmlns:p14="http://schemas.microsoft.com/office/powerpoint/2010/main" xmlns="" val="3552380456"/>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80">
                                          <p:stCondLst>
                                            <p:cond delay="0"/>
                                          </p:stCondLst>
                                        </p:cTn>
                                        <p:tgtEl>
                                          <p:spTgt spid="5"/>
                                        </p:tgtEl>
                                      </p:cBhvr>
                                    </p:animEffect>
                                    <p:anim calcmode="lin" valueType="num">
                                      <p:cBhvr>
                                        <p:cTn id="1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0" dur="26">
                                          <p:stCondLst>
                                            <p:cond delay="650"/>
                                          </p:stCondLst>
                                        </p:cTn>
                                        <p:tgtEl>
                                          <p:spTgt spid="5"/>
                                        </p:tgtEl>
                                      </p:cBhvr>
                                      <p:to x="100000" y="60000"/>
                                    </p:animScale>
                                    <p:animScale>
                                      <p:cBhvr>
                                        <p:cTn id="21" dur="166" decel="50000">
                                          <p:stCondLst>
                                            <p:cond delay="676"/>
                                          </p:stCondLst>
                                        </p:cTn>
                                        <p:tgtEl>
                                          <p:spTgt spid="5"/>
                                        </p:tgtEl>
                                      </p:cBhvr>
                                      <p:to x="100000" y="100000"/>
                                    </p:animScale>
                                    <p:animScale>
                                      <p:cBhvr>
                                        <p:cTn id="22" dur="26">
                                          <p:stCondLst>
                                            <p:cond delay="1312"/>
                                          </p:stCondLst>
                                        </p:cTn>
                                        <p:tgtEl>
                                          <p:spTgt spid="5"/>
                                        </p:tgtEl>
                                      </p:cBhvr>
                                      <p:to x="100000" y="80000"/>
                                    </p:animScale>
                                    <p:animScale>
                                      <p:cBhvr>
                                        <p:cTn id="23" dur="166" decel="50000">
                                          <p:stCondLst>
                                            <p:cond delay="1338"/>
                                          </p:stCondLst>
                                        </p:cTn>
                                        <p:tgtEl>
                                          <p:spTgt spid="5"/>
                                        </p:tgtEl>
                                      </p:cBhvr>
                                      <p:to x="100000" y="100000"/>
                                    </p:animScale>
                                    <p:animScale>
                                      <p:cBhvr>
                                        <p:cTn id="24" dur="26">
                                          <p:stCondLst>
                                            <p:cond delay="1642"/>
                                          </p:stCondLst>
                                        </p:cTn>
                                        <p:tgtEl>
                                          <p:spTgt spid="5"/>
                                        </p:tgtEl>
                                      </p:cBhvr>
                                      <p:to x="100000" y="90000"/>
                                    </p:animScale>
                                    <p:animScale>
                                      <p:cBhvr>
                                        <p:cTn id="25" dur="166" decel="50000">
                                          <p:stCondLst>
                                            <p:cond delay="1668"/>
                                          </p:stCondLst>
                                        </p:cTn>
                                        <p:tgtEl>
                                          <p:spTgt spid="5"/>
                                        </p:tgtEl>
                                      </p:cBhvr>
                                      <p:to x="100000" y="100000"/>
                                    </p:animScale>
                                    <p:animScale>
                                      <p:cBhvr>
                                        <p:cTn id="26" dur="26">
                                          <p:stCondLst>
                                            <p:cond delay="1808"/>
                                          </p:stCondLst>
                                        </p:cTn>
                                        <p:tgtEl>
                                          <p:spTgt spid="5"/>
                                        </p:tgtEl>
                                      </p:cBhvr>
                                      <p:to x="100000" y="95000"/>
                                    </p:animScale>
                                    <p:animScale>
                                      <p:cBhvr>
                                        <p:cTn id="27"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9EBF6377-62A4-4126-9064-622068843378}"/>
              </a:ext>
            </a:extLst>
          </p:cNvPr>
          <p:cNvSpPr txBox="1"/>
          <p:nvPr/>
        </p:nvSpPr>
        <p:spPr>
          <a:xfrm>
            <a:off x="462578" y="473335"/>
            <a:ext cx="10693102" cy="1015663"/>
          </a:xfrm>
          <a:prstGeom prst="rect">
            <a:avLst/>
          </a:prstGeom>
          <a:solidFill>
            <a:srgbClr val="92D050"/>
          </a:solidFill>
          <a:ln>
            <a:solidFill>
              <a:srgbClr val="92D050"/>
            </a:solidFill>
          </a:ln>
          <a:effectLst>
            <a:glow rad="101600">
              <a:schemeClr val="accent3">
                <a:satMod val="175000"/>
                <a:alpha val="40000"/>
              </a:schemeClr>
            </a:glow>
            <a:reflection blurRad="6350" stA="52000" endA="300" endPos="35000" dir="5400000" sy="-100000" algn="bl" rotWithShape="0"/>
          </a:effectLst>
        </p:spPr>
        <p:style>
          <a:lnRef idx="1">
            <a:schemeClr val="accent2"/>
          </a:lnRef>
          <a:fillRef idx="3">
            <a:schemeClr val="accent2"/>
          </a:fillRef>
          <a:effectRef idx="2">
            <a:schemeClr val="accent2"/>
          </a:effectRef>
          <a:fontRef idx="minor">
            <a:schemeClr val="lt1"/>
          </a:fontRef>
        </p:style>
        <p:txBody>
          <a:bodyPr wrap="square" rtlCol="0">
            <a:spAutoFit/>
            <a:scene3d>
              <a:camera prst="perspectiveFront"/>
              <a:lightRig rig="threePt" dir="t"/>
            </a:scene3d>
          </a:bodyPr>
          <a:lstStyle/>
          <a:p>
            <a:r>
              <a:rPr lang="tr-TR" sz="6000" b="1" spc="50" dirty="0">
                <a:ln w="9525" cmpd="sng">
                  <a:solidFill>
                    <a:schemeClr val="accent1"/>
                  </a:solidFill>
                  <a:prstDash val="solid"/>
                </a:ln>
                <a:solidFill>
                  <a:srgbClr val="70AD47">
                    <a:tint val="1000"/>
                  </a:srgbClr>
                </a:solidFill>
                <a:effectLst>
                  <a:glow rad="139700">
                    <a:schemeClr val="accent4">
                      <a:satMod val="175000"/>
                      <a:alpha val="40000"/>
                    </a:schemeClr>
                  </a:glow>
                  <a:innerShdw blurRad="114300">
                    <a:prstClr val="black"/>
                  </a:innerShdw>
                  <a:reflection blurRad="6350" stA="55000" endA="300" endPos="45500" dir="5400000" sy="-100000" algn="bl" rotWithShape="0"/>
                </a:effectLst>
              </a:rPr>
              <a:t>Teknoloji Tasarımın Önemi</a:t>
            </a:r>
          </a:p>
        </p:txBody>
      </p:sp>
      <p:sp>
        <p:nvSpPr>
          <p:cNvPr id="5" name="TextBox 4">
            <a:extLst>
              <a:ext uri="{FF2B5EF4-FFF2-40B4-BE49-F238E27FC236}">
                <a16:creationId xmlns="" xmlns:a16="http://schemas.microsoft.com/office/drawing/2014/main" id="{6EB68532-07D1-4A09-BB69-3B73C60E43AD}"/>
              </a:ext>
            </a:extLst>
          </p:cNvPr>
          <p:cNvSpPr txBox="1"/>
          <p:nvPr/>
        </p:nvSpPr>
        <p:spPr>
          <a:xfrm>
            <a:off x="462578" y="1914861"/>
            <a:ext cx="4281544" cy="4524315"/>
          </a:xfrm>
          <a:prstGeom prst="rect">
            <a:avLst/>
          </a:prstGeom>
          <a:solidFill>
            <a:schemeClr val="accent3">
              <a:lumMod val="40000"/>
              <a:lumOff val="60000"/>
            </a:schemeClr>
          </a:solidFill>
        </p:spPr>
        <p:txBody>
          <a:bodyPr wrap="square" rtlCol="0">
            <a:spAutoFit/>
          </a:bodyPr>
          <a:lstStyle/>
          <a:p>
            <a:pPr marL="285750" indent="-285750">
              <a:buFont typeface="Wingdings" panose="05000000000000000000" pitchFamily="2" charset="2"/>
              <a:buChar char="q"/>
            </a:pPr>
            <a:r>
              <a:rPr lang="tr-TR" dirty="0"/>
              <a:t>Günümüzde teknolojinin birden fazla tanımı yapılmaktadır. Temel ve uygulamalı bilimlerin verilerinin yaratıcı süreçler içerisinde ürüne dönüştürülmesini, kullanımını ve toplumsal etkilerinin çözümlenmesini kapsayan bir süreç olan teknolojinin, bu tanımıyla her türlü etkinliğin içerisinde bir süreç olarak yer aldığını görmekteyiz. Herhangi bir şeyi daha hızlı, daha ekonomik, daha verimli yapma girişimi olan teknoloji, insan hayatının kalitesini artırmak için yaratıcılık ve zekanın; bilim, sanat, ekonomi ve sosyal çalışmayla oluşturulan bireşimidir.</a:t>
            </a:r>
          </a:p>
          <a:p>
            <a:pPr marL="285750" indent="-285750">
              <a:buFont typeface="Wingdings" panose="05000000000000000000" pitchFamily="2" charset="2"/>
              <a:buChar char="q"/>
            </a:pPr>
            <a:endParaRPr lang="tr-TR" dirty="0"/>
          </a:p>
        </p:txBody>
      </p:sp>
      <p:sp>
        <p:nvSpPr>
          <p:cNvPr id="7" name="TextBox 6">
            <a:extLst>
              <a:ext uri="{FF2B5EF4-FFF2-40B4-BE49-F238E27FC236}">
                <a16:creationId xmlns="" xmlns:a16="http://schemas.microsoft.com/office/drawing/2014/main" id="{43199D82-8F7C-4578-A7E7-1739138D17D6}"/>
              </a:ext>
            </a:extLst>
          </p:cNvPr>
          <p:cNvSpPr txBox="1"/>
          <p:nvPr/>
        </p:nvSpPr>
        <p:spPr>
          <a:xfrm>
            <a:off x="7035501" y="1914861"/>
            <a:ext cx="4120179" cy="3970318"/>
          </a:xfrm>
          <a:prstGeom prst="rect">
            <a:avLst/>
          </a:prstGeom>
          <a:solidFill>
            <a:schemeClr val="accent4">
              <a:lumMod val="40000"/>
              <a:lumOff val="60000"/>
            </a:schemeClr>
          </a:solidFill>
        </p:spPr>
        <p:txBody>
          <a:bodyPr wrap="square" rtlCol="0">
            <a:spAutoFit/>
          </a:bodyPr>
          <a:lstStyle/>
          <a:p>
            <a:pPr marL="285750" indent="-285750">
              <a:buFont typeface="Wingdings" panose="05000000000000000000" pitchFamily="2" charset="2"/>
              <a:buChar char="v"/>
            </a:pPr>
            <a:r>
              <a:rPr lang="tr-TR" dirty="0"/>
              <a:t>Teknoloji ve tasarım iç içe olan kavramlardır. İkisi de ürün geliştirme sürecine yöneliktir ve insan hayatını doğrudan etkiler. Teknoloji ve tasarımı birlikte ele aldığımızda öncelikle karşımıza çıkan zihinsel süreç, yaratıcılıktır.</a:t>
            </a:r>
          </a:p>
          <a:p>
            <a:pPr marL="285750" indent="-285750">
              <a:buFont typeface="Wingdings" panose="05000000000000000000" pitchFamily="2" charset="2"/>
              <a:buChar char="v"/>
            </a:pPr>
            <a:r>
              <a:rPr lang="tr-TR" dirty="0"/>
              <a:t>Bireyin yaratıcılık gücünün geliştirilmesiyle teknoloji ve tasarım ilişkisinin geliştirilebilmesi mümkün olabilir. Yaratıcılığın gelişmesi dış uyarıcılara açık olmakla birlikte, istek, hayal gücü ve tepkilerin de bilince olmakla ilgilidir.</a:t>
            </a:r>
          </a:p>
        </p:txBody>
      </p:sp>
      <p:pic>
        <p:nvPicPr>
          <p:cNvPr id="9" name="Picture 8">
            <a:extLst>
              <a:ext uri="{FF2B5EF4-FFF2-40B4-BE49-F238E27FC236}">
                <a16:creationId xmlns="" xmlns:a16="http://schemas.microsoft.com/office/drawing/2014/main" id="{8D392272-5D44-4B1C-82B6-E6C9DDF88070}"/>
              </a:ext>
            </a:extLst>
          </p:cNvPr>
          <p:cNvPicPr>
            <a:picLocks noChangeAspect="1"/>
          </p:cNvPicPr>
          <p:nvPr/>
        </p:nvPicPr>
        <p:blipFill>
          <a:blip r:embed="rId3"/>
          <a:stretch>
            <a:fillRect/>
          </a:stretch>
        </p:blipFill>
        <p:spPr>
          <a:xfrm>
            <a:off x="4921721" y="1914861"/>
            <a:ext cx="1936180" cy="4204116"/>
          </a:xfrm>
          <a:prstGeom prst="rect">
            <a:avLst/>
          </a:prstGeom>
          <a:solidFill>
            <a:srgbClr val="FFFFFF">
              <a:shade val="85000"/>
            </a:srgbClr>
          </a:solidFill>
          <a:ln w="190500" cap="sq">
            <a:solidFill>
              <a:srgbClr val="FFFFFF"/>
            </a:solidFill>
            <a:miter lim="800000"/>
          </a:ln>
          <a:effectLst>
            <a:glow rad="139700">
              <a:schemeClr val="accent6">
                <a:satMod val="175000"/>
                <a:alpha val="40000"/>
              </a:schemeClr>
            </a:glow>
            <a:outerShdw blurRad="50800" dist="38100" dir="16200000" rotWithShape="0">
              <a:prstClr val="black">
                <a:alpha val="40000"/>
              </a:prstClr>
            </a:outerShdw>
          </a:effectLst>
          <a:scene3d>
            <a:camera prst="orthographicFront">
              <a:rot lat="0" lon="0" rev="360000"/>
            </a:camera>
            <a:lightRig rig="twoPt" dir="t">
              <a:rot lat="0" lon="0" rev="7200000"/>
            </a:lightRig>
          </a:scene3d>
          <a:sp3d contourW="12700">
            <a:bevelT w="25400" h="19050" prst="convex"/>
            <a:contourClr>
              <a:srgbClr val="969696"/>
            </a:contourClr>
          </a:sp3d>
        </p:spPr>
      </p:pic>
    </p:spTree>
    <p:extLst>
      <p:ext uri="{BB962C8B-B14F-4D97-AF65-F5344CB8AC3E}">
        <p14:creationId xmlns:p14="http://schemas.microsoft.com/office/powerpoint/2010/main" xmlns="" val="105532804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80">
                                          <p:stCondLst>
                                            <p:cond delay="0"/>
                                          </p:stCondLst>
                                        </p:cTn>
                                        <p:tgtEl>
                                          <p:spTgt spid="9"/>
                                        </p:tgtEl>
                                      </p:cBhvr>
                                    </p:animEffect>
                                    <p:anim calcmode="lin" valueType="num">
                                      <p:cBhvr>
                                        <p:cTn id="3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6" dur="26">
                                          <p:stCondLst>
                                            <p:cond delay="650"/>
                                          </p:stCondLst>
                                        </p:cTn>
                                        <p:tgtEl>
                                          <p:spTgt spid="9"/>
                                        </p:tgtEl>
                                      </p:cBhvr>
                                      <p:to x="100000" y="60000"/>
                                    </p:animScale>
                                    <p:animScale>
                                      <p:cBhvr>
                                        <p:cTn id="37" dur="166" decel="50000">
                                          <p:stCondLst>
                                            <p:cond delay="676"/>
                                          </p:stCondLst>
                                        </p:cTn>
                                        <p:tgtEl>
                                          <p:spTgt spid="9"/>
                                        </p:tgtEl>
                                      </p:cBhvr>
                                      <p:to x="100000" y="100000"/>
                                    </p:animScale>
                                    <p:animScale>
                                      <p:cBhvr>
                                        <p:cTn id="38" dur="26">
                                          <p:stCondLst>
                                            <p:cond delay="1312"/>
                                          </p:stCondLst>
                                        </p:cTn>
                                        <p:tgtEl>
                                          <p:spTgt spid="9"/>
                                        </p:tgtEl>
                                      </p:cBhvr>
                                      <p:to x="100000" y="80000"/>
                                    </p:animScale>
                                    <p:animScale>
                                      <p:cBhvr>
                                        <p:cTn id="39" dur="166" decel="50000">
                                          <p:stCondLst>
                                            <p:cond delay="1338"/>
                                          </p:stCondLst>
                                        </p:cTn>
                                        <p:tgtEl>
                                          <p:spTgt spid="9"/>
                                        </p:tgtEl>
                                      </p:cBhvr>
                                      <p:to x="100000" y="100000"/>
                                    </p:animScale>
                                    <p:animScale>
                                      <p:cBhvr>
                                        <p:cTn id="40" dur="26">
                                          <p:stCondLst>
                                            <p:cond delay="1642"/>
                                          </p:stCondLst>
                                        </p:cTn>
                                        <p:tgtEl>
                                          <p:spTgt spid="9"/>
                                        </p:tgtEl>
                                      </p:cBhvr>
                                      <p:to x="100000" y="90000"/>
                                    </p:animScale>
                                    <p:animScale>
                                      <p:cBhvr>
                                        <p:cTn id="41" dur="166" decel="50000">
                                          <p:stCondLst>
                                            <p:cond delay="1668"/>
                                          </p:stCondLst>
                                        </p:cTn>
                                        <p:tgtEl>
                                          <p:spTgt spid="9"/>
                                        </p:tgtEl>
                                      </p:cBhvr>
                                      <p:to x="100000" y="100000"/>
                                    </p:animScale>
                                    <p:animScale>
                                      <p:cBhvr>
                                        <p:cTn id="42" dur="26">
                                          <p:stCondLst>
                                            <p:cond delay="1808"/>
                                          </p:stCondLst>
                                        </p:cTn>
                                        <p:tgtEl>
                                          <p:spTgt spid="9"/>
                                        </p:tgtEl>
                                      </p:cBhvr>
                                      <p:to x="100000" y="95000"/>
                                    </p:animScale>
                                    <p:animScale>
                                      <p:cBhvr>
                                        <p:cTn id="43" dur="166" decel="50000">
                                          <p:stCondLst>
                                            <p:cond delay="1834"/>
                                          </p:stCondLst>
                                        </p:cTn>
                                        <p:tgtEl>
                                          <p:spTgt spid="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barn(inVertical)">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46813186-0EF7-4758-98C4-1B58CB7916F2}"/>
              </a:ext>
            </a:extLst>
          </p:cNvPr>
          <p:cNvSpPr txBox="1"/>
          <p:nvPr/>
        </p:nvSpPr>
        <p:spPr>
          <a:xfrm>
            <a:off x="1004634" y="2474261"/>
            <a:ext cx="9348396" cy="1107996"/>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style>
          <a:lnRef idx="1">
            <a:schemeClr val="accent2"/>
          </a:lnRef>
          <a:fillRef idx="2">
            <a:schemeClr val="accent2"/>
          </a:fillRef>
          <a:effectRef idx="1">
            <a:schemeClr val="accent2"/>
          </a:effectRef>
          <a:fontRef idx="minor">
            <a:schemeClr val="dk1"/>
          </a:fontRef>
        </p:style>
        <p:txBody>
          <a:bodyPr wrap="square" rtlCol="0">
            <a:spAutoFit/>
            <a:scene3d>
              <a:camera prst="orthographicFront"/>
              <a:lightRig rig="threePt" dir="t"/>
            </a:scene3d>
            <a:sp3d extrusionH="57150">
              <a:bevelT w="69850" h="38100" prst="cross"/>
            </a:sp3d>
          </a:bodyPr>
          <a:lstStyle/>
          <a:p>
            <a:r>
              <a:rPr lang="tr-TR" sz="6600" b="1" dirty="0">
                <a:ln w="9525">
                  <a:solidFill>
                    <a:schemeClr val="bg1"/>
                  </a:solidFill>
                  <a:prstDash val="solid"/>
                </a:ln>
                <a:solidFill>
                  <a:schemeClr val="accent5"/>
                </a:solidFill>
                <a:effectLst>
                  <a:glow rad="63500">
                    <a:schemeClr val="accent1">
                      <a:satMod val="175000"/>
                      <a:alpha val="40000"/>
                    </a:schemeClr>
                  </a:glow>
                  <a:outerShdw blurRad="12700" dist="38100" dir="2700000" algn="tl" rotWithShape="0">
                    <a:schemeClr val="accent5">
                      <a:lumMod val="60000"/>
                      <a:lumOff val="40000"/>
                    </a:schemeClr>
                  </a:outerShdw>
                  <a:reflection blurRad="6350" stA="55000" endA="300" endPos="45500" dir="5400000" sy="-100000" algn="bl" rotWithShape="0"/>
                </a:effectLst>
              </a:rPr>
              <a:t>TEKNOLOJİK GELİŞMELER</a:t>
            </a:r>
          </a:p>
        </p:txBody>
      </p:sp>
      <p:sp>
        <p:nvSpPr>
          <p:cNvPr id="7" name="Star: 5 Points 6">
            <a:extLst>
              <a:ext uri="{FF2B5EF4-FFF2-40B4-BE49-F238E27FC236}">
                <a16:creationId xmlns="" xmlns:a16="http://schemas.microsoft.com/office/drawing/2014/main" id="{B3696017-C8FC-4B8E-BBE0-B89F4952C200}"/>
              </a:ext>
            </a:extLst>
          </p:cNvPr>
          <p:cNvSpPr/>
          <p:nvPr/>
        </p:nvSpPr>
        <p:spPr>
          <a:xfrm rot="19927983">
            <a:off x="-172796" y="1214363"/>
            <a:ext cx="1925619" cy="1640542"/>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8" name="Star: 5 Points 7">
            <a:extLst>
              <a:ext uri="{FF2B5EF4-FFF2-40B4-BE49-F238E27FC236}">
                <a16:creationId xmlns="" xmlns:a16="http://schemas.microsoft.com/office/drawing/2014/main" id="{1A15CE9B-66D6-46E4-92E0-46FA316F2597}"/>
              </a:ext>
            </a:extLst>
          </p:cNvPr>
          <p:cNvSpPr/>
          <p:nvPr/>
        </p:nvSpPr>
        <p:spPr>
          <a:xfrm rot="1895882">
            <a:off x="9344731" y="1163174"/>
            <a:ext cx="2016599" cy="1742920"/>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pic>
        <p:nvPicPr>
          <p:cNvPr id="12" name="Picture 11">
            <a:extLst>
              <a:ext uri="{FF2B5EF4-FFF2-40B4-BE49-F238E27FC236}">
                <a16:creationId xmlns="" xmlns:a16="http://schemas.microsoft.com/office/drawing/2014/main" id="{99AF230B-0190-4DB9-85D9-F1AB1778E338}"/>
              </a:ext>
            </a:extLst>
          </p:cNvPr>
          <p:cNvPicPr>
            <a:picLocks noChangeAspect="1"/>
          </p:cNvPicPr>
          <p:nvPr/>
        </p:nvPicPr>
        <p:blipFill>
          <a:blip r:embed="rId3"/>
          <a:stretch>
            <a:fillRect/>
          </a:stretch>
        </p:blipFill>
        <p:spPr>
          <a:xfrm rot="368536">
            <a:off x="-161365" y="4856858"/>
            <a:ext cx="3590511" cy="2248567"/>
          </a:xfrm>
          <a:prstGeom prst="rect">
            <a:avLst/>
          </a:prstGeom>
        </p:spPr>
      </p:pic>
    </p:spTree>
    <p:extLst>
      <p:ext uri="{BB962C8B-B14F-4D97-AF65-F5344CB8AC3E}">
        <p14:creationId xmlns:p14="http://schemas.microsoft.com/office/powerpoint/2010/main" xmlns="" val="159655624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6C9ACAD4-510E-46E2-9E5A-6F6A602DB370}"/>
              </a:ext>
            </a:extLst>
          </p:cNvPr>
          <p:cNvSpPr txBox="1"/>
          <p:nvPr/>
        </p:nvSpPr>
        <p:spPr>
          <a:xfrm>
            <a:off x="785308" y="193638"/>
            <a:ext cx="10122946" cy="1015663"/>
          </a:xfrm>
          <a:prstGeom prst="rect">
            <a:avLst/>
          </a:prstGeom>
          <a:effectLst>
            <a:glow rad="63500">
              <a:schemeClr val="accent1">
                <a:satMod val="175000"/>
                <a:alpha val="40000"/>
              </a:schemeClr>
            </a:glow>
            <a:outerShdw blurRad="50800" dist="38100" dir="8100000" algn="tr" rotWithShape="0">
              <a:prstClr val="black">
                <a:alpha val="40000"/>
              </a:prstClr>
            </a:outerShdw>
          </a:effectLst>
          <a:scene3d>
            <a:camera prst="orthographicFront"/>
            <a:lightRig rig="threePt" dir="t"/>
          </a:scene3d>
          <a:sp3d>
            <a:bevelT/>
          </a:sp3d>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tr-TR" sz="6000" dirty="0">
                <a:solidFill>
                  <a:schemeClr val="bg1">
                    <a:lumMod val="95000"/>
                  </a:schemeClr>
                </a:solidFill>
                <a:effectLst>
                  <a:glow rad="139700">
                    <a:schemeClr val="accent4">
                      <a:satMod val="175000"/>
                      <a:alpha val="40000"/>
                    </a:schemeClr>
                  </a:glow>
                  <a:reflection blurRad="6350" stA="55000" endA="300" endPos="45500" dir="5400000" sy="-100000" algn="bl" rotWithShape="0"/>
                </a:effectLst>
              </a:rPr>
              <a:t>1- Aquila İHA</a:t>
            </a:r>
          </a:p>
        </p:txBody>
      </p:sp>
      <p:pic>
        <p:nvPicPr>
          <p:cNvPr id="7" name="Picture 6">
            <a:extLst>
              <a:ext uri="{FF2B5EF4-FFF2-40B4-BE49-F238E27FC236}">
                <a16:creationId xmlns="" xmlns:a16="http://schemas.microsoft.com/office/drawing/2014/main" id="{59B02F6F-22FC-4F5E-8ECF-5480C610BEDF}"/>
              </a:ext>
            </a:extLst>
          </p:cNvPr>
          <p:cNvPicPr>
            <a:picLocks noChangeAspect="1"/>
          </p:cNvPicPr>
          <p:nvPr/>
        </p:nvPicPr>
        <p:blipFill>
          <a:blip r:embed="rId3"/>
          <a:stretch>
            <a:fillRect/>
          </a:stretch>
        </p:blipFill>
        <p:spPr>
          <a:xfrm>
            <a:off x="6562165" y="1911883"/>
            <a:ext cx="4206240" cy="4247317"/>
          </a:xfrm>
          <a:prstGeom prst="rect">
            <a:avLst/>
          </a:prstGeom>
          <a:solidFill>
            <a:srgbClr val="FFFFFF">
              <a:shade val="85000"/>
            </a:srgbClr>
          </a:solidFill>
          <a:ln w="88900" cap="sq">
            <a:solidFill>
              <a:schemeClr val="accent4">
                <a:lumMod val="60000"/>
                <a:lumOff val="40000"/>
              </a:schemeClr>
            </a:solidFill>
            <a:miter lim="800000"/>
          </a:ln>
          <a:effectLst>
            <a:glow rad="139700">
              <a:schemeClr val="accent1">
                <a:satMod val="175000"/>
                <a:alpha val="40000"/>
              </a:schemeClr>
            </a:glow>
            <a:outerShdw blurRad="55000" dist="18000" dir="5400000" algn="tl" rotWithShape="0">
              <a:srgbClr val="000000">
                <a:alpha val="40000"/>
              </a:srgbClr>
            </a:outerShdw>
            <a:reflection blurRad="6350" stA="52000" endA="300" endPos="35000" dir="5400000" sy="-100000" algn="bl" rotWithShape="0"/>
            <a:softEdge rad="12700"/>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 xmlns:a16="http://schemas.microsoft.com/office/drawing/2014/main" id="{9D7CE00D-F6A8-4F56-81A2-36302EA16E19}"/>
              </a:ext>
            </a:extLst>
          </p:cNvPr>
          <p:cNvSpPr txBox="1"/>
          <p:nvPr/>
        </p:nvSpPr>
        <p:spPr>
          <a:xfrm>
            <a:off x="882127" y="1911883"/>
            <a:ext cx="4421393" cy="4247317"/>
          </a:xfrm>
          <a:prstGeom prst="rect">
            <a:avLst/>
          </a:prstGeom>
          <a:solidFill>
            <a:schemeClr val="accent2">
              <a:lumMod val="40000"/>
              <a:lumOff val="60000"/>
            </a:schemeClr>
          </a:solidFill>
          <a:effectLst>
            <a:glow rad="139700">
              <a:schemeClr val="accent3">
                <a:satMod val="175000"/>
                <a:alpha val="40000"/>
              </a:schemeClr>
            </a:glow>
            <a:innerShdw blurRad="63500" dist="50800" dir="10800000">
              <a:prstClr val="black">
                <a:alpha val="50000"/>
              </a:prstClr>
            </a:innerShdw>
          </a:effectLst>
        </p:spPr>
        <p:txBody>
          <a:bodyPr wrap="square" rtlCol="0">
            <a:spAutoFit/>
          </a:bodyPr>
          <a:lstStyle/>
          <a:p>
            <a:pPr marL="285750" indent="-285750">
              <a:buFont typeface="Wingdings" panose="05000000000000000000" pitchFamily="2" charset="2"/>
              <a:buChar char="Ø"/>
            </a:pPr>
            <a:r>
              <a:rPr lang="tr-TR" dirty="0"/>
              <a:t>Aquila İHA</a:t>
            </a:r>
          </a:p>
          <a:p>
            <a:pPr marL="285750" indent="-285750">
              <a:buFont typeface="Wingdings" panose="05000000000000000000" pitchFamily="2" charset="2"/>
              <a:buChar char="Ø"/>
            </a:pPr>
            <a:endParaRPr lang="tr-TR" dirty="0"/>
          </a:p>
          <a:p>
            <a:pPr marL="285750" indent="-285750">
              <a:buFont typeface="Wingdings" panose="05000000000000000000" pitchFamily="2" charset="2"/>
              <a:buChar char="Ø"/>
            </a:pPr>
            <a:r>
              <a:rPr lang="tr-TR" dirty="0"/>
              <a:t>Aquila insansız hava aracı, Facebook'un dünyanın en ücra köşelerine internet bağlantısı taşıyabilmek için bulduğu çözüm. Daha önce Google tarafından helyum dolu balonlarla yapılması öngörülmüş projenin bir adım ötesi. Aquila bir kez havalanınca üç ay boyunca hiç inmeden havada kalabiliyor. Kanat genişliği bir Boeing 737 ile aynı. Yolcu uçaklarının irtifasının 18 ila 27 kilometre üstünde süzüldüğü için hava koşullarından da etkilenmiyor. Enerjisini ise sırtındaki güneş panellerinden sağlıyor.</a:t>
            </a:r>
          </a:p>
        </p:txBody>
      </p:sp>
      <p:pic>
        <p:nvPicPr>
          <p:cNvPr id="11" name="Picture 10">
            <a:extLst>
              <a:ext uri="{FF2B5EF4-FFF2-40B4-BE49-F238E27FC236}">
                <a16:creationId xmlns="" xmlns:a16="http://schemas.microsoft.com/office/drawing/2014/main" id="{663A67CC-3FF6-4702-B2C2-78E51308ADEF}"/>
              </a:ext>
            </a:extLst>
          </p:cNvPr>
          <p:cNvPicPr>
            <a:picLocks noChangeAspect="1"/>
          </p:cNvPicPr>
          <p:nvPr/>
        </p:nvPicPr>
        <p:blipFill>
          <a:blip r:embed="rId4"/>
          <a:stretch>
            <a:fillRect/>
          </a:stretch>
        </p:blipFill>
        <p:spPr>
          <a:xfrm>
            <a:off x="3844289" y="1452282"/>
            <a:ext cx="4004983" cy="1234870"/>
          </a:xfrm>
          <a:prstGeom prst="rect">
            <a:avLst/>
          </a:prstGeom>
        </p:spPr>
      </p:pic>
    </p:spTree>
    <p:extLst>
      <p:ext uri="{BB962C8B-B14F-4D97-AF65-F5344CB8AC3E}">
        <p14:creationId xmlns:p14="http://schemas.microsoft.com/office/powerpoint/2010/main" xmlns="" val="201282171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B78058B4-71A0-42E5-AF22-6980246B56DB}"/>
              </a:ext>
            </a:extLst>
          </p:cNvPr>
          <p:cNvPicPr>
            <a:picLocks noChangeAspect="1"/>
          </p:cNvPicPr>
          <p:nvPr/>
        </p:nvPicPr>
        <p:blipFill>
          <a:blip r:embed="rId3"/>
          <a:stretch>
            <a:fillRect/>
          </a:stretch>
        </p:blipFill>
        <p:spPr>
          <a:xfrm>
            <a:off x="7530352" y="3431689"/>
            <a:ext cx="4568415" cy="3426311"/>
          </a:xfrm>
          <a:prstGeom prst="rect">
            <a:avLst/>
          </a:prstGeom>
        </p:spPr>
      </p:pic>
      <p:sp>
        <p:nvSpPr>
          <p:cNvPr id="7" name="TextBox 6">
            <a:extLst>
              <a:ext uri="{FF2B5EF4-FFF2-40B4-BE49-F238E27FC236}">
                <a16:creationId xmlns="" xmlns:a16="http://schemas.microsoft.com/office/drawing/2014/main" id="{9CFFC04F-159E-40B8-9673-A97AB5DC700A}"/>
              </a:ext>
            </a:extLst>
          </p:cNvPr>
          <p:cNvSpPr txBox="1"/>
          <p:nvPr/>
        </p:nvSpPr>
        <p:spPr>
          <a:xfrm>
            <a:off x="0" y="688489"/>
            <a:ext cx="12098767" cy="1015663"/>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tr-TR" sz="6000" b="1" dirty="0">
                <a:ln/>
                <a:solidFill>
                  <a:schemeClr val="accent4"/>
                </a:solidFill>
              </a:rPr>
              <a:t>2- Facebook M</a:t>
            </a:r>
          </a:p>
        </p:txBody>
      </p:sp>
      <p:cxnSp>
        <p:nvCxnSpPr>
          <p:cNvPr id="9" name="Straight Connector 8">
            <a:extLst>
              <a:ext uri="{FF2B5EF4-FFF2-40B4-BE49-F238E27FC236}">
                <a16:creationId xmlns="" xmlns:a16="http://schemas.microsoft.com/office/drawing/2014/main" id="{98199598-8E23-4E72-AA88-77B1FBCAD851}"/>
              </a:ext>
            </a:extLst>
          </p:cNvPr>
          <p:cNvCxnSpPr/>
          <p:nvPr/>
        </p:nvCxnSpPr>
        <p:spPr>
          <a:xfrm>
            <a:off x="0" y="1704152"/>
            <a:ext cx="12442371" cy="0"/>
          </a:xfrm>
          <a:prstGeom prst="line">
            <a:avLst/>
          </a:prstGeom>
        </p:spPr>
        <p:style>
          <a:lnRef idx="3">
            <a:schemeClr val="dk1"/>
          </a:lnRef>
          <a:fillRef idx="0">
            <a:schemeClr val="dk1"/>
          </a:fillRef>
          <a:effectRef idx="2">
            <a:schemeClr val="dk1"/>
          </a:effectRef>
          <a:fontRef idx="minor">
            <a:schemeClr val="tx1"/>
          </a:fontRef>
        </p:style>
      </p:cxnSp>
      <p:pic>
        <p:nvPicPr>
          <p:cNvPr id="11" name="Picture 10">
            <a:extLst>
              <a:ext uri="{FF2B5EF4-FFF2-40B4-BE49-F238E27FC236}">
                <a16:creationId xmlns="" xmlns:a16="http://schemas.microsoft.com/office/drawing/2014/main" id="{084B3A87-667B-4479-BFA7-1F67F47236BF}"/>
              </a:ext>
            </a:extLst>
          </p:cNvPr>
          <p:cNvPicPr>
            <a:picLocks noChangeAspect="1"/>
          </p:cNvPicPr>
          <p:nvPr/>
        </p:nvPicPr>
        <p:blipFill>
          <a:blip r:embed="rId4"/>
          <a:stretch>
            <a:fillRect/>
          </a:stretch>
        </p:blipFill>
        <p:spPr>
          <a:xfrm>
            <a:off x="6746471" y="3705003"/>
            <a:ext cx="2776488" cy="2661557"/>
          </a:xfrm>
          <a:prstGeom prst="roundRect">
            <a:avLst>
              <a:gd name="adj" fmla="val 4167"/>
            </a:avLst>
          </a:prstGeom>
          <a:solidFill>
            <a:srgbClr val="FFFFFF"/>
          </a:solidFill>
          <a:ln w="76200" cap="sq">
            <a:solidFill>
              <a:srgbClr val="EAEAEA"/>
            </a:solidFill>
            <a:miter lim="800000"/>
          </a:ln>
          <a:effectLst>
            <a:glow rad="63500">
              <a:schemeClr val="accent1">
                <a:satMod val="175000"/>
                <a:alpha val="40000"/>
              </a:schemeClr>
            </a:glow>
            <a:outerShdw blurRad="50800" dist="38100" dir="2700000" algn="tl" rotWithShape="0">
              <a:prstClr val="black">
                <a:alpha val="40000"/>
              </a:prstClr>
            </a:outerShd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aphicFrame>
        <p:nvGraphicFramePr>
          <p:cNvPr id="15" name="Diagram 14">
            <a:extLst>
              <a:ext uri="{FF2B5EF4-FFF2-40B4-BE49-F238E27FC236}">
                <a16:creationId xmlns="" xmlns:a16="http://schemas.microsoft.com/office/drawing/2014/main" id="{2EE230C7-D2FB-4A19-9411-A97A9A9D5C69}"/>
              </a:ext>
            </a:extLst>
          </p:cNvPr>
          <p:cNvGraphicFramePr/>
          <p:nvPr>
            <p:extLst>
              <p:ext uri="{D42A27DB-BD31-4B8C-83A1-F6EECF244321}">
                <p14:modId xmlns:p14="http://schemas.microsoft.com/office/powerpoint/2010/main" xmlns="" val="2026251843"/>
              </p:ext>
            </p:extLst>
          </p:nvPr>
        </p:nvGraphicFramePr>
        <p:xfrm>
          <a:off x="2463501" y="1954010"/>
          <a:ext cx="5950913" cy="129151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4" name="Picture 13">
            <a:extLst>
              <a:ext uri="{FF2B5EF4-FFF2-40B4-BE49-F238E27FC236}">
                <a16:creationId xmlns="" xmlns:a16="http://schemas.microsoft.com/office/drawing/2014/main" id="{3EC9DD6A-8E5A-4BCF-9160-1A51A3B27A6B}"/>
              </a:ext>
            </a:extLst>
          </p:cNvPr>
          <p:cNvPicPr>
            <a:picLocks noChangeAspect="1"/>
          </p:cNvPicPr>
          <p:nvPr/>
        </p:nvPicPr>
        <p:blipFill>
          <a:blip r:embed="rId10"/>
          <a:stretch>
            <a:fillRect/>
          </a:stretch>
        </p:blipFill>
        <p:spPr>
          <a:xfrm>
            <a:off x="432867" y="3797532"/>
            <a:ext cx="3235779" cy="2476501"/>
          </a:xfrm>
          <a:prstGeom prst="rect">
            <a:avLst/>
          </a:prstGeom>
          <a:ln w="88900" cap="sq" cmpd="thickThin">
            <a:solidFill>
              <a:srgbClr val="000000"/>
            </a:solidFill>
            <a:prstDash val="solid"/>
            <a:miter lim="800000"/>
          </a:ln>
          <a:effectLst>
            <a:innerShdw blurRad="76200">
              <a:srgbClr val="000000"/>
            </a:innerShdw>
            <a:reflection blurRad="6350" stA="52000" endA="300" endPos="35000" dir="5400000" sy="-100000" algn="bl" rotWithShape="0"/>
          </a:effectLst>
        </p:spPr>
      </p:pic>
    </p:spTree>
    <p:extLst>
      <p:ext uri="{BB962C8B-B14F-4D97-AF65-F5344CB8AC3E}">
        <p14:creationId xmlns:p14="http://schemas.microsoft.com/office/powerpoint/2010/main" xmlns="" val="172479540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anim calcmode="lin" valueType="num">
                                      <p:cBhvr>
                                        <p:cTn id="8" dur="2000" fill="hold"/>
                                        <p:tgtEl>
                                          <p:spTgt spid="7">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nodeType="clickEffect">
                                  <p:stCondLst>
                                    <p:cond delay="0"/>
                                  </p:stCondLst>
                                  <p:childTnLst>
                                    <p:animRot by="21600000">
                                      <p:cBhvr>
                                        <p:cTn id="20" dur="2000" fill="hold"/>
                                        <p:tgtEl>
                                          <p:spTgt spid="14"/>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A5257081-93C1-424E-ADA2-9D24D3A4F948}"/>
              </a:ext>
            </a:extLst>
          </p:cNvPr>
          <p:cNvPicPr>
            <a:picLocks noChangeAspect="1"/>
          </p:cNvPicPr>
          <p:nvPr/>
        </p:nvPicPr>
        <p:blipFill>
          <a:blip r:embed="rId3"/>
          <a:stretch>
            <a:fillRect/>
          </a:stretch>
        </p:blipFill>
        <p:spPr>
          <a:xfrm>
            <a:off x="10770071" y="5224157"/>
            <a:ext cx="1258644" cy="1377834"/>
          </a:xfrm>
          <a:prstGeom prst="rect">
            <a:avLst/>
          </a:prstGeom>
          <a:effectLst>
            <a:glow rad="101600">
              <a:schemeClr val="accent2">
                <a:satMod val="175000"/>
                <a:alpha val="40000"/>
              </a:schemeClr>
            </a:glow>
          </a:effectLst>
        </p:spPr>
      </p:pic>
      <p:sp>
        <p:nvSpPr>
          <p:cNvPr id="10" name="TextBox 9">
            <a:extLst>
              <a:ext uri="{FF2B5EF4-FFF2-40B4-BE49-F238E27FC236}">
                <a16:creationId xmlns="" xmlns:a16="http://schemas.microsoft.com/office/drawing/2014/main" id="{B18C5D33-72A1-455E-AE2E-3099AC0ECF37}"/>
              </a:ext>
            </a:extLst>
          </p:cNvPr>
          <p:cNvSpPr txBox="1"/>
          <p:nvPr/>
        </p:nvSpPr>
        <p:spPr>
          <a:xfrm>
            <a:off x="163286" y="119743"/>
            <a:ext cx="11865429" cy="10450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6000" dirty="0">
                <a:solidFill>
                  <a:schemeClr val="accent2">
                    <a:lumMod val="20000"/>
                    <a:lumOff val="80000"/>
                  </a:schemeClr>
                </a:solidFill>
                <a:effectLst>
                  <a:outerShdw blurRad="63500" sx="102000" sy="102000" algn="ctr" rotWithShape="0">
                    <a:prstClr val="black">
                      <a:alpha val="40000"/>
                    </a:prstClr>
                  </a:outerShdw>
                  <a:reflection blurRad="6350" stA="55000" endA="300" endPos="45500" dir="5400000" sy="-100000" algn="bl" rotWithShape="0"/>
                </a:effectLst>
              </a:rPr>
              <a:t>3- OCULUS</a:t>
            </a:r>
          </a:p>
        </p:txBody>
      </p:sp>
      <p:pic>
        <p:nvPicPr>
          <p:cNvPr id="12" name="Picture 11">
            <a:extLst>
              <a:ext uri="{FF2B5EF4-FFF2-40B4-BE49-F238E27FC236}">
                <a16:creationId xmlns="" xmlns:a16="http://schemas.microsoft.com/office/drawing/2014/main" id="{E4B5628A-40BC-4619-8729-EFA7CC005A1E}"/>
              </a:ext>
            </a:extLst>
          </p:cNvPr>
          <p:cNvPicPr>
            <a:picLocks noChangeAspect="1"/>
          </p:cNvPicPr>
          <p:nvPr/>
        </p:nvPicPr>
        <p:blipFill>
          <a:blip r:embed="rId4"/>
          <a:stretch>
            <a:fillRect/>
          </a:stretch>
        </p:blipFill>
        <p:spPr>
          <a:xfrm>
            <a:off x="7560281" y="2145063"/>
            <a:ext cx="3209790" cy="341963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3" name="TextBox 12">
            <a:extLst>
              <a:ext uri="{FF2B5EF4-FFF2-40B4-BE49-F238E27FC236}">
                <a16:creationId xmlns="" xmlns:a16="http://schemas.microsoft.com/office/drawing/2014/main" id="{D06B458C-30B0-4195-9670-E13126947751}"/>
              </a:ext>
            </a:extLst>
          </p:cNvPr>
          <p:cNvSpPr txBox="1"/>
          <p:nvPr/>
        </p:nvSpPr>
        <p:spPr>
          <a:xfrm>
            <a:off x="557969" y="1786286"/>
            <a:ext cx="6052457" cy="923330"/>
          </a:xfrm>
          <a:prstGeom prst="rect">
            <a:avLst/>
          </a:prstGeom>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dirty="0"/>
              <a:t>Oculus 3 boyutlu görüntü ve muhteşem ses performansı ile sizi film izliyorsanız filmin, oyun oynuyorsanız oyunun içine koyuyor.</a:t>
            </a:r>
          </a:p>
        </p:txBody>
      </p:sp>
      <p:pic>
        <p:nvPicPr>
          <p:cNvPr id="15" name="Picture 14">
            <a:extLst>
              <a:ext uri="{FF2B5EF4-FFF2-40B4-BE49-F238E27FC236}">
                <a16:creationId xmlns="" xmlns:a16="http://schemas.microsoft.com/office/drawing/2014/main" id="{49B9EF19-8CA2-445A-896F-204467B301A6}"/>
              </a:ext>
            </a:extLst>
          </p:cNvPr>
          <p:cNvPicPr>
            <a:picLocks noChangeAspect="1"/>
          </p:cNvPicPr>
          <p:nvPr/>
        </p:nvPicPr>
        <p:blipFill>
          <a:blip r:embed="rId5"/>
          <a:stretch>
            <a:fillRect/>
          </a:stretch>
        </p:blipFill>
        <p:spPr>
          <a:xfrm>
            <a:off x="1230985" y="3331130"/>
            <a:ext cx="4724401" cy="2658476"/>
          </a:xfrm>
          <a:prstGeom prst="rect">
            <a:avLst/>
          </a:prstGeom>
          <a:ln w="190500" cap="sq">
            <a:solidFill>
              <a:srgbClr val="C8C6BD"/>
            </a:solidFill>
            <a:prstDash val="solid"/>
            <a:miter lim="800000"/>
          </a:ln>
          <a:effectLst>
            <a:outerShdw blurRad="50800" dist="38100" algn="l" rotWithShape="0">
              <a:prstClr val="black">
                <a:alpha val="40000"/>
              </a:prstClr>
            </a:outerShdw>
            <a:reflection blurRad="6350" stA="52000" endA="300" endPos="35000" dir="5400000" sy="-100000" algn="bl" rotWithShape="0"/>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xmlns="" val="129361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80">
                                          <p:stCondLst>
                                            <p:cond delay="0"/>
                                          </p:stCondLst>
                                        </p:cTn>
                                        <p:tgtEl>
                                          <p:spTgt spid="15"/>
                                        </p:tgtEl>
                                      </p:cBhvr>
                                    </p:animEffect>
                                    <p:anim calcmode="lin" valueType="num">
                                      <p:cBhvr>
                                        <p:cTn id="1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3" dur="26">
                                          <p:stCondLst>
                                            <p:cond delay="650"/>
                                          </p:stCondLst>
                                        </p:cTn>
                                        <p:tgtEl>
                                          <p:spTgt spid="15"/>
                                        </p:tgtEl>
                                      </p:cBhvr>
                                      <p:to x="100000" y="60000"/>
                                    </p:animScale>
                                    <p:animScale>
                                      <p:cBhvr>
                                        <p:cTn id="24" dur="166" decel="50000">
                                          <p:stCondLst>
                                            <p:cond delay="676"/>
                                          </p:stCondLst>
                                        </p:cTn>
                                        <p:tgtEl>
                                          <p:spTgt spid="15"/>
                                        </p:tgtEl>
                                      </p:cBhvr>
                                      <p:to x="100000" y="100000"/>
                                    </p:animScale>
                                    <p:animScale>
                                      <p:cBhvr>
                                        <p:cTn id="25" dur="26">
                                          <p:stCondLst>
                                            <p:cond delay="1312"/>
                                          </p:stCondLst>
                                        </p:cTn>
                                        <p:tgtEl>
                                          <p:spTgt spid="15"/>
                                        </p:tgtEl>
                                      </p:cBhvr>
                                      <p:to x="100000" y="80000"/>
                                    </p:animScale>
                                    <p:animScale>
                                      <p:cBhvr>
                                        <p:cTn id="26" dur="166" decel="50000">
                                          <p:stCondLst>
                                            <p:cond delay="1338"/>
                                          </p:stCondLst>
                                        </p:cTn>
                                        <p:tgtEl>
                                          <p:spTgt spid="15"/>
                                        </p:tgtEl>
                                      </p:cBhvr>
                                      <p:to x="100000" y="100000"/>
                                    </p:animScale>
                                    <p:animScale>
                                      <p:cBhvr>
                                        <p:cTn id="27" dur="26">
                                          <p:stCondLst>
                                            <p:cond delay="1642"/>
                                          </p:stCondLst>
                                        </p:cTn>
                                        <p:tgtEl>
                                          <p:spTgt spid="15"/>
                                        </p:tgtEl>
                                      </p:cBhvr>
                                      <p:to x="100000" y="90000"/>
                                    </p:animScale>
                                    <p:animScale>
                                      <p:cBhvr>
                                        <p:cTn id="28" dur="166" decel="50000">
                                          <p:stCondLst>
                                            <p:cond delay="1668"/>
                                          </p:stCondLst>
                                        </p:cTn>
                                        <p:tgtEl>
                                          <p:spTgt spid="15"/>
                                        </p:tgtEl>
                                      </p:cBhvr>
                                      <p:to x="100000" y="100000"/>
                                    </p:animScale>
                                    <p:animScale>
                                      <p:cBhvr>
                                        <p:cTn id="29" dur="26">
                                          <p:stCondLst>
                                            <p:cond delay="1808"/>
                                          </p:stCondLst>
                                        </p:cTn>
                                        <p:tgtEl>
                                          <p:spTgt spid="15"/>
                                        </p:tgtEl>
                                      </p:cBhvr>
                                      <p:to x="100000" y="95000"/>
                                    </p:animScale>
                                    <p:animScale>
                                      <p:cBhvr>
                                        <p:cTn id="30" dur="166" decel="50000">
                                          <p:stCondLst>
                                            <p:cond delay="1834"/>
                                          </p:stCondLst>
                                        </p:cTn>
                                        <p:tgtEl>
                                          <p:spTgt spid="15"/>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BD0D0155-4C99-4020-A517-99AD18C8D31B}"/>
              </a:ext>
            </a:extLst>
          </p:cNvPr>
          <p:cNvSpPr txBox="1"/>
          <p:nvPr/>
        </p:nvSpPr>
        <p:spPr>
          <a:xfrm>
            <a:off x="5518673" y="387275"/>
            <a:ext cx="6497619" cy="1015663"/>
          </a:xfrm>
          <a:prstGeom prst="rect">
            <a:avLst/>
          </a:prstGeom>
          <a:noFill/>
        </p:spPr>
        <p:txBody>
          <a:bodyPr wrap="square" rtlCol="0">
            <a:spAutoFit/>
            <a:scene3d>
              <a:camera prst="orthographicFront"/>
              <a:lightRig rig="threePt" dir="t"/>
            </a:scene3d>
            <a:sp3d extrusionH="57150">
              <a:bevelT w="38100" h="38100"/>
            </a:sp3d>
          </a:bodyPr>
          <a:lstStyle/>
          <a:p>
            <a:r>
              <a:rPr lang="tr-TR" sz="6000" dirty="0">
                <a:effectLst>
                  <a:glow rad="63500">
                    <a:schemeClr val="accent1">
                      <a:satMod val="175000"/>
                      <a:alpha val="40000"/>
                    </a:schemeClr>
                  </a:glow>
                  <a:reflection blurRad="6350" stA="55000" endA="300" endPos="45500" dir="5400000" sy="-100000" algn="bl" rotWithShape="0"/>
                </a:effectLst>
              </a:rPr>
              <a:t>4- PEPPER ROBOT</a:t>
            </a:r>
          </a:p>
        </p:txBody>
      </p:sp>
      <p:pic>
        <p:nvPicPr>
          <p:cNvPr id="6" name="Picture 5">
            <a:extLst>
              <a:ext uri="{FF2B5EF4-FFF2-40B4-BE49-F238E27FC236}">
                <a16:creationId xmlns="" xmlns:a16="http://schemas.microsoft.com/office/drawing/2014/main" id="{0E13BAE4-6464-4970-97B7-378DA9E920EE}"/>
              </a:ext>
            </a:extLst>
          </p:cNvPr>
          <p:cNvPicPr>
            <a:picLocks noChangeAspect="1"/>
          </p:cNvPicPr>
          <p:nvPr/>
        </p:nvPicPr>
        <p:blipFill>
          <a:blip r:embed="rId3"/>
          <a:stretch>
            <a:fillRect/>
          </a:stretch>
        </p:blipFill>
        <p:spPr>
          <a:xfrm>
            <a:off x="6310144" y="1762101"/>
            <a:ext cx="3815363" cy="1902608"/>
          </a:xfrm>
          <a:prstGeom prst="rect">
            <a:avLst/>
          </a:prstGeom>
          <a:solidFill>
            <a:srgbClr val="FFFFFF">
              <a:shade val="85000"/>
            </a:srgbClr>
          </a:solidFill>
          <a:ln w="88900" cap="sq">
            <a:solidFill>
              <a:srgbClr val="FFFFFF"/>
            </a:solidFill>
            <a:miter lim="800000"/>
          </a:ln>
          <a:effectLst>
            <a:glow rad="63500">
              <a:schemeClr val="accent1">
                <a:satMod val="175000"/>
                <a:alpha val="40000"/>
              </a:schemeClr>
            </a:glow>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7" name="Rectangle: Rounded Corners 6">
            <a:extLst>
              <a:ext uri="{FF2B5EF4-FFF2-40B4-BE49-F238E27FC236}">
                <a16:creationId xmlns="" xmlns:a16="http://schemas.microsoft.com/office/drawing/2014/main" id="{7B6DDB55-0F0E-4690-ABBD-BF3A8820B506}"/>
              </a:ext>
            </a:extLst>
          </p:cNvPr>
          <p:cNvSpPr/>
          <p:nvPr/>
        </p:nvSpPr>
        <p:spPr>
          <a:xfrm>
            <a:off x="5099251" y="3948225"/>
            <a:ext cx="5464629" cy="2450863"/>
          </a:xfrm>
          <a:prstGeom prst="roundRect">
            <a:avLst/>
          </a:prstGeom>
          <a:solidFill>
            <a:srgbClr val="CCCCFF"/>
          </a:solidFill>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TextBox 7">
            <a:extLst>
              <a:ext uri="{FF2B5EF4-FFF2-40B4-BE49-F238E27FC236}">
                <a16:creationId xmlns="" xmlns:a16="http://schemas.microsoft.com/office/drawing/2014/main" id="{5DFE16E7-CB7F-47DA-AE22-21F4460E1F9E}"/>
              </a:ext>
            </a:extLst>
          </p:cNvPr>
          <p:cNvSpPr txBox="1"/>
          <p:nvPr/>
        </p:nvSpPr>
        <p:spPr>
          <a:xfrm>
            <a:off x="5229879" y="4131659"/>
            <a:ext cx="5203372" cy="2031325"/>
          </a:xfrm>
          <a:prstGeom prst="rect">
            <a:avLst/>
          </a:prstGeom>
          <a:noFill/>
        </p:spPr>
        <p:txBody>
          <a:bodyPr wrap="square" rtlCol="0">
            <a:spAutoFit/>
          </a:bodyPr>
          <a:lstStyle/>
          <a:p>
            <a:r>
              <a:rPr lang="tr-TR" dirty="0"/>
              <a:t>Pepper Robot Japonların yaptığı bir robot. İnsanlarla iletişim kurabildiği için humanoid olarak da sınıflandırılıyor. Sizinle iletişim kurmakla kalmıyor, yüzünüzün ifadesinden mutlu, mutsuz, kızgın olup olmadığınızı hatta şaşırdığınızı bile anlayabiliyor. Japonya'da piyasaya çıkış fiyatı yaklaşık 6.000 Türk Lirası olarak öngörülüyor.</a:t>
            </a:r>
          </a:p>
        </p:txBody>
      </p:sp>
      <p:cxnSp>
        <p:nvCxnSpPr>
          <p:cNvPr id="10" name="Straight Connector 9">
            <a:extLst>
              <a:ext uri="{FF2B5EF4-FFF2-40B4-BE49-F238E27FC236}">
                <a16:creationId xmlns="" xmlns:a16="http://schemas.microsoft.com/office/drawing/2014/main" id="{572FCAAF-5A2A-4155-8308-43E2AAF05084}"/>
              </a:ext>
            </a:extLst>
          </p:cNvPr>
          <p:cNvCxnSpPr/>
          <p:nvPr/>
        </p:nvCxnSpPr>
        <p:spPr>
          <a:xfrm>
            <a:off x="5682343" y="1586371"/>
            <a:ext cx="6422571"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xmlns="" val="2470535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631E9BAF-593C-4BBD-91B4-60FD8F0B420C}"/>
              </a:ext>
            </a:extLst>
          </p:cNvPr>
          <p:cNvSpPr txBox="1"/>
          <p:nvPr/>
        </p:nvSpPr>
        <p:spPr>
          <a:xfrm>
            <a:off x="279699" y="430305"/>
            <a:ext cx="11489167" cy="1015663"/>
          </a:xfrm>
          <a:prstGeom prst="rect">
            <a:avLst/>
          </a:prstGeom>
          <a:effectLst>
            <a:glow rad="101600">
              <a:schemeClr val="accent5">
                <a:satMod val="175000"/>
                <a:alpha val="40000"/>
              </a:schemeClr>
            </a:glow>
            <a:outerShdw blurRad="76200" dir="13500000" sy="23000" kx="1200000" algn="br"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6000" dirty="0">
                <a:effectLst>
                  <a:glow rad="101600">
                    <a:schemeClr val="accent5">
                      <a:satMod val="175000"/>
                      <a:alpha val="40000"/>
                    </a:schemeClr>
                  </a:glow>
                  <a:reflection blurRad="6350" stA="55000" endA="300" endPos="45500" dir="5400000" sy="-100000" algn="bl" rotWithShape="0"/>
                </a:effectLst>
              </a:rPr>
              <a:t>5- TESLA 3</a:t>
            </a:r>
          </a:p>
        </p:txBody>
      </p:sp>
      <p:pic>
        <p:nvPicPr>
          <p:cNvPr id="6" name="Picture 5">
            <a:extLst>
              <a:ext uri="{FF2B5EF4-FFF2-40B4-BE49-F238E27FC236}">
                <a16:creationId xmlns="" xmlns:a16="http://schemas.microsoft.com/office/drawing/2014/main" id="{1F775C8A-E04D-4EAB-A439-F0F86D3BEAC2}"/>
              </a:ext>
            </a:extLst>
          </p:cNvPr>
          <p:cNvPicPr>
            <a:picLocks noChangeAspect="1"/>
          </p:cNvPicPr>
          <p:nvPr/>
        </p:nvPicPr>
        <p:blipFill>
          <a:blip r:embed="rId3"/>
          <a:stretch>
            <a:fillRect/>
          </a:stretch>
        </p:blipFill>
        <p:spPr>
          <a:xfrm>
            <a:off x="6565303" y="3505277"/>
            <a:ext cx="4976308" cy="2779321"/>
          </a:xfrm>
          <a:prstGeom prst="rect">
            <a:avLst/>
          </a:prstGeom>
          <a:ln w="127000" cap="rnd">
            <a:solidFill>
              <a:srgbClr val="FFFFFF"/>
            </a:solidFill>
          </a:ln>
          <a:effectLst>
            <a:outerShdw blurRad="76200" dir="18900000" sy="23000" kx="-1200000" algn="bl" rotWithShape="0">
              <a:prstClr val="black">
                <a:alpha val="20000"/>
              </a:prstClr>
            </a:outerShdw>
          </a:effectLst>
          <a:scene3d>
            <a:camera prst="perspectiveLeft"/>
            <a:lightRig rig="twoPt" dir="t">
              <a:rot lat="0" lon="0" rev="7800000"/>
            </a:lightRig>
          </a:scene3d>
          <a:sp3d contourW="6350">
            <a:bevelT w="50800" h="16510"/>
            <a:contourClr>
              <a:srgbClr val="C0C0C0"/>
            </a:contourClr>
          </a:sp3d>
        </p:spPr>
      </p:pic>
      <p:sp>
        <p:nvSpPr>
          <p:cNvPr id="7" name="TextBox 6">
            <a:extLst>
              <a:ext uri="{FF2B5EF4-FFF2-40B4-BE49-F238E27FC236}">
                <a16:creationId xmlns="" xmlns:a16="http://schemas.microsoft.com/office/drawing/2014/main" id="{C62CEDE4-5476-479B-AC26-81600A8789E3}"/>
              </a:ext>
            </a:extLst>
          </p:cNvPr>
          <p:cNvSpPr txBox="1"/>
          <p:nvPr/>
        </p:nvSpPr>
        <p:spPr>
          <a:xfrm>
            <a:off x="2727960" y="1875458"/>
            <a:ext cx="6325497" cy="1200329"/>
          </a:xfrm>
          <a:prstGeom prst="rect">
            <a:avLst/>
          </a:prstGeom>
          <a:solidFill>
            <a:schemeClr val="accent5">
              <a:lumMod val="60000"/>
              <a:lumOff val="40000"/>
            </a:schemeClr>
          </a:solidFill>
          <a:effectLst>
            <a:outerShdw blurRad="50800" dist="38100" dir="2700000" algn="tl" rotWithShape="0">
              <a:prstClr val="black">
                <a:alpha val="40000"/>
              </a:prstClr>
            </a:outerShdw>
            <a:reflection blurRad="6350" stA="52000" endA="300" endPos="35000" dir="5400000" sy="-100000" algn="bl" rotWithShape="0"/>
          </a:effectLst>
        </p:spPr>
        <p:txBody>
          <a:bodyPr wrap="square" rtlCol="0">
            <a:spAutoFit/>
          </a:bodyPr>
          <a:lstStyle/>
          <a:p>
            <a:r>
              <a:rPr lang="tr-TR"/>
              <a:t>Dikkatler 2016 Mart ayına kilitlendi, Tesla 3 tanıtılacak. Elektrikli otomobilin özelliği, bir BMW3 ile her anlamda kapışacak performansa sahip olması iddiasından kaynaklanıyor. Fiyatı da 35.000 dolar.</a:t>
            </a:r>
            <a:endParaRPr lang="tr-TR" dirty="0"/>
          </a:p>
        </p:txBody>
      </p:sp>
      <p:pic>
        <p:nvPicPr>
          <p:cNvPr id="9" name="Picture 8">
            <a:extLst>
              <a:ext uri="{FF2B5EF4-FFF2-40B4-BE49-F238E27FC236}">
                <a16:creationId xmlns="" xmlns:a16="http://schemas.microsoft.com/office/drawing/2014/main" id="{8C441507-E332-4BEA-BD4D-AC1E02D138B4}"/>
              </a:ext>
            </a:extLst>
          </p:cNvPr>
          <p:cNvPicPr>
            <a:picLocks noChangeAspect="1"/>
          </p:cNvPicPr>
          <p:nvPr/>
        </p:nvPicPr>
        <p:blipFill>
          <a:blip r:embed="rId4"/>
          <a:stretch>
            <a:fillRect/>
          </a:stretch>
        </p:blipFill>
        <p:spPr>
          <a:xfrm>
            <a:off x="100955" y="3982883"/>
            <a:ext cx="5858911" cy="2301715"/>
          </a:xfrm>
          <a:prstGeom prst="rect">
            <a:avLst/>
          </a:prstGeom>
          <a:effectLst>
            <a:outerShdw blurRad="50800" dist="38100" dir="5400000" algn="t" rotWithShape="0">
              <a:prstClr val="black">
                <a:alpha val="40000"/>
              </a:prstClr>
            </a:outerShdw>
            <a:softEdge rad="31750"/>
          </a:effectLst>
        </p:spPr>
      </p:pic>
    </p:spTree>
    <p:extLst>
      <p:ext uri="{BB962C8B-B14F-4D97-AF65-F5344CB8AC3E}">
        <p14:creationId xmlns:p14="http://schemas.microsoft.com/office/powerpoint/2010/main" xmlns="" val="387824808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391</TotalTime>
  <Words>1211</Words>
  <PresentationFormat>Özel</PresentationFormat>
  <Paragraphs>60</Paragraphs>
  <Slides>24</Slides>
  <Notes>0</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Office Theme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2017-10-10T15:47:01Z</dcterms:created>
  <dcterms:modified xsi:type="dcterms:W3CDTF">2018-02-26T14:45:58Z</dcterms:modified>
  <cp:category>www.sorubak.com</cp:category>
</cp:coreProperties>
</file>