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58" r:id="rId4"/>
    <p:sldId id="257" r:id="rId5"/>
    <p:sldId id="259" r:id="rId6"/>
    <p:sldId id="260" r:id="rId7"/>
    <p:sldId id="291" r:id="rId8"/>
    <p:sldId id="261" r:id="rId9"/>
    <p:sldId id="262" r:id="rId10"/>
    <p:sldId id="265" r:id="rId11"/>
    <p:sldId id="266" r:id="rId12"/>
    <p:sldId id="268" r:id="rId13"/>
    <p:sldId id="270" r:id="rId14"/>
    <p:sldId id="271" r:id="rId15"/>
    <p:sldId id="272" r:id="rId16"/>
    <p:sldId id="273" r:id="rId17"/>
    <p:sldId id="276" r:id="rId18"/>
    <p:sldId id="277" r:id="rId19"/>
    <p:sldId id="274" r:id="rId20"/>
    <p:sldId id="275" r:id="rId21"/>
    <p:sldId id="278" r:id="rId22"/>
    <p:sldId id="289" r:id="rId23"/>
    <p:sldId id="290" r:id="rId24"/>
  </p:sldIdLst>
  <p:sldSz cx="9144000" cy="6858000" type="screen4x3"/>
  <p:notesSz cx="9144000" cy="6858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2"/>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2"/>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38036C6-5B7F-4980-B7A5-77B599AE861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8E115D90-2A88-41C2-9932-056AF398B5BE}" type="datetimeFigureOut">
              <a:rPr lang="tr-TR" smtClean="0"/>
              <a:pPr/>
              <a:t>10/03/2018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1"/>
            <a:ext cx="609600" cy="365125"/>
          </a:xfrm>
        </p:spPr>
        <p:txBody>
          <a:bodyPr/>
          <a:lstStyle/>
          <a:p>
            <a:fld id="{838036C6-5B7F-4980-B7A5-77B599AE8615}"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E115D90-2A88-41C2-9932-056AF398B5BE}" type="datetimeFigureOut">
              <a:rPr lang="tr-TR" smtClean="0"/>
              <a:pPr/>
              <a:t>10/03/2018</a:t>
            </a:fld>
            <a:endParaRPr lang="tr-TR"/>
          </a:p>
        </p:txBody>
      </p:sp>
      <p:sp>
        <p:nvSpPr>
          <p:cNvPr id="22" name="21 Altbilgi Yer Tutucusu"/>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38036C6-5B7F-4980-B7A5-77B599AE8615}"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2132856"/>
            <a:ext cx="7851648" cy="1367582"/>
          </a:xfrm>
        </p:spPr>
        <p:txBody>
          <a:bodyPr/>
          <a:lstStyle/>
          <a:p>
            <a:r>
              <a:rPr lang="tr-TR" b="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ÜLKEMİZDE HAYVANCILIK   </a:t>
            </a:r>
            <a:endParaRPr lang="tr-TR" b="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0648"/>
            <a:ext cx="8229600" cy="1080120"/>
          </a:xfrm>
        </p:spPr>
        <p:txBody>
          <a:bodyPr/>
          <a:lstStyle/>
          <a:p>
            <a:r>
              <a:rPr lang="tr-TR" dirty="0" smtClean="0"/>
              <a:t>Küçükbaş Hayvancılık Harita</a:t>
            </a:r>
            <a:endParaRPr lang="tr-TR" dirty="0"/>
          </a:p>
        </p:txBody>
      </p:sp>
      <p:pic>
        <p:nvPicPr>
          <p:cNvPr id="2051" name="Picture 3" descr="F:\SOSYAL PERF\Resimler\turkiyede-hayvancilik-jpg-212.jpg"/>
          <p:cNvPicPr>
            <a:picLocks noChangeAspect="1" noChangeArrowheads="1"/>
          </p:cNvPicPr>
          <p:nvPr/>
        </p:nvPicPr>
        <p:blipFill>
          <a:blip r:embed="rId2" cstate="print"/>
          <a:srcRect/>
          <a:stretch>
            <a:fillRect/>
          </a:stretch>
        </p:blipFill>
        <p:spPr bwMode="auto">
          <a:xfrm>
            <a:off x="251520" y="1649859"/>
            <a:ext cx="8712968" cy="494749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92696"/>
            <a:ext cx="8229600" cy="1296144"/>
          </a:xfrm>
        </p:spPr>
        <p:txBody>
          <a:bodyPr>
            <a:normAutofit fontScale="90000"/>
          </a:bodyPr>
          <a:lstStyle/>
          <a:p>
            <a:r>
              <a:rPr lang="tr-TR" dirty="0" smtClean="0"/>
              <a:t>1991-2007 Arası Küçükbaş Hayvancılık </a:t>
            </a:r>
            <a:endParaRPr lang="tr-TR" dirty="0"/>
          </a:p>
        </p:txBody>
      </p:sp>
      <p:pic>
        <p:nvPicPr>
          <p:cNvPr id="3075" name="Picture 3" descr="C:\Documents and Settings\BAGLAR2\Desktop\500px-KBHayvanSayısı.jpg"/>
          <p:cNvPicPr>
            <a:picLocks noChangeAspect="1" noChangeArrowheads="1"/>
          </p:cNvPicPr>
          <p:nvPr/>
        </p:nvPicPr>
        <p:blipFill>
          <a:blip r:embed="rId2" cstate="print"/>
          <a:srcRect/>
          <a:stretch>
            <a:fillRect/>
          </a:stretch>
        </p:blipFill>
        <p:spPr bwMode="auto">
          <a:xfrm>
            <a:off x="251520" y="1916832"/>
            <a:ext cx="8640960" cy="460851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Balıkçılık</a:t>
            </a:r>
            <a:endParaRPr lang="tr-TR" dirty="0"/>
          </a:p>
        </p:txBody>
      </p:sp>
      <p:sp>
        <p:nvSpPr>
          <p:cNvPr id="3" name="2 İçerik Yer Tutucusu"/>
          <p:cNvSpPr>
            <a:spLocks noGrp="1"/>
          </p:cNvSpPr>
          <p:nvPr>
            <p:ph idx="1"/>
          </p:nvPr>
        </p:nvSpPr>
        <p:spPr/>
        <p:txBody>
          <a:bodyPr>
            <a:normAutofit fontScale="92500"/>
          </a:bodyPr>
          <a:lstStyle/>
          <a:p>
            <a:pPr>
              <a:buNone/>
            </a:pPr>
            <a:r>
              <a:rPr lang="tr-TR" dirty="0" smtClean="0"/>
              <a:t>Balıkçılık, denizlerde, göllerde ve akarsularda balıkların ve diğer</a:t>
            </a:r>
          </a:p>
          <a:p>
            <a:pPr>
              <a:buNone/>
            </a:pPr>
            <a:r>
              <a:rPr lang="tr-TR" dirty="0" smtClean="0"/>
              <a:t> deniz canlılarının çeşitli yöntemlerle avlanması. Balıkların yanı</a:t>
            </a:r>
          </a:p>
          <a:p>
            <a:pPr>
              <a:buNone/>
            </a:pPr>
            <a:r>
              <a:rPr lang="tr-TR" dirty="0" smtClean="0"/>
              <a:t> sıra midye, karides, ıstakoz, pavurya, istiridye ve ahtapotun, </a:t>
            </a:r>
          </a:p>
          <a:p>
            <a:pPr>
              <a:buNone/>
            </a:pPr>
            <a:r>
              <a:rPr lang="tr-TR" dirty="0" smtClean="0"/>
              <a:t>hatta balina gibi deniz memelilerinin avlanması da</a:t>
            </a:r>
          </a:p>
          <a:p>
            <a:pPr>
              <a:buNone/>
            </a:pPr>
            <a:r>
              <a:rPr lang="tr-TR" dirty="0" smtClean="0"/>
              <a:t> balıkçılık kapsamına girer. Gölet, havuz ya da denizlerdeki</a:t>
            </a:r>
          </a:p>
          <a:p>
            <a:pPr>
              <a:buNone/>
            </a:pPr>
            <a:r>
              <a:rPr lang="tr-TR" dirty="0" smtClean="0"/>
              <a:t>suni tesislerde balık ve diğer deniz hayvanlarının üretilmesi de balıkçılığın bir parçasıdır.Balıkçılık ikiye ayrılır. Bunlar Amatör ve tatlı su balıkçılığıdır.</a:t>
            </a:r>
            <a:endParaRPr lang="tr-T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AMATÖR DENİZ BALIKÇILIĞI</a:t>
            </a:r>
            <a:endParaRPr lang="tr-TR" dirty="0"/>
          </a:p>
        </p:txBody>
      </p:sp>
      <p:sp>
        <p:nvSpPr>
          <p:cNvPr id="3" name="2 İçerik Yer Tutucusu"/>
          <p:cNvSpPr>
            <a:spLocks noGrp="1"/>
          </p:cNvSpPr>
          <p:nvPr>
            <p:ph idx="1"/>
          </p:nvPr>
        </p:nvSpPr>
        <p:spPr/>
        <p:txBody>
          <a:bodyPr>
            <a:normAutofit fontScale="85000" lnSpcReduction="10000"/>
          </a:bodyPr>
          <a:lstStyle/>
          <a:p>
            <a:pPr>
              <a:buNone/>
            </a:pPr>
            <a:endParaRPr lang="tr-TR" dirty="0" smtClean="0"/>
          </a:p>
          <a:p>
            <a:r>
              <a:rPr lang="tr-TR" dirty="0" smtClean="0"/>
              <a:t>Amatör deniz balıkçılığında da tatlı su balıkçılığında kullanılan</a:t>
            </a:r>
          </a:p>
          <a:p>
            <a:r>
              <a:rPr lang="tr-TR" dirty="0" smtClean="0"/>
              <a:t> olta takımlarının hemen aynısı kullanılır. </a:t>
            </a:r>
          </a:p>
          <a:p>
            <a:r>
              <a:rPr lang="tr-TR" dirty="0" smtClean="0"/>
              <a:t>Ama kamış ve misinaların daha sağlam olması gerekir. </a:t>
            </a:r>
          </a:p>
          <a:p>
            <a:r>
              <a:rPr lang="tr-TR" dirty="0" smtClean="0"/>
              <a:t>Oltanın iyice derine inebilmesi için daha ağır kurşunlar</a:t>
            </a:r>
          </a:p>
          <a:p>
            <a:r>
              <a:rPr lang="tr-TR" dirty="0" smtClean="0"/>
              <a:t> (iskandil) ve iri balıkları da yakalayabilmek için daha</a:t>
            </a:r>
          </a:p>
          <a:p>
            <a:r>
              <a:rPr lang="tr-TR" dirty="0" smtClean="0"/>
              <a:t> büyük iğneler kullanılmalıdır. Dipte ya da dibe yakın</a:t>
            </a:r>
          </a:p>
          <a:p>
            <a:r>
              <a:rPr lang="tr-TR" dirty="0" smtClean="0"/>
              <a:t> derinliklerde yaşayan mezgit, morina ve yassı balıkları</a:t>
            </a:r>
          </a:p>
          <a:p>
            <a:r>
              <a:rPr lang="tr-TR" dirty="0" smtClean="0"/>
              <a:t> avlamak için yem olarak karides, midye ve solucan tercih </a:t>
            </a:r>
          </a:p>
          <a:p>
            <a:r>
              <a:rPr lang="tr-TR" dirty="0" smtClean="0"/>
              <a:t>edilir. Uskumru ve lüfer ise, hareket halindeki tekneden kaşıkla</a:t>
            </a:r>
          </a:p>
          <a:p>
            <a:r>
              <a:rPr lang="tr-TR" dirty="0" smtClean="0"/>
              <a:t>ya da doğal yemle tutulur</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52736"/>
            <a:ext cx="8229600" cy="4896544"/>
          </a:xfrm>
        </p:spPr>
        <p:txBody>
          <a:bodyPr>
            <a:normAutofit fontScale="92500"/>
          </a:bodyPr>
          <a:lstStyle/>
          <a:p>
            <a:pPr>
              <a:buNone/>
            </a:pPr>
            <a:r>
              <a:rPr lang="tr-TR" dirty="0" smtClean="0"/>
              <a:t>Deniz balıkçılığında köstekli olta da çok kullanılan olta </a:t>
            </a:r>
          </a:p>
          <a:p>
            <a:pPr>
              <a:buNone/>
            </a:pPr>
            <a:r>
              <a:rPr lang="tr-TR" dirty="0" smtClean="0"/>
              <a:t>tiplerinden biridir. Bu oltanın ucundaki iskandilli bedenine, </a:t>
            </a:r>
          </a:p>
          <a:p>
            <a:pPr>
              <a:buNone/>
            </a:pPr>
            <a:r>
              <a:rPr lang="tr-TR" dirty="0" smtClean="0"/>
              <a:t>belirli aralıklarla pirinç telden yapılmış köstekler bağlanır.</a:t>
            </a:r>
          </a:p>
          <a:p>
            <a:pPr>
              <a:buNone/>
            </a:pPr>
            <a:r>
              <a:rPr lang="tr-TR" dirty="0" smtClean="0"/>
              <a:t> Bu oltanın adı da bu kösteklerden gelir. Kösteklere kısa</a:t>
            </a:r>
          </a:p>
          <a:p>
            <a:pPr>
              <a:buNone/>
            </a:pPr>
            <a:r>
              <a:rPr lang="tr-TR" dirty="0" smtClean="0"/>
              <a:t> misinalar, misinaların ucuna da iğneler takılır. Köstekli </a:t>
            </a:r>
          </a:p>
          <a:p>
            <a:pPr>
              <a:buNone/>
            </a:pPr>
            <a:r>
              <a:rPr lang="tr-TR" dirty="0" smtClean="0"/>
              <a:t>oltayla balık avlamada canlı yemler kullanılır. Avlanma</a:t>
            </a:r>
          </a:p>
          <a:p>
            <a:pPr>
              <a:buNone/>
            </a:pPr>
            <a:r>
              <a:rPr lang="tr-TR" dirty="0" smtClean="0"/>
              <a:t> sırasında olta gergin tutulur ve balık yeme atladığı anda </a:t>
            </a:r>
          </a:p>
          <a:p>
            <a:pPr>
              <a:buNone/>
            </a:pPr>
            <a:r>
              <a:rPr lang="tr-TR" dirty="0" smtClean="0"/>
              <a:t>olta hafifçe silkelenerek balığın iğneyi yutması sağlanır. </a:t>
            </a:r>
          </a:p>
          <a:p>
            <a:pPr>
              <a:buNone/>
            </a:pPr>
            <a:r>
              <a:rPr lang="tr-TR" dirty="0" smtClean="0"/>
              <a:t>Sonra balığın iğneden kurtulmasına fırsat vermeden hızla</a:t>
            </a:r>
          </a:p>
          <a:p>
            <a:pPr>
              <a:buNone/>
            </a:pPr>
            <a:r>
              <a:rPr lang="tr-TR" dirty="0" smtClean="0"/>
              <a:t> çekilir.</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500042"/>
            <a:ext cx="8229600" cy="1143000"/>
          </a:xfrm>
        </p:spPr>
        <p:txBody>
          <a:bodyPr/>
          <a:lstStyle/>
          <a:p>
            <a:r>
              <a:rPr lang="tr-TR" dirty="0" smtClean="0"/>
              <a:t>Tatlı Su Balıkçılığı</a:t>
            </a:r>
            <a:endParaRPr lang="tr-TR" dirty="0"/>
          </a:p>
        </p:txBody>
      </p:sp>
      <p:sp>
        <p:nvSpPr>
          <p:cNvPr id="4" name="3 Metin kutusu"/>
          <p:cNvSpPr txBox="1"/>
          <p:nvPr/>
        </p:nvSpPr>
        <p:spPr>
          <a:xfrm>
            <a:off x="642911" y="2071678"/>
            <a:ext cx="7643865" cy="3785652"/>
          </a:xfrm>
          <a:prstGeom prst="rect">
            <a:avLst/>
          </a:prstGeom>
          <a:noFill/>
        </p:spPr>
        <p:txBody>
          <a:bodyPr wrap="square" rtlCol="0">
            <a:spAutoFit/>
          </a:bodyPr>
          <a:lstStyle/>
          <a:p>
            <a:pPr algn="just">
              <a:buNone/>
            </a:pPr>
            <a:r>
              <a:rPr lang="tr-TR" sz="2000" dirty="0" smtClean="0"/>
              <a:t>Makaralı oltalar bulunmadan önce, misina bir mantar ya da tahta</a:t>
            </a:r>
          </a:p>
          <a:p>
            <a:pPr algn="just">
              <a:buNone/>
            </a:pPr>
            <a:r>
              <a:rPr lang="tr-TR" sz="2000" dirty="0" smtClean="0"/>
              <a:t> parçasına elle sarılırdı. Balık oltaya takıldığında balıkçı seri hareketlerle balığı kıyıya çekerdi. Ama bu tür avlanma kolay değildi, misinanın dolaşması, düğüm olması gibi sorunlar  yaşanırdı.</a:t>
            </a:r>
          </a:p>
          <a:p>
            <a:pPr algn="just">
              <a:buNone/>
            </a:pPr>
            <a:endParaRPr lang="tr-TR" sz="2000" dirty="0" smtClean="0"/>
          </a:p>
          <a:p>
            <a:pPr algn="just">
              <a:buNone/>
            </a:pPr>
            <a:r>
              <a:rPr lang="tr-TR" sz="2000" dirty="0" smtClean="0"/>
              <a:t>Oysa makaralı oltayla avlanmak çok kolaydır. Makara misinanın sarılmasını ve gerekirse gevşetilmesini kolaylaştırmıştır. Örneğin oltaya yakalanan balık sert hareketlerle direnirse makaradaki misina boşaltılarak balığa yol verilir. Balığın yorulup hareketlerinde yavaşlama görülünce, misina yeniden makaraya sarılarak  balık çekilir. </a:t>
            </a:r>
          </a:p>
          <a:p>
            <a:pPr algn="just"/>
            <a:endParaRPr lang="tr-TR" sz="2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11560" y="836712"/>
            <a:ext cx="8229600" cy="5760640"/>
          </a:xfrm>
        </p:spPr>
        <p:txBody>
          <a:bodyPr>
            <a:normAutofit fontScale="92500" lnSpcReduction="20000"/>
          </a:bodyPr>
          <a:lstStyle/>
          <a:p>
            <a:pPr>
              <a:buNone/>
            </a:pPr>
            <a:r>
              <a:rPr lang="tr-TR" dirty="0" smtClean="0"/>
              <a:t> Ama makaralı oltayla balık avlarken, misinayı ne zaman</a:t>
            </a:r>
          </a:p>
          <a:p>
            <a:r>
              <a:rPr lang="tr-TR" dirty="0" smtClean="0"/>
              <a:t> boşaltıp ne zaman makaraya saracağını bilmek gerekir. </a:t>
            </a:r>
          </a:p>
          <a:p>
            <a:r>
              <a:rPr lang="tr-TR" dirty="0" smtClean="0"/>
              <a:t>Ayrıca misinanın da bir dayanma gücü vardır. </a:t>
            </a:r>
          </a:p>
          <a:p>
            <a:r>
              <a:rPr lang="tr-TR" dirty="0" smtClean="0"/>
              <a:t>Hızlı bir akıntıda balığın çekiş gücü karşısında bunu da</a:t>
            </a:r>
          </a:p>
          <a:p>
            <a:r>
              <a:rPr lang="tr-TR" dirty="0" smtClean="0"/>
              <a:t> hesaba katmak gerekir. Büyük bir balık yakalandığında,</a:t>
            </a:r>
          </a:p>
          <a:p>
            <a:r>
              <a:rPr lang="tr-TR" dirty="0" smtClean="0"/>
              <a:t> onun direnme gücünü kırmak için arada bir misinayı</a:t>
            </a:r>
          </a:p>
          <a:p>
            <a:r>
              <a:rPr lang="tr-TR" dirty="0" smtClean="0"/>
              <a:t> gevşetmek ve balığa yol vermek gerekir. Bunun sonucunda </a:t>
            </a:r>
          </a:p>
          <a:p>
            <a:r>
              <a:rPr lang="tr-TR" dirty="0" smtClean="0"/>
              <a:t>yorulan balık daha kolay çekilebilir.</a:t>
            </a:r>
          </a:p>
          <a:p>
            <a:r>
              <a:rPr lang="tr-TR" dirty="0" smtClean="0"/>
              <a:t>Avlanmanın önemli noktalarından biri, uygun olta iğnesi seçmektir. Avlanacak balığa göre, değişik büyüklük ve biçimlerde iğneler vardır. Ama bütün olta iğnelerinin ucunda, balığın ağzına saplandıktan sonra çıkmasını engelleyen bir damak (çengel) vardır. İğnelerin sapında da genellikle bir halka bulunur. Hayvan bağırsağından, naylon ya da çelik telden yapılmış "köstek" bu halkadan geçirilerek iğneye bağlanır.</a:t>
            </a:r>
            <a:endParaRPr lang="tr-T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4"/>
            <a:ext cx="8229600" cy="311972"/>
          </a:xfrm>
        </p:spPr>
        <p:txBody>
          <a:bodyPr>
            <a:noAutofit/>
          </a:bodyPr>
          <a:lstStyle/>
          <a:p>
            <a:r>
              <a:rPr lang="tr-TR" sz="2000" b="1" dirty="0" smtClean="0"/>
              <a:t>Tatlı Su Balıkları</a:t>
            </a:r>
            <a:endParaRPr lang="tr-TR" sz="2000" b="1" dirty="0"/>
          </a:p>
        </p:txBody>
      </p:sp>
      <p:pic>
        <p:nvPicPr>
          <p:cNvPr id="4098" name="Picture 2" descr="C:\Documents and Settings\BAGLAR2\Desktop\tt3zg1oe0.jpg"/>
          <p:cNvPicPr>
            <a:picLocks noChangeAspect="1" noChangeArrowheads="1"/>
          </p:cNvPicPr>
          <p:nvPr/>
        </p:nvPicPr>
        <p:blipFill>
          <a:blip r:embed="rId2" cstate="print">
            <a:lum bright="-10000" contrast="20000"/>
          </a:blip>
          <a:srcRect b="4597"/>
          <a:stretch>
            <a:fillRect/>
          </a:stretch>
        </p:blipFill>
        <p:spPr bwMode="auto">
          <a:xfrm>
            <a:off x="433914" y="357166"/>
            <a:ext cx="8352928" cy="650083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04664"/>
            <a:ext cx="8229600" cy="1008112"/>
          </a:xfrm>
        </p:spPr>
        <p:txBody>
          <a:bodyPr/>
          <a:lstStyle/>
          <a:p>
            <a:r>
              <a:rPr lang="tr-TR" dirty="0" smtClean="0"/>
              <a:t>Kümes Hayvancılığı</a:t>
            </a:r>
            <a:endParaRPr lang="tr-TR" dirty="0"/>
          </a:p>
        </p:txBody>
      </p:sp>
      <p:sp>
        <p:nvSpPr>
          <p:cNvPr id="3" name="2 İçerik Yer Tutucusu"/>
          <p:cNvSpPr>
            <a:spLocks noGrp="1"/>
          </p:cNvSpPr>
          <p:nvPr>
            <p:ph idx="1"/>
          </p:nvPr>
        </p:nvSpPr>
        <p:spPr>
          <a:xfrm>
            <a:off x="539552" y="1628800"/>
            <a:ext cx="8229600" cy="5040560"/>
          </a:xfrm>
        </p:spPr>
        <p:txBody>
          <a:bodyPr>
            <a:normAutofit fontScale="77500" lnSpcReduction="20000"/>
          </a:bodyPr>
          <a:lstStyle/>
          <a:p>
            <a:r>
              <a:rPr lang="tr-TR" dirty="0" smtClean="0"/>
              <a:t>Kümes Hayvancılığı; tavukçuluk, hindicilik, kaz ve ördek </a:t>
            </a:r>
          </a:p>
          <a:p>
            <a:r>
              <a:rPr lang="tr-TR" dirty="0" smtClean="0"/>
              <a:t>yetiştiriciliği, bıldırcın yetiştiriciliği, deve kuşu yetiştiriciliği</a:t>
            </a:r>
          </a:p>
          <a:p>
            <a:r>
              <a:rPr lang="tr-TR" dirty="0" smtClean="0"/>
              <a:t> gibi kanatlı hayvanların yetiştiriciliğini kapsayan hayvancılık </a:t>
            </a:r>
          </a:p>
          <a:p>
            <a:r>
              <a:rPr lang="tr-TR" dirty="0" smtClean="0"/>
              <a:t>dalı.</a:t>
            </a:r>
          </a:p>
          <a:p>
            <a:r>
              <a:rPr lang="tr-TR" dirty="0" smtClean="0"/>
              <a:t>Süs kuşu yetiştiriciliği, bir tarım faaliyeti sayılmadığı için</a:t>
            </a:r>
          </a:p>
          <a:p>
            <a:r>
              <a:rPr lang="tr-TR" dirty="0" smtClean="0"/>
              <a:t> bu grupta yer almaz.</a:t>
            </a:r>
          </a:p>
          <a:p>
            <a:r>
              <a:rPr lang="tr-TR" dirty="0" smtClean="0"/>
              <a:t>Kümes hayvancılığı, hayvancılık sektörünün en gelişmiş</a:t>
            </a:r>
          </a:p>
          <a:p>
            <a:r>
              <a:rPr lang="tr-TR" dirty="0" smtClean="0"/>
              <a:t> ve teknolojiye en açık olanıdır. Aynı zamanda hayvansal </a:t>
            </a:r>
          </a:p>
          <a:p>
            <a:r>
              <a:rPr lang="tr-TR" dirty="0" smtClean="0"/>
              <a:t>protein açığının kapatılmasında dünyanın elindeki en </a:t>
            </a:r>
          </a:p>
          <a:p>
            <a:r>
              <a:rPr lang="tr-TR" dirty="0" smtClean="0"/>
              <a:t>büyük kozudur. Üretiminin kolay ve hızlı olmasının yanında </a:t>
            </a:r>
          </a:p>
          <a:p>
            <a:r>
              <a:rPr lang="tr-TR" dirty="0" smtClean="0"/>
              <a:t>maliyetinin de düşük olması başlıca üstünlüklerindendir.</a:t>
            </a:r>
          </a:p>
          <a:p>
            <a:r>
              <a:rPr lang="tr-TR" dirty="0" smtClean="0"/>
              <a:t>Kümes hayvancılığı içinde tavukçuluk; üretim miktarı ve </a:t>
            </a:r>
          </a:p>
          <a:p>
            <a:r>
              <a:rPr lang="tr-TR" dirty="0" smtClean="0"/>
              <a:t>potansiyeliyle başta gelmektedir.</a:t>
            </a:r>
          </a:p>
          <a:p>
            <a:r>
              <a:rPr lang="tr-TR" dirty="0" smtClean="0"/>
              <a:t>Kümes hayvancılığı elde edilen ürüne göre iki ana gruba </a:t>
            </a:r>
          </a:p>
          <a:p>
            <a:r>
              <a:rPr lang="tr-TR" dirty="0" smtClean="0"/>
              <a:t>ayrılır:</a:t>
            </a:r>
            <a:endParaRPr lang="tr-T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428604"/>
            <a:ext cx="8229600" cy="1143000"/>
          </a:xfrm>
        </p:spPr>
        <p:txBody>
          <a:bodyPr/>
          <a:lstStyle/>
          <a:p>
            <a:r>
              <a:rPr lang="tr-TR" dirty="0" smtClean="0"/>
              <a:t>	Etçi Kümes Hayvancılığı</a:t>
            </a:r>
            <a:endParaRPr lang="tr-TR" dirty="0"/>
          </a:p>
        </p:txBody>
      </p:sp>
      <p:sp>
        <p:nvSpPr>
          <p:cNvPr id="4" name="3 Metin kutusu"/>
          <p:cNvSpPr txBox="1"/>
          <p:nvPr/>
        </p:nvSpPr>
        <p:spPr>
          <a:xfrm>
            <a:off x="500034" y="1595021"/>
            <a:ext cx="8143932" cy="4893647"/>
          </a:xfrm>
          <a:prstGeom prst="rect">
            <a:avLst/>
          </a:prstGeom>
          <a:noFill/>
        </p:spPr>
        <p:txBody>
          <a:bodyPr wrap="square" rtlCol="0">
            <a:spAutoFit/>
          </a:bodyPr>
          <a:lstStyle/>
          <a:p>
            <a:pPr algn="just"/>
            <a:r>
              <a:rPr lang="tr-TR" sz="2400" dirty="0" smtClean="0"/>
              <a:t>Etçi kümes hayvancılığı Kanatlı hayvanlardan et üretmek amacı ile yapılan faaliyetlerin bütününe verilen ad.</a:t>
            </a:r>
          </a:p>
          <a:p>
            <a:pPr algn="just"/>
            <a:r>
              <a:rPr lang="tr-TR" sz="2400" dirty="0" smtClean="0"/>
              <a:t>Kanatlı eti üreticiliği, günümüzde büyük bir sektör olmuştur.  Özellikle 1990 yıllarda, artan tüketimle beraber hızlı bir gelişim göstermiştir. Bu gelişim sektörde çalışan şirketlerin entegreleşmeleriyle sonuçlanmıştır. Entegre şirketler,  bünyelerinde damızlık, kuluçka, yem üretim, kesimhane ve pazarlama ünitelerini barındırırlar. Bu durumlarıyla oldukça büyük organizasyonu oluştururlar. Entegre şirketlerde sadece kümesler entegre bünyesinde değildir. Etlik kümes sahipleriyle, entegreler arasında fason üretim anlaşmalarıyla çalışma yapılır. Kümes sahipleri, genellikle küçük veya orta ölçekli çiftçilerdir.</a:t>
            </a:r>
            <a:endParaRPr lang="tr-TR"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428604"/>
            <a:ext cx="8229600" cy="1143000"/>
          </a:xfrm>
        </p:spPr>
        <p:txBody>
          <a:bodyPr/>
          <a:lstStyle/>
          <a:p>
            <a:r>
              <a:rPr lang="tr-TR" dirty="0" smtClean="0"/>
              <a:t>İçindekiler </a:t>
            </a:r>
            <a:endParaRPr lang="tr-TR" dirty="0"/>
          </a:p>
        </p:txBody>
      </p:sp>
      <p:sp>
        <p:nvSpPr>
          <p:cNvPr id="3" name="2 İçerik Yer Tutucusu"/>
          <p:cNvSpPr>
            <a:spLocks noGrp="1"/>
          </p:cNvSpPr>
          <p:nvPr>
            <p:ph idx="1"/>
          </p:nvPr>
        </p:nvSpPr>
        <p:spPr>
          <a:xfrm>
            <a:off x="500034" y="1643050"/>
            <a:ext cx="8229600" cy="4389120"/>
          </a:xfrm>
        </p:spPr>
        <p:txBody>
          <a:bodyPr/>
          <a:lstStyle/>
          <a:p>
            <a:r>
              <a:rPr lang="tr-TR" dirty="0" smtClean="0"/>
              <a:t>Hayvancılık </a:t>
            </a:r>
          </a:p>
          <a:p>
            <a:r>
              <a:rPr lang="tr-TR" dirty="0" smtClean="0"/>
              <a:t>Hayvancılık  Türleri </a:t>
            </a:r>
          </a:p>
          <a:p>
            <a:r>
              <a:rPr lang="tr-TR" dirty="0" smtClean="0"/>
              <a:t>Büyükbaş  Hayvancılık</a:t>
            </a:r>
          </a:p>
          <a:p>
            <a:r>
              <a:rPr lang="tr-TR" dirty="0" smtClean="0"/>
              <a:t>Küçükbaş Hayvancılık</a:t>
            </a:r>
          </a:p>
          <a:p>
            <a:r>
              <a:rPr lang="tr-TR" dirty="0" smtClean="0"/>
              <a:t>Balıkçılık</a:t>
            </a:r>
          </a:p>
          <a:p>
            <a:r>
              <a:rPr lang="tr-TR" dirty="0" smtClean="0"/>
              <a:t>Kümes Hayvancılığı</a:t>
            </a:r>
          </a:p>
          <a:p>
            <a:r>
              <a:rPr lang="tr-TR" dirty="0" smtClean="0"/>
              <a:t>Arıcılık</a:t>
            </a:r>
          </a:p>
          <a:p>
            <a:r>
              <a:rPr lang="tr-TR" dirty="0" smtClean="0"/>
              <a:t>İpek Böcekçiliği </a:t>
            </a:r>
          </a:p>
          <a:p>
            <a:r>
              <a:rPr lang="tr-TR" dirty="0" smtClean="0"/>
              <a:t>Kaynakça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428604"/>
            <a:ext cx="8229600" cy="1143000"/>
          </a:xfrm>
        </p:spPr>
        <p:txBody>
          <a:bodyPr/>
          <a:lstStyle/>
          <a:p>
            <a:r>
              <a:rPr lang="tr-TR" dirty="0" smtClean="0"/>
              <a:t>İpek Böcekçiliği</a:t>
            </a:r>
            <a:endParaRPr lang="tr-TR" dirty="0"/>
          </a:p>
        </p:txBody>
      </p:sp>
      <p:sp>
        <p:nvSpPr>
          <p:cNvPr id="3" name="2 İçerik Yer Tutucusu"/>
          <p:cNvSpPr>
            <a:spLocks noGrp="1"/>
          </p:cNvSpPr>
          <p:nvPr>
            <p:ph idx="1"/>
          </p:nvPr>
        </p:nvSpPr>
        <p:spPr>
          <a:xfrm>
            <a:off x="395536" y="1988840"/>
            <a:ext cx="8229600" cy="4389120"/>
          </a:xfrm>
        </p:spPr>
        <p:txBody>
          <a:bodyPr>
            <a:normAutofit/>
          </a:bodyPr>
          <a:lstStyle/>
          <a:p>
            <a:pPr algn="just">
              <a:buNone/>
            </a:pPr>
            <a:r>
              <a:rPr lang="tr-TR" dirty="0" smtClean="0"/>
              <a:t>   İpek böcekçiliği: Anavatanı </a:t>
            </a:r>
            <a:r>
              <a:rPr lang="tr-TR" dirty="0" err="1" smtClean="0"/>
              <a:t>uzakdoğu</a:t>
            </a:r>
            <a:r>
              <a:rPr lang="tr-TR" dirty="0" smtClean="0"/>
              <a:t> ülkeleri olan ipek böcekçiliği, Cumhuriyetimizin kurulmasıyla başta Bursa olmak üzere Balıkesir, Denizli, Elâzığ, Ankara, Amasya, Diyarbakır ve İstanbul'da ipek böcekçiliği yaygınlaşmıştır. İpek, dut yaprağı ile beslenen ipek böceğinden elde edilen hayvansal bir üründür. Ancak sunî ipek ve naylonun üretilmesi ve yeterli destek görmemesi nedeniyle günümüzde ipek, gerileme sürecine girmiştir.</a:t>
            </a:r>
          </a:p>
          <a:p>
            <a:pPr algn="just">
              <a:buNone/>
            </a:pPr>
            <a:endParaRPr lang="tr-TR"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428604"/>
            <a:ext cx="8229600" cy="1143000"/>
          </a:xfrm>
        </p:spPr>
        <p:txBody>
          <a:bodyPr/>
          <a:lstStyle/>
          <a:p>
            <a:r>
              <a:rPr lang="tr-TR" dirty="0" smtClean="0"/>
              <a:t>Arıcılık</a:t>
            </a:r>
            <a:endParaRPr lang="tr-TR" dirty="0"/>
          </a:p>
        </p:txBody>
      </p:sp>
      <p:sp>
        <p:nvSpPr>
          <p:cNvPr id="3" name="2 İçerik Yer Tutucusu"/>
          <p:cNvSpPr>
            <a:spLocks noGrp="1"/>
          </p:cNvSpPr>
          <p:nvPr>
            <p:ph idx="1"/>
          </p:nvPr>
        </p:nvSpPr>
        <p:spPr>
          <a:xfrm>
            <a:off x="457200" y="1785926"/>
            <a:ext cx="8229600" cy="4389120"/>
          </a:xfrm>
        </p:spPr>
        <p:txBody>
          <a:bodyPr>
            <a:normAutofit fontScale="85000" lnSpcReduction="20000"/>
          </a:bodyPr>
          <a:lstStyle/>
          <a:p>
            <a:pPr algn="just"/>
            <a:r>
              <a:rPr lang="tr-TR" b="1" dirty="0" smtClean="0"/>
              <a:t>Arıcılık</a:t>
            </a:r>
            <a:r>
              <a:rPr lang="tr-TR" dirty="0" smtClean="0"/>
              <a:t>, balarısı kolonilerinin beslenmesi ve bakımı ile arı ürünleri elde edilerek zirai kazanç sağlanan meslektir. Bu işi yapanlara arıcı denir. Arıcılıkta en çok bal üretimi hedeflenir. Bunun yanında balmumu, polen, arı sütü, arı </a:t>
            </a:r>
            <a:r>
              <a:rPr lang="tr-TR" dirty="0" err="1" smtClean="0"/>
              <a:t>zehiri</a:t>
            </a:r>
            <a:r>
              <a:rPr lang="tr-TR" dirty="0" smtClean="0"/>
              <a:t> ve </a:t>
            </a:r>
            <a:r>
              <a:rPr lang="tr-TR" dirty="0" err="1" smtClean="0"/>
              <a:t>propolis</a:t>
            </a:r>
            <a:r>
              <a:rPr lang="tr-TR" dirty="0" smtClean="0"/>
              <a:t> gibi arı ürünleri de elde edilebilir.</a:t>
            </a:r>
          </a:p>
          <a:p>
            <a:pPr algn="just"/>
            <a:r>
              <a:rPr lang="tr-TR" dirty="0" smtClean="0"/>
              <a:t>Arı kolonilerinin tutulduğu ahşap veya ahşap benzeri malzemeden yapılmış kutulara "arı kovanı" denir. Kovanlar 2 çeşittir; silindirik olanlara </a:t>
            </a:r>
            <a:r>
              <a:rPr lang="tr-TR" b="1" dirty="0" err="1" smtClean="0"/>
              <a:t>karakovan</a:t>
            </a:r>
            <a:r>
              <a:rPr lang="tr-TR" dirty="0" smtClean="0"/>
              <a:t>, prizma şeklinde olanlara ise </a:t>
            </a:r>
            <a:r>
              <a:rPr lang="tr-TR" b="1" dirty="0" smtClean="0"/>
              <a:t>fenni kovan</a:t>
            </a:r>
            <a:r>
              <a:rPr lang="tr-TR" dirty="0" smtClean="0"/>
              <a:t> denir.</a:t>
            </a:r>
          </a:p>
          <a:p>
            <a:pPr algn="just"/>
            <a:r>
              <a:rPr lang="tr-TR" dirty="0" smtClean="0"/>
              <a:t>Arıcılık genellikle "</a:t>
            </a:r>
            <a:r>
              <a:rPr lang="tr-TR" i="1" dirty="0" smtClean="0"/>
              <a:t>arılık</a:t>
            </a:r>
            <a:r>
              <a:rPr lang="tr-TR" dirty="0" smtClean="0"/>
              <a:t>" denilen, coğrafi konumu ve ekolojisi bu işe uygun yerlerde yapılır. Eğer arı kolonileri bütün yıl aynı arılıkta tutularak bakımları yapılırsa buna "</a:t>
            </a:r>
            <a:r>
              <a:rPr lang="tr-TR" i="1" dirty="0" smtClean="0"/>
              <a:t>sabit </a:t>
            </a:r>
            <a:r>
              <a:rPr lang="tr-TR" i="1" dirty="0" err="1" smtClean="0"/>
              <a:t>arılıcılık</a:t>
            </a:r>
            <a:r>
              <a:rPr lang="tr-TR" dirty="0" smtClean="0"/>
              <a:t>" denir. Eğer arı kolonileri bal toplanma ayları olan yaz aylarında, daha çok çiçek bulunduran ve daha uygun ekolojiye sahip yayla gibi bölgelere taşınırsa buna da "</a:t>
            </a:r>
            <a:r>
              <a:rPr lang="tr-TR" i="1" dirty="0" smtClean="0"/>
              <a:t>seyyar arıcılık</a:t>
            </a:r>
            <a:r>
              <a:rPr lang="tr-TR" dirty="0" smtClean="0"/>
              <a:t>" denir.</a:t>
            </a:r>
          </a:p>
          <a:p>
            <a:pPr algn="just"/>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285728"/>
            <a:ext cx="8003232" cy="1143000"/>
          </a:xfrm>
        </p:spPr>
        <p:txBody>
          <a:bodyPr>
            <a:normAutofit/>
          </a:bodyPr>
          <a:lstStyle/>
          <a:p>
            <a:r>
              <a:rPr lang="tr-TR" dirty="0" smtClean="0"/>
              <a:t>Arıcılık Haritası</a:t>
            </a:r>
            <a:endParaRPr lang="tr-TR" dirty="0"/>
          </a:p>
        </p:txBody>
      </p:sp>
      <p:pic>
        <p:nvPicPr>
          <p:cNvPr id="8194" name="Picture 2" descr="C:\Documents and Settings\BAGLAR2\Desktop\385a6f519dfad109a4ec970456f6c783.jpg"/>
          <p:cNvPicPr>
            <a:picLocks noChangeAspect="1" noChangeArrowheads="1"/>
          </p:cNvPicPr>
          <p:nvPr/>
        </p:nvPicPr>
        <p:blipFill>
          <a:blip r:embed="rId2" cstate="print"/>
          <a:srcRect/>
          <a:stretch>
            <a:fillRect/>
          </a:stretch>
        </p:blipFill>
        <p:spPr bwMode="auto">
          <a:xfrm>
            <a:off x="785786" y="1643050"/>
            <a:ext cx="7326569" cy="4396643"/>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Kümes Hayvancılığı</a:t>
            </a:r>
            <a:endParaRPr lang="tr-TR" dirty="0"/>
          </a:p>
        </p:txBody>
      </p:sp>
      <p:pic>
        <p:nvPicPr>
          <p:cNvPr id="9218" name="Picture 2" descr="C:\Documents and Settings\BAGLAR2\Desktop\10818_img_1_311_15.05.20121379171033.JPG"/>
          <p:cNvPicPr>
            <a:picLocks noChangeAspect="1" noChangeArrowheads="1"/>
          </p:cNvPicPr>
          <p:nvPr/>
        </p:nvPicPr>
        <p:blipFill>
          <a:blip r:embed="rId2" cstate="print"/>
          <a:srcRect/>
          <a:stretch>
            <a:fillRect/>
          </a:stretch>
        </p:blipFill>
        <p:spPr bwMode="auto">
          <a:xfrm>
            <a:off x="827584" y="2204864"/>
            <a:ext cx="7344816" cy="411098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571480"/>
            <a:ext cx="8229600" cy="1143000"/>
          </a:xfrm>
        </p:spPr>
        <p:txBody>
          <a:bodyPr/>
          <a:lstStyle/>
          <a:p>
            <a:r>
              <a:rPr lang="tr-TR" dirty="0" smtClean="0"/>
              <a:t>Hayvancılık </a:t>
            </a:r>
            <a:endParaRPr lang="tr-TR" dirty="0"/>
          </a:p>
        </p:txBody>
      </p:sp>
      <p:sp>
        <p:nvSpPr>
          <p:cNvPr id="3" name="2 İçerik Yer Tutucusu"/>
          <p:cNvSpPr>
            <a:spLocks noGrp="1"/>
          </p:cNvSpPr>
          <p:nvPr>
            <p:ph idx="1"/>
          </p:nvPr>
        </p:nvSpPr>
        <p:spPr>
          <a:xfrm>
            <a:off x="457200" y="1935480"/>
            <a:ext cx="8229600" cy="3493784"/>
          </a:xfrm>
        </p:spPr>
        <p:txBody>
          <a:bodyPr/>
          <a:lstStyle/>
          <a:p>
            <a:pPr algn="just">
              <a:buNone/>
            </a:pPr>
            <a:r>
              <a:rPr lang="tr-TR" b="1" dirty="0" smtClean="0"/>
              <a:t> Hayvansal üretim</a:t>
            </a:r>
            <a:r>
              <a:rPr lang="tr-TR" dirty="0" smtClean="0"/>
              <a:t> yaygın adıyla </a:t>
            </a:r>
            <a:r>
              <a:rPr lang="tr-TR" b="1" dirty="0" smtClean="0"/>
              <a:t>Hayvancılık</a:t>
            </a:r>
            <a:r>
              <a:rPr lang="tr-TR" dirty="0" smtClean="0"/>
              <a:t>; ürünleri ve güçleri ile insanlara yararlı evcil hayvanların bakımı, beslenmesi, üretimi ve yetiştirilmesini kapsayan tarım kolu.Hayvansal üretim, hayvansal üretime yönelik temel bilimler, hayvan yetiştirme, hayvan besleme, hayvan ıslahı, hayvancılıkta mekanizasyon, ekonomi ve istatistik, </a:t>
            </a:r>
            <a:r>
              <a:rPr lang="tr-TR" dirty="0" err="1" smtClean="0"/>
              <a:t>biyoteknoloji</a:t>
            </a:r>
            <a:r>
              <a:rPr lang="tr-TR" dirty="0" smtClean="0"/>
              <a:t>, hayvansal ürünler ve işleme teknolojisi, pazarlama gibi konuları kapsar.</a:t>
            </a:r>
          </a:p>
          <a:p>
            <a:pPr algn="just"/>
            <a:endParaRPr lang="tr-TR"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Hayvancılık Türleri	</a:t>
            </a:r>
            <a:endParaRPr lang="tr-TR" dirty="0"/>
          </a:p>
        </p:txBody>
      </p:sp>
      <p:sp>
        <p:nvSpPr>
          <p:cNvPr id="3" name="2 İçerik Yer Tutucusu"/>
          <p:cNvSpPr>
            <a:spLocks noGrp="1"/>
          </p:cNvSpPr>
          <p:nvPr>
            <p:ph idx="1"/>
          </p:nvPr>
        </p:nvSpPr>
        <p:spPr/>
        <p:txBody>
          <a:bodyPr/>
          <a:lstStyle/>
          <a:p>
            <a:r>
              <a:rPr lang="tr-TR" dirty="0" smtClean="0"/>
              <a:t>1 Büyükbaş hayvancılık</a:t>
            </a:r>
          </a:p>
          <a:p>
            <a:r>
              <a:rPr lang="tr-TR" dirty="0" smtClean="0"/>
              <a:t>2 Küçükbaş hayvancılığı</a:t>
            </a:r>
          </a:p>
          <a:p>
            <a:r>
              <a:rPr lang="tr-TR" dirty="0" smtClean="0"/>
              <a:t>3 Balıkçılık </a:t>
            </a:r>
          </a:p>
          <a:p>
            <a:r>
              <a:rPr lang="tr-TR" dirty="0" smtClean="0"/>
              <a:t>4 Kümes hayvancılığı</a:t>
            </a:r>
          </a:p>
          <a:p>
            <a:r>
              <a:rPr lang="tr-TR" dirty="0" smtClean="0"/>
              <a:t>5 Arıcılık</a:t>
            </a:r>
          </a:p>
          <a:p>
            <a:r>
              <a:rPr lang="tr-TR" dirty="0" smtClean="0"/>
              <a:t>6 İpek Böcekçiliği</a:t>
            </a:r>
          </a:p>
          <a:p>
            <a:pPr>
              <a:buNone/>
            </a:pPr>
            <a:endParaRPr lang="tr-TR"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500042"/>
            <a:ext cx="8229600" cy="796086"/>
          </a:xfrm>
        </p:spPr>
        <p:txBody>
          <a:bodyPr>
            <a:normAutofit fontScale="90000"/>
          </a:bodyPr>
          <a:lstStyle/>
          <a:p>
            <a:r>
              <a:rPr lang="tr-TR" dirty="0" smtClean="0"/>
              <a:t>Büyükbaş Hayvancılık </a:t>
            </a:r>
            <a:endParaRPr lang="tr-TR" dirty="0"/>
          </a:p>
        </p:txBody>
      </p:sp>
      <p:sp>
        <p:nvSpPr>
          <p:cNvPr id="3" name="2 İçerik Yer Tutucusu"/>
          <p:cNvSpPr>
            <a:spLocks noGrp="1"/>
          </p:cNvSpPr>
          <p:nvPr>
            <p:ph idx="1"/>
          </p:nvPr>
        </p:nvSpPr>
        <p:spPr>
          <a:xfrm>
            <a:off x="285720" y="1714488"/>
            <a:ext cx="8229600" cy="4389120"/>
          </a:xfrm>
        </p:spPr>
        <p:txBody>
          <a:bodyPr>
            <a:normAutofit fontScale="85000" lnSpcReduction="20000"/>
          </a:bodyPr>
          <a:lstStyle/>
          <a:p>
            <a:pPr algn="just"/>
            <a:r>
              <a:rPr lang="tr-TR" b="1" dirty="0" smtClean="0"/>
              <a:t>Büyükbaş Hayvancılık</a:t>
            </a:r>
            <a:r>
              <a:rPr lang="tr-TR" dirty="0" smtClean="0"/>
              <a:t>; sığırcılık, mandacılık, at, eşek ve katır yetiştiriciliğini kapsayan hayvancılık dalı.</a:t>
            </a:r>
          </a:p>
          <a:p>
            <a:pPr algn="just"/>
            <a:r>
              <a:rPr lang="tr-TR" dirty="0" smtClean="0"/>
              <a:t>Süt ve besi sığırcılığı çeşitli ürünleri ile gerek insan beslenmesi ve sağlığı gerekse çeşitli endüstrilerini temin etmesiyle ülke ekonomilerinde önemli rol alır.</a:t>
            </a:r>
          </a:p>
          <a:p>
            <a:pPr algn="just"/>
            <a:r>
              <a:rPr lang="tr-TR" dirty="0" smtClean="0"/>
              <a:t>Mandacılık, eski önemini kaybetmektedir ve hayvan sayısı giderek azalmaktadır.</a:t>
            </a:r>
          </a:p>
          <a:p>
            <a:pPr algn="just"/>
            <a:r>
              <a:rPr lang="tr-TR" dirty="0" smtClean="0"/>
              <a:t>İş gücünden yararlanılan at, eşek, katırın, motorlu araçların gelişimiyle önemi ve hayvan sayıları azalmıştır. Türkiye'de Kazak kökenli vatandaşlar ve Orta Asya'da yaşayanlar için, etinden, sütünden ve iş gücünden yararlanılan atların bugün bile önemi büyüktür. Büyükbaş hayvancılık genellikle </a:t>
            </a:r>
            <a:r>
              <a:rPr lang="tr-TR" dirty="0" err="1" smtClean="0"/>
              <a:t>Dogu</a:t>
            </a:r>
            <a:r>
              <a:rPr lang="tr-TR" dirty="0" smtClean="0"/>
              <a:t> Anadolu Bölgesinde yapılır çünkü yükselti fazladır.Büyükbaş hayvancılık için ideal yerdir.</a:t>
            </a:r>
          </a:p>
          <a:p>
            <a:pPr algn="just"/>
            <a:endParaRPr lang="tr-TR"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0"/>
            <a:ext cx="8229600" cy="1196752"/>
          </a:xfrm>
        </p:spPr>
        <p:txBody>
          <a:bodyPr>
            <a:normAutofit/>
          </a:bodyPr>
          <a:lstStyle/>
          <a:p>
            <a:r>
              <a:rPr lang="tr-TR" dirty="0" smtClean="0"/>
              <a:t>Büyükbaş Hayvancılık Harita </a:t>
            </a:r>
            <a:endParaRPr lang="tr-TR" dirty="0"/>
          </a:p>
        </p:txBody>
      </p:sp>
      <p:pic>
        <p:nvPicPr>
          <p:cNvPr id="1026" name="Picture 2" descr="C:\Documents and Settings\BAGLAR2\Desktop\slide0038_image067.jpg"/>
          <p:cNvPicPr>
            <a:picLocks noChangeAspect="1" noChangeArrowheads="1"/>
          </p:cNvPicPr>
          <p:nvPr/>
        </p:nvPicPr>
        <p:blipFill>
          <a:blip r:embed="rId2" cstate="print"/>
          <a:srcRect l="2417" t="9563" r="1696"/>
          <a:stretch>
            <a:fillRect/>
          </a:stretch>
        </p:blipFill>
        <p:spPr bwMode="auto">
          <a:xfrm>
            <a:off x="-1" y="1142984"/>
            <a:ext cx="9145147" cy="528641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BAGLAR2\Desktop\3464dc796a290de6411f76b75e390777.gif"/>
          <p:cNvPicPr>
            <a:picLocks noChangeAspect="1" noChangeArrowheads="1"/>
          </p:cNvPicPr>
          <p:nvPr/>
        </p:nvPicPr>
        <p:blipFill>
          <a:blip r:embed="rId2" cstate="print"/>
          <a:stretch>
            <a:fillRect/>
          </a:stretch>
        </p:blipFill>
        <p:spPr bwMode="auto">
          <a:xfrm>
            <a:off x="714348" y="1268760"/>
            <a:ext cx="7768514" cy="444625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Küçükbaş Hayvancılık</a:t>
            </a:r>
            <a:endParaRPr lang="tr-TR" dirty="0"/>
          </a:p>
        </p:txBody>
      </p:sp>
      <p:sp>
        <p:nvSpPr>
          <p:cNvPr id="3" name="2 İçerik Yer Tutucusu"/>
          <p:cNvSpPr>
            <a:spLocks noGrp="1"/>
          </p:cNvSpPr>
          <p:nvPr>
            <p:ph idx="1"/>
          </p:nvPr>
        </p:nvSpPr>
        <p:spPr/>
        <p:txBody>
          <a:bodyPr>
            <a:normAutofit fontScale="92500" lnSpcReduction="20000"/>
          </a:bodyPr>
          <a:lstStyle/>
          <a:p>
            <a:r>
              <a:rPr lang="tr-TR" b="1" dirty="0" smtClean="0"/>
              <a:t>Küçükbaş hayvancılığı</a:t>
            </a:r>
            <a:r>
              <a:rPr lang="tr-TR" dirty="0" smtClean="0"/>
              <a:t>; koyunculuk, keçicilik, tavşan ve kürk hayvanı yetiştiriciliğini kapsayan hayvancılık dalıdır.</a:t>
            </a:r>
          </a:p>
          <a:p>
            <a:r>
              <a:rPr lang="tr-TR" dirty="0" smtClean="0"/>
              <a:t>Yurdumuzda değişik bölgelerde yani Karadeniz'de yetiştirilen koyun ırkları birbirinden farklılık gösterir. Batı Anadolu ve sahil bölgelerinde genellikle ince kuyruklu yerli koyunlar; Orta Anadolu, Doğu ve Güneydoğu Anadolu Bölgesi'nde ise yağlı kuyruklu yerli koyunlar yetiştirilmektedir.</a:t>
            </a:r>
          </a:p>
          <a:p>
            <a:r>
              <a:rPr lang="tr-TR" dirty="0" smtClean="0"/>
              <a:t>Keçi varlığımızı ise, bugün Orta Anadolu'da yok olma sınırında olan Tiftik keçisi (Ankara keçisi) ile Türkiye'nin dağlık, ormanlık ve çalılık bölgelerinde daha çok yetiştirilen Kara keçi oluşturur. Çeşitli yörelerimizde az miktarda süt keçisi göze çarpar.</a:t>
            </a:r>
          </a:p>
          <a:p>
            <a:pPr>
              <a:buNone/>
            </a:pPr>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19256" cy="4968552"/>
          </a:xfrm>
        </p:spPr>
        <p:txBody>
          <a:bodyPr>
            <a:normAutofit fontScale="85000" lnSpcReduction="20000"/>
          </a:bodyPr>
          <a:lstStyle/>
          <a:p>
            <a:pPr>
              <a:buNone/>
            </a:pPr>
            <a:r>
              <a:rPr lang="tr-TR" dirty="0" smtClean="0"/>
              <a:t>Türkiye'de hüküm süren kurak iklim ve buna bağlı yetersiz otlaklar, gelir düzeyi çok iyi olmayan halkın elindeki hayvanların yetersiz beslenmesi nedeniyle, hayvanların çoğunluğunu, küçük yapılı, düşük verimli olmasına neden olmuştur.</a:t>
            </a:r>
          </a:p>
          <a:p>
            <a:r>
              <a:rPr lang="tr-TR" dirty="0" smtClean="0"/>
              <a:t>Ayrıca bu şartlar altında sığır ve manda gibi büyükbaş hayvanlar yerine, koyun ve keçi gibi küçükbaş hayvanlar daha iyi çoğalabilmektedir. Çünkü koyun ve keçinin bakım ve beslemesi daha kolay, elverişsiz yetiştirme koşullarında yaşama şansları daha yüksektir.</a:t>
            </a:r>
          </a:p>
          <a:p>
            <a:r>
              <a:rPr lang="tr-TR" dirty="0" smtClean="0"/>
              <a:t>Koyun ve keçi yetiştiriciliği, son yıllarda ülkemizde hızla gerileme süreci yaşamaktadır. Hayvancılık sektörü; et, süt, yün, tiftik, kıl ve deri gibi geniş ürün potansiyeline rağmen, yeterince desteklenmemesi, hızla daralan ve yok olan mera alanlarından yararlanamama, hayvancılığın bilgi ve teknolojinin en az girdiği dal olması, hayvancılık sektördeki üreticilerin eğitim düzeyi ve mali durumlarının yetersizliği gibi nedenlerle giderek daralmaktadır.</a:t>
            </a:r>
          </a:p>
          <a:p>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93</TotalTime>
  <Words>1358</Words>
  <PresentationFormat>Ekran Gösterisi (4:3)</PresentationFormat>
  <Paragraphs>106</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Akış</vt:lpstr>
      <vt:lpstr>ÜLKEMİZDE HAYVANCILIK   </vt:lpstr>
      <vt:lpstr>İçindekiler </vt:lpstr>
      <vt:lpstr>Hayvancılık </vt:lpstr>
      <vt:lpstr>Hayvancılık Türleri </vt:lpstr>
      <vt:lpstr>Büyükbaş Hayvancılık </vt:lpstr>
      <vt:lpstr>Büyükbaş Hayvancılık Harita </vt:lpstr>
      <vt:lpstr>Slayt 7</vt:lpstr>
      <vt:lpstr>Küçükbaş Hayvancılık</vt:lpstr>
      <vt:lpstr>Slayt 9</vt:lpstr>
      <vt:lpstr>Küçükbaş Hayvancılık Harita</vt:lpstr>
      <vt:lpstr>1991-2007 Arası Küçükbaş Hayvancılık </vt:lpstr>
      <vt:lpstr>Balıkçılık</vt:lpstr>
      <vt:lpstr>AMATÖR DENİZ BALIKÇILIĞI</vt:lpstr>
      <vt:lpstr>Slayt 14</vt:lpstr>
      <vt:lpstr>Tatlı Su Balıkçılığı</vt:lpstr>
      <vt:lpstr>Slayt 16</vt:lpstr>
      <vt:lpstr>Tatlı Su Balıkları</vt:lpstr>
      <vt:lpstr>Kümes Hayvancılığı</vt:lpstr>
      <vt:lpstr> Etçi Kümes Hayvancılığı</vt:lpstr>
      <vt:lpstr>İpek Böcekçiliği</vt:lpstr>
      <vt:lpstr>Arıcılık</vt:lpstr>
      <vt:lpstr>Arıcılık Haritası</vt:lpstr>
      <vt:lpstr>Kümes Hayvancılığı</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2013-02-18T13:35:24Z</dcterms:created>
  <dcterms:modified xsi:type="dcterms:W3CDTF">2018-03-10T17:27:27Z</dcterms:modified>
  <cp:category>www.sorubak.com</cp:category>
</cp:coreProperties>
</file>