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0080625" cy="7559675"/>
  <p:notesSz cx="7559675" cy="1069181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3474" y="-1482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tr-TR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tr-TR" sz="1800" b="0" strike="noStrike" spc="-1">
                <a:latin typeface="Arial"/>
              </a:rPr>
              <a:t>Ana başlık metnini düzenlemek için tıklayın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0920" cy="438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1800" b="0" strike="noStrike" spc="-1">
                <a:latin typeface="Arial"/>
              </a:rPr>
              <a:t>Anahat metninin biçimini düzenlemek için tıklayın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tr-TR" sz="1800" b="0" strike="noStrike" spc="-1">
                <a:latin typeface="Arial"/>
              </a:rPr>
              <a:t>İkinci Anahat Düzeyi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1800" b="0" strike="noStrike" spc="-1">
                <a:latin typeface="Arial"/>
              </a:rPr>
              <a:t>Üçüncü Anahat Düzeyi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tr-TR" sz="1800" b="0" strike="noStrike" spc="-1">
                <a:latin typeface="Arial"/>
              </a:rPr>
              <a:t>Dördüncü Anahat Düzeyi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1800" b="0" strike="noStrike" spc="-1">
                <a:latin typeface="Arial"/>
              </a:rPr>
              <a:t>Beşinci Anahat Düzeyi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1800" b="0" strike="noStrike" spc="-1">
                <a:latin typeface="Arial"/>
              </a:rPr>
              <a:t>Altıncı Anahat Düzeyi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1800" b="0" strike="noStrike" spc="-1">
                <a:latin typeface="Arial"/>
              </a:rPr>
              <a:t>Yedinci Anahat Düzeyi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tr-TR" sz="4400" b="0" strike="noStrike" spc="-1">
                <a:latin typeface="Arial"/>
              </a:rPr>
              <a:t>Ana başlık metnini düzenlemek için tıklayın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latin typeface="Arial"/>
              </a:rPr>
              <a:t>Anahat metninin biçimini düzenlemek için tıklayın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tr-TR" sz="2800" b="0" strike="noStrike" spc="-1">
                <a:latin typeface="Arial"/>
              </a:rPr>
              <a:t>İkinci Anahat Düzeyi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2400" b="0" strike="noStrike" spc="-1">
                <a:latin typeface="Arial"/>
              </a:rPr>
              <a:t>Üçüncü Anahat Düzeyi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tr-TR" sz="2000" b="0" strike="noStrike" spc="-1">
                <a:latin typeface="Arial"/>
              </a:rPr>
              <a:t>Dördüncü Anahat Düzeyi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2000" b="0" strike="noStrike" spc="-1">
                <a:latin typeface="Arial"/>
              </a:rPr>
              <a:t>Beşinci Anahat Düzeyi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2000" b="0" strike="noStrike" spc="-1">
                <a:latin typeface="Arial"/>
              </a:rPr>
              <a:t>Altıncı Anahat Düzeyi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2000" b="0" strike="noStrike" spc="-1">
                <a:latin typeface="Arial"/>
              </a:rPr>
              <a:t>Yedinci Anahat Düzeyi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504000" y="1080000"/>
            <a:ext cx="9070920" cy="172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tr-TR" sz="5860" b="0" strike="noStrike" spc="-1">
                <a:solidFill>
                  <a:srgbClr val="FFFFFF"/>
                </a:solidFill>
                <a:latin typeface="Arial"/>
                <a:ea typeface="DejaVu Sans"/>
              </a:rPr>
              <a:t>"-De" Bağlacının Kullanıldığı Yerler</a:t>
            </a:r>
            <a:endParaRPr lang="tr-TR" sz="5860" b="0" strike="noStrike" spc="-1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504000" y="3168000"/>
            <a:ext cx="9070920" cy="3671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504000" y="176904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1. Her zaman kendinden önceki kelimeden ayrı ve de, da şeklinde yazılır; bitiştirilmez, te, ta şeklinde yazılmaz.  “ya” ile birlikte kullanıldığında da ayrı yazılır: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Örnek: </a:t>
            </a: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“ya da”</a:t>
            </a:r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576360" y="86400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62500" lnSpcReduction="20000"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2. Kelimenin son hecesine kalınlık-incelik bakımından uyar. Ama ünsüz uyumuna bağlı değildir, yani -te, -ta şekilleri yoktur.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Örnek: </a:t>
            </a: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Gölgende ban da bana da yer ver.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Ateşten kızaran bir gül arar da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Gezer bağdan bağa çoban çeşmesi.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Bu soruyu Ali de mi bildi?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Sorsan da söylemem.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Çalış da çalış…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Büyüyecek de bana bakacak.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Çalışıp da kazanacaksın.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Alacak ya da almayacak.</a:t>
            </a:r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573120" y="508320"/>
            <a:ext cx="9070920" cy="12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3. Da, de bağlacını kendisinden önceki sözcükten kesme işareti ile ayırmak yanlıştır:</a:t>
            </a:r>
            <a:endParaRPr lang="tr-TR" sz="3200" b="0" strike="noStrike" spc="-1">
              <a:latin typeface="Arial"/>
            </a:endParaRPr>
          </a:p>
        </p:txBody>
      </p:sp>
      <p:sp>
        <p:nvSpPr>
          <p:cNvPr id="81" name="CustomShape 2"/>
          <p:cNvSpPr/>
          <p:nvPr/>
        </p:nvSpPr>
        <p:spPr>
          <a:xfrm>
            <a:off x="504360" y="208800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4400" b="0" strike="noStrike" spc="-1">
                <a:solidFill>
                  <a:srgbClr val="CE181E"/>
                </a:solidFill>
                <a:latin typeface="Arial"/>
                <a:ea typeface="DejaVu Sans"/>
              </a:rPr>
              <a:t>Örnek: </a:t>
            </a:r>
            <a:r>
              <a:rPr lang="tr-TR" sz="4400" b="0" strike="noStrike" spc="-1">
                <a:solidFill>
                  <a:srgbClr val="000000"/>
                </a:solidFill>
                <a:latin typeface="Arial"/>
                <a:ea typeface="DejaVu Sans"/>
              </a:rPr>
              <a:t>Sonunda keman da çaldım {Sonunda keman ‘da çaldım değil).</a:t>
            </a:r>
            <a:endParaRPr lang="tr-TR" sz="4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504000" y="301320"/>
            <a:ext cx="9070920" cy="12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tr-TR" sz="2800" b="0" strike="noStrike" spc="-1">
                <a:solidFill>
                  <a:srgbClr val="000000"/>
                </a:solidFill>
                <a:latin typeface="Arial"/>
                <a:ea typeface="DejaVu Sans"/>
              </a:rPr>
              <a:t>4. Da, de bağlacının bulunma durumu eki olan -da, -de, -ta, -te ile ilgisi yoktur. Bulunma durumu eki vurgulanabilir ve kendinden önceki sözcüğe bitişik yazılır:</a:t>
            </a:r>
            <a:endParaRPr lang="tr-TR" sz="2800" b="0" strike="noStrike" spc="-1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504000" y="176904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Örnek: </a:t>
            </a: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devede kulak, çantada keklik, İkide bir bana aynı şeyi yapıyorsun.</a:t>
            </a:r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504000" y="115956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92500" lnSpcReduction="10000"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5. “de” bağlacı ve “de” eki birbirinden kolayca ayırt edilebilir. Aşağıda, dikkat edilmesi gereken noktalar da verilmiştir.</a:t>
            </a:r>
            <a:r>
              <a:t/>
            </a:r>
            <a:br/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a. </a:t>
            </a: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“dE” Bağlacı: 1. Her zaman kendinden önceki ve sonraki kelimelerden ayrı ve “de, da” şeklinde yazılır; bitiştirilmez, “te, ta” şeklinde yazılmaz.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Örnek</a:t>
            </a: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: İsimlerden sonra da kullanılabilir, fiillerden sonra da.</a:t>
            </a:r>
            <a:endParaRPr lang="tr-TR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576000" y="93600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b. </a:t>
            </a:r>
            <a:r>
              <a:rPr lang="tr-TR" sz="3200" b="0" strike="noStrike" spc="-1">
                <a:solidFill>
                  <a:srgbClr val="111111"/>
                </a:solidFill>
                <a:latin typeface="Arial"/>
                <a:ea typeface="DejaVu Sans"/>
              </a:rPr>
              <a:t>“-dE” Hâl Eki: 1. İsim çekim eklerindendir. İsmin bulunma hâlini yapan hâl ekidir. Yer ve zaman bildirir. Sesli uyumlarına uyar.</a:t>
            </a:r>
            <a:endParaRPr lang="tr-TR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111111"/>
                </a:solidFill>
                <a:latin typeface="Arial"/>
                <a:ea typeface="DejaVu Sans"/>
              </a:rPr>
              <a:t>– “dE” bağlacının yalnız “de“, “da” biçimleri varken; “-dE” hâl ekinin “-de“, “-da“, “-te“, “-ta” biçimleri vardır. Bunun sebebi ekin bitişik yazılıyor olmasıdır.</a:t>
            </a:r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504000" y="301320"/>
            <a:ext cx="9070920" cy="12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tr-TR" sz="4400" b="0" strike="noStrike" spc="-1">
                <a:solidFill>
                  <a:srgbClr val="000000"/>
                </a:solidFill>
                <a:latin typeface="Arial"/>
                <a:ea typeface="DejaVu Sans"/>
              </a:rPr>
              <a:t>6. Yapım eki olarak da kullanılabilir:</a:t>
            </a:r>
            <a:endParaRPr lang="tr-TR" sz="4400" b="0" strike="noStrike" spc="-1">
              <a:latin typeface="Arial"/>
            </a:endParaRPr>
          </a:p>
        </p:txBody>
      </p:sp>
      <p:sp>
        <p:nvSpPr>
          <p:cNvPr id="87" name="CustomShape 2"/>
          <p:cNvSpPr/>
          <p:nvPr/>
        </p:nvSpPr>
        <p:spPr>
          <a:xfrm>
            <a:off x="504000" y="176904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 fontScale="47500" lnSpcReduction="20000"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CE181E"/>
                </a:solidFill>
                <a:latin typeface="Arial"/>
                <a:ea typeface="DejaVu Sans"/>
              </a:rPr>
              <a:t>Örnek: </a:t>
            </a: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Eski İstanbul’da ne güzel günler yaşanmış.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Saat yedide mi gelecekmiş?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Her şey yerli yerinde.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Suyu bir yudumda içti.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Siz ayakta kaldınız.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Çamaşırları elde yıkıyormuş.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Yılda yirmi gün izni var.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Yüzde yetmiş başarı vardı.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Ayda yılda bir uğrar oldu.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Elde avuçta ne varsa bitti.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Parmak kalınlığında yaprakları var.</a:t>
            </a:r>
            <a:endParaRPr lang="tr-TR" sz="32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tr-T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Peyami Safa’nın “Sözde Kızlar“ını okudun mu?</a:t>
            </a:r>
            <a:endParaRPr lang="tr-T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Resim 87"/>
          <p:cNvPicPr/>
          <p:nvPr/>
        </p:nvPicPr>
        <p:blipFill>
          <a:blip r:embed="rId2" cstate="print"/>
          <a:stretch/>
        </p:blipFill>
        <p:spPr>
          <a:xfrm>
            <a:off x="2376000" y="852840"/>
            <a:ext cx="5183280" cy="6048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373</Words>
  <PresentationFormat>Özel</PresentationFormat>
  <Paragraphs>36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9</vt:i4>
      </vt:variant>
    </vt:vector>
  </HeadingPairs>
  <TitlesOfParts>
    <vt:vector size="11" baseType="lpstr">
      <vt:lpstr>Office Theme</vt:lpstr>
      <vt:lpstr>Office Theme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ronican</cp:lastModifiedBy>
  <cp:revision>5</cp:revision>
  <dcterms:created xsi:type="dcterms:W3CDTF">2018-03-11T18:04:20Z</dcterms:created>
  <dcterms:modified xsi:type="dcterms:W3CDTF">2018-03-12T14:12:55Z</dcterms:modified>
  <dc:language>tr-TR</dc:language>
</cp:coreProperties>
</file>