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4BA4116D-3E1E-479A-9FDC-4CE5943353A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9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</p14:sldIdLst>
        </p14:section>
        <p14:section name="Başlıksız Bölüm" id="{19F29AF9-ACD2-4919-B18E-9EF954E4C7A3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4864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145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5521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0155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8648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9799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236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5855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2642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689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626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407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315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312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8354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554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460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3E00E9C-C9DE-4E16-A79D-67EA95EFAC67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4077E-D4B4-48E8-8F31-9849E84E4B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58591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4954" y="1124263"/>
            <a:ext cx="10117649" cy="2533338"/>
          </a:xfrm>
        </p:spPr>
        <p:txBody>
          <a:bodyPr/>
          <a:lstStyle/>
          <a:p>
            <a:pPr algn="ctr"/>
            <a:r>
              <a:rPr lang="tr-TR" sz="4800" dirty="0"/>
              <a:t>4. ÜNİTE: </a:t>
            </a:r>
            <a:r>
              <a:rPr lang="tr-TR" sz="4800" dirty="0" smtClean="0"/>
              <a:t/>
            </a:r>
            <a:br>
              <a:rPr lang="tr-TR" sz="4800" dirty="0" smtClean="0"/>
            </a:br>
            <a:r>
              <a:rPr lang="tr-TR" sz="4800" dirty="0" smtClean="0"/>
              <a:t>KUR'AN-I </a:t>
            </a:r>
            <a:r>
              <a:rPr lang="tr-TR" sz="4800" dirty="0"/>
              <a:t>KERİM'İN ANA KONULARI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4955" y="4227226"/>
            <a:ext cx="8825658" cy="1411574"/>
          </a:xfrm>
        </p:spPr>
        <p:txBody>
          <a:bodyPr>
            <a:normAutofit/>
          </a:bodyPr>
          <a:lstStyle/>
          <a:p>
            <a:pPr algn="ctr"/>
            <a:r>
              <a:rPr lang="tr-TR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KUR’AN-I KERİM’İN </a:t>
            </a:r>
            <a:r>
              <a:rPr lang="tr-TR" sz="32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BELLİ BAŞLI KONULARI</a:t>
            </a:r>
            <a:endParaRPr lang="tr-TR" sz="32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477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169234"/>
            <a:ext cx="10139311" cy="5079166"/>
          </a:xfrm>
        </p:spPr>
        <p:txBody>
          <a:bodyPr>
            <a:normAutofit/>
          </a:bodyPr>
          <a:lstStyle/>
          <a:p>
            <a:r>
              <a:rPr lang="tr-TR" sz="2800" dirty="0" smtClean="0"/>
              <a:t>Kur’an-ı </a:t>
            </a:r>
            <a:r>
              <a:rPr lang="tr-TR" sz="2800" dirty="0"/>
              <a:t>Kerim, insanların yanlış inançlarını da eleştirir</a:t>
            </a:r>
            <a:r>
              <a:rPr lang="tr-TR" sz="2800" dirty="0" smtClean="0"/>
              <a:t>.</a:t>
            </a:r>
          </a:p>
          <a:p>
            <a:pPr marL="0" indent="0">
              <a:buNone/>
            </a:pPr>
            <a:r>
              <a:rPr lang="tr-TR" sz="2800" dirty="0" smtClean="0"/>
              <a:t> </a:t>
            </a:r>
          </a:p>
          <a:p>
            <a:r>
              <a:rPr lang="tr-TR" sz="2800" dirty="0" smtClean="0"/>
              <a:t>Örneğin Kur’an’da Hristiyanların </a:t>
            </a:r>
            <a:r>
              <a:rPr lang="tr-TR" sz="2800" dirty="0"/>
              <a:t>ve </a:t>
            </a:r>
            <a:r>
              <a:rPr lang="tr-TR" sz="2800" dirty="0" smtClean="0"/>
              <a:t>Yahudilerin bazı </a:t>
            </a:r>
            <a:r>
              <a:rPr lang="tr-TR" sz="2800" dirty="0"/>
              <a:t>yanlış </a:t>
            </a:r>
            <a:r>
              <a:rPr lang="tr-TR" sz="2800" dirty="0" smtClean="0"/>
              <a:t>inançları </a:t>
            </a:r>
            <a:r>
              <a:rPr lang="tr-TR" sz="2800" dirty="0"/>
              <a:t>şöyle </a:t>
            </a:r>
            <a:r>
              <a:rPr lang="tr-TR" sz="2800" dirty="0" smtClean="0"/>
              <a:t>açıklanmaktadır</a:t>
            </a:r>
            <a:r>
              <a:rPr lang="tr-TR" sz="2800" dirty="0"/>
              <a:t>: </a:t>
            </a:r>
            <a:endParaRPr lang="tr-TR" sz="2800" dirty="0" smtClean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Yahudiler, ‘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Üzeyr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Allah’ın oğludur.’ dediler.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Hristiyanlar da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‘Mesih (İsa) Allah’ın oğludur.’ dediler. Bu onların ağızlarıyla geveledikleri sözlerdir. (Sözlerini)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daha önce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kâfir olmuş kimselerin sözlerine benzetiyorlar. Allah onları kahretsin! Nasıl da (haktan batıla) döndürülüyorlar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Tevbe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30)</a:t>
            </a:r>
            <a:endParaRPr lang="tr-TR" sz="14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564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9292" y="1274164"/>
            <a:ext cx="9908498" cy="4974235"/>
          </a:xfrm>
        </p:spPr>
        <p:txBody>
          <a:bodyPr>
            <a:normAutofit/>
          </a:bodyPr>
          <a:lstStyle/>
          <a:p>
            <a:r>
              <a:rPr lang="tr-TR" sz="2800" dirty="0"/>
              <a:t>Kur’an-ı Kerim, imanın bir bütün olduğunu, inanç esaslarının bir kısmına inanıp bir kısmına </a:t>
            </a:r>
            <a:r>
              <a:rPr lang="tr-TR" sz="2800" dirty="0" smtClean="0"/>
              <a:t>inanmamanın kabul </a:t>
            </a:r>
            <a:r>
              <a:rPr lang="tr-TR" sz="2800" dirty="0"/>
              <a:t>edilemeyeceğini belirtir. Bu konuyla ilgili bir ayette </a:t>
            </a:r>
            <a:r>
              <a:rPr lang="tr-TR" sz="2800" dirty="0" err="1"/>
              <a:t>Rabb’imiz</a:t>
            </a:r>
            <a:r>
              <a:rPr lang="tr-TR" sz="2800" dirty="0"/>
              <a:t> (</a:t>
            </a:r>
            <a:r>
              <a:rPr lang="tr-TR" sz="2800" dirty="0" err="1"/>
              <a:t>c.c</a:t>
            </a:r>
            <a:r>
              <a:rPr lang="tr-TR" sz="2800" dirty="0"/>
              <a:t>.) şöyle </a:t>
            </a:r>
            <a:r>
              <a:rPr lang="tr-TR" sz="2800" dirty="0" smtClean="0"/>
              <a:t>buyurur: </a:t>
            </a:r>
          </a:p>
          <a:p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Yoksa siz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kitabın bir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kısmına inanıp bir kısmını inkâr mı ediyorsunuz? Artık sizden bunu yapanın cezası, dünya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hayatında rezil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olmaktan başka bir şey değildir. Kıyamet gününde ise onlar azabın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şiddetlisine uğratılırlar. Çünkü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yaptıklarınızdan habersiz değildir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85)</a:t>
            </a:r>
            <a:endParaRPr lang="tr-TR" sz="16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37597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454046"/>
            <a:ext cx="9449763" cy="4794353"/>
          </a:xfrm>
        </p:spPr>
        <p:txBody>
          <a:bodyPr/>
          <a:lstStyle/>
          <a:p>
            <a:r>
              <a:rPr lang="tr-TR" sz="2800" dirty="0"/>
              <a:t>İman (inanç), insanı insan yapan, hayata yön veren, söz ve davranışlara anlam ve kıymet kazandıran </a:t>
            </a:r>
            <a:r>
              <a:rPr lang="tr-TR" sz="2800" dirty="0" smtClean="0"/>
              <a:t>en önemli </a:t>
            </a:r>
            <a:r>
              <a:rPr lang="tr-TR" sz="2800" dirty="0"/>
              <a:t>değerdir. İman etmemiş bir insanın yaptığı iyiliklerin, ortaya koyduğu güzel davranışların Allah (</a:t>
            </a:r>
            <a:r>
              <a:rPr lang="tr-TR" sz="2800" dirty="0" err="1"/>
              <a:t>c.c</a:t>
            </a:r>
            <a:r>
              <a:rPr lang="tr-TR" sz="2800" dirty="0" smtClean="0"/>
              <a:t>.) katında </a:t>
            </a:r>
            <a:r>
              <a:rPr lang="tr-TR" sz="2800" dirty="0"/>
              <a:t>hiçbir değeri yoktur. </a:t>
            </a:r>
            <a:endParaRPr lang="tr-TR" sz="2800" dirty="0" smtClean="0"/>
          </a:p>
          <a:p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kim de inanılması gerekenleri inkâr ederse bütün işlediği boşa gider. Ahirette de o,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ziyana uğrayanlardandır.” (</a:t>
            </a:r>
            <a:r>
              <a:rPr lang="tr-TR" sz="28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Mâide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5)</a:t>
            </a:r>
            <a:endParaRPr lang="tr-TR" sz="28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89846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1.2. İbadet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İbadet, insanın yaratılış gayesidir ve yaratıcısına karşı başta gelen görevidir. Bu sebeple de insan için </a:t>
            </a:r>
            <a:r>
              <a:rPr lang="tr-TR" sz="2800" dirty="0" smtClean="0"/>
              <a:t>gönderilen Kur’an-ı </a:t>
            </a:r>
            <a:r>
              <a:rPr lang="tr-TR" sz="2800" dirty="0"/>
              <a:t>Kerim’de yer alan temel konulardan biri ibadettir. Kur’an-ı Kerim’de, insanın yaratıcısını </a:t>
            </a:r>
            <a:r>
              <a:rPr lang="tr-TR" sz="2800" dirty="0" smtClean="0"/>
              <a:t>tanıyıp ona </a:t>
            </a:r>
            <a:r>
              <a:rPr lang="tr-TR" sz="2800" dirty="0"/>
              <a:t>ibadet yani kulluk etmek için yaratıldığı belirtilir. Bu konuyla ilgi olarak </a:t>
            </a:r>
            <a:r>
              <a:rPr lang="tr-TR" sz="2800" dirty="0" err="1"/>
              <a:t>Rabb’imiz</a:t>
            </a:r>
            <a:r>
              <a:rPr lang="tr-TR" sz="2800" dirty="0"/>
              <a:t> (</a:t>
            </a:r>
            <a:r>
              <a:rPr lang="tr-TR" sz="2800" dirty="0" err="1"/>
              <a:t>c.c</a:t>
            </a:r>
            <a:r>
              <a:rPr lang="tr-TR" sz="2800" dirty="0"/>
              <a:t>.) şöyle buyurur: </a:t>
            </a:r>
            <a:endParaRPr lang="tr-TR" sz="2800" dirty="0" smtClean="0"/>
          </a:p>
          <a:p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“Ben cinleri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insanları, ancak bana kulluk etsinler diye yarattım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6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Zariyat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56) </a:t>
            </a:r>
            <a:endParaRPr lang="tr-TR" sz="16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116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Yüce Allah (</a:t>
            </a:r>
            <a:r>
              <a:rPr lang="tr-TR" sz="2800" dirty="0" err="1"/>
              <a:t>c.c</a:t>
            </a:r>
            <a:r>
              <a:rPr lang="tr-TR" sz="2800" dirty="0"/>
              <a:t>.), kutsal kitabımızın </a:t>
            </a:r>
            <a:r>
              <a:rPr lang="tr-TR" sz="2800" dirty="0" smtClean="0"/>
              <a:t>birçok ayetinde </a:t>
            </a:r>
            <a:r>
              <a:rPr lang="tr-TR" sz="2800" dirty="0"/>
              <a:t>ibadetlerimizi yerine getirmemizi emreder. </a:t>
            </a:r>
            <a:endParaRPr lang="tr-TR" sz="2800" dirty="0" smtClean="0"/>
          </a:p>
          <a:p>
            <a:r>
              <a:rPr lang="tr-TR" sz="2800" dirty="0" smtClean="0"/>
              <a:t>Emrine </a:t>
            </a:r>
            <a:r>
              <a:rPr lang="tr-TR" sz="2800" dirty="0"/>
              <a:t>uyup ibadetlerini yerine getiren insanların </a:t>
            </a:r>
            <a:r>
              <a:rPr lang="tr-TR" sz="2800" dirty="0" smtClean="0"/>
              <a:t>dünyada da </a:t>
            </a:r>
            <a:r>
              <a:rPr lang="tr-TR" sz="2800" dirty="0"/>
              <a:t>ahirette de mutluluğa, huzura ve kurtuluşa ereceğini </a:t>
            </a:r>
            <a:r>
              <a:rPr lang="tr-TR" sz="2800" dirty="0" smtClean="0"/>
              <a:t>belirtir.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090469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40866" y="688198"/>
            <a:ext cx="10148340" cy="5378970"/>
          </a:xfrm>
        </p:spPr>
        <p:txBody>
          <a:bodyPr>
            <a:normAutofit fontScale="85000" lnSpcReduction="10000"/>
          </a:bodyPr>
          <a:lstStyle/>
          <a:p>
            <a:r>
              <a:rPr lang="tr-TR" sz="2900" dirty="0"/>
              <a:t>Allah’a (</a:t>
            </a:r>
            <a:r>
              <a:rPr lang="tr-TR" sz="2900" dirty="0" err="1"/>
              <a:t>c.c</a:t>
            </a:r>
            <a:r>
              <a:rPr lang="tr-TR" sz="2900" dirty="0"/>
              <a:t>.) ibadet etmemiz gerektiğini belirten Kur’an-ı Kerim, ibadetler hakkında da bilgiler verir. </a:t>
            </a:r>
            <a:endParaRPr lang="tr-TR" sz="2900" dirty="0" smtClean="0"/>
          </a:p>
          <a:p>
            <a:r>
              <a:rPr lang="tr-TR" sz="2900" dirty="0" smtClean="0"/>
              <a:t>Namaz kılmanın</a:t>
            </a:r>
            <a:r>
              <a:rPr lang="tr-TR" sz="2900" dirty="0"/>
              <a:t>, oruç tutmanın, hacca gitmenin, zekât vermenin Allah’ın (</a:t>
            </a:r>
            <a:r>
              <a:rPr lang="tr-TR" sz="2900" dirty="0" err="1"/>
              <a:t>c.c</a:t>
            </a:r>
            <a:r>
              <a:rPr lang="tr-TR" sz="2900" dirty="0"/>
              <a:t>.) emri olduğunu açıklar. Umre yapmak</a:t>
            </a:r>
            <a:r>
              <a:rPr lang="tr-TR" sz="2900" dirty="0" smtClean="0"/>
              <a:t>, sadaka </a:t>
            </a:r>
            <a:r>
              <a:rPr lang="tr-TR" sz="2900" dirty="0"/>
              <a:t>vermek, kurban kesmek, dua etmek gibi ibadetleri teşvik eder. Yüce kitabımız, ibadetlerin nasıl </a:t>
            </a:r>
            <a:r>
              <a:rPr lang="tr-TR" sz="2900" dirty="0" smtClean="0"/>
              <a:t>yapılacağına ilişkin </a:t>
            </a:r>
            <a:r>
              <a:rPr lang="tr-TR" sz="2900" dirty="0"/>
              <a:t>de genel hatlarıyla bilgiler verir. Kur’an’da yer alan bir ayette, </a:t>
            </a:r>
            <a:endParaRPr lang="tr-TR" sz="2900" dirty="0" smtClean="0"/>
          </a:p>
          <a:p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Namazlara ve orta </a:t>
            </a:r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namaza (ikindi </a:t>
            </a:r>
            <a:r>
              <a:rPr lang="tr-TR" sz="2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namazına) devam edin, Allah’a saygı ve bağlılık içinde namaz kılın</a:t>
            </a:r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2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238) </a:t>
            </a:r>
            <a:endParaRPr lang="tr-TR" sz="2900" b="1" dirty="0" smtClean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Namazı kılın, </a:t>
            </a:r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zekâtı verin</a:t>
            </a:r>
            <a:r>
              <a:rPr lang="tr-TR" sz="2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önceden kendiniz için yaptığınız her iyiliği Allah’ın katında bulacaksınız. Şüphesiz Allah, </a:t>
            </a:r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yapmakta olduklarınızı </a:t>
            </a:r>
            <a:r>
              <a:rPr lang="tr-TR" sz="2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noksansız görür</a:t>
            </a:r>
            <a:r>
              <a:rPr lang="tr-TR" sz="2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9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</a:t>
            </a:r>
            <a:r>
              <a:rPr lang="tr-TR" sz="19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110) </a:t>
            </a:r>
            <a:r>
              <a:rPr lang="tr-TR" sz="2900" dirty="0" smtClean="0"/>
              <a:t>ayetinde </a:t>
            </a:r>
            <a:r>
              <a:rPr lang="tr-TR" sz="2900" dirty="0"/>
              <a:t>de hem namaz hem de zekât emredilir.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72789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4223" y="1334126"/>
            <a:ext cx="10103370" cy="4839324"/>
          </a:xfrm>
        </p:spPr>
        <p:txBody>
          <a:bodyPr>
            <a:normAutofit fontScale="92500"/>
          </a:bodyPr>
          <a:lstStyle/>
          <a:p>
            <a:r>
              <a:rPr lang="tr-TR" sz="2600" dirty="0"/>
              <a:t>Başka bir ayette </a:t>
            </a:r>
            <a:r>
              <a:rPr lang="tr-TR" sz="2600" dirty="0" smtClean="0"/>
              <a:t>orucun </a:t>
            </a:r>
            <a:r>
              <a:rPr lang="tr-TR" sz="2600" dirty="0"/>
              <a:t>farz olduğu şöyle belirtilir: </a:t>
            </a:r>
            <a:endParaRPr lang="tr-TR" sz="2600" dirty="0" smtClean="0"/>
          </a:p>
          <a:p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Ey iman edenler! Allah’a karşı gelmekten sakınmanız için oruç, 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sizden öncekilere 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farz kılındığı gibi size de farz kılındı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5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</a:t>
            </a:r>
            <a:r>
              <a:rPr lang="tr-TR" sz="15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183)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r-TR" sz="2600" dirty="0" smtClean="0"/>
          </a:p>
          <a:p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Yolculuğuna gücü yetenlerin haccetmesi, 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insanlar 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üzerinde bir hakkıdır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…” </a:t>
            </a:r>
            <a:r>
              <a:rPr lang="tr-TR" sz="15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(Al-i İmran, 97)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600" dirty="0" smtClean="0"/>
              <a:t>ayetiyle </a:t>
            </a:r>
            <a:r>
              <a:rPr lang="tr-TR" sz="2600" dirty="0"/>
              <a:t>de gücü yetenlere hac ibadeti emredilmektedir. </a:t>
            </a:r>
            <a:endParaRPr lang="tr-TR" sz="2600" dirty="0" smtClean="0"/>
          </a:p>
          <a:p>
            <a:r>
              <a:rPr lang="tr-TR" sz="2600" dirty="0" smtClean="0"/>
              <a:t>Başka </a:t>
            </a:r>
            <a:r>
              <a:rPr lang="tr-TR" sz="2600" dirty="0"/>
              <a:t>bir </a:t>
            </a:r>
            <a:r>
              <a:rPr lang="tr-TR" sz="2600" dirty="0" smtClean="0"/>
              <a:t>ayette de 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“Haccı ve umreyi Allah için tam yapın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…” </a:t>
            </a:r>
            <a:r>
              <a:rPr lang="tr-TR" sz="1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</a:t>
            </a:r>
            <a:r>
              <a:rPr lang="tr-TR" sz="17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1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196)</a:t>
            </a:r>
            <a:r>
              <a:rPr lang="tr-TR" sz="2600" dirty="0" smtClean="0"/>
              <a:t> buyrulmaktadır</a:t>
            </a:r>
            <a:r>
              <a:rPr lang="tr-TR" sz="2600" dirty="0"/>
              <a:t>. </a:t>
            </a:r>
            <a:endParaRPr lang="tr-TR" sz="2600" dirty="0" smtClean="0"/>
          </a:p>
          <a:p>
            <a:r>
              <a:rPr lang="tr-TR" sz="2600" dirty="0" smtClean="0"/>
              <a:t>Bir </a:t>
            </a:r>
            <a:r>
              <a:rPr lang="tr-TR" sz="2600" dirty="0"/>
              <a:t>ayette ise 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 hâlde </a:t>
            </a:r>
            <a:r>
              <a:rPr lang="tr-TR" sz="26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Rabb’in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için 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kıl</a:t>
            </a:r>
            <a:r>
              <a:rPr lang="tr-TR" sz="2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kurban kes.” </a:t>
            </a:r>
            <a:r>
              <a:rPr lang="tr-TR" sz="13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(Kevser, 2)</a:t>
            </a:r>
            <a:r>
              <a:rPr lang="tr-TR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600" dirty="0" smtClean="0"/>
              <a:t>buyrularak </a:t>
            </a:r>
            <a:r>
              <a:rPr lang="tr-TR" sz="2600" dirty="0"/>
              <a:t>namazla birlikte kurban ibadeti de emredilmektedir.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92076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4302" y="914400"/>
            <a:ext cx="9848537" cy="5334000"/>
          </a:xfrm>
        </p:spPr>
        <p:txBody>
          <a:bodyPr>
            <a:noAutofit/>
          </a:bodyPr>
          <a:lstStyle/>
          <a:p>
            <a:r>
              <a:rPr lang="tr-TR" sz="2400" dirty="0"/>
              <a:t>Kur’an’da belirtildiğine göre ibadet sadece Allah’a (</a:t>
            </a:r>
            <a:r>
              <a:rPr lang="tr-TR" sz="2400" dirty="0" err="1"/>
              <a:t>c.c</a:t>
            </a:r>
            <a:r>
              <a:rPr lang="tr-TR" sz="2400" dirty="0"/>
              <a:t>.) yapılır. Allah’tan başkasına ibadet edilmez. </a:t>
            </a:r>
            <a:r>
              <a:rPr lang="tr-TR" sz="2400" dirty="0" smtClean="0"/>
              <a:t>Çünkü ibadet </a:t>
            </a:r>
            <a:r>
              <a:rPr lang="tr-TR" sz="2400" dirty="0"/>
              <a:t>edilmeye layık tek varlık </a:t>
            </a:r>
            <a:r>
              <a:rPr lang="tr-TR" sz="2400" dirty="0" err="1"/>
              <a:t>Cenab</a:t>
            </a:r>
            <a:r>
              <a:rPr lang="tr-TR" sz="2400" dirty="0"/>
              <a:t>-ı Allah’tır (</a:t>
            </a:r>
            <a:r>
              <a:rPr lang="tr-TR" sz="2400" dirty="0" err="1"/>
              <a:t>c.c</a:t>
            </a:r>
            <a:r>
              <a:rPr lang="tr-TR" sz="2400" dirty="0"/>
              <a:t>.). Biz bu durumu her gün okuduğumuz </a:t>
            </a:r>
            <a:r>
              <a:rPr lang="tr-TR" sz="2400" dirty="0" err="1"/>
              <a:t>Fâtiha</a:t>
            </a:r>
            <a:r>
              <a:rPr lang="tr-TR" sz="2400" dirty="0"/>
              <a:t> suresinde,</a:t>
            </a:r>
          </a:p>
          <a:p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“(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Rabb’imiz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!) Yalnız sana ibadet ederiz ve sadece senden yardım dileriz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(Fatiha, 5)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dirty="0" smtClean="0"/>
              <a:t>ayetiyle </a:t>
            </a:r>
            <a:r>
              <a:rPr lang="tr-TR" sz="2400" dirty="0"/>
              <a:t>ifade ederiz. </a:t>
            </a:r>
            <a:endParaRPr lang="tr-TR" sz="2400" dirty="0" smtClean="0"/>
          </a:p>
          <a:p>
            <a:r>
              <a:rPr lang="tr-TR" sz="2400" dirty="0" smtClean="0"/>
              <a:t>Gösteriş, çıkar </a:t>
            </a:r>
            <a:r>
              <a:rPr lang="tr-TR" sz="2400" dirty="0"/>
              <a:t>vb. amaçlarla ibadet edilmez. </a:t>
            </a:r>
            <a:endParaRPr lang="tr-TR" sz="2400" dirty="0" smtClean="0"/>
          </a:p>
          <a:p>
            <a:r>
              <a:rPr lang="tr-TR" sz="2400" dirty="0" smtClean="0"/>
              <a:t>İbadetlerde </a:t>
            </a:r>
            <a:r>
              <a:rPr lang="tr-TR" sz="2400" dirty="0"/>
              <a:t>tek amaç, Allah’ın (</a:t>
            </a:r>
            <a:r>
              <a:rPr lang="tr-TR" sz="2400" dirty="0" err="1"/>
              <a:t>c.c</a:t>
            </a:r>
            <a:r>
              <a:rPr lang="tr-TR" sz="2400" dirty="0"/>
              <a:t>.) rızasını kazanmak olmalıdır. Bu husus </a:t>
            </a:r>
            <a:r>
              <a:rPr lang="tr-TR" sz="2400" dirty="0" smtClean="0"/>
              <a:t>bir ayette</a:t>
            </a:r>
            <a:r>
              <a:rPr lang="tr-TR" sz="2400" dirty="0"/>
              <a:t>,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“De ki: Şüphesiz benim namazım, kurbanım, hayatım ve ölümüm, hepsi âlemlerin 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içindir.”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En’am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162)</a:t>
            </a:r>
            <a:r>
              <a:rPr lang="tr-TR" sz="2400" dirty="0" smtClean="0"/>
              <a:t> </a:t>
            </a:r>
            <a:r>
              <a:rPr lang="tr-TR" sz="2400" dirty="0"/>
              <a:t>buyrularak belirtilir</a:t>
            </a:r>
            <a:r>
              <a:rPr lang="tr-TR" sz="2400" dirty="0" smtClean="0"/>
              <a:t>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14199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349116"/>
            <a:ext cx="9674616" cy="4899284"/>
          </a:xfrm>
        </p:spPr>
        <p:txBody>
          <a:bodyPr/>
          <a:lstStyle/>
          <a:p>
            <a:endParaRPr lang="tr-TR" sz="2800" dirty="0" smtClean="0"/>
          </a:p>
          <a:p>
            <a:r>
              <a:rPr lang="tr-TR" sz="2800" dirty="0" smtClean="0"/>
              <a:t>Kur’an’da </a:t>
            </a:r>
            <a:r>
              <a:rPr lang="tr-TR" sz="2800" dirty="0"/>
              <a:t>açıklandığına göre ibadet, hayatın belli dönemlerinde değil, her zaman yerine getirilmesi </a:t>
            </a:r>
            <a:r>
              <a:rPr lang="tr-TR" sz="2800" dirty="0" smtClean="0"/>
              <a:t>gereken bir </a:t>
            </a:r>
            <a:r>
              <a:rPr lang="tr-TR" sz="2800" dirty="0"/>
              <a:t>görevdir. </a:t>
            </a:r>
            <a:endParaRPr lang="tr-TR" sz="2800" dirty="0" smtClean="0"/>
          </a:p>
          <a:p>
            <a:r>
              <a:rPr lang="tr-TR" sz="2800" dirty="0" smtClean="0"/>
              <a:t>Bir </a:t>
            </a:r>
            <a:r>
              <a:rPr lang="tr-TR" sz="2800" dirty="0"/>
              <a:t>ayette bu husus şöyle açıklanır: </a:t>
            </a:r>
            <a:endParaRPr lang="tr-TR" sz="2800" dirty="0" smtClean="0"/>
          </a:p>
          <a:p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yakîn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(ölüm) sana gelinceye kadar </a:t>
            </a:r>
            <a:r>
              <a:rPr lang="tr-TR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Rabb’ine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ibadet et.” 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6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Hicr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99)</a:t>
            </a:r>
            <a:endParaRPr lang="tr-TR" sz="28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2820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4054" y="1768839"/>
            <a:ext cx="10760917" cy="353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2683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4302" y="914400"/>
            <a:ext cx="10223291" cy="5333999"/>
          </a:xfrm>
        </p:spPr>
        <p:txBody>
          <a:bodyPr>
            <a:normAutofit/>
          </a:bodyPr>
          <a:lstStyle/>
          <a:p>
            <a:endParaRPr lang="tr-TR" sz="3200" dirty="0" smtClean="0"/>
          </a:p>
          <a:p>
            <a:endParaRPr lang="tr-TR" sz="3200" dirty="0"/>
          </a:p>
          <a:p>
            <a:r>
              <a:rPr lang="tr-TR" sz="3200" dirty="0" smtClean="0"/>
              <a:t>Yüce </a:t>
            </a:r>
            <a:r>
              <a:rPr lang="tr-TR" sz="3200" dirty="0"/>
              <a:t>kitabımız Kur’an, bizler için bir </a:t>
            </a:r>
            <a:r>
              <a:rPr lang="tr-TR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hidayet rehberidir</a:t>
            </a:r>
            <a:r>
              <a:rPr lang="tr-TR" sz="3200" dirty="0"/>
              <a:t> ve </a:t>
            </a:r>
            <a:r>
              <a:rPr lang="tr-TR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hayat kılavuzudur</a:t>
            </a:r>
            <a:r>
              <a:rPr lang="tr-TR" sz="3200" dirty="0"/>
              <a:t>. Bizleri hem dünyada hem de ahirette kurtuluşa ve huzura kavuşturacak olan ilahi bir kelamdır. Kur’an-ı Kerim’i tanımak, onu okumak, hayatımıza yön veren temel kılavuz ve değer kabul etmek hepimiz için başta gelen bir sorumluluktur.</a:t>
            </a:r>
          </a:p>
        </p:txBody>
      </p:sp>
    </p:spTree>
    <p:extLst>
      <p:ext uri="{BB962C8B-B14F-4D97-AF65-F5344CB8AC3E}">
        <p14:creationId xmlns:p14="http://schemas.microsoft.com/office/powerpoint/2010/main" xmlns="" val="4064365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1.3. Ahlak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673977"/>
            <a:ext cx="9659626" cy="4195481"/>
          </a:xfrm>
        </p:spPr>
        <p:txBody>
          <a:bodyPr>
            <a:normAutofit fontScale="92500" lnSpcReduction="10000"/>
          </a:bodyPr>
          <a:lstStyle/>
          <a:p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“Ben ancak ahlaki güzellikleri tamamlamak için gönderildim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</a:p>
          <a:p>
            <a:pPr algn="r"/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Muhammed (S.A.V.)</a:t>
            </a:r>
          </a:p>
          <a:p>
            <a:pPr algn="r"/>
            <a:endParaRPr lang="tr-TR" sz="24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dirty="0" err="1"/>
              <a:t>İslamiyette</a:t>
            </a:r>
            <a:r>
              <a:rPr lang="tr-TR" sz="2400" dirty="0"/>
              <a:t> iman ve ibadetlerle birlikte ahlakın da çok önemli bir yeri vardır. İslam’ın temel amacı </a:t>
            </a:r>
            <a:r>
              <a:rPr lang="tr-TR" sz="2400" dirty="0" smtClean="0"/>
              <a:t>insanların inançlı</a:t>
            </a:r>
            <a:r>
              <a:rPr lang="tr-TR" sz="2400" dirty="0"/>
              <a:t>, kulluk bilincine sahip, güzel ahlaklı bireyler olmasıdır. 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sebepledir ki Kur’an-ı Kerim, insanlara </a:t>
            </a:r>
            <a:r>
              <a:rPr lang="tr-TR" sz="2400" dirty="0" smtClean="0"/>
              <a:t>iman ve </a:t>
            </a:r>
            <a:r>
              <a:rPr lang="tr-TR" sz="2400" dirty="0"/>
              <a:t>ibadet etmenin yanı sıra güzel ahlaklı olmayı da emreder. Yüce kitabımız, model olarak bizlere, </a:t>
            </a:r>
            <a:endParaRPr lang="tr-TR" sz="2400" dirty="0" smtClean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“Muhakkak ki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 yüce bir ahlak üzeresin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3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(Kalem, 4) </a:t>
            </a:r>
            <a:r>
              <a:rPr lang="tr-TR" sz="2400" dirty="0" smtClean="0"/>
              <a:t>buyurarak </a:t>
            </a:r>
            <a:r>
              <a:rPr lang="tr-TR" sz="2400" dirty="0"/>
              <a:t>övdüğü Sevgili Peygamberimiz Hz. Muhammed’i (</a:t>
            </a:r>
            <a:r>
              <a:rPr lang="tr-TR" sz="2400" dirty="0" err="1"/>
              <a:t>s.a.v</a:t>
            </a:r>
            <a:r>
              <a:rPr lang="tr-TR" sz="2400" dirty="0" smtClean="0"/>
              <a:t>.) gösterir.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370666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2052918"/>
            <a:ext cx="9794537" cy="4195481"/>
          </a:xfrm>
        </p:spPr>
        <p:txBody>
          <a:bodyPr/>
          <a:lstStyle/>
          <a:p>
            <a:r>
              <a:rPr lang="tr-TR" sz="32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“(Resulüm!) De ki: Eğer Allah’ı seviyorsanız bana uyunuz ki Allah da sizi sevsin ve günahlarınızı bağışlasın. Allah son derece bağışlayıcı ve esirgeyicidir.” </a:t>
            </a:r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32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Âl</a:t>
            </a:r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 </a:t>
            </a:r>
            <a:r>
              <a:rPr lang="tr-TR" sz="32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İmrân</a:t>
            </a:r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31)</a:t>
            </a:r>
            <a:endParaRPr lang="tr-TR" sz="32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691675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59370" y="1708880"/>
            <a:ext cx="10268263" cy="4539520"/>
          </a:xfrm>
        </p:spPr>
        <p:txBody>
          <a:bodyPr>
            <a:normAutofit/>
          </a:bodyPr>
          <a:lstStyle/>
          <a:p>
            <a:r>
              <a:rPr lang="tr-TR" sz="2400" dirty="0"/>
              <a:t>Kur’an-ı Kerim, insanı Allah’ın (</a:t>
            </a:r>
            <a:r>
              <a:rPr lang="tr-TR" sz="2400" dirty="0" err="1"/>
              <a:t>c.c</a:t>
            </a:r>
            <a:r>
              <a:rPr lang="tr-TR" sz="2400" dirty="0"/>
              <a:t>.) yarattığı üstün ve şerefli bir varlık olarak görür. Ondan, insanın </a:t>
            </a:r>
            <a:r>
              <a:rPr lang="tr-TR" sz="2400" dirty="0" smtClean="0"/>
              <a:t>üstünlüğüne yakışan </a:t>
            </a:r>
            <a:r>
              <a:rPr lang="tr-TR" sz="2400" dirty="0"/>
              <a:t>güzel ve faydalı davranışlarda bulunmasını ister. </a:t>
            </a:r>
            <a:endParaRPr lang="tr-TR" sz="2400" dirty="0" smtClean="0"/>
          </a:p>
          <a:p>
            <a:r>
              <a:rPr lang="tr-TR" sz="2400" dirty="0" smtClean="0"/>
              <a:t>İnsan </a:t>
            </a:r>
            <a:r>
              <a:rPr lang="tr-TR" sz="2400" dirty="0"/>
              <a:t>onuruna yakışmayan söz ve </a:t>
            </a:r>
            <a:r>
              <a:rPr lang="tr-TR" sz="2400" dirty="0" smtClean="0"/>
              <a:t>davranışlardan da </a:t>
            </a:r>
            <a:r>
              <a:rPr lang="tr-TR" sz="2400" dirty="0"/>
              <a:t>insanları sakındırır. Nitekim yüce kitabımızda, insanları ahlaklı olmaya yönlendiren birçok öğüt </a:t>
            </a:r>
            <a:r>
              <a:rPr lang="tr-TR" sz="2400" dirty="0" smtClean="0"/>
              <a:t>yer almaktadır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Yüce </a:t>
            </a:r>
            <a:r>
              <a:rPr lang="tr-TR" sz="2400" dirty="0"/>
              <a:t>dinimizin öngördüğü ahlaklı insan tipi, Kur’an’ın ortaya koyduğu bu ilke ve öğütlere </a:t>
            </a:r>
            <a:r>
              <a:rPr lang="tr-TR" sz="2400" dirty="0" smtClean="0"/>
              <a:t>uygun davranışlar </a:t>
            </a:r>
            <a:r>
              <a:rPr lang="tr-TR" sz="2400" dirty="0"/>
              <a:t>sergileyen kişidir. </a:t>
            </a:r>
          </a:p>
        </p:txBody>
      </p:sp>
    </p:spTree>
    <p:extLst>
      <p:ext uri="{BB962C8B-B14F-4D97-AF65-F5344CB8AC3E}">
        <p14:creationId xmlns:p14="http://schemas.microsoft.com/office/powerpoint/2010/main" xmlns="" val="2026291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İslam ahlakının temeli de Kur’an’a dayanır. Nitekim Hz. </a:t>
            </a:r>
            <a:r>
              <a:rPr lang="tr-TR" sz="2800" dirty="0" err="1"/>
              <a:t>Aişe</a:t>
            </a:r>
            <a:r>
              <a:rPr lang="tr-TR" sz="2800" dirty="0"/>
              <a:t> (</a:t>
            </a:r>
            <a:r>
              <a:rPr lang="tr-TR" sz="2800" dirty="0" err="1"/>
              <a:t>r.a</a:t>
            </a:r>
            <a:r>
              <a:rPr lang="tr-TR" sz="2800" dirty="0"/>
              <a:t>.), </a:t>
            </a:r>
            <a:r>
              <a:rPr lang="tr-TR" sz="2800" dirty="0" smtClean="0"/>
              <a:t>kendisine </a:t>
            </a:r>
            <a:r>
              <a:rPr lang="tr-TR" sz="2800" dirty="0" err="1" smtClean="0"/>
              <a:t>Resulullah’ın</a:t>
            </a:r>
            <a:r>
              <a:rPr lang="tr-TR" sz="2800" dirty="0" smtClean="0"/>
              <a:t> </a:t>
            </a:r>
            <a:r>
              <a:rPr lang="tr-TR" sz="2800" dirty="0"/>
              <a:t>(</a:t>
            </a:r>
            <a:r>
              <a:rPr lang="tr-TR" sz="2800" dirty="0" err="1"/>
              <a:t>s.a.v</a:t>
            </a:r>
            <a:r>
              <a:rPr lang="tr-TR" sz="2800" dirty="0"/>
              <a:t>.) ahlakı sorulduğunda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“Siz hiç Kur’an okumuyor musunuz? Onun ahlakı Kur’an’dı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2800" dirty="0" smtClean="0"/>
              <a:t>diye </a:t>
            </a:r>
            <a:r>
              <a:rPr lang="tr-TR" sz="2800" dirty="0"/>
              <a:t>cevap vermiştir.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22908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9292" y="1349116"/>
            <a:ext cx="9953469" cy="4899284"/>
          </a:xfrm>
        </p:spPr>
        <p:txBody>
          <a:bodyPr>
            <a:noAutofit/>
          </a:bodyPr>
          <a:lstStyle/>
          <a:p>
            <a:r>
              <a:rPr lang="tr-TR" sz="2400" dirty="0"/>
              <a:t>Kur’an-ı Kerim, anne ve babaya saygılı olmayı ve iyilik etmeyi, komşularla güzel geçinmeyi, akraba </a:t>
            </a:r>
            <a:r>
              <a:rPr lang="tr-TR" sz="2400" dirty="0" smtClean="0"/>
              <a:t>hakkını gözetmeyi</a:t>
            </a:r>
            <a:r>
              <a:rPr lang="tr-TR" sz="2400" dirty="0"/>
              <a:t>, toplumun zayıf kesimlerine iyi davranmayı, muhtaçlara destek olmayı emreder. Örneğin bir </a:t>
            </a:r>
            <a:r>
              <a:rPr lang="tr-TR" sz="2400" dirty="0" smtClean="0"/>
              <a:t>ayette şöyle </a:t>
            </a:r>
            <a:r>
              <a:rPr lang="tr-TR" sz="2400" dirty="0"/>
              <a:t>buyrulur: </a:t>
            </a:r>
            <a:endParaRPr lang="tr-TR" sz="2400" dirty="0" smtClean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Allah’a ibadet edin ve ona hiçbir şeyi ortak koşmayın.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Ana-babaya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akrabaya,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yetimlere, yoksullara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yakın komşuya, uzak komşuya, yakın arkadaşa, yolcuya, ellerinizin altında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bulunanlara(hizmetçi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işçilerinize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iyi davranın; Allah kendini beğenen ve daima böbürlenip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duran kimseyi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sevmez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(Nisa, 36)</a:t>
            </a:r>
            <a:endParaRPr lang="tr-TR" sz="24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538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39252" y="1259174"/>
            <a:ext cx="9833548" cy="4989225"/>
          </a:xfrm>
        </p:spPr>
        <p:txBody>
          <a:bodyPr>
            <a:normAutofit/>
          </a:bodyPr>
          <a:lstStyle/>
          <a:p>
            <a:r>
              <a:rPr lang="tr-TR" sz="2400" dirty="0"/>
              <a:t>Doğru söylemek, dürüst ve güvenilir olmak, emanetleri korumak gibi güzel davranışlar da Kur’an’ın </a:t>
            </a:r>
            <a:r>
              <a:rPr lang="tr-TR" sz="2400" dirty="0" smtClean="0"/>
              <a:t>emrettiği ahlaki </a:t>
            </a:r>
            <a:r>
              <a:rPr lang="tr-TR" sz="2400" dirty="0"/>
              <a:t>davranışlardandır</a:t>
            </a:r>
            <a:r>
              <a:rPr lang="tr-TR" sz="2400" dirty="0" smtClean="0"/>
              <a:t>.</a:t>
            </a:r>
          </a:p>
          <a:p>
            <a:r>
              <a:rPr lang="tr-TR" sz="2400" dirty="0" err="1" smtClean="0"/>
              <a:t>Ahzâb</a:t>
            </a:r>
            <a:r>
              <a:rPr lang="tr-TR" sz="2400" dirty="0" smtClean="0"/>
              <a:t> </a:t>
            </a:r>
            <a:r>
              <a:rPr lang="tr-TR" sz="2400" dirty="0"/>
              <a:t>suresinde,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“Ey iman edenler! Allah’tan korkun ve doğru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 söyleyin.”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Ahzab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70) </a:t>
            </a:r>
            <a:r>
              <a:rPr lang="tr-TR" sz="2400" dirty="0" smtClean="0"/>
              <a:t>buyrularak </a:t>
            </a:r>
            <a:r>
              <a:rPr lang="tr-TR" sz="2400" dirty="0"/>
              <a:t>doğru sözlü olmamız istenir. </a:t>
            </a:r>
            <a:r>
              <a:rPr lang="tr-TR" sz="2400" dirty="0" err="1"/>
              <a:t>İsrâ</a:t>
            </a:r>
            <a:r>
              <a:rPr lang="tr-TR" sz="2400" dirty="0"/>
              <a:t> suresinde de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“…Verdiğiniz sözü de yerine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getirin. Çünkü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verilen söz, sorumluluğu gerektirir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İsra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34)</a:t>
            </a:r>
            <a:r>
              <a:rPr lang="tr-TR" sz="2400" dirty="0" smtClean="0"/>
              <a:t> buyrularak </a:t>
            </a:r>
            <a:r>
              <a:rPr lang="tr-TR" sz="2400" dirty="0"/>
              <a:t>güvenilir bir insan olmamız gerektiği hatırlatılır.</a:t>
            </a:r>
          </a:p>
          <a:p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“Kullarıma söyle: (İnsanlara karşı) en güzel sözü söylesinler. Çünkü şeytan aralarını bozar. Çünkü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şeytan insanın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apaçık bir düşmanıdır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İsra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53)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dirty="0" smtClean="0"/>
              <a:t>ayetiyle </a:t>
            </a:r>
            <a:r>
              <a:rPr lang="tr-TR" sz="2400" dirty="0"/>
              <a:t>de insanlarla konuşurken güzel sözlü olmamız istenir.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39348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“Bir de akrabaya, yoksula, yolcuya hakkını ver. Gereksiz yere de saçıp savurma. Zira böylesine saçıp savuranlar şeytanların dostlarıdırlar. Şeytan ise </a:t>
            </a:r>
            <a:r>
              <a:rPr lang="tr-TR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Rabb’ine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karşı çok nankördür.” </a:t>
            </a:r>
            <a:r>
              <a:rPr lang="tr-TR" dirty="0"/>
              <a:t>(</a:t>
            </a:r>
            <a:r>
              <a:rPr lang="tr-TR" dirty="0" err="1"/>
              <a:t>İsrâ</a:t>
            </a:r>
            <a:r>
              <a:rPr lang="tr-TR" dirty="0"/>
              <a:t> suresi, 26-27. ayetler.)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62814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439056"/>
            <a:ext cx="10244242" cy="4809343"/>
          </a:xfrm>
        </p:spPr>
        <p:txBody>
          <a:bodyPr>
            <a:normAutofit/>
          </a:bodyPr>
          <a:lstStyle/>
          <a:p>
            <a:r>
              <a:rPr lang="tr-TR" sz="2400" dirty="0"/>
              <a:t>Kur’an-ı Kerim’de inanç, ibadet ve ahlak yanında </a:t>
            </a:r>
            <a:r>
              <a:rPr lang="tr-TR" sz="2400" dirty="0">
                <a:solidFill>
                  <a:srgbClr val="FFFF00"/>
                </a:solidFill>
              </a:rPr>
              <a:t>muamelat</a:t>
            </a:r>
            <a:r>
              <a:rPr lang="tr-TR" sz="2400" dirty="0"/>
              <a:t>la ilgili ayetler de bulunur</a:t>
            </a:r>
            <a:r>
              <a:rPr lang="tr-TR" sz="2400" dirty="0" smtClean="0"/>
              <a:t>. Yani Kur’an’da </a:t>
            </a:r>
            <a:r>
              <a:rPr lang="tr-TR" sz="2400" dirty="0" smtClean="0">
                <a:solidFill>
                  <a:srgbClr val="FFFF00"/>
                </a:solidFill>
              </a:rPr>
              <a:t>alışveriş, miras</a:t>
            </a:r>
            <a:r>
              <a:rPr lang="tr-TR" sz="2400" dirty="0">
                <a:solidFill>
                  <a:srgbClr val="FFFF00"/>
                </a:solidFill>
              </a:rPr>
              <a:t>, ticari hayat, evlilik, boşanma; iftira, cana kıyma, hırsızlık vb. suçlara verilecek cezalar</a:t>
            </a:r>
            <a:r>
              <a:rPr lang="tr-TR" sz="2400" dirty="0"/>
              <a:t>la ilgili ayetler de </a:t>
            </a:r>
            <a:r>
              <a:rPr lang="tr-TR" sz="2400" dirty="0" smtClean="0"/>
              <a:t>yer almaktadır</a:t>
            </a:r>
            <a:endParaRPr lang="tr-TR" sz="2400" dirty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Ölçtüğünüz zaman tastamam ölçün ve doğru terazi ile tartın. Bu, hem daha iyidir hem de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neticesi bakımından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daha güzeldir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.” </a:t>
            </a:r>
            <a:r>
              <a:rPr lang="tr-TR" sz="2400" dirty="0" smtClean="0"/>
              <a:t>(</a:t>
            </a:r>
            <a:r>
              <a:rPr lang="tr-TR" sz="2400" dirty="0" err="1"/>
              <a:t>İsrâ</a:t>
            </a:r>
            <a:r>
              <a:rPr lang="tr-TR" sz="2400" dirty="0"/>
              <a:t> suresi, 35. ayet.)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16858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69233" y="1379096"/>
            <a:ext cx="9518754" cy="4869304"/>
          </a:xfrm>
        </p:spPr>
        <p:txBody>
          <a:bodyPr>
            <a:normAutofit/>
          </a:bodyPr>
          <a:lstStyle/>
          <a:p>
            <a:r>
              <a:rPr lang="tr-TR" sz="2400" dirty="0"/>
              <a:t>Kur’an-ı Kerim’de,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 takva sahipleri ki bollukta da darlıkta da Allah için harcarlar; öfkelerini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yutarlar ve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insanları affederler. Allah da güzel davranışta bulunanları sever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Âl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 İmran, 134) </a:t>
            </a:r>
            <a:r>
              <a:rPr lang="tr-TR" sz="2400" dirty="0" smtClean="0"/>
              <a:t>buyrularak </a:t>
            </a:r>
            <a:r>
              <a:rPr lang="tr-TR" sz="2400" dirty="0"/>
              <a:t>insanlar </a:t>
            </a:r>
            <a:r>
              <a:rPr lang="tr-TR" sz="2400" dirty="0" smtClean="0"/>
              <a:t>bağışlayıcı, cömert </a:t>
            </a:r>
            <a:r>
              <a:rPr lang="tr-TR" sz="2400" dirty="0"/>
              <a:t>ve paylaşımcı olmaya yönlendirilir. </a:t>
            </a:r>
            <a:endParaRPr lang="tr-TR" sz="2400" dirty="0" smtClean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Ey iman edenler! Allah için hakkı ayakta tutan, adaletle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şahitlik eden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kimseler olun. Bir topluluğa duyduğunuz kin, sizi adil davranmamaya itmesin. Adaletli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olun; bu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Allah korkusuna daha çok yakışan (bir davranış) tır. Allah’a isyandan sakının. Allah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yaptıklarınızı hakkıyla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bilmektedir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(Maide, 8)</a:t>
            </a:r>
            <a:r>
              <a:rPr lang="tr-TR" sz="2400" dirty="0" smtClean="0"/>
              <a:t> buyrularak </a:t>
            </a:r>
            <a:r>
              <a:rPr lang="tr-TR" sz="2400" dirty="0"/>
              <a:t>da adaletli olmak, nefsin kötülüklerine kapılıp insanlara </a:t>
            </a:r>
            <a:r>
              <a:rPr lang="tr-TR" sz="2400" dirty="0" smtClean="0"/>
              <a:t>zulmetmemek gerektiği </a:t>
            </a:r>
            <a:r>
              <a:rPr lang="tr-TR" sz="2400" dirty="0"/>
              <a:t>belirtilir.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73671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9272" y="1244184"/>
            <a:ext cx="10058400" cy="5004215"/>
          </a:xfrm>
        </p:spPr>
        <p:txBody>
          <a:bodyPr>
            <a:normAutofit/>
          </a:bodyPr>
          <a:lstStyle/>
          <a:p>
            <a:r>
              <a:rPr lang="tr-TR" sz="2400" dirty="0"/>
              <a:t>Güzel ahlakın toplumda yaygınlaşmasını amaçlayan Kur’an-ı Kerim, bireye ve topluma zarar veren, </a:t>
            </a:r>
            <a:r>
              <a:rPr lang="tr-TR" sz="2400" dirty="0" smtClean="0"/>
              <a:t>ahlaklı bir </a:t>
            </a:r>
            <a:r>
              <a:rPr lang="tr-TR" sz="2400" dirty="0"/>
              <a:t>insana yakışmayan yalan, dedikodu, iftira, emanete ihanet gibi bütün kötülükleri de yasaklar. </a:t>
            </a:r>
            <a:endParaRPr lang="tr-TR" sz="2400" dirty="0" smtClean="0"/>
          </a:p>
          <a:p>
            <a:r>
              <a:rPr lang="tr-TR" sz="2400" dirty="0" smtClean="0"/>
              <a:t>Örneğin bir ayette</a:t>
            </a:r>
            <a:r>
              <a:rPr lang="tr-TR" sz="2400" dirty="0"/>
              <a:t>,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“…Yalan sözden sakının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(Hac, 30)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dirty="0" smtClean="0">
                <a:solidFill>
                  <a:schemeClr val="tx1">
                    <a:lumMod val="95000"/>
                  </a:schemeClr>
                </a:solidFill>
              </a:rPr>
              <a:t>buyrulur</a:t>
            </a:r>
            <a:r>
              <a:rPr lang="tr-TR" sz="2400" dirty="0">
                <a:solidFill>
                  <a:schemeClr val="tx1">
                    <a:lumMod val="95000"/>
                  </a:schemeClr>
                </a:solidFill>
              </a:rPr>
              <a:t>. Başka bir ayette de insanların arkasından konuşmak ve </a:t>
            </a:r>
            <a:r>
              <a:rPr lang="tr-TR" sz="2400" dirty="0" smtClean="0">
                <a:solidFill>
                  <a:schemeClr val="tx1">
                    <a:lumMod val="95000"/>
                  </a:schemeClr>
                </a:solidFill>
              </a:rPr>
              <a:t>onlarla alay </a:t>
            </a:r>
            <a:r>
              <a:rPr lang="tr-TR" sz="2400" dirty="0">
                <a:solidFill>
                  <a:schemeClr val="tx1">
                    <a:lumMod val="95000"/>
                  </a:schemeClr>
                </a:solidFill>
              </a:rPr>
              <a:t>etmek şöyle yasaklanır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“Arkadan çekiştirmeyi, yüze karşı eğlenmeyi âdet edinen herkesin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vay hâline!”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Hümeze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1)</a:t>
            </a:r>
            <a:endParaRPr lang="tr-TR" sz="2400" b="1" dirty="0" smtClean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Şüphesiz Allah, adaleti, iyilik yapmayı, yakınlara yardım etmeyi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emreder; </a:t>
            </a:r>
            <a:r>
              <a:rPr lang="tr-TR" sz="2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hayâsızlığı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, fenalık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ve sınırları aşmayı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da yasaklar. O, düşünüp tutasınız diye size öğüt veriyor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.” </a:t>
            </a:r>
            <a:r>
              <a:rPr lang="tr-TR" sz="2400" dirty="0" smtClean="0"/>
              <a:t>(</a:t>
            </a:r>
            <a:r>
              <a:rPr lang="tr-TR" sz="2400" dirty="0" err="1"/>
              <a:t>Nahl</a:t>
            </a:r>
            <a:r>
              <a:rPr lang="tr-TR" sz="2400" dirty="0"/>
              <a:t> suresi, 90. ayet</a:t>
            </a:r>
            <a:r>
              <a:rPr lang="tr-TR" sz="2400" dirty="0" smtClean="0"/>
              <a:t>.)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996086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44184" y="974362"/>
            <a:ext cx="8805669" cy="5274038"/>
          </a:xfrm>
        </p:spPr>
        <p:txBody>
          <a:bodyPr>
            <a:noAutofit/>
          </a:bodyPr>
          <a:lstStyle/>
          <a:p>
            <a:endParaRPr lang="tr-TR" sz="2800" dirty="0" smtClean="0"/>
          </a:p>
          <a:p>
            <a:endParaRPr lang="tr-TR" sz="2800" dirty="0"/>
          </a:p>
          <a:p>
            <a:r>
              <a:rPr lang="tr-TR" sz="2800" dirty="0" err="1" smtClean="0"/>
              <a:t>Cenab</a:t>
            </a:r>
            <a:r>
              <a:rPr lang="tr-TR" sz="2800" dirty="0" smtClean="0"/>
              <a:t>-ı  </a:t>
            </a:r>
            <a:r>
              <a:rPr lang="tr-TR" sz="2800" dirty="0"/>
              <a:t>Allah  (</a:t>
            </a:r>
            <a:r>
              <a:rPr lang="tr-TR" sz="2800" dirty="0" err="1"/>
              <a:t>c.c</a:t>
            </a:r>
            <a:r>
              <a:rPr lang="tr-TR" sz="2800" dirty="0"/>
              <a:t>.)  bizlere  Kur’an’la  seslenmiştir.  </a:t>
            </a:r>
            <a:endParaRPr lang="tr-TR" sz="2800" dirty="0" smtClean="0"/>
          </a:p>
          <a:p>
            <a:r>
              <a:rPr lang="tr-TR" sz="2800" dirty="0" smtClean="0"/>
              <a:t>Bizden  </a:t>
            </a:r>
            <a:r>
              <a:rPr lang="tr-TR" sz="2800" dirty="0"/>
              <a:t>istediklerini,  nelerden  sakınmamız  gerektiğini,  neleri  yapmamız gerektiğini bize </a:t>
            </a:r>
            <a:r>
              <a:rPr lang="tr-TR" sz="2800" dirty="0" smtClean="0"/>
              <a:t>Kur’an’la </a:t>
            </a:r>
            <a:r>
              <a:rPr lang="tr-TR" sz="2800" dirty="0"/>
              <a:t>açıklamıştır. </a:t>
            </a:r>
            <a:endParaRPr lang="tr-TR" sz="2800" dirty="0" smtClean="0"/>
          </a:p>
          <a:p>
            <a:r>
              <a:rPr lang="tr-TR" sz="2800" dirty="0" err="1" smtClean="0"/>
              <a:t>Rabb’imiz</a:t>
            </a:r>
            <a:r>
              <a:rPr lang="tr-TR" sz="2800" dirty="0" smtClean="0"/>
              <a:t>  </a:t>
            </a:r>
            <a:r>
              <a:rPr lang="tr-TR" sz="2800" dirty="0"/>
              <a:t>(</a:t>
            </a:r>
            <a:r>
              <a:rPr lang="tr-TR" sz="2800" dirty="0" err="1"/>
              <a:t>c.c</a:t>
            </a:r>
            <a:r>
              <a:rPr lang="tr-TR" sz="2800" dirty="0"/>
              <a:t>.)  bizleri  çok  sevmekte,  bizlerin  </a:t>
            </a:r>
            <a:r>
              <a:rPr lang="tr-TR" sz="2800" dirty="0" smtClean="0"/>
              <a:t>iyiliğini istemekte, dünyada </a:t>
            </a:r>
            <a:r>
              <a:rPr lang="tr-TR" sz="2800" dirty="0"/>
              <a:t>ve ahirette mutlu </a:t>
            </a:r>
            <a:r>
              <a:rPr lang="tr-TR" sz="2800" dirty="0" smtClean="0"/>
              <a:t>olmamızı </a:t>
            </a:r>
            <a:r>
              <a:rPr lang="tr-TR" sz="2800" dirty="0"/>
              <a:t>arzulamaktadır. </a:t>
            </a:r>
            <a:endParaRPr lang="tr-TR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4025745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1.4. Kıssalar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Cenab</a:t>
            </a:r>
            <a:r>
              <a:rPr lang="tr-TR" sz="2800" dirty="0" smtClean="0"/>
              <a:t>-ı </a:t>
            </a:r>
            <a:r>
              <a:rPr lang="tr-TR" sz="2800" dirty="0"/>
              <a:t>Allah (</a:t>
            </a:r>
            <a:r>
              <a:rPr lang="tr-TR" sz="2800" dirty="0" err="1"/>
              <a:t>c.c</a:t>
            </a:r>
            <a:r>
              <a:rPr lang="tr-TR" sz="2800" dirty="0"/>
              <a:t>.), yüce kitabında mesajlarını bazen açık ve net bir şekilde, </a:t>
            </a:r>
            <a:r>
              <a:rPr lang="tr-TR" sz="2800" dirty="0" smtClean="0"/>
              <a:t>doğrudan iletmiştir </a:t>
            </a:r>
            <a:r>
              <a:rPr lang="tr-TR" sz="2800" dirty="0"/>
              <a:t>bazen de dolaylı olarak, kıssalar yoluyla bizlere mesaj vermiştir. </a:t>
            </a:r>
            <a:endParaRPr lang="tr-TR" sz="2800" dirty="0" smtClean="0"/>
          </a:p>
          <a:p>
            <a:r>
              <a:rPr lang="tr-TR" sz="2800" dirty="0" smtClean="0"/>
              <a:t>Sözlükte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hikâye, hikâye etme, </a:t>
            </a:r>
            <a:r>
              <a:rPr lang="tr-TR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anlatma, haber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verme</a:t>
            </a:r>
            <a:r>
              <a:rPr lang="tr-TR" sz="2800" dirty="0"/>
              <a:t> anlamlarına gelen kıssa, dinî bir kavram olarak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Kur’an-ı Kerim’de anlatılan geçmişte </a:t>
            </a:r>
            <a:r>
              <a:rPr lang="tr-TR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yaşamış peygamberler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ve milletlerle ilgili ibretli ve tarihî olaylara</a:t>
            </a:r>
            <a:r>
              <a:rPr lang="tr-TR" sz="2800" dirty="0"/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24780818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14203" y="1364106"/>
            <a:ext cx="10418164" cy="4736892"/>
          </a:xfrm>
        </p:spPr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sz="2800" dirty="0" smtClean="0"/>
              <a:t>Kur’an’da</a:t>
            </a:r>
            <a:r>
              <a:rPr lang="tr-TR" sz="2800" dirty="0"/>
              <a:t>, başka konularla birlikte geçmiş toplulukların kıssalarının da anlatıldığı, bir ayette şöyle açıklanır:</a:t>
            </a:r>
          </a:p>
          <a:p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“(Ey Muhammed!) Biz, sana bu Kur’an’ı </a:t>
            </a:r>
            <a:r>
              <a:rPr lang="tr-TR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vahyetmekle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geçmiş milletlerin haberlerini sana en güzel bir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şekilde anlatıyoruz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Gerçek şu ki sen bundan önce (bu haberleri) elbette bilmeyenlerden idin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(Yusuf, 3)</a:t>
            </a:r>
            <a:endParaRPr lang="tr-TR" sz="2800" b="1" dirty="0" smtClean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sz="28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800" dirty="0" err="1" smtClean="0"/>
              <a:t>Mü’min</a:t>
            </a:r>
            <a:r>
              <a:rPr lang="tr-TR" sz="2800" dirty="0" smtClean="0"/>
              <a:t> suresinde </a:t>
            </a:r>
            <a:r>
              <a:rPr lang="tr-TR" sz="2800" dirty="0"/>
              <a:t>de Kur’an’da, peygamberlerden </a:t>
            </a:r>
            <a:r>
              <a:rPr lang="tr-TR" sz="2800" dirty="0" smtClean="0"/>
              <a:t>sadece bir </a:t>
            </a:r>
            <a:r>
              <a:rPr lang="tr-TR" sz="2800" dirty="0"/>
              <a:t>bölümünün kıssasının anlatıldığı ifade edilir</a:t>
            </a:r>
            <a:r>
              <a:rPr lang="tr-TR" sz="2800" dirty="0" smtClean="0"/>
              <a:t>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4262673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53410" y="1019332"/>
            <a:ext cx="9944439" cy="4974235"/>
          </a:xfrm>
        </p:spPr>
        <p:txBody>
          <a:bodyPr>
            <a:noAutofit/>
          </a:bodyPr>
          <a:lstStyle/>
          <a:p>
            <a:r>
              <a:rPr lang="tr-TR" sz="2800" dirty="0"/>
              <a:t>Kur’an-ı Kerim’de yer alan kıssalarda bazı </a:t>
            </a:r>
            <a:r>
              <a:rPr lang="tr-TR" sz="2800" dirty="0" smtClean="0"/>
              <a:t>peygamberlerin hayatı</a:t>
            </a:r>
            <a:r>
              <a:rPr lang="tr-TR" sz="2800" dirty="0"/>
              <a:t>, ilahi mesajları yaymaya </a:t>
            </a:r>
            <a:r>
              <a:rPr lang="tr-TR" sz="2800" dirty="0" smtClean="0"/>
              <a:t>yönelik çabaları</a:t>
            </a:r>
            <a:r>
              <a:rPr lang="tr-TR" sz="2800" dirty="0"/>
              <a:t>, tebliğ sürecinde yaşadıkları sıkıntılar</a:t>
            </a:r>
            <a:r>
              <a:rPr lang="tr-TR" sz="2800" dirty="0" smtClean="0"/>
              <a:t>, karşılaştıkları </a:t>
            </a:r>
            <a:r>
              <a:rPr lang="tr-TR" sz="2800" dirty="0"/>
              <a:t>engeller, Allah’a (</a:t>
            </a:r>
            <a:r>
              <a:rPr lang="tr-TR" sz="2800" dirty="0" err="1"/>
              <a:t>c.c</a:t>
            </a:r>
            <a:r>
              <a:rPr lang="tr-TR" sz="2800" dirty="0"/>
              <a:t>.) olan </a:t>
            </a:r>
            <a:r>
              <a:rPr lang="tr-TR" sz="2800" dirty="0" smtClean="0"/>
              <a:t>bağlılıkları, her </a:t>
            </a:r>
            <a:r>
              <a:rPr lang="tr-TR" sz="2800" dirty="0"/>
              <a:t>zaman doğruyu tercih etmeleri vb. anlatılır.</a:t>
            </a:r>
          </a:p>
          <a:p>
            <a:r>
              <a:rPr lang="tr-TR" sz="2800" dirty="0"/>
              <a:t>Kur’an’da, peygamberler yanında Ashab-ı </a:t>
            </a:r>
            <a:r>
              <a:rPr lang="tr-TR" sz="2800" dirty="0" err="1"/>
              <a:t>Kehf</a:t>
            </a:r>
            <a:r>
              <a:rPr lang="tr-TR" sz="2800" dirty="0"/>
              <a:t> </a:t>
            </a:r>
            <a:r>
              <a:rPr lang="tr-TR" sz="2800" dirty="0" smtClean="0"/>
              <a:t>gibi bazı </a:t>
            </a:r>
            <a:r>
              <a:rPr lang="tr-TR" sz="2800" dirty="0"/>
              <a:t>grupların inançları uğrunda çektikleri </a:t>
            </a:r>
            <a:r>
              <a:rPr lang="tr-TR" sz="2800" dirty="0" smtClean="0"/>
              <a:t>sıkıntılara da </a:t>
            </a:r>
            <a:r>
              <a:rPr lang="tr-TR" sz="2800" dirty="0"/>
              <a:t>değinilir. Bunun yanı sıra peygamberlerle </a:t>
            </a:r>
            <a:r>
              <a:rPr lang="tr-TR" sz="2800" dirty="0" smtClean="0"/>
              <a:t>alay eden</a:t>
            </a:r>
            <a:r>
              <a:rPr lang="tr-TR" sz="2800" dirty="0"/>
              <a:t>, onların bildirdiği yoldan gitmemekte </a:t>
            </a:r>
            <a:r>
              <a:rPr lang="tr-TR" sz="2800" dirty="0" smtClean="0"/>
              <a:t>direnen Ad</a:t>
            </a:r>
            <a:r>
              <a:rPr lang="tr-TR" sz="2800" dirty="0"/>
              <a:t>, </a:t>
            </a:r>
            <a:r>
              <a:rPr lang="tr-TR" sz="2800" dirty="0" err="1"/>
              <a:t>Semud</a:t>
            </a:r>
            <a:r>
              <a:rPr lang="tr-TR" sz="2800" dirty="0"/>
              <a:t> gibi kavimlerin, günah ve </a:t>
            </a:r>
            <a:r>
              <a:rPr lang="tr-TR" sz="2800" dirty="0" smtClean="0"/>
              <a:t>inkârda ısrar </a:t>
            </a:r>
            <a:r>
              <a:rPr lang="tr-TR" sz="2800" dirty="0"/>
              <a:t>eden toplulukların Allah (</a:t>
            </a:r>
            <a:r>
              <a:rPr lang="tr-TR" sz="2800" dirty="0" err="1"/>
              <a:t>c.c</a:t>
            </a:r>
            <a:r>
              <a:rPr lang="tr-TR" sz="2800" dirty="0"/>
              <a:t>.) tarafından </a:t>
            </a:r>
            <a:r>
              <a:rPr lang="tr-TR" sz="2800" dirty="0" smtClean="0"/>
              <a:t>nasıl helak </a:t>
            </a:r>
            <a:r>
              <a:rPr lang="tr-TR" sz="2800" dirty="0"/>
              <a:t>edildiği açıklanır.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9256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Andolsun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 onların kıssalarında akıl sahipleri için ibret vardır. 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 uydurulabilecek 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 değildir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Fakat kendinden öncekileri tasdik eden, her şeyi ayrı ayrı açıklayan ve inanan bir 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toplum için 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bir yol gösterici ve bir rahmettir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i="1" dirty="0" smtClean="0"/>
              <a:t>(</a:t>
            </a:r>
            <a:r>
              <a:rPr lang="tr-TR" i="1" dirty="0"/>
              <a:t>Yusuf suresi, 111. ayet.)</a:t>
            </a:r>
          </a:p>
          <a:p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“Peygamberlerin haberlerinden senin kalbini (tatmin ve) teskin edeceğimiz her haberi sana 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anlatıyoruz. Bunda </a:t>
            </a:r>
            <a:r>
              <a:rPr lang="tr-TR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sana gerçeğin bilgisi, müminlere de bir öğüt ve bir uyarı gelmiştir</a:t>
            </a:r>
            <a:r>
              <a:rPr lang="tr-T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i="1" dirty="0" smtClean="0"/>
              <a:t>(</a:t>
            </a:r>
            <a:r>
              <a:rPr lang="tr-TR" i="1" dirty="0"/>
              <a:t>Hûd suresi, 120. ayet.)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788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4557" y="629586"/>
            <a:ext cx="10478125" cy="5109147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“Onlara, Âdem’in iki oğlunun haberini gerçek olarak anlat: Hani birer kurban takdim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etmişlerdi de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birisinden kabul edilmiş, diğerinden ise kabul edilmemişti. (Kurbanı kabul edilmeyen kardeş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kıskançlık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yüzünden), ‘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Andolsun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seni öldüreceğim.’ dedi. Diğeri de ‘Allah ancak takva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sahiplerinden kabul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eder.’ dedi (ve ekledi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:) ‘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Andolsun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 sen, öldürmek için bana elini uzatsan (bile) ben sana, öldürmek için el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uzatacak değilim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Ben, âlemlerin 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olan Allah’tan korkarım. Ben istiyorum ki sen, hem benim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günahımı hem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kendi günahını yüklenip ateşe atılacaklardan olasın; zalimlerin cezası işte budur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.’ Nihayet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nefsi onu, kardeşini öldürmeye itti ve onu öldürdü: bu yüzden de kaybedenlerden oldu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Derken 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Allah, kardeşinin cesedini nasıl gömeceğini ona göstermek için yeri eşeleyen bir karga gönderdi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(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Katil kardeş) ‘Yazıklar olsun bana! Şu karga kadar da olamadım mı ki kardeşimin 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cesedini gömeyim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.’ dedi ve ettiğine yananlardan oldu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2400" dirty="0" smtClean="0"/>
              <a:t>(</a:t>
            </a:r>
            <a:r>
              <a:rPr lang="tr-TR" sz="2400" dirty="0" err="1"/>
              <a:t>Mâide</a:t>
            </a:r>
            <a:r>
              <a:rPr lang="tr-TR" sz="2400" dirty="0"/>
              <a:t> suresi, 27-31. ayetler.)</a:t>
            </a:r>
          </a:p>
        </p:txBody>
      </p:sp>
    </p:spTree>
    <p:extLst>
      <p:ext uri="{BB962C8B-B14F-4D97-AF65-F5344CB8AC3E}">
        <p14:creationId xmlns:p14="http://schemas.microsoft.com/office/powerpoint/2010/main" xmlns="" val="12125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34321" y="3600653"/>
            <a:ext cx="10463135" cy="1451032"/>
          </a:xfrm>
        </p:spPr>
        <p:txBody>
          <a:bodyPr/>
          <a:lstStyle/>
          <a:p>
            <a:r>
              <a:rPr lang="tr-TR" sz="3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“...İnsanlara,  kendilerine indirileni açıklaman  ve  onların  da (üzerinde) düşünmeleri için sana bu Kur’an’ı </a:t>
            </a:r>
            <a:r>
              <a:rPr lang="tr-TR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indirdik</a:t>
            </a:r>
            <a:r>
              <a:rPr lang="tr-TR" sz="3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36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Nahl</a:t>
            </a:r>
            <a:r>
              <a:rPr lang="tr-TR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suresi, </a:t>
            </a:r>
            <a:r>
              <a:rPr lang="tr-TR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</a:t>
            </a:r>
            <a:endParaRPr lang="tr-TR" sz="36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93323" y="629586"/>
            <a:ext cx="9389803" cy="4195481"/>
          </a:xfrm>
        </p:spPr>
        <p:txBody>
          <a:bodyPr/>
          <a:lstStyle/>
          <a:p>
            <a:r>
              <a:rPr lang="tr-TR" sz="3200" dirty="0"/>
              <a:t>Kur’an, </a:t>
            </a:r>
            <a:r>
              <a:rPr lang="tr-TR" sz="3200" dirty="0" err="1"/>
              <a:t>Rabb’imizden</a:t>
            </a:r>
            <a:r>
              <a:rPr lang="tr-TR" sz="3200" dirty="0"/>
              <a:t> (</a:t>
            </a:r>
            <a:r>
              <a:rPr lang="tr-TR" sz="3200" dirty="0" err="1"/>
              <a:t>c.c</a:t>
            </a:r>
            <a:r>
              <a:rPr lang="tr-TR" sz="3200" dirty="0"/>
              <a:t>.) bize gelen bir  mektup  gibidir. </a:t>
            </a:r>
            <a:r>
              <a:rPr lang="tr-TR" sz="3200" dirty="0" smtClean="0"/>
              <a:t>Öyleyse  </a:t>
            </a:r>
            <a:r>
              <a:rPr lang="tr-TR" sz="3200" dirty="0"/>
              <a:t>bizler  yüce  kitabımızı  okumalı  ve  onun  ayetleri üzerinde düşünmeliyiz.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56315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1.1. İnanç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Kur’an-ı Kerim’in temel konularından biri inançtır. </a:t>
            </a:r>
            <a:endParaRPr lang="tr-TR" sz="2800" dirty="0" smtClean="0"/>
          </a:p>
          <a:p>
            <a:r>
              <a:rPr lang="tr-TR" sz="2800" dirty="0" smtClean="0"/>
              <a:t>Kur’an</a:t>
            </a:r>
            <a:r>
              <a:rPr lang="tr-TR" sz="2800" dirty="0"/>
              <a:t>, inanılması gereken esasların neler olduğunu, </a:t>
            </a:r>
            <a:r>
              <a:rPr lang="tr-TR" sz="2800" dirty="0" smtClean="0"/>
              <a:t>imanın </a:t>
            </a:r>
            <a:r>
              <a:rPr lang="tr-TR" sz="2800" dirty="0"/>
              <a:t>nasıl olması gerektiğini, iman etmenin ve etmemenin sonuçlarını açıkça ortaya koyar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İslam’ın </a:t>
            </a:r>
            <a:r>
              <a:rPr lang="tr-TR" sz="2800" dirty="0"/>
              <a:t>inanç esasının temelini </a:t>
            </a:r>
            <a:r>
              <a:rPr lang="tr-TR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tevhit</a:t>
            </a:r>
            <a:r>
              <a:rPr lang="tr-TR" sz="2800" dirty="0"/>
              <a:t> oluşturur. </a:t>
            </a:r>
            <a:endParaRPr lang="tr-TR" sz="2800" dirty="0" smtClean="0"/>
          </a:p>
          <a:p>
            <a:r>
              <a:rPr lang="tr-TR" sz="2800" dirty="0" smtClean="0"/>
              <a:t>Kur’an’ın </a:t>
            </a:r>
            <a:r>
              <a:rPr lang="tr-TR" sz="2800" dirty="0"/>
              <a:t>en sık üzerinde durduğu konulardan biri, Allah’ın (</a:t>
            </a:r>
            <a:r>
              <a:rPr lang="tr-TR" sz="2800" dirty="0" err="1"/>
              <a:t>c.c</a:t>
            </a:r>
            <a:r>
              <a:rPr lang="tr-TR" sz="2800" dirty="0"/>
              <a:t>.)  birliği  yani  tevhittir.  </a:t>
            </a:r>
          </a:p>
        </p:txBody>
      </p:sp>
    </p:spTree>
    <p:extLst>
      <p:ext uri="{BB962C8B-B14F-4D97-AF65-F5344CB8AC3E}">
        <p14:creationId xmlns:p14="http://schemas.microsoft.com/office/powerpoint/2010/main" xmlns="" val="235451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439056"/>
            <a:ext cx="9674616" cy="4809343"/>
          </a:xfrm>
        </p:spPr>
        <p:txBody>
          <a:bodyPr>
            <a:normAutofit/>
          </a:bodyPr>
          <a:lstStyle/>
          <a:p>
            <a:r>
              <a:rPr lang="tr-TR" sz="3200" dirty="0"/>
              <a:t>Kur’an’a  göre  evrendeki  mükemmel  yaratılış  ve  eşsiz  düzen,  Allah’ın  (</a:t>
            </a:r>
            <a:r>
              <a:rPr lang="tr-TR" sz="3200" dirty="0" err="1"/>
              <a:t>c.c</a:t>
            </a:r>
            <a:r>
              <a:rPr lang="tr-TR" sz="3200" dirty="0"/>
              <a:t>.)  birliğinin  en açık delilidir. Yüce kitabımızın birçok ayetinde Allah’ın (</a:t>
            </a:r>
            <a:r>
              <a:rPr lang="tr-TR" sz="3200" dirty="0" err="1"/>
              <a:t>c.c</a:t>
            </a:r>
            <a:r>
              <a:rPr lang="tr-TR" sz="3200" dirty="0"/>
              <a:t>.) bir olduğu, eşinin, benzerinin ve denginin </a:t>
            </a:r>
            <a:r>
              <a:rPr lang="tr-TR" sz="3200" dirty="0" smtClean="0"/>
              <a:t>bulunmadığı </a:t>
            </a:r>
            <a:r>
              <a:rPr lang="tr-TR" sz="3200" dirty="0"/>
              <a:t>belirtilir. </a:t>
            </a:r>
            <a:endParaRPr lang="tr-TR" sz="3200" dirty="0" smtClean="0"/>
          </a:p>
          <a:p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32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İlahınız bir tek Allah’tır. Ondan başka ilah yoktur. O </a:t>
            </a:r>
            <a:r>
              <a:rPr lang="tr-TR" sz="32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Rahmân’dır</a:t>
            </a:r>
            <a:r>
              <a:rPr lang="tr-TR" sz="32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32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Rahîm’dir</a:t>
            </a:r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  <a:r>
              <a:rPr lang="tr-TR" sz="1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163)</a:t>
            </a:r>
            <a:r>
              <a:rPr lang="tr-TR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buyrulur.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629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04341" y="959370"/>
            <a:ext cx="9698635" cy="5289029"/>
          </a:xfrm>
        </p:spPr>
        <p:txBody>
          <a:bodyPr>
            <a:noAutofit/>
          </a:bodyPr>
          <a:lstStyle/>
          <a:p>
            <a:r>
              <a:rPr lang="tr-TR" sz="2400" dirty="0"/>
              <a:t>Kur’an-ı  Kerim’de,  nelere  iman  edilmesi  gerektiğini  açıklayan  birçok  ayet  yer  almaktadır.  </a:t>
            </a:r>
            <a:endParaRPr lang="tr-TR" sz="2400" dirty="0" smtClean="0"/>
          </a:p>
          <a:p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Peygamber, </a:t>
            </a:r>
            <a:r>
              <a:rPr lang="tr-TR" sz="2400" b="1" dirty="0" err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Rabb’inden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kendisine indirilene iman etti, müminler de (iman ettiler). Her biri; Allah’a, meleklerine, kitaplarına ve peygamberlerine iman ettiler ve şöyle dediler: Onun peygamberlerinden hiçbirini (diğerinden) ayırt etmeyiz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(Bakara, 285)</a:t>
            </a:r>
          </a:p>
        </p:txBody>
      </p:sp>
    </p:spTree>
    <p:extLst>
      <p:ext uri="{BB962C8B-B14F-4D97-AF65-F5344CB8AC3E}">
        <p14:creationId xmlns:p14="http://schemas.microsoft.com/office/powerpoint/2010/main" xmlns="" val="2376954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424066"/>
            <a:ext cx="9554695" cy="4824333"/>
          </a:xfrm>
        </p:spPr>
        <p:txBody>
          <a:bodyPr/>
          <a:lstStyle/>
          <a:p>
            <a:r>
              <a:rPr lang="tr-TR" sz="2400" dirty="0"/>
              <a:t>Başka bir ayette de inanç  esaslarıyla  ilgili  şu  bilgiler  verilmekte  ve  iman  etmemenin  sapkınlık  olduğu  şöyle  belirtilmektedir:  </a:t>
            </a:r>
          </a:p>
          <a:p>
            <a:r>
              <a:rPr lang="tr-TR" sz="2400" dirty="0"/>
              <a:t>“</a:t>
            </a:r>
            <a:r>
              <a:rPr lang="tr-TR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Ey iman  edenler!  Allah’a,  Peygamber’ine,  Peygamber’ine  indirdiği  kitaba  ve  daha  önce  indirdiği  kitaba  iman  edin.  Kim  Allah’ı,  meleklerini,  kitaplarını,  peygamberlerini  ve  ahiret  gününü  inkâr  ederse  derin  bir sapıklığa düşmüş olur</a:t>
            </a:r>
            <a:r>
              <a:rPr lang="tr-TR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  <a:r>
              <a:rPr lang="tr-TR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(Nisa, 136)</a:t>
            </a:r>
          </a:p>
          <a:p>
            <a:r>
              <a:rPr lang="tr-TR" sz="2400" dirty="0" smtClean="0"/>
              <a:t>Evrendeki </a:t>
            </a:r>
            <a:r>
              <a:rPr lang="tr-TR" sz="2400" dirty="0"/>
              <a:t>düzen ve yeryüzündeki güzellikler, Allah’ın (</a:t>
            </a:r>
            <a:r>
              <a:rPr lang="tr-TR" sz="2400" dirty="0" err="1"/>
              <a:t>c.c</a:t>
            </a:r>
            <a:r>
              <a:rPr lang="tr-TR" sz="2400" dirty="0"/>
              <a:t>.) hem varlığını hem de birliğini gösterir.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36064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2052918"/>
            <a:ext cx="9734577" cy="4195481"/>
          </a:xfrm>
        </p:spPr>
        <p:txBody>
          <a:bodyPr/>
          <a:lstStyle/>
          <a:p>
            <a:r>
              <a:rPr lang="tr-TR" sz="2800" dirty="0"/>
              <a:t>Sevgili Peygamberimiz Hz. Muhammed (</a:t>
            </a:r>
            <a:r>
              <a:rPr lang="tr-TR" sz="2800" dirty="0" err="1"/>
              <a:t>s.a.v</a:t>
            </a:r>
            <a:r>
              <a:rPr lang="tr-TR" sz="2800" dirty="0"/>
              <a:t>.) kendisine, “İman nedir?” diye sorulduğunda şu </a:t>
            </a:r>
            <a:r>
              <a:rPr lang="tr-TR" sz="2800" dirty="0" smtClean="0"/>
              <a:t>cevabı vermiştir</a:t>
            </a:r>
            <a:r>
              <a:rPr lang="tr-TR" sz="2800" dirty="0"/>
              <a:t>: </a:t>
            </a:r>
            <a:endParaRPr lang="tr-TR" sz="2800" dirty="0" smtClean="0"/>
          </a:p>
          <a:p>
            <a:pPr algn="r"/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İman; Allah’a, meleklerine, kitaplarına, peygamberlerine, ahiret gününe, kadere yani 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hayır ve </a:t>
            </a:r>
            <a:r>
              <a:rPr lang="tr-TR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şerrin Allah’tan olduğuna da inanmandır</a:t>
            </a:r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</a:p>
          <a:p>
            <a:pPr algn="r"/>
            <a:r>
              <a:rPr lang="tr-TR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Muhammed (S.A.V.)</a:t>
            </a:r>
            <a:endParaRPr lang="tr-TR" sz="2800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91023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81</TotalTime>
  <Words>2457</Words>
  <PresentationFormat>Özel</PresentationFormat>
  <Paragraphs>95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İyon</vt:lpstr>
      <vt:lpstr>4. ÜNİTE:  KUR'AN-I KERİM'İN ANA KONULARI</vt:lpstr>
      <vt:lpstr>Slayt 2</vt:lpstr>
      <vt:lpstr>Slayt 3</vt:lpstr>
      <vt:lpstr>“...İnsanlara,  kendilerine indirileni açıklaman  ve  onların  da (üzerinde) düşünmeleri için sana bu Kur’an’ı indirdik.” Nahl suresi, 44</vt:lpstr>
      <vt:lpstr>1.1. İnanç</vt:lpstr>
      <vt:lpstr>Slayt 6</vt:lpstr>
      <vt:lpstr>Slayt 7</vt:lpstr>
      <vt:lpstr>Slayt 8</vt:lpstr>
      <vt:lpstr>Slayt 9</vt:lpstr>
      <vt:lpstr>Slayt 10</vt:lpstr>
      <vt:lpstr>Slayt 11</vt:lpstr>
      <vt:lpstr>Slayt 12</vt:lpstr>
      <vt:lpstr>1.2. İbadet</vt:lpstr>
      <vt:lpstr>Slayt 14</vt:lpstr>
      <vt:lpstr>Slayt 15</vt:lpstr>
      <vt:lpstr>Slayt 16</vt:lpstr>
      <vt:lpstr>Slayt 17</vt:lpstr>
      <vt:lpstr>Slayt 18</vt:lpstr>
      <vt:lpstr>Slayt 19</vt:lpstr>
      <vt:lpstr>1.3. Ahlak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1.4. Kıssalar</vt:lpstr>
      <vt:lpstr>Slayt 31</vt:lpstr>
      <vt:lpstr>Slayt 32</vt:lpstr>
      <vt:lpstr>Slayt 33</vt:lpstr>
      <vt:lpstr>Slayt 34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2018-03-05T08:59:45Z</dcterms:created>
  <dcterms:modified xsi:type="dcterms:W3CDTF">2018-03-12T15:26:32Z</dcterms:modified>
  <cp:category>www.sorubak.com</cp:category>
</cp:coreProperties>
</file>