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Varsayılan Bölüm" id="{2BDD681C-781B-48C5-8A95-5E6CCC4F2576}">
          <p14:sldIdLst>
            <p14:sldId id="256"/>
            <p14:sldId id="257"/>
            <p14:sldId id="258"/>
          </p14:sldIdLst>
        </p14:section>
        <p14:section name="Çokluk" id="{D992CA9E-0266-4C88-84B4-08D4EA57F827}">
          <p14:sldIdLst>
            <p14:sldId id="259"/>
            <p14:sldId id="260"/>
          </p14:sldIdLst>
        </p14:section>
        <p14:section name="Durum" id="{1F2038F7-C08A-4A20-AD4F-E26396A96A42}">
          <p14:sldIdLst>
            <p14:sldId id="261"/>
            <p14:sldId id="262"/>
            <p14:sldId id="263"/>
            <p14:sldId id="264"/>
            <p14:sldId id="265"/>
          </p14:sldIdLst>
        </p14:section>
        <p14:section name="İlgi" id="{E0A8A0B3-B736-46D2-94A9-12726484FF48}">
          <p14:sldIdLst>
            <p14:sldId id="266"/>
          </p14:sldIdLst>
        </p14:section>
        <p14:section name="İyelik" id="{FF85B316-A505-4051-96F4-F860F3081E41}">
          <p14:sldIdLst>
            <p14:sldId id="26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32C077C-29EF-4DCE-81F6-0B981FEDBB85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D8F2B74-536A-47B8-9206-F08AA5DE419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C077C-29EF-4DCE-81F6-0B981FEDBB85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F2B74-536A-47B8-9206-F08AA5DE41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C077C-29EF-4DCE-81F6-0B981FEDBB85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F2B74-536A-47B8-9206-F08AA5DE41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C077C-29EF-4DCE-81F6-0B981FEDBB85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F2B74-536A-47B8-9206-F08AA5DE41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C077C-29EF-4DCE-81F6-0B981FEDBB85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F2B74-536A-47B8-9206-F08AA5DE41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C077C-29EF-4DCE-81F6-0B981FEDBB85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F2B74-536A-47B8-9206-F08AA5DE419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C077C-29EF-4DCE-81F6-0B981FEDBB85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F2B74-536A-47B8-9206-F08AA5DE41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C077C-29EF-4DCE-81F6-0B981FEDBB85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F2B74-536A-47B8-9206-F08AA5DE41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C077C-29EF-4DCE-81F6-0B981FEDBB85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F2B74-536A-47B8-9206-F08AA5DE41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C077C-29EF-4DCE-81F6-0B981FEDBB85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F2B74-536A-47B8-9206-F08AA5DE419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C077C-29EF-4DCE-81F6-0B981FEDBB85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F2B74-536A-47B8-9206-F08AA5DE41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32C077C-29EF-4DCE-81F6-0B981FEDBB85}" type="datetimeFigureOut">
              <a:rPr lang="tr-TR" smtClean="0"/>
              <a:pPr/>
              <a:t>12/03/2018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6D8F2B74-536A-47B8-9206-F08AA5DE419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Çekim Ekleri ^.^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Eray Ergül 7/A No:31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27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292080" y="-171400"/>
            <a:ext cx="1872326" cy="75788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Ayrılma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608" y="764705"/>
            <a:ext cx="6777317" cy="1152128"/>
          </a:xfrm>
        </p:spPr>
        <p:txBody>
          <a:bodyPr>
            <a:normAutofit lnSpcReduction="10000"/>
          </a:bodyPr>
          <a:lstStyle/>
          <a:p>
            <a:r>
              <a:rPr lang="tr-TR" dirty="0"/>
              <a:t>İsimlere “-dan / -den / -tan / -ten” ekleri getirilerek yapılır. Yer, zaman, sebep ve karşılaştırma bildirir.</a:t>
            </a:r>
          </a:p>
        </p:txBody>
      </p:sp>
      <p:pic>
        <p:nvPicPr>
          <p:cNvPr id="8194" name="Picture 2" descr="C:\Users\User\AppData\Local\Microsoft\Windows\Temporary Internet Files\Content.IE5\V4Q35JR0\young-black-man-walking-army-backpack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568289"/>
            <a:ext cx="2160240" cy="258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48880"/>
            <a:ext cx="1800200" cy="380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ol Ok 3"/>
          <p:cNvSpPr/>
          <p:nvPr/>
        </p:nvSpPr>
        <p:spPr>
          <a:xfrm>
            <a:off x="5148064" y="2636912"/>
            <a:ext cx="3384376" cy="1296144"/>
          </a:xfrm>
          <a:prstGeom prst="leftArrow">
            <a:avLst>
              <a:gd name="adj1" fmla="val 50000"/>
              <a:gd name="adj2" fmla="val 574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ol Ok 6"/>
          <p:cNvSpPr/>
          <p:nvPr/>
        </p:nvSpPr>
        <p:spPr>
          <a:xfrm>
            <a:off x="4752020" y="4858715"/>
            <a:ext cx="3924436" cy="129042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5364088" y="2961818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» O, yemeğini her gün ev</a:t>
            </a:r>
            <a:r>
              <a:rPr lang="tr-TR" b="1" dirty="0"/>
              <a:t>den</a:t>
            </a:r>
            <a:r>
              <a:rPr lang="tr-TR" dirty="0"/>
              <a:t> getirir.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184068" y="5180761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» Sıcak</a:t>
            </a:r>
            <a:r>
              <a:rPr lang="tr-TR" b="1" dirty="0"/>
              <a:t>tan</a:t>
            </a:r>
            <a:r>
              <a:rPr lang="tr-TR" dirty="0"/>
              <a:t> bayıldı. Yorgunluk</a:t>
            </a:r>
            <a:r>
              <a:rPr lang="tr-TR" b="1" dirty="0"/>
              <a:t>tan</a:t>
            </a:r>
            <a:r>
              <a:rPr lang="tr-TR" dirty="0"/>
              <a:t> uyuyakalmış.</a:t>
            </a:r>
          </a:p>
        </p:txBody>
      </p:sp>
    </p:spTree>
    <p:extLst>
      <p:ext uri="{BB962C8B-B14F-4D97-AF65-F5344CB8AC3E}">
        <p14:creationId xmlns:p14="http://schemas.microsoft.com/office/powerpoint/2010/main" xmlns="" val="223652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04048" y="10732"/>
            <a:ext cx="2880320" cy="710952"/>
          </a:xfrm>
        </p:spPr>
        <p:txBody>
          <a:bodyPr/>
          <a:lstStyle/>
          <a:p>
            <a:r>
              <a:rPr lang="tr-TR" dirty="0" smtClean="0"/>
              <a:t>İlgi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7584" y="764704"/>
            <a:ext cx="6777317" cy="1728192"/>
          </a:xfrm>
        </p:spPr>
        <p:txBody>
          <a:bodyPr/>
          <a:lstStyle/>
          <a:p>
            <a:r>
              <a:rPr lang="tr-TR" dirty="0"/>
              <a:t>Bir ismi başka bir isimle ilgili hale getirir; isimleri isimlere bağlar.</a:t>
            </a:r>
            <a:br>
              <a:rPr lang="tr-TR" dirty="0"/>
            </a:br>
            <a:r>
              <a:rPr lang="tr-TR" dirty="0"/>
              <a:t>Bu ek 1. tekil ve 1. çoğul şahıs için “-im” şeklindedir: ben-</a:t>
            </a:r>
            <a:r>
              <a:rPr lang="tr-TR" b="1" dirty="0"/>
              <a:t>im</a:t>
            </a:r>
            <a:r>
              <a:rPr lang="tr-TR" dirty="0"/>
              <a:t>, biz-</a:t>
            </a:r>
            <a:r>
              <a:rPr lang="tr-TR" b="1" dirty="0"/>
              <a:t>im</a:t>
            </a:r>
            <a:endParaRPr lang="tr-TR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408" y="3861048"/>
            <a:ext cx="3672408" cy="2587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C:\Users\User\AppData\Local\Microsoft\Windows\Temporary Internet Files\Content.IE5\36HCKCYG\308px-Hearth-shape-drawing-1_nevit_090.svg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20742">
            <a:off x="4093390" y="2900487"/>
            <a:ext cx="2160240" cy="185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User\AppData\Local\Microsoft\Windows\Temporary Internet Files\Content.IE5\36HCKCYG\308px-Hearth-shape-drawing-1_nevit_090.svg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41636">
            <a:off x="6325637" y="4265392"/>
            <a:ext cx="2160240" cy="185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 rot="2056187">
            <a:off x="4561441" y="3194285"/>
            <a:ext cx="1224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» </a:t>
            </a:r>
            <a:r>
              <a:rPr lang="tr-TR" u="sng" dirty="0"/>
              <a:t>Bebeğ</a:t>
            </a:r>
            <a:r>
              <a:rPr lang="tr-TR" b="1" u="sng" dirty="0"/>
              <a:t>in</a:t>
            </a:r>
            <a:r>
              <a:rPr lang="tr-TR" u="sng" dirty="0"/>
              <a:t> yüzü</a:t>
            </a:r>
            <a:r>
              <a:rPr lang="tr-TR" dirty="0"/>
              <a:t> çok sevimli.</a:t>
            </a:r>
          </a:p>
        </p:txBody>
      </p:sp>
      <p:sp>
        <p:nvSpPr>
          <p:cNvPr id="5" name="Dikdörtgen 4"/>
          <p:cNvSpPr/>
          <p:nvPr/>
        </p:nvSpPr>
        <p:spPr>
          <a:xfrm rot="20065283">
            <a:off x="6610397" y="4693209"/>
            <a:ext cx="16261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Kardeşim</a:t>
            </a:r>
            <a:r>
              <a:rPr lang="tr-TR" dirty="0"/>
              <a:t> </a:t>
            </a:r>
            <a:r>
              <a:rPr lang="tr-TR" u="sng" dirty="0"/>
              <a:t>ben</a:t>
            </a:r>
            <a:r>
              <a:rPr lang="tr-TR" b="1" u="sng" dirty="0"/>
              <a:t>im</a:t>
            </a:r>
            <a:r>
              <a:rPr lang="tr-TR" u="sng" dirty="0"/>
              <a:t> kalemimi</a:t>
            </a:r>
            <a:r>
              <a:rPr lang="tr-TR" dirty="0"/>
              <a:t> almış.</a:t>
            </a:r>
          </a:p>
        </p:txBody>
      </p:sp>
    </p:spTree>
    <p:extLst>
      <p:ext uri="{BB962C8B-B14F-4D97-AF65-F5344CB8AC3E}">
        <p14:creationId xmlns:p14="http://schemas.microsoft.com/office/powerpoint/2010/main" xmlns="" val="28462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580112" y="-99392"/>
            <a:ext cx="1656184" cy="782960"/>
          </a:xfrm>
        </p:spPr>
        <p:txBody>
          <a:bodyPr/>
          <a:lstStyle/>
          <a:p>
            <a:r>
              <a:rPr lang="tr-TR" dirty="0" smtClean="0"/>
              <a:t>İyelik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9632" y="908720"/>
            <a:ext cx="6777317" cy="1177356"/>
          </a:xfrm>
        </p:spPr>
        <p:txBody>
          <a:bodyPr>
            <a:normAutofit lnSpcReduction="10000"/>
          </a:bodyPr>
          <a:lstStyle/>
          <a:p>
            <a:r>
              <a:rPr lang="tr-TR" dirty="0"/>
              <a:t>İsimlere gelerek onların kime veya neye ait olduğunu belirten eklerdir. Şahıslara göre </a:t>
            </a:r>
            <a:r>
              <a:rPr lang="tr-TR" dirty="0" err="1"/>
              <a:t>çekimlenir</a:t>
            </a:r>
            <a:r>
              <a:rPr lang="tr-TR" dirty="0"/>
              <a:t>.</a:t>
            </a:r>
          </a:p>
        </p:txBody>
      </p:sp>
      <p:pic>
        <p:nvPicPr>
          <p:cNvPr id="10242" name="Picture 2" descr="C:\Users\User\AppData\Local\Microsoft\Windows\Temporary Internet Files\Content.IE5\CLIZJ3QB\suitcase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4088" y="3868738"/>
            <a:ext cx="1943100" cy="218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User\AppData\Local\Microsoft\Windows\Temporary Internet Files\Content.IE5\36HCKCYG\Koffer-coloured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868738"/>
            <a:ext cx="2362335" cy="236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AppData\Local\Microsoft\Windows\Temporary Internet Files\Content.IE5\36HCKCYG\Koffer-coloured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1104" y="2420888"/>
            <a:ext cx="2362335" cy="236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 rot="1330491">
            <a:off x="3615592" y="4720551"/>
            <a:ext cx="16828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» Ev</a:t>
            </a:r>
            <a:r>
              <a:rPr lang="tr-TR" b="1" dirty="0">
                <a:solidFill>
                  <a:schemeClr val="bg1"/>
                </a:solidFill>
              </a:rPr>
              <a:t>imiz</a:t>
            </a:r>
            <a:r>
              <a:rPr lang="tr-TR" dirty="0">
                <a:solidFill>
                  <a:schemeClr val="bg1"/>
                </a:solidFill>
              </a:rPr>
              <a:t>in küçük bir bahçesi var.</a:t>
            </a:r>
          </a:p>
        </p:txBody>
      </p:sp>
      <p:sp>
        <p:nvSpPr>
          <p:cNvPr id="5" name="Metin kutusu 4"/>
          <p:cNvSpPr txBox="1"/>
          <p:nvPr/>
        </p:nvSpPr>
        <p:spPr>
          <a:xfrm rot="1440628">
            <a:off x="5723710" y="3295201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» Gömleğ</a:t>
            </a:r>
            <a:r>
              <a:rPr lang="tr-TR" b="1" dirty="0">
                <a:solidFill>
                  <a:schemeClr val="bg1"/>
                </a:solidFill>
              </a:rPr>
              <a:t>im</a:t>
            </a:r>
            <a:r>
              <a:rPr lang="tr-TR" dirty="0">
                <a:solidFill>
                  <a:schemeClr val="bg1"/>
                </a:solidFill>
              </a:rPr>
              <a:t>in düğmesi kopmuş.</a:t>
            </a:r>
          </a:p>
        </p:txBody>
      </p:sp>
    </p:spTree>
    <p:extLst>
      <p:ext uri="{BB962C8B-B14F-4D97-AF65-F5344CB8AC3E}">
        <p14:creationId xmlns:p14="http://schemas.microsoft.com/office/powerpoint/2010/main" xmlns="" val="429224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44008" y="0"/>
            <a:ext cx="3672408" cy="62068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Çekim Ekleri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9632" y="980728"/>
            <a:ext cx="6777317" cy="3508977"/>
          </a:xfrm>
        </p:spPr>
        <p:txBody>
          <a:bodyPr/>
          <a:lstStyle/>
          <a:p>
            <a:r>
              <a:rPr lang="tr-TR" b="1" dirty="0"/>
              <a:t>Çekim ekleri</a:t>
            </a:r>
            <a:r>
              <a:rPr lang="tr-TR" dirty="0"/>
              <a:t>, gerek isim soylu gerekse fiil soylu kelimelerin sonuna eklenerek cümle içinde diğer kelimelerle anlam bağlantısı kurmalarını sağlayan ekler. Kendi başlarına bir anlam ifade etmezler. </a:t>
            </a:r>
            <a:r>
              <a:rPr lang="tr-TR" b="1" dirty="0"/>
              <a:t>Çekim ekleri</a:t>
            </a:r>
            <a:r>
              <a:rPr lang="tr-TR" dirty="0"/>
              <a:t> kelimelerin cümle içinde zaman, yön, aitlik, tekil ya da çoğulluk gibi anlamları üstlenmelerini sağlar.</a:t>
            </a:r>
          </a:p>
        </p:txBody>
      </p:sp>
      <p:pic>
        <p:nvPicPr>
          <p:cNvPr id="1026" name="Picture 2" descr="C:\Users\User\AppData\Local\Microsoft\Windows\Temporary Internet Files\Content.IE5\WHU0M6IZ\questions-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7692" y="4149080"/>
            <a:ext cx="266429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460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788024" y="-171400"/>
            <a:ext cx="3240360" cy="764704"/>
          </a:xfrm>
        </p:spPr>
        <p:txBody>
          <a:bodyPr/>
          <a:lstStyle/>
          <a:p>
            <a:r>
              <a:rPr lang="tr-TR" dirty="0" smtClean="0"/>
              <a:t>Türleri</a:t>
            </a:r>
            <a:endParaRPr lang="tr-TR" dirty="0"/>
          </a:p>
        </p:txBody>
      </p:sp>
      <p:sp>
        <p:nvSpPr>
          <p:cNvPr id="4" name="Küp 3"/>
          <p:cNvSpPr/>
          <p:nvPr/>
        </p:nvSpPr>
        <p:spPr>
          <a:xfrm>
            <a:off x="899592" y="1412776"/>
            <a:ext cx="5688632" cy="64807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/>
              <a:t>                                   Çokluk </a:t>
            </a:r>
            <a:r>
              <a:rPr lang="tr-TR" dirty="0"/>
              <a:t>Eki</a:t>
            </a:r>
          </a:p>
        </p:txBody>
      </p:sp>
      <p:sp>
        <p:nvSpPr>
          <p:cNvPr id="5" name="Küp 4"/>
          <p:cNvSpPr/>
          <p:nvPr/>
        </p:nvSpPr>
        <p:spPr>
          <a:xfrm>
            <a:off x="881692" y="2348880"/>
            <a:ext cx="5706532" cy="64807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/>
              <a:t>                          Durum </a:t>
            </a:r>
            <a:r>
              <a:rPr lang="tr-TR" dirty="0"/>
              <a:t>(Hâl) Ekleri</a:t>
            </a:r>
          </a:p>
        </p:txBody>
      </p:sp>
      <p:sp>
        <p:nvSpPr>
          <p:cNvPr id="7" name="Küp 6"/>
          <p:cNvSpPr/>
          <p:nvPr/>
        </p:nvSpPr>
        <p:spPr>
          <a:xfrm>
            <a:off x="881692" y="4365104"/>
            <a:ext cx="5706532" cy="64807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/>
              <a:t>                         İyelik </a:t>
            </a:r>
            <a:r>
              <a:rPr lang="tr-TR" dirty="0"/>
              <a:t>(Aitlik) Ekleri</a:t>
            </a:r>
          </a:p>
        </p:txBody>
      </p:sp>
      <p:sp>
        <p:nvSpPr>
          <p:cNvPr id="16" name="Küp 15"/>
          <p:cNvSpPr/>
          <p:nvPr/>
        </p:nvSpPr>
        <p:spPr>
          <a:xfrm>
            <a:off x="849466" y="3336032"/>
            <a:ext cx="5680426" cy="64807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/>
              <a:t>                        İlgi </a:t>
            </a:r>
            <a:r>
              <a:rPr lang="tr-TR" dirty="0"/>
              <a:t>(Tamlama) Ekleri</a:t>
            </a:r>
          </a:p>
        </p:txBody>
      </p:sp>
    </p:spTree>
    <p:extLst>
      <p:ext uri="{BB962C8B-B14F-4D97-AF65-F5344CB8AC3E}">
        <p14:creationId xmlns:p14="http://schemas.microsoft.com/office/powerpoint/2010/main" xmlns="" val="170717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788024" y="27709"/>
            <a:ext cx="3312368" cy="60139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Çokluk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608" y="908721"/>
            <a:ext cx="6777317" cy="1080120"/>
          </a:xfrm>
        </p:spPr>
        <p:txBody>
          <a:bodyPr/>
          <a:lstStyle/>
          <a:p>
            <a:r>
              <a:rPr lang="tr-TR" dirty="0" smtClean="0"/>
              <a:t>İsimlerin sayı bakımından çokluğunu gösterir.</a:t>
            </a:r>
            <a:endParaRPr lang="tr-TR" dirty="0"/>
          </a:p>
        </p:txBody>
      </p:sp>
      <p:sp>
        <p:nvSpPr>
          <p:cNvPr id="4" name="Dikey Kaydırma 3"/>
          <p:cNvSpPr/>
          <p:nvPr/>
        </p:nvSpPr>
        <p:spPr>
          <a:xfrm>
            <a:off x="611560" y="2276872"/>
            <a:ext cx="3384376" cy="396044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» Martı</a:t>
            </a:r>
            <a:r>
              <a:rPr lang="tr-TR" b="1" dirty="0"/>
              <a:t>lar</a:t>
            </a:r>
            <a:r>
              <a:rPr lang="tr-TR" dirty="0"/>
              <a:t> kanat çırptı gökyüzüne</a:t>
            </a:r>
            <a:r>
              <a:rPr lang="tr-TR" dirty="0" smtClean="0"/>
              <a:t>.</a:t>
            </a:r>
          </a:p>
          <a:p>
            <a:pPr algn="ctr"/>
            <a:endParaRPr lang="tr-TR" dirty="0" smtClean="0"/>
          </a:p>
          <a:p>
            <a:pPr algn="ctr"/>
            <a:r>
              <a:rPr lang="tr-TR" dirty="0" smtClean="0"/>
              <a:t>»</a:t>
            </a:r>
            <a:r>
              <a:rPr lang="tr-TR" dirty="0"/>
              <a:t> Şehir</a:t>
            </a:r>
            <a:r>
              <a:rPr lang="tr-TR" b="1" dirty="0"/>
              <a:t>ler</a:t>
            </a:r>
            <a:r>
              <a:rPr lang="tr-TR" dirty="0"/>
              <a:t> beton yığınına döndü</a:t>
            </a:r>
            <a:r>
              <a:rPr lang="tr-TR" dirty="0" smtClean="0"/>
              <a:t>.</a:t>
            </a:r>
          </a:p>
          <a:p>
            <a:pPr algn="ctr"/>
            <a:endParaRPr lang="tr-TR" dirty="0" smtClean="0"/>
          </a:p>
          <a:p>
            <a:pPr algn="ctr"/>
            <a:r>
              <a:rPr lang="tr-TR" dirty="0" smtClean="0"/>
              <a:t>&gt;&gt; Kütüphanede İnsanlar kitap okur</a:t>
            </a:r>
            <a:endParaRPr lang="tr-TR" dirty="0"/>
          </a:p>
        </p:txBody>
      </p:sp>
      <p:pic>
        <p:nvPicPr>
          <p:cNvPr id="8" name="Picture 3" descr="C:\Users\User\AppData\Local\Microsoft\Windows\Temporary Internet Files\Content.IE5\NGCBSVKN\Red_Apple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006250"/>
            <a:ext cx="1368152" cy="124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\AppData\Local\Microsoft\Windows\Temporary Internet Files\Content.IE5\NGCBSVKN\Red_Apple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1600" y="4381875"/>
            <a:ext cx="1368152" cy="124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User\AppData\Local\Microsoft\Windows\Temporary Internet Files\Content.IE5\NGCBSVKN\Red_Apple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3836" y="3212976"/>
            <a:ext cx="1368152" cy="124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User\AppData\Local\Microsoft\Windows\Temporary Internet Files\Content.IE5\NGCBSVKN\Red_Apple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304017"/>
            <a:ext cx="1368152" cy="124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5473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76056" y="0"/>
            <a:ext cx="2664296" cy="56693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Çokluk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00461" y="885552"/>
            <a:ext cx="3672408" cy="4896543"/>
          </a:xfrm>
        </p:spPr>
        <p:txBody>
          <a:bodyPr/>
          <a:lstStyle/>
          <a:p>
            <a:r>
              <a:rPr lang="tr-TR" dirty="0" smtClean="0"/>
              <a:t>Çokluk eki –</a:t>
            </a:r>
            <a:r>
              <a:rPr lang="tr-TR" dirty="0" err="1" smtClean="0"/>
              <a:t>lar</a:t>
            </a:r>
            <a:r>
              <a:rPr lang="tr-TR" dirty="0" smtClean="0"/>
              <a:t>/-</a:t>
            </a:r>
            <a:r>
              <a:rPr lang="tr-TR" dirty="0" err="1" smtClean="0"/>
              <a:t>ler</a:t>
            </a:r>
            <a:r>
              <a:rPr lang="tr-TR" dirty="0" smtClean="0"/>
              <a:t> </a:t>
            </a:r>
            <a:r>
              <a:rPr lang="tr-TR" dirty="0" err="1" smtClean="0"/>
              <a:t>dir</a:t>
            </a:r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İnsanlar</a:t>
            </a:r>
          </a:p>
          <a:p>
            <a:r>
              <a:rPr lang="tr-TR" dirty="0" smtClean="0"/>
              <a:t>Martılar</a:t>
            </a:r>
          </a:p>
          <a:p>
            <a:r>
              <a:rPr lang="tr-TR" dirty="0" smtClean="0"/>
              <a:t>Dosyalar</a:t>
            </a:r>
          </a:p>
          <a:p>
            <a:r>
              <a:rPr lang="tr-TR" dirty="0" smtClean="0"/>
              <a:t>Kitaplar</a:t>
            </a:r>
          </a:p>
          <a:p>
            <a:r>
              <a:rPr lang="tr-TR" dirty="0" smtClean="0"/>
              <a:t>Ödevler</a:t>
            </a:r>
          </a:p>
          <a:p>
            <a:r>
              <a:rPr lang="tr-TR" dirty="0" smtClean="0"/>
              <a:t>Sınıflar</a:t>
            </a:r>
          </a:p>
          <a:p>
            <a:r>
              <a:rPr lang="tr-TR" dirty="0"/>
              <a:t> </a:t>
            </a:r>
            <a:r>
              <a:rPr lang="tr-TR" dirty="0" smtClean="0"/>
              <a:t>    VB.</a:t>
            </a:r>
            <a:endParaRPr lang="tr-TR" dirty="0"/>
          </a:p>
        </p:txBody>
      </p:sp>
      <p:pic>
        <p:nvPicPr>
          <p:cNvPr id="3074" name="Picture 2" descr="C:\Program Files\Microsoft Office\MEDIA\CAGCAT10\j019581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204864"/>
            <a:ext cx="244827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544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788024" y="8353"/>
            <a:ext cx="3384376" cy="540327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Durum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5616" y="1124744"/>
            <a:ext cx="6777317" cy="3508977"/>
          </a:xfrm>
        </p:spPr>
        <p:txBody>
          <a:bodyPr/>
          <a:lstStyle/>
          <a:p>
            <a:r>
              <a:rPr lang="tr-TR" dirty="0"/>
              <a:t>belirtme, yönelme, bulunma ve ayrılma anlamı </a:t>
            </a:r>
            <a:r>
              <a:rPr lang="tr-TR" dirty="0" smtClean="0"/>
              <a:t>katan 4 eke ayrılır.</a:t>
            </a:r>
            <a:endParaRPr lang="tr-TR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653136"/>
            <a:ext cx="31623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5145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047 L 0.57517 -0.0004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04048" y="-19891"/>
            <a:ext cx="3024454" cy="63894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Belirtme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87624" y="836713"/>
            <a:ext cx="6777317" cy="1296144"/>
          </a:xfrm>
        </p:spPr>
        <p:txBody>
          <a:bodyPr/>
          <a:lstStyle/>
          <a:p>
            <a:r>
              <a:rPr lang="tr-TR" dirty="0"/>
              <a:t>Eylemdeki işten, hareketten, oluştan etkilenen varlığı belirtir. Bu eki alan sözcük, cümlede belirtili nesne olur.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48880"/>
            <a:ext cx="770485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C:\Users\User\AppData\Local\Microsoft\Windows\Temporary Internet Files\Content.IE5\WUBYN718\Thumbtack-note-blank-15233-large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3085" y="2852936"/>
            <a:ext cx="2605470" cy="1849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User\AppData\Local\Microsoft\Windows\Temporary Internet Files\Content.IE5\WUBYN718\Thumbtack-note-blank-15233-large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077072"/>
            <a:ext cx="2605470" cy="1849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User\AppData\Local\Microsoft\Windows\Temporary Internet Files\Content.IE5\WUBYN718\Thumbtack-note-blank-15233-large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636912"/>
            <a:ext cx="2605470" cy="1849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 rot="20906461">
            <a:off x="1835696" y="356185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» Ev</a:t>
            </a:r>
            <a:r>
              <a:rPr lang="tr-TR" b="1" dirty="0"/>
              <a:t>i</a:t>
            </a:r>
            <a:r>
              <a:rPr lang="tr-TR" dirty="0"/>
              <a:t> boyadım.</a:t>
            </a:r>
          </a:p>
        </p:txBody>
      </p:sp>
      <p:sp>
        <p:nvSpPr>
          <p:cNvPr id="5" name="Metin kutusu 4"/>
          <p:cNvSpPr txBox="1"/>
          <p:nvPr/>
        </p:nvSpPr>
        <p:spPr>
          <a:xfrm rot="20763236">
            <a:off x="3779912" y="4730661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» Avcı balığ</a:t>
            </a:r>
            <a:r>
              <a:rPr lang="tr-TR" b="1" dirty="0"/>
              <a:t>ı</a:t>
            </a:r>
            <a:r>
              <a:rPr lang="tr-TR" dirty="0"/>
              <a:t> yakaladı.</a:t>
            </a:r>
          </a:p>
        </p:txBody>
      </p:sp>
      <p:sp>
        <p:nvSpPr>
          <p:cNvPr id="6" name="Metin kutusu 5"/>
          <p:cNvSpPr txBox="1"/>
          <p:nvPr/>
        </p:nvSpPr>
        <p:spPr>
          <a:xfrm rot="21026719">
            <a:off x="5844306" y="3217883"/>
            <a:ext cx="2040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» Kül</a:t>
            </a:r>
            <a:r>
              <a:rPr lang="tr-TR" b="1" dirty="0"/>
              <a:t>ü</a:t>
            </a:r>
            <a:r>
              <a:rPr lang="tr-TR" dirty="0"/>
              <a:t> üstüme savurdu.</a:t>
            </a:r>
          </a:p>
        </p:txBody>
      </p:sp>
    </p:spTree>
    <p:extLst>
      <p:ext uri="{BB962C8B-B14F-4D97-AF65-F5344CB8AC3E}">
        <p14:creationId xmlns:p14="http://schemas.microsoft.com/office/powerpoint/2010/main" xmlns="" val="412244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44008" y="-33567"/>
            <a:ext cx="3456502" cy="582247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Yönelme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31640" y="836712"/>
            <a:ext cx="6777317" cy="1080120"/>
          </a:xfrm>
        </p:spPr>
        <p:txBody>
          <a:bodyPr/>
          <a:lstStyle/>
          <a:p>
            <a:r>
              <a:rPr lang="pt-BR" dirty="0"/>
              <a:t>İsme getirilen “-a, / -e” hâl ekidir.</a:t>
            </a:r>
            <a:endParaRPr lang="tr-TR" dirty="0"/>
          </a:p>
        </p:txBody>
      </p:sp>
      <p:pic>
        <p:nvPicPr>
          <p:cNvPr id="6146" name="Picture 2" descr="C:\Users\User\AppData\Local\Microsoft\Windows\Temporary Internet Files\Content.IE5\36HCKCYG\PngMedium-Rocket-10850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95378" y="321246"/>
            <a:ext cx="2857500" cy="475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AppData\Local\Microsoft\Windows\Temporary Internet Files\Content.IE5\36HCKCYG\PngMedium-Rocket-10850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75759" y="2841526"/>
            <a:ext cx="2857500" cy="475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156176" y="2235845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» Hafta sonu pazar</a:t>
            </a:r>
            <a:r>
              <a:rPr lang="tr-TR" b="1" dirty="0"/>
              <a:t>a</a:t>
            </a:r>
            <a:r>
              <a:rPr lang="tr-TR" dirty="0"/>
              <a:t> gittim.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5004048" y="4756125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» Erikleri üç liray</a:t>
            </a:r>
            <a:r>
              <a:rPr lang="tr-TR" b="1" dirty="0"/>
              <a:t>a</a:t>
            </a:r>
            <a:r>
              <a:rPr lang="tr-TR" dirty="0"/>
              <a:t> aldım.</a:t>
            </a:r>
          </a:p>
        </p:txBody>
      </p:sp>
    </p:spTree>
    <p:extLst>
      <p:ext uri="{BB962C8B-B14F-4D97-AF65-F5344CB8AC3E}">
        <p14:creationId xmlns:p14="http://schemas.microsoft.com/office/powerpoint/2010/main" xmlns="" val="235663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860032" y="-16977"/>
            <a:ext cx="3024336" cy="63766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Bulunma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55576" y="764704"/>
            <a:ext cx="7920880" cy="1080120"/>
          </a:xfrm>
          <a:prstGeom prst="rect">
            <a:avLst/>
          </a:prstGeom>
        </p:spPr>
        <p:txBody>
          <a:bodyPr/>
          <a:lstStyle/>
          <a:p>
            <a:r>
              <a:rPr lang="tr-TR" dirty="0"/>
              <a:t>İsimlere “-da / -de / -ta / -te” ekleri getirilerek yapılır. Durum, zaman ve yer bildirir.</a:t>
            </a:r>
          </a:p>
        </p:txBody>
      </p:sp>
      <p:pic>
        <p:nvPicPr>
          <p:cNvPr id="7171" name="Picture 3" descr="C:\Users\User\AppData\Local\Microsoft\Windows\Temporary Internet Files\Content.IE5\8Z8FONA5\ManCarryingBoxOnBack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89263"/>
            <a:ext cx="2149475" cy="269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AppData\Local\Microsoft\Windows\Temporary Internet Files\Content.IE5\8Z8FONA5\ManCarryingBoxOnBack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864910"/>
            <a:ext cx="2149475" cy="269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AppData\Local\Microsoft\Windows\Temporary Internet Files\Content.IE5\8Z8FONA5\ManCarryingBoxOnBack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345850"/>
            <a:ext cx="2562202" cy="321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 rot="3379164">
            <a:off x="1086208" y="3718301"/>
            <a:ext cx="1986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» Defterimi ev</a:t>
            </a:r>
            <a:r>
              <a:rPr lang="tr-TR" b="1" dirty="0"/>
              <a:t>de</a:t>
            </a:r>
            <a:r>
              <a:rPr lang="tr-TR" dirty="0"/>
              <a:t> unuttum.</a:t>
            </a:r>
          </a:p>
        </p:txBody>
      </p:sp>
      <p:sp>
        <p:nvSpPr>
          <p:cNvPr id="6" name="Metin kutusu 5"/>
          <p:cNvSpPr txBox="1"/>
          <p:nvPr/>
        </p:nvSpPr>
        <p:spPr>
          <a:xfrm rot="3541077">
            <a:off x="3886987" y="3361494"/>
            <a:ext cx="16837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» Kitabı bir soluk</a:t>
            </a:r>
            <a:r>
              <a:rPr lang="tr-TR" b="1" dirty="0"/>
              <a:t>ta</a:t>
            </a:r>
            <a:r>
              <a:rPr lang="tr-TR" dirty="0"/>
              <a:t> okudum.</a:t>
            </a:r>
          </a:p>
        </p:txBody>
      </p:sp>
      <p:sp>
        <p:nvSpPr>
          <p:cNvPr id="9" name="Metin kutusu 8"/>
          <p:cNvSpPr txBox="1"/>
          <p:nvPr/>
        </p:nvSpPr>
        <p:spPr>
          <a:xfrm rot="3659744">
            <a:off x="6666488" y="2967984"/>
            <a:ext cx="1791529" cy="1197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» Okullar bu yıl da eylül</a:t>
            </a:r>
            <a:r>
              <a:rPr lang="tr-TR" b="1" dirty="0"/>
              <a:t>de</a:t>
            </a:r>
            <a:r>
              <a:rPr lang="tr-TR" dirty="0"/>
              <a:t> açılacak.</a:t>
            </a:r>
          </a:p>
        </p:txBody>
      </p:sp>
    </p:spTree>
    <p:extLst>
      <p:ext uri="{BB962C8B-B14F-4D97-AF65-F5344CB8AC3E}">
        <p14:creationId xmlns:p14="http://schemas.microsoft.com/office/powerpoint/2010/main" xmlns="" val="25910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116</TotalTime>
  <Words>239</Words>
  <PresentationFormat>Ekran Gösterisi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Austin</vt:lpstr>
      <vt:lpstr>Çekim Ekleri ^.^</vt:lpstr>
      <vt:lpstr>Çekim Ekleri</vt:lpstr>
      <vt:lpstr>Türleri</vt:lpstr>
      <vt:lpstr>Çokluk</vt:lpstr>
      <vt:lpstr>Çokluk</vt:lpstr>
      <vt:lpstr>Durum</vt:lpstr>
      <vt:lpstr>Belirtme</vt:lpstr>
      <vt:lpstr>Yönelme</vt:lpstr>
      <vt:lpstr>Bulunma</vt:lpstr>
      <vt:lpstr>Ayrılma</vt:lpstr>
      <vt:lpstr>İlgi </vt:lpstr>
      <vt:lpstr>İyelik</vt:lpstr>
    </vt:vector>
  </TitlesOfParts>
  <Company>~ By M.Baran ™ ~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ronican</cp:lastModifiedBy>
  <cp:revision>11</cp:revision>
  <dcterms:created xsi:type="dcterms:W3CDTF">2016-12-20T15:11:34Z</dcterms:created>
  <dcterms:modified xsi:type="dcterms:W3CDTF">2018-03-12T14:16:10Z</dcterms:modified>
</cp:coreProperties>
</file>