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>
        <p:scale>
          <a:sx n="70" d="100"/>
          <a:sy n="70" d="100"/>
        </p:scale>
        <p:origin x="-1908" y="-110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Yazılı Panoramik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aşlık ve Resim Yazıs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Resim Yazılı Alın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İsim Kart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Sütu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Resim Sütu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48A87A34-81AB-432B-8DAE-1953F412C126}" type="datetimeFigureOut">
              <a:rPr lang="en-US" dirty="0"/>
              <a:pPr/>
              <a:t>2/21/2018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3" Type="http://schemas.openxmlformats.org/officeDocument/2006/relationships/image" Target="../media/image25.jpeg"/><Relationship Id="rId7" Type="http://schemas.openxmlformats.org/officeDocument/2006/relationships/image" Target="../media/image29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gif"/><Relationship Id="rId5" Type="http://schemas.openxmlformats.org/officeDocument/2006/relationships/image" Target="../media/image7.jpe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latin typeface="Arial" pitchFamily="34" charset="0"/>
                <a:cs typeface="Arial" pitchFamily="34" charset="0"/>
              </a:rPr>
              <a:t>5.</a:t>
            </a:r>
            <a:r>
              <a:rPr lang="tr-TR" dirty="0" err="1" smtClean="0">
                <a:latin typeface="Arial" pitchFamily="34" charset="0"/>
                <a:cs typeface="Arial" pitchFamily="34" charset="0"/>
              </a:rPr>
              <a:t>SInIf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tr-TR" dirty="0" smtClean="0">
                <a:latin typeface="Arial" pitchFamily="34" charset="0"/>
                <a:cs typeface="Arial" pitchFamily="34" charset="0"/>
              </a:rPr>
            </a:br>
            <a:r>
              <a:rPr lang="tr-TR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Üretİm</a:t>
            </a:r>
            <a:r>
              <a:rPr lang="tr-TR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</a:t>
            </a:r>
            <a:r>
              <a:rPr lang="tr-TR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DağItIm</a:t>
            </a:r>
            <a:r>
              <a:rPr lang="tr-TR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ve </a:t>
            </a:r>
            <a:r>
              <a:rPr lang="tr-TR" dirty="0" err="1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Tüketİm</a:t>
            </a:r>
            <a:r>
              <a:rPr lang="tr-TR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tr-TR" dirty="0" err="1" smtClean="0">
                <a:solidFill>
                  <a:srgbClr val="00B0F0"/>
                </a:solidFill>
                <a:latin typeface="Arial" pitchFamily="34" charset="0"/>
                <a:cs typeface="Arial" pitchFamily="34" charset="0"/>
              </a:rPr>
              <a:t>ÜnİteSİ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 </a:t>
            </a:r>
            <a:br>
              <a:rPr lang="tr-TR" dirty="0" smtClean="0">
                <a:latin typeface="Arial" pitchFamily="34" charset="0"/>
                <a:cs typeface="Arial" pitchFamily="34" charset="0"/>
              </a:rPr>
            </a:br>
            <a:r>
              <a:rPr lang="tr-TR" dirty="0" err="1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Etkİnlİk</a:t>
            </a:r>
            <a:endParaRPr lang="tr-TR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032545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14400" y="927100"/>
            <a:ext cx="103378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70C0"/>
                </a:solidFill>
              </a:rPr>
              <a:t>9.</a:t>
            </a:r>
          </a:p>
          <a:p>
            <a:r>
              <a:rPr lang="tr-TR" sz="3200" dirty="0" smtClean="0">
                <a:solidFill>
                  <a:srgbClr val="0070C0"/>
                </a:solidFill>
              </a:rPr>
              <a:t>Temel ihtiyaçlarımız «Beslenme, barınma, sağlık, giyecek, ulaşım, eğitim, temizlik» olarak sayılabilir.</a:t>
            </a:r>
          </a:p>
          <a:p>
            <a:endParaRPr lang="tr-TR" sz="3200" dirty="0" smtClean="0">
              <a:solidFill>
                <a:srgbClr val="0070C0"/>
              </a:solidFill>
            </a:endParaRPr>
          </a:p>
          <a:p>
            <a:r>
              <a:rPr lang="tr-TR" sz="3200" dirty="0" smtClean="0">
                <a:solidFill>
                  <a:srgbClr val="0070C0"/>
                </a:solidFill>
              </a:rPr>
              <a:t>Aşağıdaki ürünlerden hangisi temel ihtiyaçlarımızdan biri değildir?</a:t>
            </a:r>
          </a:p>
          <a:p>
            <a:r>
              <a:rPr lang="tr-TR" sz="3200" dirty="0" smtClean="0">
                <a:solidFill>
                  <a:srgbClr val="0070C0"/>
                </a:solidFill>
              </a:rPr>
              <a:t>A.                                   B. </a:t>
            </a:r>
          </a:p>
          <a:p>
            <a:endParaRPr lang="tr-TR" sz="3200" dirty="0" smtClean="0">
              <a:solidFill>
                <a:srgbClr val="0070C0"/>
              </a:solidFill>
            </a:endParaRPr>
          </a:p>
          <a:p>
            <a:endParaRPr lang="tr-TR" sz="3200" dirty="0" smtClean="0">
              <a:solidFill>
                <a:srgbClr val="0070C0"/>
              </a:solidFill>
            </a:endParaRPr>
          </a:p>
          <a:p>
            <a:endParaRPr lang="tr-TR" sz="3200" dirty="0" smtClean="0">
              <a:solidFill>
                <a:srgbClr val="0070C0"/>
              </a:solidFill>
            </a:endParaRPr>
          </a:p>
          <a:p>
            <a:r>
              <a:rPr lang="tr-TR" sz="3200" dirty="0" smtClean="0">
                <a:solidFill>
                  <a:srgbClr val="0070C0"/>
                </a:solidFill>
              </a:rPr>
              <a:t>c.                                     D. </a:t>
            </a:r>
            <a:endParaRPr lang="tr-TR" sz="3200" dirty="0">
              <a:solidFill>
                <a:srgbClr val="0070C0"/>
              </a:solidFill>
            </a:endParaRPr>
          </a:p>
          <a:p>
            <a:endParaRPr lang="tr-TR" sz="3200" dirty="0" smtClean="0">
              <a:solidFill>
                <a:srgbClr val="0070C0"/>
              </a:solidFill>
            </a:endParaRPr>
          </a:p>
          <a:p>
            <a:endParaRPr lang="tr-TR" sz="3200" dirty="0" smtClean="0">
              <a:solidFill>
                <a:srgbClr val="0070C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8858" y="3759199"/>
            <a:ext cx="1853142" cy="135466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1517" y="3759201"/>
            <a:ext cx="1784350" cy="116840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490" y="5249332"/>
            <a:ext cx="2001309" cy="143721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5066" y="5249332"/>
            <a:ext cx="2658534" cy="143721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157521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97466" y="808567"/>
            <a:ext cx="10337800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70C0"/>
                </a:solidFill>
              </a:rPr>
              <a:t>10. </a:t>
            </a:r>
          </a:p>
          <a:p>
            <a:r>
              <a:rPr lang="tr-TR" sz="3200" dirty="0" smtClean="0">
                <a:solidFill>
                  <a:srgbClr val="0070C0"/>
                </a:solidFill>
              </a:rPr>
              <a:t>Aşağıda ihtiyaçlarımız ve karşılanma yerleri verilmiştir. Hangi eşleştirme yanlıştır?</a:t>
            </a:r>
          </a:p>
          <a:p>
            <a:endParaRPr lang="tr-TR" sz="3200" dirty="0" smtClean="0">
              <a:solidFill>
                <a:srgbClr val="0070C0"/>
              </a:solidFill>
            </a:endParaRP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70C0"/>
                </a:solidFill>
              </a:rPr>
              <a:t>Elektronik                            C. Sağlık</a:t>
            </a:r>
          </a:p>
          <a:p>
            <a:r>
              <a:rPr lang="tr-TR" sz="3200" dirty="0">
                <a:solidFill>
                  <a:srgbClr val="0070C0"/>
                </a:solidFill>
              </a:rPr>
              <a:t> </a:t>
            </a:r>
            <a:r>
              <a:rPr lang="tr-TR" sz="3200" dirty="0" smtClean="0">
                <a:solidFill>
                  <a:srgbClr val="0070C0"/>
                </a:solidFill>
              </a:rPr>
              <a:t>    Eşyalar</a:t>
            </a:r>
          </a:p>
          <a:p>
            <a:endParaRPr lang="tr-TR" sz="3200" dirty="0" smtClean="0">
              <a:solidFill>
                <a:srgbClr val="0070C0"/>
              </a:solidFill>
            </a:endParaRPr>
          </a:p>
          <a:p>
            <a:endParaRPr lang="tr-TR" sz="3200" dirty="0" smtClean="0">
              <a:solidFill>
                <a:srgbClr val="0070C0"/>
              </a:solidFill>
            </a:endParaRPr>
          </a:p>
          <a:p>
            <a:r>
              <a:rPr lang="tr-TR" sz="3200" dirty="0" smtClean="0">
                <a:solidFill>
                  <a:srgbClr val="0070C0"/>
                </a:solidFill>
              </a:rPr>
              <a:t>B. Beslenme                             D. Bilgi</a:t>
            </a:r>
            <a:endParaRPr lang="tr-TR" sz="3200" dirty="0">
              <a:solidFill>
                <a:srgbClr val="0070C0"/>
              </a:solidFill>
            </a:endParaRPr>
          </a:p>
          <a:p>
            <a:endParaRPr lang="tr-TR" sz="3200" dirty="0" smtClean="0">
              <a:solidFill>
                <a:srgbClr val="0070C0"/>
              </a:solidFill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33535" y="2594716"/>
            <a:ext cx="1934634" cy="128428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221" y="4363094"/>
            <a:ext cx="1999192" cy="1349375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0023" y="4336968"/>
            <a:ext cx="2019300" cy="134937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6960" y="2699220"/>
            <a:ext cx="1918759" cy="128428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8254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97466" y="808567"/>
            <a:ext cx="103378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70C0"/>
                </a:solidFill>
              </a:rPr>
              <a:t>11. </a:t>
            </a:r>
          </a:p>
          <a:p>
            <a:r>
              <a:rPr lang="tr-TR" sz="3200" dirty="0" smtClean="0">
                <a:solidFill>
                  <a:srgbClr val="0070C0"/>
                </a:solidFill>
              </a:rPr>
              <a:t>İnsanlar harcama planlarını nereye bakarak yaparlar?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5467" y="2671762"/>
            <a:ext cx="7264400" cy="3068638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3173603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97466" y="808567"/>
            <a:ext cx="10337800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70C0"/>
                </a:solidFill>
              </a:rPr>
              <a:t>12. </a:t>
            </a:r>
          </a:p>
          <a:p>
            <a:r>
              <a:rPr lang="tr-TR" sz="3200" dirty="0" smtClean="0">
                <a:solidFill>
                  <a:srgbClr val="0070C0"/>
                </a:solidFill>
              </a:rPr>
              <a:t>Hazırladığımız bütçeye uymak için alışverişlerimizi ………………… bir biçimde yapmalıyız.</a:t>
            </a:r>
          </a:p>
          <a:p>
            <a:endParaRPr lang="tr-TR" sz="3200" dirty="0">
              <a:solidFill>
                <a:srgbClr val="0070C0"/>
              </a:solidFill>
            </a:endParaRPr>
          </a:p>
          <a:p>
            <a:r>
              <a:rPr lang="tr-TR" sz="3200" dirty="0" smtClean="0">
                <a:solidFill>
                  <a:srgbClr val="C00000"/>
                </a:solidFill>
              </a:rPr>
              <a:t>Yukarıdaki cümlede boş bırakılan yere aşağıdaki hangi cümle yazılabilir?</a:t>
            </a:r>
          </a:p>
          <a:p>
            <a:endParaRPr lang="tr-TR" sz="3200" dirty="0">
              <a:solidFill>
                <a:srgbClr val="C00000"/>
              </a:solidFill>
            </a:endParaRPr>
          </a:p>
          <a:p>
            <a:pPr marL="514350" indent="-514350">
              <a:buAutoNum type="alphaUcPeriod"/>
            </a:pPr>
            <a:r>
              <a:rPr lang="tr-TR" sz="3200" dirty="0" smtClean="0"/>
              <a:t>Alışveriş	</a:t>
            </a:r>
          </a:p>
          <a:p>
            <a:pPr marL="514350" indent="-514350">
              <a:buAutoNum type="alphaUcPeriod"/>
            </a:pPr>
            <a:r>
              <a:rPr lang="tr-TR" sz="3200" dirty="0"/>
              <a:t> </a:t>
            </a:r>
            <a:r>
              <a:rPr lang="tr-TR" sz="3200" dirty="0" smtClean="0"/>
              <a:t>Bilinçli</a:t>
            </a:r>
          </a:p>
          <a:p>
            <a:pPr marL="514350" indent="-514350">
              <a:buAutoNum type="alphaUcPeriod"/>
            </a:pPr>
            <a:r>
              <a:rPr lang="tr-TR" sz="3200" dirty="0" smtClean="0"/>
              <a:t>Rastgele</a:t>
            </a:r>
          </a:p>
          <a:p>
            <a:pPr marL="514350" indent="-514350">
              <a:buAutoNum type="alphaUcPeriod"/>
            </a:pPr>
            <a:r>
              <a:rPr lang="tr-TR" sz="3200" dirty="0" smtClean="0"/>
              <a:t>Annemize göre</a:t>
            </a:r>
          </a:p>
        </p:txBody>
      </p:sp>
    </p:spTree>
    <p:extLst>
      <p:ext uri="{BB962C8B-B14F-4D97-AF65-F5344CB8AC3E}">
        <p14:creationId xmlns="" xmlns:p14="http://schemas.microsoft.com/office/powerpoint/2010/main" val="15386960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705398" y="1183204"/>
            <a:ext cx="11116733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70C0"/>
                </a:solidFill>
              </a:rPr>
              <a:t>13. </a:t>
            </a:r>
          </a:p>
          <a:p>
            <a:r>
              <a:rPr lang="tr-TR" sz="3200" dirty="0" smtClean="0">
                <a:solidFill>
                  <a:srgbClr val="0070C0"/>
                </a:solidFill>
              </a:rPr>
              <a:t>Aşağıda verilenlerden hangileri doğal kaynaklarımızdan </a:t>
            </a:r>
            <a:r>
              <a:rPr lang="tr-TR" sz="3200" b="1" i="1" u="sng" dirty="0" smtClean="0">
                <a:solidFill>
                  <a:srgbClr val="0070C0"/>
                </a:solidFill>
              </a:rPr>
              <a:t>değildir?</a:t>
            </a:r>
          </a:p>
          <a:p>
            <a:endParaRPr lang="tr-TR" sz="3200" b="1" i="1" u="sng" dirty="0" smtClean="0">
              <a:solidFill>
                <a:srgbClr val="0070C0"/>
              </a:solidFill>
            </a:endParaRPr>
          </a:p>
          <a:p>
            <a:endParaRPr lang="tr-TR" sz="3200" b="1" i="1" u="sng" dirty="0">
              <a:solidFill>
                <a:srgbClr val="0070C0"/>
              </a:solidFill>
            </a:endParaRPr>
          </a:p>
          <a:p>
            <a:endParaRPr lang="tr-TR" sz="3200" b="1" i="1" u="sng" dirty="0" smtClean="0">
              <a:solidFill>
                <a:srgbClr val="0070C0"/>
              </a:solidFill>
            </a:endParaRPr>
          </a:p>
          <a:p>
            <a:endParaRPr lang="tr-TR" sz="3200" b="1" i="1" u="sng" dirty="0">
              <a:solidFill>
                <a:srgbClr val="0070C0"/>
              </a:solidFill>
            </a:endParaRPr>
          </a:p>
          <a:p>
            <a:r>
              <a:rPr lang="tr-TR" sz="3200" b="1" dirty="0" smtClean="0">
                <a:solidFill>
                  <a:srgbClr val="0070C0"/>
                </a:solidFill>
              </a:rPr>
              <a:t>A.                         B.							C.						D.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6232" y="4810124"/>
            <a:ext cx="2535768" cy="1966913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6941" y="4810125"/>
            <a:ext cx="2324100" cy="2047876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7491" y="4810125"/>
            <a:ext cx="2895600" cy="2047876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810124"/>
            <a:ext cx="3162300" cy="20478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423172122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39800" y="778251"/>
            <a:ext cx="10176933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</a:rPr>
              <a:t>14. </a:t>
            </a:r>
          </a:p>
          <a:p>
            <a:r>
              <a:rPr lang="tr-TR" sz="3200" b="1" i="1" dirty="0" smtClean="0">
                <a:solidFill>
                  <a:srgbClr val="FF0000"/>
                </a:solidFill>
              </a:rPr>
              <a:t>Balığın, …………… ve ……………… bakarak taze olup olmadığını anlayabiliriz.</a:t>
            </a:r>
          </a:p>
          <a:p>
            <a:endParaRPr lang="tr-TR" sz="3200" b="1" i="1" dirty="0">
              <a:solidFill>
                <a:srgbClr val="FF0000"/>
              </a:solidFill>
            </a:endParaRPr>
          </a:p>
          <a:p>
            <a:r>
              <a:rPr lang="tr-TR" sz="3200" b="1" i="1" dirty="0" smtClean="0">
                <a:solidFill>
                  <a:srgbClr val="002060"/>
                </a:solidFill>
              </a:rPr>
              <a:t>Yukarıdaki boşluğa aşağıdaki sözcük gruplarından hangisi gelirse doğru olur?</a:t>
            </a:r>
          </a:p>
          <a:p>
            <a:endParaRPr lang="tr-TR" sz="3200" b="1" i="1" dirty="0">
              <a:solidFill>
                <a:srgbClr val="00B0F0"/>
              </a:solidFill>
            </a:endParaRPr>
          </a:p>
          <a:p>
            <a:pPr marL="514350" indent="-514350">
              <a:buAutoNum type="alphaUcPeriod"/>
            </a:pPr>
            <a:r>
              <a:rPr lang="tr-TR" sz="3200" b="1" i="1" dirty="0" smtClean="0">
                <a:solidFill>
                  <a:srgbClr val="00B0F0"/>
                </a:solidFill>
              </a:rPr>
              <a:t>Kuyruk – Göz</a:t>
            </a:r>
          </a:p>
          <a:p>
            <a:pPr marL="514350" indent="-514350">
              <a:buAutoNum type="alphaUcPeriod"/>
            </a:pPr>
            <a:r>
              <a:rPr lang="tr-TR" sz="3200" b="1" i="1" dirty="0" smtClean="0">
                <a:solidFill>
                  <a:srgbClr val="00B0F0"/>
                </a:solidFill>
              </a:rPr>
              <a:t>Göz – Solungaç</a:t>
            </a:r>
          </a:p>
          <a:p>
            <a:pPr marL="514350" indent="-514350">
              <a:buAutoNum type="alphaUcPeriod"/>
            </a:pPr>
            <a:r>
              <a:rPr lang="tr-TR" sz="3200" b="1" i="1" dirty="0" smtClean="0">
                <a:solidFill>
                  <a:srgbClr val="00B0F0"/>
                </a:solidFill>
              </a:rPr>
              <a:t>Solungaç – Kuyruk</a:t>
            </a:r>
          </a:p>
          <a:p>
            <a:pPr marL="514350" indent="-514350">
              <a:buAutoNum type="alphaUcPeriod"/>
            </a:pPr>
            <a:r>
              <a:rPr lang="tr-TR" sz="3200" b="1" i="1" dirty="0" smtClean="0">
                <a:solidFill>
                  <a:srgbClr val="00B0F0"/>
                </a:solidFill>
              </a:rPr>
              <a:t>Kuyruk - yüzgeç</a:t>
            </a:r>
          </a:p>
          <a:p>
            <a:endParaRPr lang="tr-TR" sz="3200" b="1" i="1" u="sng" dirty="0">
              <a:solidFill>
                <a:srgbClr val="0070C0"/>
              </a:solidFill>
            </a:endParaRPr>
          </a:p>
          <a:p>
            <a:endParaRPr lang="tr-TR" sz="3200" b="1" i="1" u="sng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19738888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39800" y="778251"/>
            <a:ext cx="10176933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</a:rPr>
              <a:t>15.</a:t>
            </a:r>
          </a:p>
          <a:p>
            <a:r>
              <a:rPr lang="tr-TR" sz="3200" dirty="0" smtClean="0">
                <a:solidFill>
                  <a:srgbClr val="00B050"/>
                </a:solidFill>
              </a:rPr>
              <a:t>Marketten yiyecek alırken ilk olarak ……………… bakarız.</a:t>
            </a:r>
          </a:p>
          <a:p>
            <a:endParaRPr lang="tr-TR" sz="3200" dirty="0">
              <a:solidFill>
                <a:srgbClr val="00B050"/>
              </a:solidFill>
            </a:endParaRPr>
          </a:p>
          <a:p>
            <a:r>
              <a:rPr lang="tr-TR" sz="3200" dirty="0" smtClean="0">
                <a:solidFill>
                  <a:schemeClr val="accent5">
                    <a:lumMod val="50000"/>
                  </a:schemeClr>
                </a:solidFill>
              </a:rPr>
              <a:t>Yukarıdaki boşluğa hangi sözcük gelirse yargı doğru olur?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chemeClr val="accent6">
                    <a:lumMod val="75000"/>
                  </a:schemeClr>
                </a:solidFill>
              </a:rPr>
              <a:t>Tazeliğine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chemeClr val="accent6">
                    <a:lumMod val="75000"/>
                  </a:schemeClr>
                </a:solidFill>
              </a:rPr>
              <a:t>Tarihine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chemeClr val="accent6">
                    <a:lumMod val="75000"/>
                  </a:schemeClr>
                </a:solidFill>
              </a:rPr>
              <a:t>Son kullanma tarihine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chemeClr val="accent6">
                    <a:lumMod val="75000"/>
                  </a:schemeClr>
                </a:solidFill>
              </a:rPr>
              <a:t>Garanti belgesine </a:t>
            </a:r>
          </a:p>
          <a:p>
            <a:endParaRPr lang="tr-TR" sz="3200" b="1" i="1" u="sng" dirty="0">
              <a:solidFill>
                <a:srgbClr val="0070C0"/>
              </a:solidFill>
            </a:endParaRPr>
          </a:p>
          <a:p>
            <a:endParaRPr lang="tr-TR" sz="3200" b="1" i="1" u="sng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4435331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39800" y="778251"/>
            <a:ext cx="10176933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</a:rPr>
              <a:t>16.</a:t>
            </a:r>
          </a:p>
          <a:p>
            <a:r>
              <a:rPr lang="tr-TR" sz="3200" dirty="0" smtClean="0">
                <a:solidFill>
                  <a:schemeClr val="accent3">
                    <a:lumMod val="50000"/>
                  </a:schemeClr>
                </a:solidFill>
              </a:rPr>
              <a:t>Bir televizyon aldınız. Bozuk çıktı. Satıcı sizinle ilgilenmiyor.</a:t>
            </a:r>
          </a:p>
          <a:p>
            <a:endParaRPr lang="tr-TR" sz="3200" dirty="0">
              <a:solidFill>
                <a:srgbClr val="00B050"/>
              </a:solidFill>
            </a:endParaRPr>
          </a:p>
          <a:p>
            <a:r>
              <a:rPr lang="tr-TR" sz="3200" dirty="0" smtClean="0">
                <a:solidFill>
                  <a:schemeClr val="accent6">
                    <a:lumMod val="75000"/>
                  </a:schemeClr>
                </a:solidFill>
              </a:rPr>
              <a:t>Yukarıdaki sorununuzu aşağıdakilerden hangisine müracaat ederek çözemezsiniz?</a:t>
            </a:r>
          </a:p>
          <a:p>
            <a:endParaRPr lang="tr-TR" sz="3200" dirty="0">
              <a:solidFill>
                <a:schemeClr val="accent6">
                  <a:lumMod val="50000"/>
                </a:schemeClr>
              </a:solidFill>
            </a:endParaRP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Tüketici Hakem Heyeti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Tüketici Haklarını koruma Derneği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Bilim, Sanayi ve Teknoloji Müdürlükleri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Polis</a:t>
            </a:r>
          </a:p>
        </p:txBody>
      </p:sp>
    </p:spTree>
    <p:extLst>
      <p:ext uri="{BB962C8B-B14F-4D97-AF65-F5344CB8AC3E}">
        <p14:creationId xmlns="" xmlns:p14="http://schemas.microsoft.com/office/powerpoint/2010/main" val="37273339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39800" y="778251"/>
            <a:ext cx="1017693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</a:rPr>
              <a:t>17.</a:t>
            </a:r>
            <a:endParaRPr lang="tr-TR" sz="3200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sz="3200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I.  Son Kullanma Tarihi</a:t>
            </a:r>
          </a:p>
          <a:p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II. Garanti Belgesi</a:t>
            </a:r>
          </a:p>
          <a:p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III. Kalitesi</a:t>
            </a:r>
          </a:p>
          <a:p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IV. Reklamının yapılması</a:t>
            </a:r>
          </a:p>
          <a:p>
            <a:endParaRPr lang="tr-TR" sz="3200" dirty="0">
              <a:solidFill>
                <a:srgbClr val="00B050"/>
              </a:solidFill>
            </a:endParaRPr>
          </a:p>
          <a:p>
            <a:r>
              <a:rPr lang="tr-TR" sz="3200" dirty="0" smtClean="0">
                <a:solidFill>
                  <a:schemeClr val="accent5"/>
                </a:solidFill>
              </a:rPr>
              <a:t>Yukarıda verilenlerden hangisini bilinçli bir tüketici </a:t>
            </a:r>
            <a:r>
              <a:rPr lang="tr-TR" sz="3200" u="sng" dirty="0" smtClean="0">
                <a:solidFill>
                  <a:schemeClr val="accent5"/>
                </a:solidFill>
              </a:rPr>
              <a:t>yapmaz</a:t>
            </a:r>
            <a:r>
              <a:rPr lang="tr-TR" sz="3200" dirty="0" smtClean="0">
                <a:solidFill>
                  <a:schemeClr val="accent5"/>
                </a:solidFill>
              </a:rPr>
              <a:t>?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B050"/>
                </a:solidFill>
              </a:rPr>
              <a:t>I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B050"/>
                </a:solidFill>
              </a:rPr>
              <a:t>II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B050"/>
                </a:solidFill>
              </a:rPr>
              <a:t>III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B050"/>
                </a:solidFill>
              </a:rPr>
              <a:t>IV</a:t>
            </a:r>
          </a:p>
        </p:txBody>
      </p:sp>
    </p:spTree>
    <p:extLst>
      <p:ext uri="{BB962C8B-B14F-4D97-AF65-F5344CB8AC3E}">
        <p14:creationId xmlns="" xmlns:p14="http://schemas.microsoft.com/office/powerpoint/2010/main" val="25598355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39800" y="778251"/>
            <a:ext cx="10176933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</a:rPr>
              <a:t>18.</a:t>
            </a:r>
          </a:p>
          <a:p>
            <a:r>
              <a:rPr lang="tr-TR" sz="3200" dirty="0" smtClean="0">
                <a:solidFill>
                  <a:srgbClr val="00B050"/>
                </a:solidFill>
              </a:rPr>
              <a:t>Kaynaklar ile ürüne dönüştükleri eşleştirilmiştir? Hangisi yanlış eşleştirilmiştir?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B050"/>
                </a:solidFill>
              </a:rPr>
              <a:t>                                               B.  </a:t>
            </a:r>
          </a:p>
          <a:p>
            <a:pPr marL="514350" indent="-514350">
              <a:buAutoNum type="alphaUcPeriod"/>
            </a:pPr>
            <a:endParaRPr lang="tr-TR" sz="3200" dirty="0">
              <a:solidFill>
                <a:srgbClr val="00B050"/>
              </a:solidFill>
            </a:endParaRPr>
          </a:p>
          <a:p>
            <a:pPr marL="514350" indent="-514350">
              <a:buAutoNum type="alphaUcPeriod"/>
            </a:pPr>
            <a:endParaRPr lang="tr-TR" sz="3200" dirty="0" smtClean="0">
              <a:solidFill>
                <a:srgbClr val="00B050"/>
              </a:solidFill>
            </a:endParaRPr>
          </a:p>
          <a:p>
            <a:pPr marL="514350" indent="-514350">
              <a:buAutoNum type="alphaUcPeriod"/>
            </a:pPr>
            <a:endParaRPr lang="tr-TR" sz="3200" dirty="0">
              <a:solidFill>
                <a:srgbClr val="00B050"/>
              </a:solidFill>
            </a:endParaRPr>
          </a:p>
          <a:p>
            <a:pPr marL="514350" indent="-514350">
              <a:buAutoNum type="alphaUcPeriod"/>
            </a:pPr>
            <a:endParaRPr lang="tr-TR" sz="3200" dirty="0" smtClean="0">
              <a:solidFill>
                <a:srgbClr val="00B050"/>
              </a:solidFill>
            </a:endParaRPr>
          </a:p>
          <a:p>
            <a:r>
              <a:rPr lang="tr-TR" sz="3200" dirty="0" smtClean="0">
                <a:solidFill>
                  <a:srgbClr val="00B050"/>
                </a:solidFill>
              </a:rPr>
              <a:t>C.                                                 D. </a:t>
            </a:r>
            <a:endParaRPr lang="tr-TR" sz="3200" dirty="0">
              <a:solidFill>
                <a:srgbClr val="00B050"/>
              </a:solidFill>
            </a:endParaRPr>
          </a:p>
          <a:p>
            <a:pPr marL="514350" indent="-514350">
              <a:buAutoNum type="alphaUcPeriod"/>
            </a:pPr>
            <a:endParaRPr lang="tr-TR" sz="3200" dirty="0" smtClean="0">
              <a:solidFill>
                <a:srgbClr val="00B050"/>
              </a:solidFill>
            </a:endParaRPr>
          </a:p>
          <a:p>
            <a:endParaRPr lang="tr-TR" sz="3200" dirty="0" smtClean="0">
              <a:solidFill>
                <a:srgbClr val="00B050"/>
              </a:solidFill>
            </a:endParaRP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3912" y="2495550"/>
            <a:ext cx="1580488" cy="1551517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0073" y="2482486"/>
            <a:ext cx="1664892" cy="155151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050" y="2495548"/>
            <a:ext cx="1990594" cy="155151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318" y="2495548"/>
            <a:ext cx="1996017" cy="155151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2173" y="4486274"/>
            <a:ext cx="1800357" cy="154199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351" y="4486274"/>
            <a:ext cx="1831049" cy="1541993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050" y="4486274"/>
            <a:ext cx="2210518" cy="154199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25708" y="4460532"/>
            <a:ext cx="2056716" cy="1593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67207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835658" y="1339671"/>
            <a:ext cx="1090784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/>
              <a:t>1.</a:t>
            </a:r>
          </a:p>
          <a:p>
            <a:r>
              <a:rPr lang="tr-TR" sz="3200" dirty="0" smtClean="0"/>
              <a:t>(   ) Yapılan her alışveriş sonrası fatura alınmasına gerek yoktur.</a:t>
            </a:r>
          </a:p>
          <a:p>
            <a:r>
              <a:rPr lang="tr-TR" sz="3200" dirty="0" smtClean="0"/>
              <a:t>(   ) Aldığımız bir kazağın kolunda yırtık olduğunda kendimiz tamir etmeliyiz.</a:t>
            </a:r>
          </a:p>
          <a:p>
            <a:endParaRPr lang="tr-TR" sz="32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Yukarıdaki cümleleri </a:t>
            </a:r>
            <a:r>
              <a:rPr lang="tr-TR" sz="3200" b="1" dirty="0" smtClean="0">
                <a:solidFill>
                  <a:srgbClr val="0070C0"/>
                </a:solidFill>
              </a:rPr>
              <a:t>doğru-yanlış</a:t>
            </a:r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 biçiminde doldurunuz.</a:t>
            </a:r>
            <a:endParaRPr lang="tr-TR" sz="32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30369686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39800" y="778251"/>
            <a:ext cx="101769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</a:rPr>
              <a:t>19.</a:t>
            </a:r>
          </a:p>
          <a:p>
            <a:r>
              <a:rPr lang="tr-TR" sz="3200" dirty="0" smtClean="0">
                <a:solidFill>
                  <a:srgbClr val="00B050"/>
                </a:solidFill>
              </a:rPr>
              <a:t>Aşağıdakilerden kaç tanesi işlem görmüş üründür?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245" y="2495547"/>
            <a:ext cx="1580488" cy="155151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863" y="2505071"/>
            <a:ext cx="1990594" cy="155151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318" y="2495548"/>
            <a:ext cx="1996017" cy="155151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645" y="2514595"/>
            <a:ext cx="1800357" cy="154199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351" y="4486274"/>
            <a:ext cx="1831049" cy="1541993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632" y="4512012"/>
            <a:ext cx="2210518" cy="154199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050" y="4425794"/>
            <a:ext cx="2056716" cy="1593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60451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39800" y="778251"/>
            <a:ext cx="1017693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</a:rPr>
              <a:t>19.</a:t>
            </a:r>
          </a:p>
          <a:p>
            <a:r>
              <a:rPr lang="tr-TR" sz="3200" dirty="0" smtClean="0">
                <a:solidFill>
                  <a:srgbClr val="00B050"/>
                </a:solidFill>
              </a:rPr>
              <a:t>Aşağıdakilerden kaç tanesi işlem gör</a:t>
            </a:r>
            <a:r>
              <a:rPr lang="tr-TR" sz="3200" u="sng" dirty="0" smtClean="0">
                <a:solidFill>
                  <a:srgbClr val="00B050"/>
                </a:solidFill>
              </a:rPr>
              <a:t>me</a:t>
            </a:r>
            <a:r>
              <a:rPr lang="tr-TR" sz="3200" dirty="0" smtClean="0">
                <a:solidFill>
                  <a:srgbClr val="00B050"/>
                </a:solidFill>
              </a:rPr>
              <a:t>miş üründür?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245" y="2495547"/>
            <a:ext cx="1580488" cy="1551517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36863" y="2505071"/>
            <a:ext cx="1990594" cy="1551517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0318" y="2495548"/>
            <a:ext cx="1996017" cy="1551517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645" y="2514595"/>
            <a:ext cx="1800357" cy="1541993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3351" y="4486274"/>
            <a:ext cx="1831049" cy="1541993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632" y="4512012"/>
            <a:ext cx="2210518" cy="1541995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8050" y="4425794"/>
            <a:ext cx="2056716" cy="159347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6061275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39800" y="778251"/>
            <a:ext cx="10176933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</a:rPr>
              <a:t>20. </a:t>
            </a:r>
          </a:p>
          <a:p>
            <a:r>
              <a:rPr lang="tr-TR" sz="3200" dirty="0" smtClean="0">
                <a:solidFill>
                  <a:srgbClr val="00B050"/>
                </a:solidFill>
              </a:rPr>
              <a:t>Bilinçli bir tüketici alışverişe çıkmadan önce mutlaka aşağıdakilerden hangisini yapmalıdır?</a:t>
            </a:r>
          </a:p>
          <a:p>
            <a:endParaRPr lang="tr-TR" sz="3200" dirty="0">
              <a:solidFill>
                <a:srgbClr val="0070C0"/>
              </a:solidFill>
            </a:endParaRP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70C0"/>
                </a:solidFill>
              </a:rPr>
              <a:t>Liste	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70C0"/>
                </a:solidFill>
              </a:rPr>
              <a:t>Bütçe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70C0"/>
                </a:solidFill>
              </a:rPr>
              <a:t>TSE belgesi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70C0"/>
                </a:solidFill>
              </a:rPr>
              <a:t>Son kullanma tarihi </a:t>
            </a:r>
          </a:p>
          <a:p>
            <a:endParaRPr lang="tr-TR" sz="3200" b="1" i="1" u="sng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877449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27100" y="1117600"/>
            <a:ext cx="10337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2.</a:t>
            </a:r>
          </a:p>
          <a:p>
            <a:r>
              <a:rPr lang="tr-TR" sz="3200" dirty="0" smtClean="0">
                <a:solidFill>
                  <a:schemeClr val="accent6">
                    <a:lumMod val="50000"/>
                  </a:schemeClr>
                </a:solidFill>
              </a:rPr>
              <a:t>Aşağıda verilen ihtiyaçlarımızı eşleştirdiğimizde hangisi açıkta kalır?</a:t>
            </a:r>
          </a:p>
          <a:p>
            <a:endParaRPr lang="tr-TR" sz="3200" dirty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tr-TR" sz="3200" dirty="0" smtClean="0">
                <a:solidFill>
                  <a:srgbClr val="C00000"/>
                </a:solidFill>
              </a:rPr>
              <a:t>Gıda İhtiyacı                                      Oduncu</a:t>
            </a:r>
          </a:p>
          <a:p>
            <a:r>
              <a:rPr lang="tr-TR" sz="3200" dirty="0" smtClean="0">
                <a:solidFill>
                  <a:srgbClr val="C00000"/>
                </a:solidFill>
              </a:rPr>
              <a:t>Giyim İhtiyacı										Market</a:t>
            </a:r>
          </a:p>
          <a:p>
            <a:r>
              <a:rPr lang="tr-TR" sz="3200" dirty="0" smtClean="0">
                <a:solidFill>
                  <a:srgbClr val="C00000"/>
                </a:solidFill>
              </a:rPr>
              <a:t>Yakacak ihtiyacı									Mağaza</a:t>
            </a:r>
          </a:p>
          <a:p>
            <a:r>
              <a:rPr lang="tr-TR" sz="3200" dirty="0" smtClean="0">
                <a:solidFill>
                  <a:srgbClr val="C00000"/>
                </a:solidFill>
              </a:rPr>
              <a:t>Sağlık ihtiyacı										Hastane</a:t>
            </a:r>
          </a:p>
          <a:p>
            <a:r>
              <a:rPr lang="tr-TR" sz="3200" dirty="0">
                <a:solidFill>
                  <a:srgbClr val="C00000"/>
                </a:solidFill>
              </a:rPr>
              <a:t>	</a:t>
            </a:r>
            <a:r>
              <a:rPr lang="tr-TR" sz="3200" dirty="0" smtClean="0">
                <a:solidFill>
                  <a:srgbClr val="C00000"/>
                </a:solidFill>
              </a:rPr>
              <a:t>													Kasap</a:t>
            </a:r>
            <a:endParaRPr lang="tr-TR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849289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14400" y="927100"/>
            <a:ext cx="103378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C00000"/>
                </a:solidFill>
              </a:rPr>
              <a:t>3.</a:t>
            </a:r>
          </a:p>
          <a:p>
            <a:r>
              <a:rPr lang="tr-TR" sz="3200" dirty="0" smtClean="0">
                <a:solidFill>
                  <a:srgbClr val="C00000"/>
                </a:solidFill>
              </a:rPr>
              <a:t>Aşağıda ekmek üretim hakkında verilen bilgileri oluş sırasına göre sıralayınız.</a:t>
            </a:r>
          </a:p>
          <a:p>
            <a:endParaRPr lang="tr-TR" sz="3200" dirty="0">
              <a:solidFill>
                <a:srgbClr val="C00000"/>
              </a:solidFill>
            </a:endParaRPr>
          </a:p>
          <a:p>
            <a:r>
              <a:rPr lang="tr-TR" sz="3200" dirty="0" smtClean="0">
                <a:solidFill>
                  <a:srgbClr val="C00000"/>
                </a:solidFill>
              </a:rPr>
              <a:t>I. Buğday araçlarla un fabrikasına taşınır.</a:t>
            </a:r>
          </a:p>
          <a:p>
            <a:r>
              <a:rPr lang="tr-TR" sz="3200" dirty="0" smtClean="0">
                <a:solidFill>
                  <a:srgbClr val="C00000"/>
                </a:solidFill>
              </a:rPr>
              <a:t>II. Buğday tohumu tarlaya ekilir.</a:t>
            </a:r>
          </a:p>
          <a:p>
            <a:r>
              <a:rPr lang="tr-TR" sz="3200" dirty="0" smtClean="0">
                <a:solidFill>
                  <a:srgbClr val="C00000"/>
                </a:solidFill>
              </a:rPr>
              <a:t>III. Soframızda ekmeği yeriz.</a:t>
            </a:r>
          </a:p>
          <a:p>
            <a:r>
              <a:rPr lang="tr-TR" sz="3200" dirty="0" smtClean="0">
                <a:solidFill>
                  <a:srgbClr val="C00000"/>
                </a:solidFill>
              </a:rPr>
              <a:t>IV. Un fabrikasından unu alan fırıncı ekmek yapar.</a:t>
            </a:r>
            <a:endParaRPr lang="tr-TR" sz="32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48307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14400" y="927100"/>
            <a:ext cx="10337800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0070C0"/>
                </a:solidFill>
              </a:rPr>
              <a:t>4</a:t>
            </a:r>
            <a:r>
              <a:rPr lang="tr-TR" sz="3200" dirty="0" smtClean="0">
                <a:solidFill>
                  <a:srgbClr val="0070C0"/>
                </a:solidFill>
              </a:rPr>
              <a:t>.</a:t>
            </a:r>
          </a:p>
          <a:p>
            <a:r>
              <a:rPr lang="tr-TR" sz="3200" dirty="0" smtClean="0">
                <a:solidFill>
                  <a:srgbClr val="0070C0"/>
                </a:solidFill>
              </a:rPr>
              <a:t>İhtiyaçlar ve isteklerin karşılanması ile ilgili olarak aşağıdaki ifadelerden hangisi doğrudur?</a:t>
            </a:r>
          </a:p>
          <a:p>
            <a:endParaRPr lang="tr-TR" sz="3200" dirty="0"/>
          </a:p>
          <a:p>
            <a:pPr marL="514350" indent="-514350">
              <a:buAutoNum type="alphaUcPeriod"/>
            </a:pPr>
            <a:r>
              <a:rPr lang="tr-TR" sz="3200" dirty="0" smtClean="0"/>
              <a:t>İhtiyaçlar ve isteklerin hepsi karşılanmalıdır.</a:t>
            </a:r>
          </a:p>
          <a:p>
            <a:pPr marL="514350" indent="-514350">
              <a:buAutoNum type="alphaUcPeriod"/>
            </a:pPr>
            <a:r>
              <a:rPr lang="tr-TR" sz="3200" dirty="0" smtClean="0"/>
              <a:t>Öncelikle isteklerimizi almalıyız.</a:t>
            </a:r>
          </a:p>
          <a:p>
            <a:pPr marL="514350" indent="-514350">
              <a:buAutoNum type="alphaUcPeriod"/>
            </a:pPr>
            <a:r>
              <a:rPr lang="tr-TR" sz="3200" dirty="0" smtClean="0"/>
              <a:t>Öncelikle ihtiyaçlarımızı almalıyız.</a:t>
            </a:r>
          </a:p>
          <a:p>
            <a:pPr marL="514350" indent="-514350">
              <a:buAutoNum type="alphaUcPeriod"/>
            </a:pPr>
            <a:r>
              <a:rPr lang="tr-TR" sz="3200" dirty="0" smtClean="0"/>
              <a:t>İsteklerimizin yerine getirilmesi için ailemize baskı yapmalıyız.</a:t>
            </a:r>
          </a:p>
        </p:txBody>
      </p:sp>
    </p:spTree>
    <p:extLst>
      <p:ext uri="{BB962C8B-B14F-4D97-AF65-F5344CB8AC3E}">
        <p14:creationId xmlns="" xmlns:p14="http://schemas.microsoft.com/office/powerpoint/2010/main" val="40175555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14400" y="927100"/>
            <a:ext cx="1033780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50"/>
                </a:solidFill>
              </a:rPr>
              <a:t>5.Herhengi bir ürünü satın alırken aşağıdakilerden hangisine mutlaka dikkat etmeliyiz</a:t>
            </a:r>
            <a:r>
              <a:rPr lang="tr-TR" sz="3200" dirty="0" smtClean="0">
                <a:solidFill>
                  <a:srgbClr val="0070C0"/>
                </a:solidFill>
              </a:rPr>
              <a:t>?</a:t>
            </a:r>
          </a:p>
          <a:p>
            <a:endParaRPr lang="tr-TR" sz="3200" dirty="0">
              <a:solidFill>
                <a:srgbClr val="0070C0"/>
              </a:solidFill>
            </a:endParaRP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70C0"/>
                </a:solidFill>
              </a:rPr>
              <a:t>Son kullanma tarihine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70C0"/>
                </a:solidFill>
              </a:rPr>
              <a:t>Ürünün nerede üretildiğine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70C0"/>
                </a:solidFill>
              </a:rPr>
              <a:t>Ürünün üretici markasına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0070C0"/>
                </a:solidFill>
              </a:rPr>
              <a:t>Ürünün kabının rengine</a:t>
            </a:r>
          </a:p>
        </p:txBody>
      </p:sp>
    </p:spTree>
    <p:extLst>
      <p:ext uri="{BB962C8B-B14F-4D97-AF65-F5344CB8AC3E}">
        <p14:creationId xmlns="" xmlns:p14="http://schemas.microsoft.com/office/powerpoint/2010/main" val="40406130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14400" y="927100"/>
            <a:ext cx="103378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70C0"/>
                </a:solidFill>
              </a:rPr>
              <a:t>6.</a:t>
            </a:r>
          </a:p>
          <a:p>
            <a:r>
              <a:rPr lang="tr-TR" sz="3200" dirty="0" smtClean="0">
                <a:solidFill>
                  <a:srgbClr val="0070C0"/>
                </a:solidFill>
              </a:rPr>
              <a:t>Okul alışverişine çıkan biri aşağıdakilerden hangisini alması doğru olmaz?</a:t>
            </a:r>
          </a:p>
          <a:p>
            <a:endParaRPr lang="tr-TR" sz="3200" dirty="0">
              <a:solidFill>
                <a:srgbClr val="C00000"/>
              </a:solidFill>
            </a:endParaRP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C00000"/>
                </a:solidFill>
              </a:rPr>
              <a:t>Silgi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C00000"/>
                </a:solidFill>
              </a:rPr>
              <a:t>Kalem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C00000"/>
                </a:solidFill>
              </a:rPr>
              <a:t>Sözlük</a:t>
            </a:r>
          </a:p>
          <a:p>
            <a:pPr marL="514350" indent="-514350">
              <a:buAutoNum type="alphaUcPeriod"/>
            </a:pPr>
            <a:r>
              <a:rPr lang="tr-TR" sz="3200" dirty="0" smtClean="0">
                <a:solidFill>
                  <a:srgbClr val="C00000"/>
                </a:solidFill>
              </a:rPr>
              <a:t>DVD</a:t>
            </a:r>
          </a:p>
        </p:txBody>
      </p:sp>
    </p:spTree>
    <p:extLst>
      <p:ext uri="{BB962C8B-B14F-4D97-AF65-F5344CB8AC3E}">
        <p14:creationId xmlns="" xmlns:p14="http://schemas.microsoft.com/office/powerpoint/2010/main" val="1999918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14400" y="927100"/>
            <a:ext cx="103378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>
                <a:solidFill>
                  <a:srgbClr val="0070C0"/>
                </a:solidFill>
              </a:rPr>
              <a:t>7</a:t>
            </a:r>
            <a:r>
              <a:rPr lang="tr-TR" sz="3200" dirty="0" smtClean="0">
                <a:solidFill>
                  <a:srgbClr val="0070C0"/>
                </a:solidFill>
              </a:rPr>
              <a:t>.</a:t>
            </a:r>
          </a:p>
          <a:p>
            <a:r>
              <a:rPr lang="tr-TR" sz="3200" dirty="0" smtClean="0">
                <a:solidFill>
                  <a:srgbClr val="0070C0"/>
                </a:solidFill>
              </a:rPr>
              <a:t>Aşağıdaki ürünlerden istek olanları belirleyiniz.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7274" y="3222096"/>
            <a:ext cx="1878193" cy="2004318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7068" y="3222096"/>
            <a:ext cx="2709332" cy="2004318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010" y="3222096"/>
            <a:ext cx="1766183" cy="2004318"/>
          </a:xfrm>
          <a:prstGeom prst="rect">
            <a:avLst/>
          </a:prstGeom>
        </p:spPr>
      </p:pic>
      <p:pic>
        <p:nvPicPr>
          <p:cNvPr id="6" name="Resim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7958" y="3179036"/>
            <a:ext cx="1839383" cy="20212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4428917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etin kutusu 1"/>
          <p:cNvSpPr txBox="1"/>
          <p:nvPr/>
        </p:nvSpPr>
        <p:spPr>
          <a:xfrm>
            <a:off x="914400" y="927100"/>
            <a:ext cx="1033780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70C0"/>
                </a:solidFill>
              </a:rPr>
              <a:t>8.</a:t>
            </a:r>
          </a:p>
          <a:p>
            <a:r>
              <a:rPr lang="tr-TR" sz="3200" dirty="0" smtClean="0">
                <a:solidFill>
                  <a:srgbClr val="0070C0"/>
                </a:solidFill>
              </a:rPr>
              <a:t>Aşağıdaki ürünlerden ihtiyaç olanların sayısı kaç tanedir?</a:t>
            </a:r>
          </a:p>
          <a:p>
            <a:endParaRPr lang="tr-TR" sz="3200" dirty="0">
              <a:solidFill>
                <a:srgbClr val="0070C0"/>
              </a:solidFill>
            </a:endParaRPr>
          </a:p>
          <a:p>
            <a:endParaRPr lang="tr-TR" sz="3200" dirty="0" smtClean="0">
              <a:solidFill>
                <a:srgbClr val="0070C0"/>
              </a:solidFill>
            </a:endParaRPr>
          </a:p>
          <a:p>
            <a:endParaRPr lang="tr-TR" sz="3200" dirty="0">
              <a:solidFill>
                <a:srgbClr val="0070C0"/>
              </a:solidFill>
            </a:endParaRPr>
          </a:p>
          <a:p>
            <a:endParaRPr lang="tr-TR" sz="3200" dirty="0" smtClean="0">
              <a:solidFill>
                <a:srgbClr val="0070C0"/>
              </a:solidFill>
            </a:endParaRPr>
          </a:p>
          <a:p>
            <a:endParaRPr lang="tr-TR" sz="3200" dirty="0" smtClean="0">
              <a:solidFill>
                <a:srgbClr val="0070C0"/>
              </a:solidFill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680229"/>
            <a:ext cx="1878193" cy="2004318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73744" y="2680229"/>
            <a:ext cx="1766183" cy="2004318"/>
          </a:xfrm>
          <a:prstGeom prst="rect">
            <a:avLst/>
          </a:prstGeom>
        </p:spPr>
      </p:pic>
      <p:pic>
        <p:nvPicPr>
          <p:cNvPr id="9" name="Resim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1078" y="2680229"/>
            <a:ext cx="2709332" cy="2004318"/>
          </a:xfrm>
          <a:prstGeom prst="rect">
            <a:avLst/>
          </a:prstGeom>
        </p:spPr>
      </p:pic>
      <p:pic>
        <p:nvPicPr>
          <p:cNvPr id="10" name="Resim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11561" y="2663294"/>
            <a:ext cx="1839383" cy="2021253"/>
          </a:xfrm>
          <a:prstGeom prst="rect">
            <a:avLst/>
          </a:prstGeom>
        </p:spPr>
      </p:pic>
      <p:pic>
        <p:nvPicPr>
          <p:cNvPr id="11" name="Resim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5572" y="4958973"/>
            <a:ext cx="2363790" cy="1753130"/>
          </a:xfrm>
          <a:prstGeom prst="rect">
            <a:avLst/>
          </a:prstGeom>
        </p:spPr>
      </p:pic>
      <p:pic>
        <p:nvPicPr>
          <p:cNvPr id="12" name="Resim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096" y="4949977"/>
            <a:ext cx="2600325" cy="176212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350324072"/>
      </p:ext>
    </p:extLst>
  </p:cSld>
  <p:clrMapOvr>
    <a:masterClrMapping/>
  </p:clrMapOvr>
</p:sld>
</file>

<file path=ppt/theme/theme1.xml><?xml version="1.0" encoding="utf-8"?>
<a:theme xmlns:a="http://schemas.openxmlformats.org/drawingml/2006/main" name="Damla">
  <a:themeElements>
    <a:clrScheme name="Droplet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Droplet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Droplet" id="{8984A317-299A-4E50-B45D-BFC9EDE2337A}" vid="{A633B6A3-9E7F-4C10-9C98-2517A313436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TM04033925[[fn=Damla]]</Template>
  <TotalTime>77</TotalTime>
  <Words>470</Words>
  <PresentationFormat>Özel</PresentationFormat>
  <Paragraphs>139</Paragraphs>
  <Slides>22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22</vt:i4>
      </vt:variant>
    </vt:vector>
  </HeadingPairs>
  <TitlesOfParts>
    <vt:vector size="23" baseType="lpstr">
      <vt:lpstr>Damla</vt:lpstr>
      <vt:lpstr>5.SInIf  Üretİm, DağItIm ve Tüketİm ÜnİteSİ  Etkİnlİk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2016-02-24T09:31:06Z</dcterms:created>
  <dcterms:modified xsi:type="dcterms:W3CDTF">2018-02-21T13:59:17Z</dcterms:modified>
  <cp:category>www.sorubak.com</cp:category>
</cp:coreProperties>
</file>