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5"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1878" y="-82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2155550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3149930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289833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4194069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1528117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1801314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2844797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241329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3560911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2611365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8988248-AB02-41D5-9410-EF7D2B823D22}" type="datetimeFigureOut">
              <a:rPr lang="tr-TR" smtClean="0"/>
              <a:pPr/>
              <a:t>12/03/2018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1878736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88248-AB02-41D5-9410-EF7D2B823D22}" type="datetimeFigureOut">
              <a:rPr lang="tr-TR" smtClean="0"/>
              <a:pPr/>
              <a:t>12/03/2018</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1A7075-7D45-4993-9633-591A9B1F3FEF}" type="slidenum">
              <a:rPr lang="tr-TR" smtClean="0"/>
              <a:pPr/>
              <a:t>‹#›</a:t>
            </a:fld>
            <a:endParaRPr lang="tr-TR"/>
          </a:p>
        </p:txBody>
      </p:sp>
    </p:spTree>
    <p:extLst>
      <p:ext uri="{BB962C8B-B14F-4D97-AF65-F5344CB8AC3E}">
        <p14:creationId xmlns:p14="http://schemas.microsoft.com/office/powerpoint/2010/main" xmlns="" val="7029866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image" Target="../media/image46.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image" Target="../media/image64.jpeg"/><Relationship Id="rId4" Type="http://schemas.openxmlformats.org/officeDocument/2006/relationships/image" Target="../media/image58.jpeg"/><Relationship Id="rId9" Type="http://schemas.openxmlformats.org/officeDocument/2006/relationships/image" Target="../media/image6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 Id="rId9" Type="http://schemas.openxmlformats.org/officeDocument/2006/relationships/image" Target="../media/image7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image" Target="../media/image90.jpeg"/><Relationship Id="rId1" Type="http://schemas.openxmlformats.org/officeDocument/2006/relationships/slideLayout" Target="../slideLayouts/slideLayout7.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 Id="rId9" Type="http://schemas.openxmlformats.org/officeDocument/2006/relationships/image" Target="../media/image9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419367" y="450376"/>
            <a:ext cx="9248632" cy="1746914"/>
          </a:xfrm>
        </p:spPr>
        <p:txBody>
          <a:bodyPr>
            <a:normAutofit/>
          </a:bodyPr>
          <a:lstStyle/>
          <a:p>
            <a:r>
              <a:rPr lang="tr-TR" b="1" spc="6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GELENEKSEL TÜRK MUTFAĞI</a:t>
            </a:r>
            <a:endParaRPr lang="tr-TR" b="1" spc="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Alt Başlık 2"/>
          <p:cNvSpPr>
            <a:spLocks noGrp="1"/>
          </p:cNvSpPr>
          <p:nvPr>
            <p:ph type="subTitle" idx="1"/>
          </p:nvPr>
        </p:nvSpPr>
        <p:spPr>
          <a:xfrm>
            <a:off x="1524000" y="2347415"/>
            <a:ext cx="9143999" cy="3930555"/>
          </a:xfrm>
        </p:spPr>
        <p:txBody>
          <a:bodyPr>
            <a:noAutofit/>
          </a:bodyPr>
          <a:lstStyle/>
          <a:p>
            <a:r>
              <a:rPr lang="tr-TR" sz="3600" dirty="0" smtClean="0">
                <a:solidFill>
                  <a:srgbClr val="FF0000"/>
                </a:solidFill>
              </a:rPr>
              <a:t>Dünyanın sayılı mutfaklarından (</a:t>
            </a:r>
            <a:r>
              <a:rPr lang="tr-TR" sz="3600" dirty="0" err="1" smtClean="0">
                <a:solidFill>
                  <a:srgbClr val="FF0000"/>
                </a:solidFill>
              </a:rPr>
              <a:t>çin</a:t>
            </a:r>
            <a:r>
              <a:rPr lang="tr-TR" sz="3600" dirty="0" smtClean="0">
                <a:solidFill>
                  <a:srgbClr val="FF0000"/>
                </a:solidFill>
              </a:rPr>
              <a:t>, İtalyan, Fransız, Meksika) biri olan Türk mutfağı, Türkiye’nin ulusal mutfağıdır. </a:t>
            </a:r>
          </a:p>
          <a:p>
            <a:r>
              <a:rPr lang="tr-TR" sz="3600" dirty="0" smtClean="0">
                <a:solidFill>
                  <a:srgbClr val="FF0000"/>
                </a:solidFill>
              </a:rPr>
              <a:t>Yöreden yöreye farklılaşan ürünleriyle Osmanlı mutfağının mirasçısı olan Türk mutfağı, balkan ve Ortadoğu mutfaklarını etkilemiş aynı zamanda bu mutfaklardan da etkilenmiştir</a:t>
            </a:r>
            <a:r>
              <a:rPr lang="tr-TR" sz="3600" dirty="0" smtClean="0"/>
              <a:t>.</a:t>
            </a:r>
            <a:endParaRPr lang="tr-TR" sz="3600" dirty="0"/>
          </a:p>
        </p:txBody>
      </p:sp>
    </p:spTree>
    <p:extLst>
      <p:ext uri="{BB962C8B-B14F-4D97-AF65-F5344CB8AC3E}">
        <p14:creationId xmlns:p14="http://schemas.microsoft.com/office/powerpoint/2010/main" xmlns="" val="2990566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
            <a:ext cx="3082119" cy="2115403"/>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82119" y="-1"/>
            <a:ext cx="3004782" cy="2095500"/>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086901" y="-1"/>
            <a:ext cx="2857500" cy="2095500"/>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944400" y="0"/>
            <a:ext cx="3247599" cy="2095499"/>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2115402"/>
            <a:ext cx="3082119" cy="2143125"/>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082119" y="2115402"/>
            <a:ext cx="3004782" cy="2095500"/>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086901" y="2095498"/>
            <a:ext cx="2857498" cy="2115403"/>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944399" y="2095497"/>
            <a:ext cx="3247601" cy="2115404"/>
          </a:xfrm>
          <a:prstGeom prst="rect">
            <a:avLst/>
          </a:prstGeom>
        </p:spPr>
      </p:pic>
      <p:pic>
        <p:nvPicPr>
          <p:cNvPr id="10" name="Resim 9"/>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 y="4230805"/>
            <a:ext cx="3082119" cy="2627195"/>
          </a:xfrm>
          <a:prstGeom prst="rect">
            <a:avLst/>
          </a:prstGeom>
        </p:spPr>
      </p:pic>
      <p:pic>
        <p:nvPicPr>
          <p:cNvPr id="11" name="Resim 10"/>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3082117" y="4210900"/>
            <a:ext cx="3004782" cy="2647099"/>
          </a:xfrm>
          <a:prstGeom prst="rect">
            <a:avLst/>
          </a:prstGeom>
        </p:spPr>
      </p:pic>
      <p:pic>
        <p:nvPicPr>
          <p:cNvPr id="12" name="Resim 11"/>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6086899" y="4210899"/>
            <a:ext cx="2857498" cy="2647100"/>
          </a:xfrm>
          <a:prstGeom prst="rect">
            <a:avLst/>
          </a:prstGeom>
        </p:spPr>
      </p:pic>
      <p:pic>
        <p:nvPicPr>
          <p:cNvPr id="13" name="Resim 12"/>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8944394" y="4210898"/>
            <a:ext cx="3247605" cy="2647102"/>
          </a:xfrm>
          <a:prstGeom prst="rect">
            <a:avLst/>
          </a:prstGeom>
        </p:spPr>
      </p:pic>
    </p:spTree>
    <p:extLst>
      <p:ext uri="{BB962C8B-B14F-4D97-AF65-F5344CB8AC3E}">
        <p14:creationId xmlns:p14="http://schemas.microsoft.com/office/powerpoint/2010/main" xmlns="" val="115720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
            <a:ext cx="12191999" cy="2554545"/>
          </a:xfrm>
          <a:prstGeom prst="rect">
            <a:avLst/>
          </a:prstGeom>
        </p:spPr>
        <p:txBody>
          <a:bodyPr wrap="square">
            <a:spAutoFit/>
          </a:bodyPr>
          <a:lstStyle/>
          <a:p>
            <a:pPr algn="ctr"/>
            <a:r>
              <a:rPr lang="tr-TR" sz="3200" dirty="0" smtClean="0">
                <a:solidFill>
                  <a:srgbClr val="002060"/>
                </a:solidFill>
                <a:latin typeface="Times New Roman" panose="02020603050405020304" pitchFamily="18" charset="0"/>
                <a:cs typeface="Times New Roman" panose="02020603050405020304" pitchFamily="18" charset="0"/>
              </a:rPr>
              <a:t>SEBZE YEMEKLERİ</a:t>
            </a:r>
          </a:p>
          <a:p>
            <a:r>
              <a:rPr lang="tr-TR" sz="3200" dirty="0" smtClean="0">
                <a:solidFill>
                  <a:srgbClr val="FF0000"/>
                </a:solidFill>
                <a:latin typeface="Times New Roman" panose="02020603050405020304" pitchFamily="18" charset="0"/>
                <a:cs typeface="Times New Roman" panose="02020603050405020304" pitchFamily="18" charset="0"/>
              </a:rPr>
              <a:t>Türk mutfağı sebze yemekleri açısından çok büyük bir çeşitliliğe sahip bir mutfaktır. Dolmalar ve sarmalar, etli sebze yemekleri, kızartma sebzeler ve zeytinyağlıların sayısız çeşitleri mevcuttur. Dolmalar ve sarmalar hem etli hem de etsiz (Yalancı Dolma) olarak hazırlanabilirler</a:t>
            </a:r>
            <a:r>
              <a:rPr lang="tr-TR" dirty="0" smtClean="0">
                <a:solidFill>
                  <a:srgbClr val="FF0000"/>
                </a:solidFill>
              </a:rPr>
              <a:t>. </a:t>
            </a:r>
            <a:endParaRPr lang="tr-TR" dirty="0">
              <a:solidFill>
                <a:srgbClr val="FF0000"/>
              </a:solidFill>
            </a:endParaRPr>
          </a:p>
        </p:txBody>
      </p:sp>
      <p:sp>
        <p:nvSpPr>
          <p:cNvPr id="3" name="Dikdörtgen 2"/>
          <p:cNvSpPr/>
          <p:nvPr/>
        </p:nvSpPr>
        <p:spPr>
          <a:xfrm>
            <a:off x="-1" y="2554544"/>
            <a:ext cx="12191999" cy="4524315"/>
          </a:xfrm>
          <a:prstGeom prst="rect">
            <a:avLst/>
          </a:prstGeom>
        </p:spPr>
        <p:txBody>
          <a:bodyPr wrap="square">
            <a:spAutoFit/>
          </a:bodyPr>
          <a:lstStyle/>
          <a:p>
            <a:pPr algn="ctr"/>
            <a:r>
              <a:rPr lang="tr-TR" sz="3600" dirty="0" smtClean="0">
                <a:latin typeface="Times New Roman" panose="02020603050405020304" pitchFamily="18" charset="0"/>
                <a:cs typeface="Times New Roman" panose="02020603050405020304" pitchFamily="18" charset="0"/>
              </a:rPr>
              <a:t>Sebze yemeği çeşitleri</a:t>
            </a:r>
          </a:p>
          <a:p>
            <a:r>
              <a:rPr lang="tr-TR" sz="3600" dirty="0" smtClean="0">
                <a:latin typeface="Times New Roman" panose="02020603050405020304" pitchFamily="18" charset="0"/>
                <a:cs typeface="Times New Roman" panose="02020603050405020304" pitchFamily="18" charset="0"/>
              </a:rPr>
              <a:t>Biber Dolması, Damat Dolması, Domates Dolması, Ekmek Dolması, Ekşili Dolma, Ekşili Kış Dolması, Kabak Dolması, Kereviz Dolması, Lahana Sarması, Pırasa Sarması, Soğan Dolması, Kabak Çiçeği Dolması, Nohutlu Patlıcan Dolması, Pekmezli Ayva Dolması, Patlıcan Dolması, Şekerli Ayva Dolması, Şalgam Dolması, Yaprak Sarması, Dolma ve Sarmalar, Fasulye </a:t>
            </a:r>
            <a:r>
              <a:rPr lang="tr-TR" sz="3600" dirty="0" err="1" smtClean="0">
                <a:latin typeface="Times New Roman" panose="02020603050405020304" pitchFamily="18" charset="0"/>
                <a:cs typeface="Times New Roman" panose="02020603050405020304" pitchFamily="18" charset="0"/>
              </a:rPr>
              <a:t>Dible</a:t>
            </a:r>
            <a:r>
              <a:rPr lang="tr-TR" sz="3600" dirty="0" smtClean="0">
                <a:latin typeface="Times New Roman" panose="02020603050405020304" pitchFamily="18" charset="0"/>
                <a:cs typeface="Times New Roman" panose="02020603050405020304" pitchFamily="18" charset="0"/>
              </a:rPr>
              <a:t> (</a:t>
            </a:r>
            <a:r>
              <a:rPr lang="tr-TR" sz="3600" dirty="0" err="1" smtClean="0">
                <a:latin typeface="Times New Roman" panose="02020603050405020304" pitchFamily="18" charset="0"/>
                <a:cs typeface="Times New Roman" panose="02020603050405020304" pitchFamily="18" charset="0"/>
              </a:rPr>
              <a:t>zetyinyağlı</a:t>
            </a:r>
            <a:r>
              <a:rPr lang="tr-TR" sz="3600" dirty="0" smtClean="0">
                <a:latin typeface="Times New Roman" panose="02020603050405020304" pitchFamily="18" charset="0"/>
                <a:cs typeface="Times New Roman" panose="02020603050405020304" pitchFamily="18" charset="0"/>
              </a:rPr>
              <a:t> pirinçli fasulye)</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93488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 y="-1"/>
            <a:ext cx="8459255" cy="3248167"/>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3248166"/>
            <a:ext cx="8459253" cy="3248166"/>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459252" y="-1"/>
            <a:ext cx="3732748" cy="3472426"/>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459252" y="3472425"/>
            <a:ext cx="3732749" cy="3023907"/>
          </a:xfrm>
          <a:prstGeom prst="rect">
            <a:avLst/>
          </a:prstGeom>
        </p:spPr>
      </p:pic>
    </p:spTree>
    <p:extLst>
      <p:ext uri="{BB962C8B-B14F-4D97-AF65-F5344CB8AC3E}">
        <p14:creationId xmlns:p14="http://schemas.microsoft.com/office/powerpoint/2010/main" xmlns="" val="3045517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40227"/>
            <a:ext cx="12192000" cy="6740307"/>
          </a:xfrm>
          <a:prstGeom prst="rect">
            <a:avLst/>
          </a:prstGeom>
        </p:spPr>
        <p:txBody>
          <a:bodyPr wrap="square">
            <a:sp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HAMUR İŞLERİ</a:t>
            </a:r>
          </a:p>
          <a:p>
            <a:r>
              <a:rPr lang="tr-TR" sz="3600" dirty="0" smtClean="0">
                <a:solidFill>
                  <a:srgbClr val="C00000"/>
                </a:solidFill>
                <a:latin typeface="Times New Roman" panose="02020603050405020304" pitchFamily="18" charset="0"/>
                <a:cs typeface="Times New Roman" panose="02020603050405020304" pitchFamily="18" charset="0"/>
              </a:rPr>
              <a:t>Lahmacun, pide ve börekler Türk mutfağının en sevilen hamur işleri arasındadır. Ayrıca pilav ve makarnalar da bu sınıfa katıldığında çok geniş bir çeşitlilik ortaya çıkar.</a:t>
            </a:r>
          </a:p>
          <a:p>
            <a:r>
              <a:rPr lang="tr-TR" sz="3600" dirty="0" smtClean="0">
                <a:solidFill>
                  <a:srgbClr val="C00000"/>
                </a:solidFill>
                <a:latin typeface="Times New Roman" panose="02020603050405020304" pitchFamily="18" charset="0"/>
                <a:cs typeface="Times New Roman" panose="02020603050405020304" pitchFamily="18" charset="0"/>
              </a:rPr>
              <a:t>                            Hamur işi çeşitleri</a:t>
            </a:r>
          </a:p>
          <a:p>
            <a:r>
              <a:rPr lang="tr-TR" sz="3600" dirty="0" smtClean="0">
                <a:solidFill>
                  <a:srgbClr val="C00000"/>
                </a:solidFill>
                <a:latin typeface="Times New Roman" panose="02020603050405020304" pitchFamily="18" charset="0"/>
                <a:cs typeface="Times New Roman" panose="02020603050405020304" pitchFamily="18" charset="0"/>
              </a:rPr>
              <a:t>Alt-üst böreği, Bohça böreği, Cevizli çörek, </a:t>
            </a:r>
            <a:r>
              <a:rPr lang="tr-TR" sz="3600" dirty="0" err="1" smtClean="0">
                <a:solidFill>
                  <a:srgbClr val="C00000"/>
                </a:solidFill>
                <a:latin typeface="Times New Roman" panose="02020603050405020304" pitchFamily="18" charset="0"/>
                <a:cs typeface="Times New Roman" panose="02020603050405020304" pitchFamily="18" charset="0"/>
              </a:rPr>
              <a:t>Cizleme</a:t>
            </a:r>
            <a:r>
              <a:rPr lang="tr-TR" sz="3600" dirty="0" smtClean="0">
                <a:solidFill>
                  <a:srgbClr val="C00000"/>
                </a:solidFill>
                <a:latin typeface="Times New Roman" panose="02020603050405020304" pitchFamily="18" charset="0"/>
                <a:cs typeface="Times New Roman" panose="02020603050405020304" pitchFamily="18" charset="0"/>
              </a:rPr>
              <a:t>, Etli ekmek, Etli pide, Fırında tavuklu mantı, </a:t>
            </a:r>
            <a:r>
              <a:rPr lang="tr-TR" sz="3600" dirty="0" err="1" smtClean="0">
                <a:solidFill>
                  <a:srgbClr val="C00000"/>
                </a:solidFill>
                <a:latin typeface="Times New Roman" panose="02020603050405020304" pitchFamily="18" charset="0"/>
                <a:cs typeface="Times New Roman" panose="02020603050405020304" pitchFamily="18" charset="0"/>
              </a:rPr>
              <a:t>Göbete</a:t>
            </a:r>
            <a:r>
              <a:rPr lang="tr-TR" sz="3600" dirty="0" smtClean="0">
                <a:solidFill>
                  <a:srgbClr val="C00000"/>
                </a:solidFill>
                <a:latin typeface="Times New Roman" panose="02020603050405020304" pitchFamily="18" charset="0"/>
                <a:cs typeface="Times New Roman" panose="02020603050405020304" pitchFamily="18" charset="0"/>
              </a:rPr>
              <a:t> böreği, Hamsili börek, Havuçlu </a:t>
            </a:r>
            <a:r>
              <a:rPr lang="tr-TR" sz="3600" dirty="0" err="1" smtClean="0">
                <a:solidFill>
                  <a:srgbClr val="C00000"/>
                </a:solidFill>
                <a:latin typeface="Times New Roman" panose="02020603050405020304" pitchFamily="18" charset="0"/>
                <a:cs typeface="Times New Roman" panose="02020603050405020304" pitchFamily="18" charset="0"/>
              </a:rPr>
              <a:t>gözleme,Ispanaklı</a:t>
            </a:r>
            <a:r>
              <a:rPr lang="tr-TR" sz="3600" dirty="0" smtClean="0">
                <a:solidFill>
                  <a:srgbClr val="C00000"/>
                </a:solidFill>
                <a:latin typeface="Times New Roman" panose="02020603050405020304" pitchFamily="18" charset="0"/>
                <a:cs typeface="Times New Roman" panose="02020603050405020304" pitchFamily="18" charset="0"/>
              </a:rPr>
              <a:t> gözleme, Ispanaklı börek, Ispanaklı Tandır böreği, Ispanaklı Yufka </a:t>
            </a:r>
            <a:r>
              <a:rPr lang="tr-TR" sz="3600" dirty="0" err="1" smtClean="0">
                <a:solidFill>
                  <a:srgbClr val="C00000"/>
                </a:solidFill>
                <a:latin typeface="Times New Roman" panose="02020603050405020304" pitchFamily="18" charset="0"/>
                <a:cs typeface="Times New Roman" panose="02020603050405020304" pitchFamily="18" charset="0"/>
              </a:rPr>
              <a:t>böreği,Kabaklı</a:t>
            </a:r>
            <a:r>
              <a:rPr lang="tr-TR" sz="3600" dirty="0" smtClean="0">
                <a:solidFill>
                  <a:srgbClr val="C00000"/>
                </a:solidFill>
                <a:latin typeface="Times New Roman" panose="02020603050405020304" pitchFamily="18" charset="0"/>
                <a:cs typeface="Times New Roman" panose="02020603050405020304" pitchFamily="18" charset="0"/>
              </a:rPr>
              <a:t> Yufka böreği, Katmer, Kete, Kıymalı gözleme, Kıymalı Yufka böreği, Kıymalı Tandır böreği, Lahmacun, Mantı, Mercimekli bükme böreği, Mercimekli mantı, </a:t>
            </a:r>
            <a:r>
              <a:rPr lang="tr-TR" sz="3600" dirty="0" err="1" smtClean="0">
                <a:solidFill>
                  <a:srgbClr val="C00000"/>
                </a:solidFill>
                <a:latin typeface="Times New Roman" panose="02020603050405020304" pitchFamily="18" charset="0"/>
                <a:cs typeface="Times New Roman" panose="02020603050405020304" pitchFamily="18" charset="0"/>
              </a:rPr>
              <a:t>Nokul</a:t>
            </a:r>
            <a:r>
              <a:rPr lang="tr-TR" sz="3600" dirty="0" smtClean="0">
                <a:solidFill>
                  <a:srgbClr val="C00000"/>
                </a:solidFill>
                <a:latin typeface="Times New Roman" panose="02020603050405020304" pitchFamily="18" charset="0"/>
                <a:cs typeface="Times New Roman" panose="02020603050405020304" pitchFamily="18" charset="0"/>
              </a:rPr>
              <a:t>, Paşa mantısı, Peynirli gözleme…</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19522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686925" y="-18198"/>
            <a:ext cx="2505075" cy="2454036"/>
          </a:xfrm>
          <a:prstGeom prst="rect">
            <a:avLst/>
          </a:prstGeom>
        </p:spPr>
      </p:pic>
      <p:pic>
        <p:nvPicPr>
          <p:cNvPr id="3" name="Resim 2"/>
          <p:cNvPicPr>
            <a:picLocks noChangeAspect="1"/>
          </p:cNvPicPr>
          <p:nvPr/>
        </p:nvPicPr>
        <p:blipFill rotWithShape="1">
          <a:blip r:embed="rId3" cstate="print">
            <a:extLst>
              <a:ext uri="{28A0092B-C50C-407E-A947-70E740481C1C}">
                <a14:useLocalDpi xmlns:a14="http://schemas.microsoft.com/office/drawing/2010/main" xmlns="" val="0"/>
              </a:ext>
            </a:extLst>
          </a:blip>
          <a:srcRect l="9786"/>
          <a:stretch/>
        </p:blipFill>
        <p:spPr>
          <a:xfrm>
            <a:off x="6503938" y="0"/>
            <a:ext cx="3326873" cy="2454036"/>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251969" y="0"/>
            <a:ext cx="3251969" cy="2435838"/>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3251969" cy="2435838"/>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 y="2435838"/>
            <a:ext cx="3251969" cy="2026755"/>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251968" y="2435838"/>
            <a:ext cx="3251969" cy="2026755"/>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483501" y="2435838"/>
            <a:ext cx="3347310" cy="2043920"/>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251967" y="4462593"/>
            <a:ext cx="3281767" cy="2395407"/>
          </a:xfrm>
          <a:prstGeom prst="rect">
            <a:avLst/>
          </a:prstGeom>
        </p:spPr>
      </p:pic>
      <p:pic>
        <p:nvPicPr>
          <p:cNvPr id="10" name="Resim 9"/>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9830811" y="2472234"/>
            <a:ext cx="2361189" cy="1990359"/>
          </a:xfrm>
          <a:prstGeom prst="rect">
            <a:avLst/>
          </a:prstGeom>
        </p:spPr>
      </p:pic>
      <p:pic>
        <p:nvPicPr>
          <p:cNvPr id="11" name="Resim 10"/>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9801014" y="4462593"/>
            <a:ext cx="2390986" cy="2395407"/>
          </a:xfrm>
          <a:prstGeom prst="rect">
            <a:avLst/>
          </a:prstGeom>
        </p:spPr>
      </p:pic>
      <p:pic>
        <p:nvPicPr>
          <p:cNvPr id="12" name="Resim 11"/>
          <p:cNvPicPr>
            <a:picLocks noChangeAspect="1"/>
          </p:cNvPicPr>
          <p:nvPr/>
        </p:nvPicPr>
        <p:blipFill rotWithShape="1">
          <a:blip r:embed="rId10" cstate="print">
            <a:extLst>
              <a:ext uri="{28A0092B-C50C-407E-A947-70E740481C1C}">
                <a14:useLocalDpi xmlns:a14="http://schemas.microsoft.com/office/drawing/2010/main" xmlns="" val="0"/>
              </a:ext>
            </a:extLst>
          </a:blip>
          <a:srcRect r="10523"/>
          <a:stretch/>
        </p:blipFill>
        <p:spPr>
          <a:xfrm>
            <a:off x="-1" y="4462593"/>
            <a:ext cx="3220874" cy="2395407"/>
          </a:xfrm>
          <a:prstGeom prst="rect">
            <a:avLst/>
          </a:prstGeom>
        </p:spPr>
      </p:pic>
      <p:pic>
        <p:nvPicPr>
          <p:cNvPr id="13" name="Resim 12"/>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6503937" y="4479758"/>
            <a:ext cx="3326875" cy="2378242"/>
          </a:xfrm>
          <a:prstGeom prst="rect">
            <a:avLst/>
          </a:prstGeom>
        </p:spPr>
      </p:pic>
    </p:spTree>
    <p:extLst>
      <p:ext uri="{BB962C8B-B14F-4D97-AF65-F5344CB8AC3E}">
        <p14:creationId xmlns:p14="http://schemas.microsoft.com/office/powerpoint/2010/main" xmlns="" val="1460225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6477" y="-436305"/>
            <a:ext cx="12192000" cy="7294305"/>
          </a:xfrm>
          <a:prstGeom prst="rect">
            <a:avLst/>
          </a:prstGeom>
        </p:spPr>
        <p:txBody>
          <a:bodyPr wrap="square">
            <a:sp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İÇECEKLER</a:t>
            </a:r>
          </a:p>
          <a:p>
            <a:r>
              <a:rPr lang="tr-TR" sz="3600" dirty="0" smtClean="0">
                <a:solidFill>
                  <a:srgbClr val="C00000"/>
                </a:solidFill>
                <a:latin typeface="Times New Roman" panose="02020603050405020304" pitchFamily="18" charset="0"/>
                <a:cs typeface="Times New Roman" panose="02020603050405020304" pitchFamily="18" charset="0"/>
              </a:rPr>
              <a:t>Yoğurdun sulandırılmasıyla yapılan ayran tamamen Türkiye'ye özgü bir içecektir. Bunun dışında boza, şalgam suyu ve şerbet te Türkiye'nin kendine özgü soğuk içecekleri arasındadır.</a:t>
            </a:r>
          </a:p>
          <a:p>
            <a:r>
              <a:rPr lang="tr-TR" sz="3600" dirty="0" smtClean="0">
                <a:solidFill>
                  <a:srgbClr val="C00000"/>
                </a:solidFill>
                <a:latin typeface="Times New Roman" panose="02020603050405020304" pitchFamily="18" charset="0"/>
                <a:cs typeface="Times New Roman" panose="02020603050405020304" pitchFamily="18" charset="0"/>
              </a:rPr>
              <a:t>Sıcak içecekler arasında Türk kahvesi ve Türk çayı özel bir yer kaplar. Türk kahvesi kabaca çekilmiş kahvenin cezve denilen uzun saplı kaplar içinde pişirilmesiyle hazırlanır. Dünya çapında ün kazanmış olan Türk kahvesi fincan denilen küçük bardaklar içinde servis edilir. Türk çayı günümüzde tercih edilme açısından kahvenin tahtına oturmuş bir sıcak içkidir. İki parça çaydanlık veya semaver kullanılarak toz çaydan hazırlanır. İnce belli çay bardaklarında servis edilir. Türk çayı da hazırlanma yöntemi nedeniyle dünya çapında bir ün kazanmıştır</a:t>
            </a:r>
            <a:r>
              <a:rPr lang="tr-TR" sz="3600" dirty="0" smtClean="0">
                <a:latin typeface="Times New Roman" panose="02020603050405020304" pitchFamily="18" charset="0"/>
                <a:cs typeface="Times New Roman" panose="02020603050405020304" pitchFamily="18" charset="0"/>
              </a:rPr>
              <a:t>.</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13453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5400781"/>
            <a:ext cx="4131032" cy="1457219"/>
          </a:xfrm>
          <a:prstGeom prst="rect">
            <a:avLst/>
          </a:prstGeom>
        </p:spPr>
      </p:pic>
      <p:pic>
        <p:nvPicPr>
          <p:cNvPr id="3" name="Resim 2"/>
          <p:cNvPicPr>
            <a:picLocks noChangeAspect="1"/>
          </p:cNvPicPr>
          <p:nvPr/>
        </p:nvPicPr>
        <p:blipFill rotWithShape="1">
          <a:blip r:embed="rId3" cstate="print">
            <a:extLst>
              <a:ext uri="{28A0092B-C50C-407E-A947-70E740481C1C}">
                <a14:useLocalDpi xmlns:a14="http://schemas.microsoft.com/office/drawing/2010/main" xmlns="" val="0"/>
              </a:ext>
            </a:extLst>
          </a:blip>
          <a:srcRect t="15531"/>
          <a:stretch/>
        </p:blipFill>
        <p:spPr>
          <a:xfrm>
            <a:off x="4145504" y="5186149"/>
            <a:ext cx="4400789" cy="1817878"/>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60761" y="4851921"/>
            <a:ext cx="3631239" cy="2006079"/>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145981" y="0"/>
            <a:ext cx="4414783" cy="2767012"/>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145503" y="2767011"/>
            <a:ext cx="4400789" cy="2419137"/>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560762" y="2767012"/>
            <a:ext cx="3631238" cy="2084909"/>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2767011"/>
            <a:ext cx="4131032" cy="2633770"/>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560763" y="0"/>
            <a:ext cx="3631237" cy="2767012"/>
          </a:xfrm>
          <a:prstGeom prst="rect">
            <a:avLst/>
          </a:prstGeom>
        </p:spPr>
      </p:pic>
      <p:pic>
        <p:nvPicPr>
          <p:cNvPr id="10" name="Resim 9"/>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0" y="4407"/>
            <a:ext cx="4151456" cy="2762605"/>
          </a:xfrm>
          <a:prstGeom prst="rect">
            <a:avLst/>
          </a:prstGeom>
        </p:spPr>
      </p:pic>
    </p:spTree>
    <p:extLst>
      <p:ext uri="{BB962C8B-B14F-4D97-AF65-F5344CB8AC3E}">
        <p14:creationId xmlns:p14="http://schemas.microsoft.com/office/powerpoint/2010/main" xmlns="" val="684524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0" y="0"/>
            <a:ext cx="12192000" cy="5632311"/>
          </a:xfrm>
          <a:prstGeom prst="rect">
            <a:avLst/>
          </a:prstGeom>
        </p:spPr>
        <p:txBody>
          <a:bodyPr wrap="square">
            <a:sp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TATLILAR</a:t>
            </a:r>
          </a:p>
          <a:p>
            <a:pPr algn="ctr"/>
            <a:r>
              <a:rPr lang="tr-TR" sz="3600" dirty="0" smtClean="0">
                <a:solidFill>
                  <a:srgbClr val="C00000"/>
                </a:solidFill>
                <a:latin typeface="Times New Roman" panose="02020603050405020304" pitchFamily="18" charset="0"/>
                <a:cs typeface="Times New Roman" panose="02020603050405020304" pitchFamily="18" charset="0"/>
              </a:rPr>
              <a:t>Türk mutfağı tatlılar açısından çok zengin bir dünya mutfağıdır. Türk tatlıları çok geniş bir çeşitlilik gösterirler. Baklava, kadayıf, lokma gibi hamurlu tatlılar, muhallebi, keşkül, kazandibi gibi sütlü tatlılar, hoşaf ve kompostolar, revani, helva, aşure ve Kabak Tatlısı gibi tatlılar geniş bir yelpazeye sahiptirler.</a:t>
            </a:r>
          </a:p>
          <a:p>
            <a:pPr algn="ctr"/>
            <a:r>
              <a:rPr lang="tr-TR" sz="3600" dirty="0" smtClean="0">
                <a:solidFill>
                  <a:srgbClr val="C00000"/>
                </a:solidFill>
                <a:latin typeface="Times New Roman" panose="02020603050405020304" pitchFamily="18" charset="0"/>
                <a:cs typeface="Times New Roman" panose="02020603050405020304" pitchFamily="18" charset="0"/>
              </a:rPr>
              <a:t>Baklava Türk mutfağının en tanınmış tatlıları arasındadır. Çok ince açılmış yufkanın arasına fındık, ceviz veya </a:t>
            </a:r>
            <a:r>
              <a:rPr lang="tr-TR" sz="3600" dirty="0" err="1" smtClean="0">
                <a:solidFill>
                  <a:srgbClr val="C00000"/>
                </a:solidFill>
                <a:latin typeface="Times New Roman" panose="02020603050405020304" pitchFamily="18" charset="0"/>
                <a:cs typeface="Times New Roman" panose="02020603050405020304" pitchFamily="18" charset="0"/>
              </a:rPr>
              <a:t>antep</a:t>
            </a:r>
            <a:r>
              <a:rPr lang="tr-TR" sz="3600" dirty="0" smtClean="0">
                <a:solidFill>
                  <a:srgbClr val="C00000"/>
                </a:solidFill>
                <a:latin typeface="Times New Roman" panose="02020603050405020304" pitchFamily="18" charset="0"/>
                <a:cs typeface="Times New Roman" panose="02020603050405020304" pitchFamily="18" charset="0"/>
              </a:rPr>
              <a:t> fıstığı konarak pişirilmesinden sonra bir şerbetle tatlandırılması yoluyla hazırlanır. </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01522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2192000" cy="6740307"/>
          </a:xfrm>
          <a:prstGeom prst="rect">
            <a:avLst/>
          </a:prstGeom>
        </p:spPr>
        <p:txBody>
          <a:bodyPr wrap="square">
            <a:sp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Tatlı çeşitleri</a:t>
            </a:r>
          </a:p>
          <a:p>
            <a:r>
              <a:rPr lang="tr-TR" sz="3600" dirty="0" smtClean="0">
                <a:solidFill>
                  <a:srgbClr val="C00000"/>
                </a:solidFill>
                <a:latin typeface="Times New Roman" panose="02020603050405020304" pitchFamily="18" charset="0"/>
                <a:cs typeface="Times New Roman" panose="02020603050405020304" pitchFamily="18" charset="0"/>
              </a:rPr>
              <a:t>Baklava, Tel kadayıf, Künefe, Ekmek kadayıfı, Tulumba tatlısı, Pekmez Helvası, Peynir Helvası, İrmik Helvası, Gaziler Helvası, Kağıt Helvası, Un helvası, Güllaç, Lokma, Pişmaniye, Kemal Paşa Tatlısı, </a:t>
            </a:r>
            <a:r>
              <a:rPr lang="tr-TR" sz="3600" dirty="0" err="1" smtClean="0">
                <a:solidFill>
                  <a:srgbClr val="C00000"/>
                </a:solidFill>
                <a:latin typeface="Times New Roman" panose="02020603050405020304" pitchFamily="18" charset="0"/>
                <a:cs typeface="Times New Roman" panose="02020603050405020304" pitchFamily="18" charset="0"/>
              </a:rPr>
              <a:t>Gebol</a:t>
            </a:r>
            <a:r>
              <a:rPr lang="tr-TR" sz="3600" dirty="0" smtClean="0">
                <a:solidFill>
                  <a:srgbClr val="C00000"/>
                </a:solidFill>
                <a:latin typeface="Times New Roman" panose="02020603050405020304" pitchFamily="18" charset="0"/>
                <a:cs typeface="Times New Roman" panose="02020603050405020304" pitchFamily="18" charset="0"/>
              </a:rPr>
              <a:t>, Sütlaç, Şekerpare, Aşure, Keşkül, Muhallebi, Kazandibi, Tavuk Göğsü, Sultan Tatlısı, Kabak Tatlısı, Armut Tatlısı, Ayva Tatlısı, Baba Tatlısı, </a:t>
            </a:r>
            <a:r>
              <a:rPr lang="tr-TR" sz="3600" dirty="0" err="1" smtClean="0">
                <a:solidFill>
                  <a:srgbClr val="C00000"/>
                </a:solidFill>
                <a:latin typeface="Times New Roman" panose="02020603050405020304" pitchFamily="18" charset="0"/>
                <a:cs typeface="Times New Roman" panose="02020603050405020304" pitchFamily="18" charset="0"/>
              </a:rPr>
              <a:t>Hoşmerim</a:t>
            </a:r>
            <a:r>
              <a:rPr lang="tr-TR" sz="3600" dirty="0" smtClean="0">
                <a:solidFill>
                  <a:srgbClr val="C00000"/>
                </a:solidFill>
                <a:latin typeface="Times New Roman" panose="02020603050405020304" pitchFamily="18" charset="0"/>
                <a:cs typeface="Times New Roman" panose="02020603050405020304" pitchFamily="18" charset="0"/>
              </a:rPr>
              <a:t>, Kalbura Bastı, Kayısı Dolması, Kaymaklı Elmasiye, Kar Helvası, Bici </a:t>
            </a:r>
            <a:r>
              <a:rPr lang="tr-TR" sz="3600" dirty="0" err="1" smtClean="0">
                <a:solidFill>
                  <a:srgbClr val="C00000"/>
                </a:solidFill>
                <a:latin typeface="Times New Roman" panose="02020603050405020304" pitchFamily="18" charset="0"/>
                <a:cs typeface="Times New Roman" panose="02020603050405020304" pitchFamily="18" charset="0"/>
              </a:rPr>
              <a:t>bici</a:t>
            </a:r>
            <a:r>
              <a:rPr lang="tr-TR" sz="3600" dirty="0" smtClean="0">
                <a:solidFill>
                  <a:srgbClr val="C00000"/>
                </a:solidFill>
                <a:latin typeface="Times New Roman" panose="02020603050405020304" pitchFamily="18" charset="0"/>
                <a:cs typeface="Times New Roman" panose="02020603050405020304" pitchFamily="18" charset="0"/>
              </a:rPr>
              <a:t>, Elma Kompostosu, Kayısı Hoşafı, Erik Hoşafı, </a:t>
            </a:r>
            <a:r>
              <a:rPr lang="tr-TR" sz="3600" dirty="0" err="1" smtClean="0">
                <a:solidFill>
                  <a:srgbClr val="C00000"/>
                </a:solidFill>
                <a:latin typeface="Times New Roman" panose="02020603050405020304" pitchFamily="18" charset="0"/>
                <a:cs typeface="Times New Roman" panose="02020603050405020304" pitchFamily="18" charset="0"/>
              </a:rPr>
              <a:t>Nevzine</a:t>
            </a:r>
            <a:r>
              <a:rPr lang="tr-TR" sz="3600" dirty="0" smtClean="0">
                <a:solidFill>
                  <a:srgbClr val="C00000"/>
                </a:solidFill>
                <a:latin typeface="Times New Roman" panose="02020603050405020304" pitchFamily="18" charset="0"/>
                <a:cs typeface="Times New Roman" panose="02020603050405020304" pitchFamily="18" charset="0"/>
              </a:rPr>
              <a:t>, Portakal Peltesi, Sarığı Burma, Revani, Vişne Hoşafı, Zerde, İncir Dolması, Lokum, Akide şekeri, Badem ezmesi, Şam tatlısı, Şıllık, Şöbiyet, Bülbül yuvası…</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46434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16543" y="-1"/>
            <a:ext cx="4649606" cy="2245630"/>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01982" y="-15721"/>
            <a:ext cx="4090017" cy="2253952"/>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89667" y="4460186"/>
            <a:ext cx="4676482" cy="2397814"/>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3513651" cy="2238233"/>
          </a:xfrm>
          <a:prstGeom prst="rect">
            <a:avLst/>
          </a:prstGeom>
        </p:spPr>
      </p:pic>
      <p:pic>
        <p:nvPicPr>
          <p:cNvPr id="7" name="Resim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66149" y="2261348"/>
            <a:ext cx="4025850" cy="2191439"/>
          </a:xfrm>
          <a:prstGeom prst="rect">
            <a:avLst/>
          </a:prstGeom>
        </p:spPr>
      </p:pic>
      <p:pic>
        <p:nvPicPr>
          <p:cNvPr id="8" name="Resim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240" y="4460186"/>
            <a:ext cx="3518106" cy="2445672"/>
          </a:xfrm>
          <a:prstGeom prst="rect">
            <a:avLst/>
          </a:prstGeom>
        </p:spPr>
      </p:pic>
      <p:pic>
        <p:nvPicPr>
          <p:cNvPr id="9" name="Resim 8"/>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516543" y="2238232"/>
            <a:ext cx="4649606" cy="2221953"/>
          </a:xfrm>
          <a:prstGeom prst="rect">
            <a:avLst/>
          </a:prstGeom>
        </p:spPr>
      </p:pic>
      <p:pic>
        <p:nvPicPr>
          <p:cNvPr id="12" name="Resim 1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166148" y="4476464"/>
            <a:ext cx="4025851" cy="2381536"/>
          </a:xfrm>
          <a:prstGeom prst="rect">
            <a:avLst/>
          </a:prstGeom>
        </p:spPr>
      </p:pic>
      <p:pic>
        <p:nvPicPr>
          <p:cNvPr id="13" name="Resim 12"/>
          <p:cNvPicPr>
            <a:picLocks noChangeAspect="1"/>
          </p:cNvPicPr>
          <p:nvPr/>
        </p:nvPicPr>
        <p:blipFill rotWithShape="1">
          <a:blip r:embed="rId10" cstate="print">
            <a:extLst>
              <a:ext uri="{28A0092B-C50C-407E-A947-70E740481C1C}">
                <a14:useLocalDpi xmlns:a14="http://schemas.microsoft.com/office/drawing/2010/main" xmlns="" val="0"/>
              </a:ext>
            </a:extLst>
          </a:blip>
          <a:srcRect t="8017" b="10641"/>
          <a:stretch/>
        </p:blipFill>
        <p:spPr>
          <a:xfrm>
            <a:off x="2892" y="2238233"/>
            <a:ext cx="3507866" cy="2221953"/>
          </a:xfrm>
          <a:prstGeom prst="rect">
            <a:avLst/>
          </a:prstGeom>
        </p:spPr>
      </p:pic>
    </p:spTree>
    <p:extLst>
      <p:ext uri="{BB962C8B-B14F-4D97-AF65-F5344CB8AC3E}">
        <p14:creationId xmlns:p14="http://schemas.microsoft.com/office/powerpoint/2010/main" xmlns="" val="2742155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341194"/>
            <a:ext cx="10515600" cy="5835769"/>
          </a:xfrm>
        </p:spPr>
        <p:txBody>
          <a:bodyPr>
            <a:normAutofit/>
          </a:bodyPr>
          <a:lstStyle/>
          <a:p>
            <a:pPr marL="0" indent="0" algn="ctr">
              <a:buNone/>
            </a:pPr>
            <a:r>
              <a:rPr lang="tr-TR" sz="3600" dirty="0" smtClean="0"/>
              <a:t> </a:t>
            </a:r>
            <a:r>
              <a:rPr lang="tr-TR" sz="3600" dirty="0" smtClean="0">
                <a:solidFill>
                  <a:srgbClr val="FF0000"/>
                </a:solidFill>
              </a:rPr>
              <a:t>Beslenme biçimleri içinde bulunduğu kültürel coğrafi ekolojik ekonomik ve tarihsel sürece göre şekillenen TÜRK mutfağında Selçuklu ve Osmanlı imparatorluğunun saraylarında gelişen yeni tatlar, bu kültürün zenginleşmesine önemli katkılar sağlamıştır.</a:t>
            </a:r>
          </a:p>
          <a:p>
            <a:pPr marL="0" indent="0" algn="ctr">
              <a:buNone/>
            </a:pPr>
            <a:r>
              <a:rPr lang="tr-TR" sz="3600" dirty="0" smtClean="0">
                <a:solidFill>
                  <a:srgbClr val="002060"/>
                </a:solidFill>
              </a:rPr>
              <a:t>81 ili kapsayan lezzet haritasına göre, Türkiye, 2 bin 205 çeşit yöresel yiyecek ve içecekten oluşan zengin mutfağa sahiptir. Türk mutfağında 291 çeşit yemek tatlı ve içecek ile en zengin mutfağa sahip olan ilimiz Gaziantep’tir.</a:t>
            </a:r>
            <a:endParaRPr lang="tr-TR" sz="3600" dirty="0">
              <a:solidFill>
                <a:srgbClr val="002060"/>
              </a:solidFill>
            </a:endParaRPr>
          </a:p>
        </p:txBody>
      </p:sp>
    </p:spTree>
    <p:extLst>
      <p:ext uri="{BB962C8B-B14F-4D97-AF65-F5344CB8AC3E}">
        <p14:creationId xmlns:p14="http://schemas.microsoft.com/office/powerpoint/2010/main" xmlns="" val="3722486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3600" b="1" dirty="0" smtClean="0">
                <a:latin typeface="Times New Roman" panose="02020603050405020304" pitchFamily="18" charset="0"/>
                <a:cs typeface="Times New Roman" panose="02020603050405020304" pitchFamily="18" charset="0"/>
              </a:rPr>
              <a:t>GELENEKSEL YEMEK SAKLAMA YÖNTEMLERİ </a:t>
            </a:r>
            <a:endParaRPr lang="tr-TR" sz="3600" b="1"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38200" y="1542197"/>
            <a:ext cx="10515600" cy="4634766"/>
          </a:xfrm>
        </p:spPr>
        <p:txBody>
          <a:bodyPr>
            <a:noAutofit/>
          </a:bodyPr>
          <a:lstStyle/>
          <a:p>
            <a:pPr marL="0" indent="0">
              <a:buNone/>
            </a:pPr>
            <a:r>
              <a:rPr lang="tr-TR" sz="3200" dirty="0" smtClean="0">
                <a:solidFill>
                  <a:srgbClr val="C00000"/>
                </a:solidFill>
              </a:rPr>
              <a:t>Besinlerin bozulmasını önlemek, uzun süre saklayabilmek, çok üretilen mevsiminden besinlerin üretilmeyen veya az üretilen mevsimlerde tüketilmelerini sağlamak amacıyla besinler üzerinde olumlu değişiklikler meydana getirmek için yapılan işlemlere “besin işleme” denir.</a:t>
            </a:r>
          </a:p>
          <a:p>
            <a:pPr marL="0" indent="0" algn="ctr">
              <a:buNone/>
            </a:pPr>
            <a:r>
              <a:rPr lang="tr-TR" sz="3200" dirty="0" smtClean="0">
                <a:solidFill>
                  <a:srgbClr val="C00000"/>
                </a:solidFill>
              </a:rPr>
              <a:t>Buzdolabının yokluğu demek ısıtma, soğutma ve gıdaların bozulmadan korunmasını doğal yöntemlerle sağlamak demek. Bunun için de topraktan, güneşten ve bulutlardan yani doğadan yardım almak demek. Doğa eski zamanlarda gıdaları nasıl korumuş derseniz, cevabı burada...</a:t>
            </a:r>
            <a:endParaRPr lang="tr-TR" sz="3200" dirty="0">
              <a:solidFill>
                <a:srgbClr val="C00000"/>
              </a:solidFill>
            </a:endParaRPr>
          </a:p>
        </p:txBody>
      </p:sp>
    </p:spTree>
    <p:extLst>
      <p:ext uri="{BB962C8B-B14F-4D97-AF65-F5344CB8AC3E}">
        <p14:creationId xmlns:p14="http://schemas.microsoft.com/office/powerpoint/2010/main" xmlns="" val="332282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037230"/>
          </a:xfrm>
        </p:spPr>
        <p:txBody>
          <a:bodyPr>
            <a:normAutofit/>
          </a:bodyPr>
          <a:lstStyle/>
          <a:p>
            <a:pPr algn="ctr"/>
            <a:r>
              <a:rPr lang="tr-TR" sz="4800" dirty="0" smtClean="0">
                <a:solidFill>
                  <a:srgbClr val="C00000"/>
                </a:solidFill>
                <a:latin typeface="Times New Roman" panose="02020603050405020304" pitchFamily="18" charset="0"/>
                <a:cs typeface="Times New Roman" panose="02020603050405020304" pitchFamily="18" charset="0"/>
              </a:rPr>
              <a:t> Tuzlama (Salamura)</a:t>
            </a:r>
            <a:endParaRPr lang="tr-TR" sz="48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38199" y="900752"/>
            <a:ext cx="10735101" cy="5800299"/>
          </a:xfrm>
        </p:spPr>
        <p:txBody>
          <a:bodyPr>
            <a:noAutofit/>
          </a:bodyPr>
          <a:lstStyle/>
          <a:p>
            <a:pPr marL="0" indent="0" algn="ctr">
              <a:buNone/>
            </a:pPr>
            <a:r>
              <a:rPr lang="tr-TR" sz="3200" dirty="0" smtClean="0">
                <a:solidFill>
                  <a:srgbClr val="002060"/>
                </a:solidFill>
                <a:latin typeface="Times New Roman" panose="02020603050405020304" pitchFamily="18" charset="0"/>
                <a:cs typeface="Times New Roman" panose="02020603050405020304" pitchFamily="18" charset="0"/>
              </a:rPr>
              <a:t>İnsanlık tarihinin gıda saklama konusundaki en eski yöntemlerinden biri tuzlamadır. Tuz sadece yemeklere tat katmak için değil, aynı zamanda gıdaları korumak için de kullanılan bir yöntemdi. Hatta çeşitli arkeolojik kazılarda ortaya çıkan bulgulara göre tuzlama işleminin geçmişi taş devrine kadar uzanıyor.</a:t>
            </a:r>
          </a:p>
          <a:p>
            <a:pPr marL="0" indent="0" algn="ctr">
              <a:buNone/>
            </a:pPr>
            <a:r>
              <a:rPr lang="tr-TR" sz="3200" dirty="0" smtClean="0">
                <a:solidFill>
                  <a:srgbClr val="002060"/>
                </a:solidFill>
                <a:latin typeface="Times New Roman" panose="02020603050405020304" pitchFamily="18" charset="0"/>
                <a:cs typeface="Times New Roman" panose="02020603050405020304" pitchFamily="18" charset="0"/>
              </a:rPr>
              <a:t>Gıdadaki suyu emerek bakterilerin nemli ortamda gelişmesine engel olan tuz, hem bu bakterinin gelişmesini engeller, hem de bakteriyi öldürür. Bu açıdan en favori gıda saklama yöntemlerinden biri olması hiç de tesadüf değil. Günümüzde hala kullanılan bir yöntem olmakla birlikte Romalıların yaptığı gibi et, zeytin, balık gibi çeşitli gıdaları salamura ile saklamak mümkün.</a:t>
            </a:r>
            <a:endParaRPr lang="tr-TR"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02812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0"/>
            <a:ext cx="6335783" cy="260672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2606723"/>
            <a:ext cx="6335783" cy="4251278"/>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35781" y="0"/>
            <a:ext cx="5856219" cy="3157765"/>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335780" y="3048284"/>
            <a:ext cx="5856220" cy="3809715"/>
          </a:xfrm>
          <a:prstGeom prst="rect">
            <a:avLst/>
          </a:prstGeom>
        </p:spPr>
      </p:pic>
    </p:spTree>
    <p:extLst>
      <p:ext uri="{BB962C8B-B14F-4D97-AF65-F5344CB8AC3E}">
        <p14:creationId xmlns:p14="http://schemas.microsoft.com/office/powerpoint/2010/main" xmlns="" val="11441238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325563"/>
          </a:xfrm>
        </p:spPr>
        <p:txBody>
          <a:bodyPr>
            <a:noAutofit/>
          </a:bodyPr>
          <a:lstStyle/>
          <a:p>
            <a:pPr algn="ctr"/>
            <a:r>
              <a:rPr lang="tr-TR" sz="4800" dirty="0" smtClean="0">
                <a:solidFill>
                  <a:srgbClr val="FF0000"/>
                </a:solidFill>
                <a:latin typeface="Times New Roman" panose="02020603050405020304" pitchFamily="18" charset="0"/>
                <a:cs typeface="Times New Roman" panose="02020603050405020304" pitchFamily="18" charset="0"/>
              </a:rPr>
              <a:t>Dumanlama (Tütsüleme)</a:t>
            </a:r>
            <a:endParaRPr lang="tr-TR" sz="4800" dirty="0">
              <a:solidFill>
                <a:srgbClr val="FF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38199" y="1184179"/>
            <a:ext cx="10625919" cy="5066495"/>
          </a:xfrm>
        </p:spPr>
        <p:txBody>
          <a:bodyPr>
            <a:noAutofit/>
          </a:bodyPr>
          <a:lstStyle/>
          <a:p>
            <a:r>
              <a:rPr lang="tr-TR" sz="3200" dirty="0" smtClean="0">
                <a:solidFill>
                  <a:srgbClr val="002060"/>
                </a:solidFill>
                <a:latin typeface="Times New Roman" panose="02020603050405020304" pitchFamily="18" charset="0"/>
                <a:cs typeface="Times New Roman" panose="02020603050405020304" pitchFamily="18" charset="0"/>
              </a:rPr>
              <a:t>Geçmişi milattan önce 9000'li yıllara kadar dayanan tütsüleme, aslında tamamen bir tesadüf eseri ortaya çıktı. Avlanarak beslenen insanlar, av etlerini ateşin yakınına koyduğunda etlerin daha uzun süre dayandığını ve aynı zamanda aroma kazandığını fark etti ve bunu bir gelenek haline dönüştürdü. Böylece ortaya tütsüleme yöntemi çıktı.</a:t>
            </a:r>
          </a:p>
          <a:p>
            <a:r>
              <a:rPr lang="tr-TR" sz="3200" dirty="0" smtClean="0">
                <a:solidFill>
                  <a:srgbClr val="002060"/>
                </a:solidFill>
                <a:latin typeface="Times New Roman" panose="02020603050405020304" pitchFamily="18" charset="0"/>
                <a:cs typeface="Times New Roman" panose="02020603050405020304" pitchFamily="18" charset="0"/>
              </a:rPr>
              <a:t>Gıdayı ateşsiz pişirme yöntemi olan tütsüleme, peynir, balık, et gibi çeşitli gıdalara uygulanabiliyor. Eski zamanlarda klasik yöntemlerle uygulanan tütsüleme, artık çeşitli cihazlarla daha kolay bir biçimde yapılabiliyor.</a:t>
            </a:r>
            <a:endParaRPr lang="tr-TR"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10214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3480179"/>
            <a:ext cx="12192000" cy="3351050"/>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3480179"/>
          </a:xfrm>
          <a:prstGeom prst="rect">
            <a:avLst/>
          </a:prstGeom>
        </p:spPr>
      </p:pic>
    </p:spTree>
    <p:extLst>
      <p:ext uri="{BB962C8B-B14F-4D97-AF65-F5344CB8AC3E}">
        <p14:creationId xmlns:p14="http://schemas.microsoft.com/office/powerpoint/2010/main" xmlns="" val="961805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
            <a:ext cx="10515600" cy="1119116"/>
          </a:xfrm>
        </p:spPr>
        <p:txBody>
          <a:bodyPr>
            <a:normAutofit/>
          </a:bodyPr>
          <a:lstStyle/>
          <a:p>
            <a:pPr algn="ctr"/>
            <a:r>
              <a:rPr lang="sv-SE" sz="5400" dirty="0" smtClean="0">
                <a:solidFill>
                  <a:srgbClr val="C00000"/>
                </a:solidFill>
                <a:latin typeface="Times New Roman" panose="02020603050405020304" pitchFamily="18" charset="0"/>
                <a:cs typeface="Times New Roman" panose="02020603050405020304" pitchFamily="18" charset="0"/>
              </a:rPr>
              <a:t> Pişirme</a:t>
            </a:r>
            <a:endParaRPr lang="tr-TR" sz="54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38200" y="924872"/>
            <a:ext cx="10515600" cy="5475928"/>
          </a:xfrm>
        </p:spPr>
        <p:txBody>
          <a:bodyPr>
            <a:noAutofit/>
          </a:bodyPr>
          <a:lstStyle/>
          <a:p>
            <a:r>
              <a:rPr lang="tr-TR" sz="3200" dirty="0" smtClean="0">
                <a:solidFill>
                  <a:srgbClr val="002060"/>
                </a:solidFill>
              </a:rPr>
              <a:t>Eski çağlarda çok bilinen bir gıda saklama yöntemi de pişirerek saklamaydı. Örneğin Orta Asya'da sonbaharda kesilen hayvanın eti küçük parçalar halinde doğranır, pişirilir ve küplerde saklanırdı. Bu ete kavurma denirdi. Bu gelenek, Anadolu'da hala devam eder. Hatta kurban bayramlarında kavurma yapıp bir kısmını buzluğa atanlarımız çoktur.</a:t>
            </a:r>
          </a:p>
          <a:p>
            <a:r>
              <a:rPr lang="tr-TR" sz="3200" dirty="0" smtClean="0">
                <a:solidFill>
                  <a:srgbClr val="002060"/>
                </a:solidFill>
              </a:rPr>
              <a:t>Pişirmeye bir başka örnek de yufka ekmeğidir. Anadolu'da ekmek deyince akla gelen yufka; buğday unu, su ve tuz ile hazırlanan hamurun zar gibi açılması ve ateş üstündeki sacda pişirilmesiyle yapılır. Yufkadan tek seferde çok sayıda yapılarak daha sonraya saklanması ise pişirerek saklamaya Anadolu'da iyi bir örnektir.</a:t>
            </a:r>
            <a:endParaRPr lang="tr-TR" sz="3200" dirty="0">
              <a:solidFill>
                <a:srgbClr val="002060"/>
              </a:solidFill>
            </a:endParaRPr>
          </a:p>
        </p:txBody>
      </p:sp>
    </p:spTree>
    <p:extLst>
      <p:ext uri="{BB962C8B-B14F-4D97-AF65-F5344CB8AC3E}">
        <p14:creationId xmlns:p14="http://schemas.microsoft.com/office/powerpoint/2010/main" xmlns="" val="1037214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098" y="1685925"/>
            <a:ext cx="2705527" cy="2576512"/>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14625" y="4262436"/>
            <a:ext cx="4273029" cy="2595564"/>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262437"/>
            <a:ext cx="2714625" cy="2595563"/>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987654" y="4262436"/>
            <a:ext cx="5204346" cy="2576512"/>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2714625" cy="1685925"/>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714625" y="-1"/>
            <a:ext cx="5596862" cy="4262437"/>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311486" y="-1"/>
            <a:ext cx="3880513" cy="2006221"/>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11486" y="2006220"/>
            <a:ext cx="3880513" cy="2222309"/>
          </a:xfrm>
          <a:prstGeom prst="rect">
            <a:avLst/>
          </a:prstGeom>
        </p:spPr>
      </p:pic>
    </p:spTree>
    <p:extLst>
      <p:ext uri="{BB962C8B-B14F-4D97-AF65-F5344CB8AC3E}">
        <p14:creationId xmlns:p14="http://schemas.microsoft.com/office/powerpoint/2010/main" xmlns="" val="3504366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201002"/>
          </a:xfrm>
        </p:spPr>
        <p:txBody>
          <a:bodyPr>
            <a:normAutofit/>
          </a:bodyPr>
          <a:lstStyle/>
          <a:p>
            <a:pPr algn="ctr"/>
            <a:r>
              <a:rPr lang="tr-TR" sz="4800" dirty="0" smtClean="0">
                <a:solidFill>
                  <a:srgbClr val="C00000"/>
                </a:solidFill>
                <a:latin typeface="Times New Roman" panose="02020603050405020304" pitchFamily="18" charset="0"/>
                <a:cs typeface="Times New Roman" panose="02020603050405020304" pitchFamily="18" charset="0"/>
              </a:rPr>
              <a:t> Dondurma</a:t>
            </a:r>
            <a:endParaRPr lang="tr-TR" sz="48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0" y="996286"/>
            <a:ext cx="11982734" cy="5861713"/>
          </a:xfrm>
        </p:spPr>
        <p:txBody>
          <a:bodyPr>
            <a:noAutofit/>
          </a:bodyPr>
          <a:lstStyle/>
          <a:p>
            <a:r>
              <a:rPr lang="tr-TR" sz="3200" dirty="0" smtClean="0">
                <a:solidFill>
                  <a:srgbClr val="002060"/>
                </a:solidFill>
                <a:latin typeface="Times New Roman" panose="02020603050405020304" pitchFamily="18" charset="0"/>
                <a:cs typeface="Times New Roman" panose="02020603050405020304" pitchFamily="18" charset="0"/>
              </a:rPr>
              <a:t>Aslında en basit yöntemlerden biridir gıdaları dondurarak saklamak. Bu kadar eski ve bildik olması, dondurma işinin eski zamanlarda da kolay olduğunu göstermiyor. Öyle ki milattan önce çöl sıcaklarının yaşandığı eski Mısır'da donmuş su bulmak bir nimetti ve sırf soylulara donmuş su sağlamakla görevli köleler mevcuttu. Yüzlerce toprak kabın içine su konur ve gecenin soğuğunda kabın üstü hafif bir buz tabakasıyla kaplanırdı. Daha sonra bu buz alınır ve yiyecekler bu buzla soğutulurdu.</a:t>
            </a:r>
          </a:p>
          <a:p>
            <a:r>
              <a:rPr lang="tr-TR" sz="3200" dirty="0" smtClean="0">
                <a:solidFill>
                  <a:srgbClr val="002060"/>
                </a:solidFill>
                <a:latin typeface="Times New Roman" panose="02020603050405020304" pitchFamily="18" charset="0"/>
                <a:cs typeface="Times New Roman" panose="02020603050405020304" pitchFamily="18" charset="0"/>
              </a:rPr>
              <a:t>Yüzyıllar sonra yani 13. yüzyılda </a:t>
            </a:r>
            <a:r>
              <a:rPr lang="tr-TR" sz="3200" dirty="0" err="1" smtClean="0">
                <a:solidFill>
                  <a:srgbClr val="002060"/>
                </a:solidFill>
                <a:latin typeface="Times New Roman" panose="02020603050405020304" pitchFamily="18" charset="0"/>
                <a:cs typeface="Times New Roman" panose="02020603050405020304" pitchFamily="18" charset="0"/>
              </a:rPr>
              <a:t>Marco</a:t>
            </a:r>
            <a:r>
              <a:rPr lang="tr-TR" sz="3200" dirty="0" smtClean="0">
                <a:solidFill>
                  <a:srgbClr val="002060"/>
                </a:solidFill>
                <a:latin typeface="Times New Roman" panose="02020603050405020304" pitchFamily="18" charset="0"/>
                <a:cs typeface="Times New Roman" panose="02020603050405020304" pitchFamily="18" charset="0"/>
              </a:rPr>
              <a:t> Polo Uzak Doğu'ya gidince gıdaların daha uzun süre saklanabilmesi için dondurma yöntemini öğrendi. Yani milattan önce başlayan bir gelenek, yüzyıllar içerisinde kıtalara yayıldı ve günümüzde de en çok kullanılan yöntemlerden biri haline geldi.</a:t>
            </a:r>
            <a:endParaRPr lang="tr-TR"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657027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01118" y="0"/>
            <a:ext cx="6169925" cy="4531057"/>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
            <a:ext cx="2701118" cy="2101755"/>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101754"/>
            <a:ext cx="2701118" cy="2429303"/>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871043" y="-34974"/>
            <a:ext cx="3320957" cy="3426146"/>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531056"/>
            <a:ext cx="4051618" cy="2326943"/>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051617" y="4531055"/>
            <a:ext cx="4819425" cy="2324384"/>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871042" y="3391172"/>
            <a:ext cx="3281098" cy="3464267"/>
          </a:xfrm>
          <a:prstGeom prst="rect">
            <a:avLst/>
          </a:prstGeom>
        </p:spPr>
      </p:pic>
    </p:spTree>
    <p:extLst>
      <p:ext uri="{BB962C8B-B14F-4D97-AF65-F5344CB8AC3E}">
        <p14:creationId xmlns:p14="http://schemas.microsoft.com/office/powerpoint/2010/main" xmlns="" val="2692452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023582"/>
          </a:xfrm>
        </p:spPr>
        <p:txBody>
          <a:bodyPr>
            <a:normAutofit/>
          </a:bodyPr>
          <a:lstStyle/>
          <a:p>
            <a:pPr algn="ctr"/>
            <a:r>
              <a:rPr lang="tr-TR" sz="5400" dirty="0" smtClean="0">
                <a:solidFill>
                  <a:srgbClr val="002060"/>
                </a:solidFill>
                <a:latin typeface="Times New Roman" panose="02020603050405020304" pitchFamily="18" charset="0"/>
                <a:cs typeface="Times New Roman" panose="02020603050405020304" pitchFamily="18" charset="0"/>
              </a:rPr>
              <a:t> Kurutma</a:t>
            </a:r>
            <a:endParaRPr lang="tr-TR" sz="5400" dirty="0">
              <a:solidFill>
                <a:srgbClr val="00206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218364" y="873456"/>
            <a:ext cx="11973636" cy="6209731"/>
          </a:xfrm>
        </p:spPr>
        <p:txBody>
          <a:bodyPr>
            <a:noAutofit/>
          </a:bodyPr>
          <a:lstStyle/>
          <a:p>
            <a:pPr marL="0" indent="0" algn="ctr">
              <a:buNone/>
            </a:pPr>
            <a:r>
              <a:rPr lang="tr-TR" sz="3600" dirty="0" smtClean="0">
                <a:solidFill>
                  <a:srgbClr val="C00000"/>
                </a:solidFill>
                <a:latin typeface="Times New Roman" panose="02020603050405020304" pitchFamily="18" charset="0"/>
                <a:cs typeface="Times New Roman" panose="02020603050405020304" pitchFamily="18" charset="0"/>
              </a:rPr>
              <a:t>Gıdaların bozulmasına neden olan bakterilerin, nemli ortamda çoğaldığı malum. Bu nemli ortamı yok etmek için gıdayı salamura yapabildiğiniz gibi aynı zamanda kurutabilirsiniz de. Kurutma yöntemiyle gıdanın içerisindeki su miktarını %75 oranında azaltabilir, böylece gıdanın ömrünün daha uzun olmasını sağlayabilirsiniz.</a:t>
            </a:r>
          </a:p>
          <a:p>
            <a:pPr marL="0" indent="0" algn="ctr">
              <a:buNone/>
            </a:pPr>
            <a:r>
              <a:rPr lang="tr-TR" sz="3600" dirty="0" smtClean="0">
                <a:solidFill>
                  <a:srgbClr val="C00000"/>
                </a:solidFill>
                <a:latin typeface="Times New Roman" panose="02020603050405020304" pitchFamily="18" charset="0"/>
                <a:cs typeface="Times New Roman" panose="02020603050405020304" pitchFamily="18" charset="0"/>
              </a:rPr>
              <a:t>Eski zamanlarda çok daha basit yöntemlerle, güneşin altında yapılan bu kurutma işlemi, artık günümüzde teknolojik cihazlar sayesinde daha kısa sürede ve daha fazla gıda ile yapılır. Fasulye, mısır, domates gibi çeşitli gıdalar kurutma yöntemiyle daha uzun süre sofralarımızda yer alır.</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68012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199" y="286602"/>
            <a:ext cx="10516737" cy="6237027"/>
          </a:xfrm>
        </p:spPr>
        <p:txBody>
          <a:bodyPr>
            <a:normAutofit/>
          </a:bodyPr>
          <a:lstStyle/>
          <a:p>
            <a:pPr marL="0" indent="0" algn="ctr">
              <a:buNone/>
            </a:pPr>
            <a:r>
              <a:rPr lang="tr-TR" sz="3600" dirty="0" smtClean="0">
                <a:solidFill>
                  <a:srgbClr val="C00000"/>
                </a:solidFill>
                <a:latin typeface="Times New Roman" panose="02020603050405020304" pitchFamily="18" charset="0"/>
                <a:cs typeface="Times New Roman" panose="02020603050405020304" pitchFamily="18" charset="0"/>
              </a:rPr>
              <a:t>Son elli, altmış yıl klasik Türk mutfak geleneğinin yapısının değişimi üzerinde çok etkili olmuştur. Sanayi toplumunun gereklilikleri ve getirdikleri, beslenme biliminin ortaya çıkışı ve gelişimi tüm dünyada olduğu gibi klasik Osmanlı-Türk mutfak geleneğini de etkilemiştir. Örneğin geçmişte tercih edilen </a:t>
            </a:r>
            <a:r>
              <a:rPr lang="tr-TR" sz="3600" dirty="0" err="1" smtClean="0">
                <a:solidFill>
                  <a:srgbClr val="C00000"/>
                </a:solidFill>
                <a:latin typeface="Times New Roman" panose="02020603050405020304" pitchFamily="18" charset="0"/>
                <a:cs typeface="Times New Roman" panose="02020603050405020304" pitchFamily="18" charset="0"/>
              </a:rPr>
              <a:t>tereyağ</a:t>
            </a:r>
            <a:r>
              <a:rPr lang="tr-TR" sz="3600" dirty="0" smtClean="0">
                <a:solidFill>
                  <a:srgbClr val="C00000"/>
                </a:solidFill>
                <a:latin typeface="Times New Roman" panose="02020603050405020304" pitchFamily="18" charset="0"/>
                <a:cs typeface="Times New Roman" panose="02020603050405020304" pitchFamily="18" charset="0"/>
              </a:rPr>
              <a:t> ya da “sade yağ” yerini önce margarine daha sonraları zeytinyağı ve diğer sıvı yağlara terk etmiş; küçümsenen dana eti kuzu ve koyun etinin yerini almış; zenginliğin göstergesi beyaz ekmek yerini tercihen doğal köy ekmeklerine bırakmıştır. </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62638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3426407"/>
            <a:ext cx="6305268" cy="3431594"/>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05267" y="3426407"/>
            <a:ext cx="5886734" cy="3431593"/>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 y="-10173"/>
            <a:ext cx="6305267" cy="3426406"/>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305267" y="2505"/>
            <a:ext cx="6305267" cy="3423901"/>
          </a:xfrm>
          <a:prstGeom prst="rect">
            <a:avLst/>
          </a:prstGeom>
        </p:spPr>
      </p:pic>
    </p:spTree>
    <p:extLst>
      <p:ext uri="{BB962C8B-B14F-4D97-AF65-F5344CB8AC3E}">
        <p14:creationId xmlns:p14="http://schemas.microsoft.com/office/powerpoint/2010/main" xmlns="" val="2378193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023582"/>
          </a:xfrm>
        </p:spPr>
        <p:txBody>
          <a:bodyPr>
            <a:normAutofit/>
          </a:bodyPr>
          <a:lstStyle/>
          <a:p>
            <a:pPr algn="ctr"/>
            <a:r>
              <a:rPr lang="tr-TR" sz="6000" dirty="0" smtClean="0">
                <a:solidFill>
                  <a:srgbClr val="C00000"/>
                </a:solidFill>
                <a:latin typeface="Times New Roman" panose="02020603050405020304" pitchFamily="18" charset="0"/>
                <a:cs typeface="Times New Roman" panose="02020603050405020304" pitchFamily="18" charset="0"/>
              </a:rPr>
              <a:t> Konserve</a:t>
            </a:r>
            <a:endParaRPr lang="tr-TR" sz="60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1419367" y="1023582"/>
            <a:ext cx="8775511" cy="5153381"/>
          </a:xfrm>
        </p:spPr>
        <p:txBody>
          <a:bodyPr>
            <a:normAutofit/>
          </a:bodyPr>
          <a:lstStyle/>
          <a:p>
            <a:pPr marL="0" indent="0" algn="ctr">
              <a:buNone/>
            </a:pPr>
            <a:endParaRPr lang="tr-TR" sz="3600" dirty="0" smtClean="0">
              <a:solidFill>
                <a:srgbClr val="002060"/>
              </a:solidFill>
              <a:latin typeface="Times New Roman" panose="02020603050405020304" pitchFamily="18" charset="0"/>
              <a:cs typeface="Times New Roman" panose="02020603050405020304" pitchFamily="18" charset="0"/>
            </a:endParaRPr>
          </a:p>
          <a:p>
            <a:pPr marL="0" indent="0" algn="ctr">
              <a:buNone/>
            </a:pPr>
            <a:endParaRPr lang="tr-TR" sz="3600" dirty="0">
              <a:solidFill>
                <a:srgbClr val="002060"/>
              </a:solidFill>
              <a:latin typeface="Times New Roman" panose="02020603050405020304" pitchFamily="18" charset="0"/>
              <a:cs typeface="Times New Roman" panose="02020603050405020304" pitchFamily="18" charset="0"/>
            </a:endParaRPr>
          </a:p>
          <a:p>
            <a:pPr marL="0" indent="0" algn="ctr">
              <a:buNone/>
            </a:pPr>
            <a:r>
              <a:rPr lang="tr-TR" sz="3600" dirty="0" smtClean="0">
                <a:solidFill>
                  <a:srgbClr val="002060"/>
                </a:solidFill>
                <a:latin typeface="Times New Roman" panose="02020603050405020304" pitchFamily="18" charset="0"/>
                <a:cs typeface="Times New Roman" panose="02020603050405020304" pitchFamily="18" charset="0"/>
              </a:rPr>
              <a:t>Balıktan bakliyata, sebzeden bitkilere kadar çok çeşitli gıdaları konserve tüketebiliyoruz. Konserve denizciler ve kampçılar için de çok iyi bir alternatiftir. Zor anlarda kurtarıcı, kısıtlı zamanlarda yardımcıdır.</a:t>
            </a:r>
            <a:endParaRPr lang="tr-TR"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05063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cstate="print">
            <a:extLst>
              <a:ext uri="{28A0092B-C50C-407E-A947-70E740481C1C}">
                <a14:useLocalDpi xmlns:a14="http://schemas.microsoft.com/office/drawing/2010/main" xmlns="" val="0"/>
              </a:ext>
            </a:extLst>
          </a:blip>
          <a:srcRect b="14594"/>
          <a:stretch/>
        </p:blipFill>
        <p:spPr>
          <a:xfrm>
            <a:off x="0" y="2876644"/>
            <a:ext cx="3794079" cy="2190276"/>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021169" y="4072541"/>
            <a:ext cx="3170831" cy="2565780"/>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021169" y="-2"/>
            <a:ext cx="3170831" cy="2047165"/>
          </a:xfrm>
          <a:prstGeom prst="rect">
            <a:avLst/>
          </a:prstGeom>
        </p:spPr>
      </p:pic>
      <p:pic>
        <p:nvPicPr>
          <p:cNvPr id="5" name="Resim 4"/>
          <p:cNvPicPr>
            <a:picLocks noChangeAspect="1"/>
          </p:cNvPicPr>
          <p:nvPr/>
        </p:nvPicPr>
        <p:blipFill rotWithShape="1">
          <a:blip r:embed="rId5" cstate="print">
            <a:extLst>
              <a:ext uri="{28A0092B-C50C-407E-A947-70E740481C1C}">
                <a14:useLocalDpi xmlns:a14="http://schemas.microsoft.com/office/drawing/2010/main" xmlns="" val="0"/>
              </a:ext>
            </a:extLst>
          </a:blip>
          <a:srcRect t="11550"/>
          <a:stretch/>
        </p:blipFill>
        <p:spPr>
          <a:xfrm>
            <a:off x="-1" y="5090614"/>
            <a:ext cx="3794080" cy="1767385"/>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53135" y="3695914"/>
            <a:ext cx="5308978" cy="3319035"/>
          </a:xfrm>
          <a:prstGeom prst="rect">
            <a:avLst/>
          </a:prstGeom>
        </p:spPr>
      </p:pic>
      <p:pic>
        <p:nvPicPr>
          <p:cNvPr id="7" name="Resim 6"/>
          <p:cNvPicPr>
            <a:picLocks noChangeAspect="1"/>
          </p:cNvPicPr>
          <p:nvPr/>
        </p:nvPicPr>
        <p:blipFill rotWithShape="1">
          <a:blip r:embed="rId7" cstate="print">
            <a:extLst>
              <a:ext uri="{28A0092B-C50C-407E-A947-70E740481C1C}">
                <a14:useLocalDpi xmlns:a14="http://schemas.microsoft.com/office/drawing/2010/main" xmlns="" val="0"/>
              </a:ext>
            </a:extLst>
          </a:blip>
          <a:srcRect l="4035" r="2714"/>
          <a:stretch/>
        </p:blipFill>
        <p:spPr>
          <a:xfrm>
            <a:off x="3848668" y="-1"/>
            <a:ext cx="5213445" cy="3957851"/>
          </a:xfrm>
          <a:prstGeom prst="rect">
            <a:avLst/>
          </a:prstGeom>
        </p:spPr>
      </p:pic>
      <p:pic>
        <p:nvPicPr>
          <p:cNvPr id="8" name="Resim 7"/>
          <p:cNvPicPr>
            <a:picLocks noChangeAspect="1"/>
          </p:cNvPicPr>
          <p:nvPr/>
        </p:nvPicPr>
        <p:blipFill rotWithShape="1">
          <a:blip r:embed="rId8" cstate="print">
            <a:extLst>
              <a:ext uri="{28A0092B-C50C-407E-A947-70E740481C1C}">
                <a14:useLocalDpi xmlns:a14="http://schemas.microsoft.com/office/drawing/2010/main" xmlns="" val="0"/>
              </a:ext>
            </a:extLst>
          </a:blip>
          <a:srcRect r="4621"/>
          <a:stretch/>
        </p:blipFill>
        <p:spPr>
          <a:xfrm>
            <a:off x="1" y="-1"/>
            <a:ext cx="3794078" cy="2852951"/>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9062113" y="1988290"/>
            <a:ext cx="3129887" cy="2143125"/>
          </a:xfrm>
          <a:prstGeom prst="rect">
            <a:avLst/>
          </a:prstGeom>
        </p:spPr>
      </p:pic>
    </p:spTree>
    <p:extLst>
      <p:ext uri="{BB962C8B-B14F-4D97-AF65-F5344CB8AC3E}">
        <p14:creationId xmlns:p14="http://schemas.microsoft.com/office/powerpoint/2010/main" xmlns="" val="967200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es-ES" sz="5400" dirty="0" smtClean="0">
                <a:solidFill>
                  <a:srgbClr val="7030A0"/>
                </a:solidFill>
                <a:latin typeface="Times New Roman" panose="02020603050405020304" pitchFamily="18" charset="0"/>
                <a:cs typeface="Times New Roman" panose="02020603050405020304" pitchFamily="18" charset="0"/>
              </a:rPr>
              <a:t>Sofra ve Yemek Yeme Adabı</a:t>
            </a:r>
            <a:endParaRPr lang="tr-TR" sz="5400" dirty="0">
              <a:solidFill>
                <a:srgbClr val="7030A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normAutofit lnSpcReduction="10000"/>
          </a:bodyPr>
          <a:lstStyle/>
          <a:p>
            <a:pPr marL="0" indent="0" algn="ctr">
              <a:buNone/>
            </a:pPr>
            <a:r>
              <a:rPr lang="tr-TR" dirty="0" smtClean="0"/>
              <a:t/>
            </a:r>
            <a:br>
              <a:rPr lang="tr-TR" dirty="0" smtClean="0"/>
            </a:br>
            <a:r>
              <a:rPr lang="tr-TR" sz="3600" dirty="0" smtClean="0">
                <a:solidFill>
                  <a:srgbClr val="C00000"/>
                </a:solidFill>
                <a:latin typeface="Times New Roman" panose="02020603050405020304" pitchFamily="18" charset="0"/>
                <a:cs typeface="Times New Roman" panose="02020603050405020304" pitchFamily="18" charset="0"/>
              </a:rPr>
              <a:t>Yemek yemek sadece karın doyurmaktan ibaret değildir. Belli bir sofra adabı her millette bulunmaktadır. Bunlar geçmişten günümüze kadar uzanan, karnımızın doyduğuna ve nimetlere sahip olduğumuza şükretmek amaçlı ritüel şeklindeki davranışlardır. Nimete saygı göstermek ve yemek yeme kurallarına uymak Osmanlı İmparatorluğu’ndan günümüze kadar gelmiş bazı kalıp davranışlar şeklinde gerçekleştirilmektedir.</a:t>
            </a:r>
            <a:endParaRPr lang="tr-TR" sz="36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32719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9307" y="191069"/>
            <a:ext cx="11723427" cy="5985894"/>
          </a:xfrm>
        </p:spPr>
        <p:txBody>
          <a:bodyPr>
            <a:noAutofit/>
          </a:bodyPr>
          <a:lstStyle/>
          <a:p>
            <a:pPr marL="0" indent="0">
              <a:buNone/>
            </a:pPr>
            <a:r>
              <a:rPr lang="tr-TR" sz="3200" dirty="0" smtClean="0">
                <a:solidFill>
                  <a:srgbClr val="C00000"/>
                </a:solidFill>
                <a:latin typeface="Times New Roman" panose="02020603050405020304" pitchFamily="18" charset="0"/>
                <a:cs typeface="Times New Roman" panose="02020603050405020304" pitchFamily="18" charset="0"/>
              </a:rPr>
              <a:t>-  </a:t>
            </a:r>
            <a:r>
              <a:rPr lang="tr-TR" sz="3600" dirty="0" smtClean="0">
                <a:solidFill>
                  <a:srgbClr val="C00000"/>
                </a:solidFill>
                <a:latin typeface="Times New Roman" panose="02020603050405020304" pitchFamily="18" charset="0"/>
                <a:cs typeface="Times New Roman" panose="02020603050405020304" pitchFamily="18" charset="0"/>
              </a:rPr>
              <a:t>Yemeğe besmele ile başlanmalı ve yemeği bitirince de elhamdülillah denmelidir.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Yemek kendi önünde ve sağ elle yenmelidir.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Lokma küçük alınmalı ve iyice çiğnenmelidir.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Lokma ağızda iken konuşulmamalıdır.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Bir lokma yutulmadıkça diğeri alınmamalıdır.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Yemeği soğutmak için yemeğin içine üflenmemelidir.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Su içerken, bardağın içine nefes verilmemelidir.</a:t>
            </a:r>
          </a:p>
          <a:p>
            <a:pPr marL="0" indent="0">
              <a:buNone/>
            </a:pPr>
            <a:r>
              <a:rPr lang="tr-TR" sz="3600" dirty="0" smtClean="0">
                <a:solidFill>
                  <a:srgbClr val="C00000"/>
                </a:solidFill>
                <a:latin typeface="Times New Roman" panose="02020603050405020304" pitchFamily="18" charset="0"/>
                <a:cs typeface="Times New Roman" panose="02020603050405020304" pitchFamily="18" charset="0"/>
              </a:rPr>
              <a:t>-  Başkalarını tiksindirecek söz ve davranışlardan kaçınmalıdır.</a:t>
            </a:r>
          </a:p>
        </p:txBody>
      </p:sp>
    </p:spTree>
    <p:extLst>
      <p:ext uri="{BB962C8B-B14F-4D97-AF65-F5344CB8AC3E}">
        <p14:creationId xmlns:p14="http://schemas.microsoft.com/office/powerpoint/2010/main" xmlns="" val="3456545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91069"/>
            <a:ext cx="11144534" cy="6523630"/>
          </a:xfrm>
        </p:spPr>
        <p:txBody>
          <a:bodyPr>
            <a:noAutofit/>
          </a:bodyPr>
          <a:lstStyle/>
          <a:p>
            <a:r>
              <a:rPr lang="tr-TR" sz="3600" dirty="0" smtClean="0">
                <a:solidFill>
                  <a:srgbClr val="C00000"/>
                </a:solidFill>
                <a:latin typeface="Times New Roman" panose="02020603050405020304" pitchFamily="18" charset="0"/>
                <a:cs typeface="Times New Roman" panose="02020603050405020304" pitchFamily="18" charset="0"/>
              </a:rPr>
              <a:t>Yemek israfı edilmemeli, yenilebilecek kadar yemeği tabağa koymalı ve onu bitirmelidir.</a:t>
            </a:r>
          </a:p>
          <a:p>
            <a:r>
              <a:rPr lang="tr-TR" sz="3600" dirty="0" smtClean="0">
                <a:solidFill>
                  <a:srgbClr val="C00000"/>
                </a:solidFill>
                <a:latin typeface="Times New Roman" panose="02020603050405020304" pitchFamily="18" charset="0"/>
                <a:cs typeface="Times New Roman" panose="02020603050405020304" pitchFamily="18" charset="0"/>
              </a:rPr>
              <a:t>Toplu yemek yenirken, herkes yemeği bitirmeden sofradan kalkılmamalıdır.</a:t>
            </a:r>
          </a:p>
          <a:p>
            <a:r>
              <a:rPr lang="tr-TR" sz="3600" dirty="0" smtClean="0">
                <a:solidFill>
                  <a:srgbClr val="C00000"/>
                </a:solidFill>
                <a:latin typeface="Times New Roman" panose="02020603050405020304" pitchFamily="18" charset="0"/>
                <a:cs typeface="Times New Roman" panose="02020603050405020304" pitchFamily="18" charset="0"/>
              </a:rPr>
              <a:t>Sokaklarda yemek yenmemelidir.</a:t>
            </a:r>
          </a:p>
          <a:p>
            <a:r>
              <a:rPr lang="tr-TR" sz="3600" dirty="0" smtClean="0">
                <a:solidFill>
                  <a:srgbClr val="C00000"/>
                </a:solidFill>
                <a:latin typeface="Times New Roman" panose="02020603050405020304" pitchFamily="18" charset="0"/>
                <a:cs typeface="Times New Roman" panose="02020603050405020304" pitchFamily="18" charset="0"/>
              </a:rPr>
              <a:t> Büyükler yemeğe başladıktan sonra küçükler yemeğe başlayabilir.</a:t>
            </a:r>
          </a:p>
          <a:p>
            <a:r>
              <a:rPr lang="tr-TR" sz="3600" dirty="0" smtClean="0">
                <a:solidFill>
                  <a:srgbClr val="C00000"/>
                </a:solidFill>
                <a:latin typeface="Times New Roman" panose="02020603050405020304" pitchFamily="18" charset="0"/>
                <a:cs typeface="Times New Roman" panose="02020603050405020304" pitchFamily="18" charset="0"/>
              </a:rPr>
              <a:t>Yemek </a:t>
            </a:r>
            <a:r>
              <a:rPr lang="tr-TR" sz="3600" dirty="0" err="1" smtClean="0">
                <a:solidFill>
                  <a:srgbClr val="C00000"/>
                </a:solidFill>
                <a:latin typeface="Times New Roman" panose="02020603050405020304" pitchFamily="18" charset="0"/>
                <a:cs typeface="Times New Roman" panose="02020603050405020304" pitchFamily="18" charset="0"/>
              </a:rPr>
              <a:t>yemek</a:t>
            </a:r>
            <a:r>
              <a:rPr lang="tr-TR" sz="3600" dirty="0" smtClean="0">
                <a:solidFill>
                  <a:srgbClr val="C00000"/>
                </a:solidFill>
                <a:latin typeface="Times New Roman" panose="02020603050405020304" pitchFamily="18" charset="0"/>
                <a:cs typeface="Times New Roman" panose="02020603050405020304" pitchFamily="18" charset="0"/>
              </a:rPr>
              <a:t> dışında bir şeylerle uğraşmak veya diğerleriyle sohbet etmek gibi bir davranıştan uzak durulmalıdır.</a:t>
            </a:r>
          </a:p>
          <a:p>
            <a:r>
              <a:rPr lang="tr-TR" sz="3600" dirty="0" smtClean="0">
                <a:solidFill>
                  <a:srgbClr val="C00000"/>
                </a:solidFill>
                <a:latin typeface="Times New Roman" panose="02020603050405020304" pitchFamily="18" charset="0"/>
                <a:cs typeface="Times New Roman" panose="02020603050405020304" pitchFamily="18" charset="0"/>
              </a:rPr>
              <a:t> Misafir olması durumunda misafirden önce sofra bırakılmamalıdır.</a:t>
            </a:r>
          </a:p>
          <a:p>
            <a:pPr marL="0" indent="0">
              <a:buNone/>
            </a:pPr>
            <a:endParaRPr lang="tr-TR" sz="3600" dirty="0"/>
          </a:p>
        </p:txBody>
      </p:sp>
    </p:spTree>
    <p:extLst>
      <p:ext uri="{BB962C8B-B14F-4D97-AF65-F5344CB8AC3E}">
        <p14:creationId xmlns:p14="http://schemas.microsoft.com/office/powerpoint/2010/main" xmlns="" val="25608542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2191999" cy="7294305"/>
          </a:xfrm>
          <a:prstGeom prst="rect">
            <a:avLst/>
          </a:prstGeom>
        </p:spPr>
        <p:txBody>
          <a:bodyPr wrap="square">
            <a:spAutoFit/>
          </a:bodyPr>
          <a:lstStyle/>
          <a:p>
            <a:r>
              <a:rPr lang="tr-TR" sz="3500" dirty="0" smtClean="0">
                <a:solidFill>
                  <a:srgbClr val="C00000"/>
                </a:solidFill>
                <a:latin typeface="Times New Roman" panose="02020603050405020304" pitchFamily="18" charset="0"/>
                <a:cs typeface="Times New Roman" panose="02020603050405020304" pitchFamily="18" charset="0"/>
              </a:rPr>
              <a:t>-  Yenilebilecek olandan fazla yemek yapmaktan kaçınılmalıdır ve yemek israfının önüne geçilmelidir. Aynı şey ekmek alımı konusunda da geçerlidir.</a:t>
            </a:r>
          </a:p>
          <a:p>
            <a:r>
              <a:rPr lang="tr-TR" sz="3500" dirty="0" smtClean="0">
                <a:solidFill>
                  <a:srgbClr val="C00000"/>
                </a:solidFill>
                <a:latin typeface="Times New Roman" panose="02020603050405020304" pitchFamily="18" charset="0"/>
                <a:cs typeface="Times New Roman" panose="02020603050405020304" pitchFamily="18" charset="0"/>
              </a:rPr>
              <a:t>-  Yemek hızlı yenmemelidir. Bu hem sofra adabına aykırıdır hem de sağlık açısından zararlıdır. Sindirebilmek için yavaş yemek tercih edilmelidir.</a:t>
            </a:r>
          </a:p>
          <a:p>
            <a:r>
              <a:rPr lang="tr-TR" sz="3500" dirty="0" smtClean="0">
                <a:solidFill>
                  <a:srgbClr val="C00000"/>
                </a:solidFill>
                <a:latin typeface="Times New Roman" panose="02020603050405020304" pitchFamily="18" charset="0"/>
                <a:cs typeface="Times New Roman" panose="02020603050405020304" pitchFamily="18" charset="0"/>
              </a:rPr>
              <a:t>-   Hangi inanca sahip olunursa olunsun yemek bittikten sonra şükredilmelidir. Yemekten önce ve sonra eller yıkanmalıdır.</a:t>
            </a:r>
          </a:p>
          <a:p>
            <a:r>
              <a:rPr lang="tr-TR" sz="3500" dirty="0">
                <a:solidFill>
                  <a:srgbClr val="C00000"/>
                </a:solidFill>
                <a:latin typeface="Times New Roman" panose="02020603050405020304" pitchFamily="18" charset="0"/>
                <a:cs typeface="Times New Roman" panose="02020603050405020304" pitchFamily="18" charset="0"/>
              </a:rPr>
              <a:t> </a:t>
            </a:r>
            <a:r>
              <a:rPr lang="tr-TR" sz="3500" dirty="0" smtClean="0">
                <a:solidFill>
                  <a:srgbClr val="C00000"/>
                </a:solidFill>
                <a:latin typeface="Times New Roman" panose="02020603050405020304" pitchFamily="18" charset="0"/>
                <a:cs typeface="Times New Roman" panose="02020603050405020304" pitchFamily="18" charset="0"/>
              </a:rPr>
              <a:t>    Sofralar gerek dinler açısından gerekse Anadolu toplumları açısından kutsal bir yerdir. Bu sebeple sofrada yemek yerken saygılı olunmalıdır. Bu pek çok dinin ve milletin ortak kanaatidir. Her yerde aynı saygı gösterilir ve yemek bitince veya başlarken dua edilir.</a:t>
            </a:r>
            <a:endParaRPr lang="tr-TR" sz="35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45584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
            <a:ext cx="10515600" cy="1050878"/>
          </a:xfrm>
        </p:spPr>
        <p:txBody>
          <a:bodyPr/>
          <a:lstStyle/>
          <a:p>
            <a:pPr algn="ctr"/>
            <a:r>
              <a:rPr lang="tr-TR" dirty="0" smtClean="0">
                <a:solidFill>
                  <a:srgbClr val="C00000"/>
                </a:solidFill>
                <a:latin typeface="Times New Roman" panose="02020603050405020304" pitchFamily="18" charset="0"/>
                <a:cs typeface="Times New Roman" panose="02020603050405020304" pitchFamily="18" charset="0"/>
              </a:rPr>
              <a:t>ÖZEL GÜN YEMEKLERİ</a:t>
            </a:r>
            <a:endParaRPr lang="tr-TR"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38200" y="832513"/>
            <a:ext cx="10515600" cy="5344450"/>
          </a:xfrm>
        </p:spPr>
        <p:txBody>
          <a:bodyPr/>
          <a:lstStyle/>
          <a:p>
            <a:pPr marL="0" indent="0" algn="ctr">
              <a:buNone/>
            </a:pPr>
            <a:r>
              <a:rPr lang="tr-TR" sz="3600" dirty="0" smtClean="0">
                <a:solidFill>
                  <a:srgbClr val="00B050"/>
                </a:solidFill>
              </a:rPr>
              <a:t>Özel gün yemekleri, Türklerin İslâmiyeti kabulünden önceki dönemlerden bu yana yaşattıkları, geleneksel biçimde devam ettirdikleri toplu halde yedikleri yemeklerdir.</a:t>
            </a:r>
          </a:p>
          <a:p>
            <a:pPr marL="0" indent="0" algn="ctr">
              <a:buNone/>
            </a:pPr>
            <a:r>
              <a:rPr lang="tr-TR" sz="3600" dirty="0" smtClean="0">
                <a:solidFill>
                  <a:srgbClr val="00B050"/>
                </a:solidFill>
              </a:rPr>
              <a:t>Türkler bilinen en eski çağlardan beri, doğum ve ölüm arası geçiş dönemi olarak kabul edilen özel zaman dilimlerinde (sünnet, nişan, düğün, ölüm vb.) kutlamalar düzenlemişler, yemek yapmışlar ve bunları toplu olarak yemişlerdir</a:t>
            </a:r>
            <a:r>
              <a:rPr lang="tr-TR" dirty="0" smtClean="0">
                <a:solidFill>
                  <a:srgbClr val="00B050"/>
                </a:solidFill>
              </a:rPr>
              <a:t>.</a:t>
            </a:r>
            <a:endParaRPr lang="tr-TR" dirty="0">
              <a:solidFill>
                <a:srgbClr val="00B050"/>
              </a:solidFill>
            </a:endParaRPr>
          </a:p>
        </p:txBody>
      </p:sp>
    </p:spTree>
    <p:extLst>
      <p:ext uri="{BB962C8B-B14F-4D97-AF65-F5344CB8AC3E}">
        <p14:creationId xmlns:p14="http://schemas.microsoft.com/office/powerpoint/2010/main" xmlns="" val="3450029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74057"/>
            <a:ext cx="10515600" cy="1325563"/>
          </a:xfrm>
        </p:spPr>
        <p:txBody>
          <a:bodyPr>
            <a:norm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Türk kültürü içerisinde özel gün ve tören</a:t>
            </a:r>
            <a:br>
              <a:rPr lang="tr-TR" sz="3600" dirty="0" smtClean="0">
                <a:solidFill>
                  <a:srgbClr val="C00000"/>
                </a:solidFill>
                <a:latin typeface="Times New Roman" panose="02020603050405020304" pitchFamily="18" charset="0"/>
                <a:cs typeface="Times New Roman" panose="02020603050405020304" pitchFamily="18" charset="0"/>
              </a:rPr>
            </a:br>
            <a:r>
              <a:rPr lang="tr-TR" sz="3600" dirty="0" smtClean="0">
                <a:solidFill>
                  <a:srgbClr val="C00000"/>
                </a:solidFill>
                <a:latin typeface="Times New Roman" panose="02020603050405020304" pitchFamily="18" charset="0"/>
                <a:cs typeface="Times New Roman" panose="02020603050405020304" pitchFamily="18" charset="0"/>
              </a:rPr>
              <a:t>denildiği zaman şu anlaşılmaktadır:</a:t>
            </a:r>
            <a:endParaRPr lang="tr-TR" sz="36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740391" y="1499620"/>
            <a:ext cx="10515600" cy="4677343"/>
          </a:xfrm>
        </p:spPr>
        <p:txBody>
          <a:bodyPr>
            <a:normAutofit/>
          </a:bodyPr>
          <a:lstStyle/>
          <a:p>
            <a:pPr marL="0" indent="0">
              <a:buNone/>
            </a:pPr>
            <a:r>
              <a:rPr lang="tr-TR" sz="3600" dirty="0">
                <a:solidFill>
                  <a:srgbClr val="0070C0"/>
                </a:solidFill>
                <a:latin typeface="Times New Roman" panose="02020603050405020304" pitchFamily="18" charset="0"/>
                <a:cs typeface="Times New Roman" panose="02020603050405020304" pitchFamily="18" charset="0"/>
              </a:rPr>
              <a:t> </a:t>
            </a:r>
            <a:r>
              <a:rPr lang="tr-TR" sz="3600" dirty="0" smtClean="0">
                <a:solidFill>
                  <a:srgbClr val="0070C0"/>
                </a:solidFill>
                <a:latin typeface="Times New Roman" panose="02020603050405020304" pitchFamily="18" charset="0"/>
                <a:cs typeface="Times New Roman" panose="02020603050405020304" pitchFamily="18" charset="0"/>
              </a:rPr>
              <a:t> 1. Dinî Bayram ve Özel Gün Yemekleri </a:t>
            </a:r>
          </a:p>
          <a:p>
            <a:pPr marL="0" indent="0">
              <a:buNone/>
            </a:pPr>
            <a:r>
              <a:rPr lang="tr-TR" sz="3600" dirty="0" smtClean="0">
                <a:solidFill>
                  <a:srgbClr val="0070C0"/>
                </a:solidFill>
                <a:latin typeface="Times New Roman" panose="02020603050405020304" pitchFamily="18" charset="0"/>
                <a:cs typeface="Times New Roman" panose="02020603050405020304" pitchFamily="18" charset="0"/>
              </a:rPr>
              <a:t>(Bayram, İftar, Sahur, Kandil, Mevlit Yemekleri)</a:t>
            </a:r>
          </a:p>
          <a:p>
            <a:pPr marL="0" indent="0">
              <a:buNone/>
            </a:pPr>
            <a:r>
              <a:rPr lang="tr-TR" sz="3600" dirty="0" smtClean="0">
                <a:solidFill>
                  <a:srgbClr val="0070C0"/>
                </a:solidFill>
                <a:latin typeface="Times New Roman" panose="02020603050405020304" pitchFamily="18" charset="0"/>
                <a:cs typeface="Times New Roman" panose="02020603050405020304" pitchFamily="18" charset="0"/>
              </a:rPr>
              <a:t> 2. Aşama Törenleri Yemekleri</a:t>
            </a:r>
          </a:p>
          <a:p>
            <a:pPr marL="0" indent="0">
              <a:buNone/>
            </a:pPr>
            <a:r>
              <a:rPr lang="tr-TR" sz="3600" dirty="0" smtClean="0">
                <a:solidFill>
                  <a:srgbClr val="0070C0"/>
                </a:solidFill>
                <a:latin typeface="Times New Roman" panose="02020603050405020304" pitchFamily="18" charset="0"/>
                <a:cs typeface="Times New Roman" panose="02020603050405020304" pitchFamily="18" charset="0"/>
              </a:rPr>
              <a:t> (Doğum, Nişan, Düğün, Ölü Yemekleri)</a:t>
            </a:r>
          </a:p>
          <a:p>
            <a:pPr marL="0" indent="0">
              <a:buNone/>
            </a:pPr>
            <a:r>
              <a:rPr lang="tr-TR" sz="3600" dirty="0" smtClean="0">
                <a:solidFill>
                  <a:srgbClr val="0070C0"/>
                </a:solidFill>
                <a:latin typeface="Times New Roman" panose="02020603050405020304" pitchFamily="18" charset="0"/>
                <a:cs typeface="Times New Roman" panose="02020603050405020304" pitchFamily="18" charset="0"/>
              </a:rPr>
              <a:t> 3. Kutlama/Uğurlama/Karşılama Törenleri Yemekleri</a:t>
            </a:r>
          </a:p>
          <a:p>
            <a:pPr marL="0" indent="0">
              <a:buNone/>
            </a:pPr>
            <a:r>
              <a:rPr lang="tr-TR" sz="3600" dirty="0" smtClean="0">
                <a:solidFill>
                  <a:srgbClr val="0070C0"/>
                </a:solidFill>
                <a:latin typeface="Times New Roman" panose="02020603050405020304" pitchFamily="18" charset="0"/>
                <a:cs typeface="Times New Roman" panose="02020603050405020304" pitchFamily="18" charset="0"/>
              </a:rPr>
              <a:t> 4. Mevsimlik Bayram ve Özel Gün Yemekleri (Yaylaya Gidiş ve Dönüş, Hasat Kaldırma Törenleri Yemekleri)</a:t>
            </a:r>
          </a:p>
        </p:txBody>
      </p:sp>
    </p:spTree>
    <p:extLst>
      <p:ext uri="{BB962C8B-B14F-4D97-AF65-F5344CB8AC3E}">
        <p14:creationId xmlns:p14="http://schemas.microsoft.com/office/powerpoint/2010/main" xmlns="" val="39704855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313899"/>
            <a:ext cx="10515600" cy="5863064"/>
          </a:xfrm>
        </p:spPr>
        <p:txBody>
          <a:bodyPr>
            <a:normAutofit/>
          </a:bodyPr>
          <a:lstStyle/>
          <a:p>
            <a:pPr marL="0" indent="0">
              <a:buNone/>
            </a:pPr>
            <a:r>
              <a:rPr lang="tr-TR" dirty="0" smtClean="0"/>
              <a:t> </a:t>
            </a:r>
            <a:r>
              <a:rPr lang="tr-TR" sz="3600" dirty="0" smtClean="0">
                <a:solidFill>
                  <a:srgbClr val="C00000"/>
                </a:solidFill>
              </a:rPr>
              <a:t> 1. Dinî Bayram ve Özel Gün Yemekleri (Bayram, İftar, Sahur, Kandil, Mevlit Yemekleri)</a:t>
            </a:r>
          </a:p>
          <a:p>
            <a:pPr marL="0" indent="0">
              <a:buNone/>
            </a:pPr>
            <a:r>
              <a:rPr lang="tr-TR" sz="3600" dirty="0" smtClean="0">
                <a:solidFill>
                  <a:schemeClr val="tx1">
                    <a:lumMod val="95000"/>
                    <a:lumOff val="5000"/>
                  </a:schemeClr>
                </a:solidFill>
                <a:latin typeface="Times New Roman" panose="02020603050405020304" pitchFamily="18" charset="0"/>
                <a:cs typeface="Times New Roman" panose="02020603050405020304" pitchFamily="18" charset="0"/>
              </a:rPr>
              <a:t>      Evlerde birlikte yenilen iftar yemeği için bir gün önceden ekmekler (bazlama ya da somun) ile böreklik yufkalar hazır edilir. Hoşaf kaynatılır. İsteyen ve durumu müsait olan tatlı yapar. Genelde iftar yemeklerine çorba (</a:t>
            </a:r>
            <a:r>
              <a:rPr lang="tr-TR" sz="3600" dirty="0" err="1" smtClean="0">
                <a:solidFill>
                  <a:schemeClr val="tx1">
                    <a:lumMod val="95000"/>
                    <a:lumOff val="5000"/>
                  </a:schemeClr>
                </a:solidFill>
                <a:latin typeface="Times New Roman" panose="02020603050405020304" pitchFamily="18" charset="0"/>
                <a:cs typeface="Times New Roman" panose="02020603050405020304" pitchFamily="18" charset="0"/>
              </a:rPr>
              <a:t>toygarlı</a:t>
            </a:r>
            <a:r>
              <a:rPr lang="tr-TR" sz="3600" dirty="0" smtClean="0">
                <a:solidFill>
                  <a:schemeClr val="tx1">
                    <a:lumMod val="95000"/>
                    <a:lumOff val="5000"/>
                  </a:schemeClr>
                </a:solidFill>
                <a:latin typeface="Times New Roman" panose="02020603050405020304" pitchFamily="18" charset="0"/>
                <a:cs typeface="Times New Roman" panose="02020603050405020304" pitchFamily="18" charset="0"/>
              </a:rPr>
              <a:t>, mercimek) ile başlanır. Etli bir yemek (kavurma, etli patates, haşlama) yenilir. Bamya ya da soğanlı yumurta yapılır. Pilav, börek, hoşaf ve salata vardır.</a:t>
            </a:r>
            <a:endParaRPr lang="tr-TR" sz="36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644802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005012" y="193614"/>
            <a:ext cx="4292234" cy="2699709"/>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97246" y="193613"/>
            <a:ext cx="4005547" cy="2699709"/>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005012" y="2893323"/>
            <a:ext cx="4292234" cy="3877173"/>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297245" y="2893321"/>
            <a:ext cx="4005547" cy="1937985"/>
          </a:xfrm>
          <a:prstGeom prst="rect">
            <a:avLst/>
          </a:prstGeom>
        </p:spPr>
      </p:pic>
      <p:pic>
        <p:nvPicPr>
          <p:cNvPr id="8" name="Resim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297244" y="4831306"/>
            <a:ext cx="4005548" cy="1939190"/>
          </a:xfrm>
          <a:prstGeom prst="rect">
            <a:avLst/>
          </a:prstGeom>
        </p:spPr>
      </p:pic>
    </p:spTree>
    <p:extLst>
      <p:ext uri="{BB962C8B-B14F-4D97-AF65-F5344CB8AC3E}">
        <p14:creationId xmlns:p14="http://schemas.microsoft.com/office/powerpoint/2010/main" xmlns="" val="39766475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41194" y="122830"/>
            <a:ext cx="11012606" cy="6054133"/>
          </a:xfrm>
        </p:spPr>
        <p:txBody>
          <a:bodyPr>
            <a:normAutofit/>
          </a:bodyPr>
          <a:lstStyle/>
          <a:p>
            <a:r>
              <a:rPr lang="tr-TR" sz="3600" dirty="0" smtClean="0">
                <a:latin typeface="Times New Roman" panose="02020603050405020304" pitchFamily="18" charset="0"/>
                <a:cs typeface="Times New Roman" panose="02020603050405020304" pitchFamily="18" charset="0"/>
              </a:rPr>
              <a:t>Bayram yemekleri çorba (</a:t>
            </a:r>
            <a:r>
              <a:rPr lang="tr-TR" sz="3600" dirty="0" err="1" smtClean="0">
                <a:latin typeface="Times New Roman" panose="02020603050405020304" pitchFamily="18" charset="0"/>
                <a:cs typeface="Times New Roman" panose="02020603050405020304" pitchFamily="18" charset="0"/>
              </a:rPr>
              <a:t>toygarlı</a:t>
            </a:r>
            <a:r>
              <a:rPr lang="tr-TR" sz="3600" dirty="0" smtClean="0">
                <a:latin typeface="Times New Roman" panose="02020603050405020304" pitchFamily="18" charset="0"/>
                <a:cs typeface="Times New Roman" panose="02020603050405020304" pitchFamily="18" charset="0"/>
              </a:rPr>
              <a:t>, mercimek), etli bir yemek, sebze yemeği, pilav, hoşaf ve salatadır. Börek masaya mutlaka tepsi ile gelmelidir. Ramazan bayramı ile Kurban bayramı arasındaki tek fark kurban bayramı yemeklerinin et ağırlıklı olmasıdır. Kurban bayramında, büyük tencerelerle et kavrulur. Kavurma ana yemektir. Etin içerisine başka bir malzeme ya da tatlandırıcı (sebze, salça vb.) konulmaz.</a:t>
            </a:r>
          </a:p>
          <a:p>
            <a:r>
              <a:rPr lang="tr-TR" sz="3600" dirty="0" smtClean="0">
                <a:solidFill>
                  <a:srgbClr val="FF0000"/>
                </a:solidFill>
                <a:latin typeface="Times New Roman" panose="02020603050405020304" pitchFamily="18" charset="0"/>
                <a:cs typeface="Times New Roman" panose="02020603050405020304" pitchFamily="18" charset="0"/>
              </a:rPr>
              <a:t>Bayram yemeklerini kadınlar yapar ama servis erkeklerindir.</a:t>
            </a:r>
            <a:endParaRPr lang="tr-TR"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893418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C00000"/>
                </a:solidFill>
              </a:rPr>
              <a:t>2. Aşama Törenleri Yemekleri</a:t>
            </a:r>
            <a:br>
              <a:rPr lang="tr-TR" dirty="0" smtClean="0">
                <a:solidFill>
                  <a:srgbClr val="C00000"/>
                </a:solidFill>
              </a:rPr>
            </a:br>
            <a:r>
              <a:rPr lang="tr-TR" dirty="0" smtClean="0">
                <a:solidFill>
                  <a:srgbClr val="C00000"/>
                </a:solidFill>
              </a:rPr>
              <a:t>(Doğum, Nişan, Düğün, Ölü Yemekleri)</a:t>
            </a:r>
            <a:endParaRPr lang="tr-TR" dirty="0">
              <a:solidFill>
                <a:srgbClr val="C00000"/>
              </a:solidFill>
            </a:endParaRPr>
          </a:p>
        </p:txBody>
      </p:sp>
      <p:sp>
        <p:nvSpPr>
          <p:cNvPr id="3" name="İçerik Yer Tutucusu 2"/>
          <p:cNvSpPr>
            <a:spLocks noGrp="1"/>
          </p:cNvSpPr>
          <p:nvPr>
            <p:ph idx="1"/>
          </p:nvPr>
        </p:nvSpPr>
        <p:spPr>
          <a:xfrm>
            <a:off x="838200" y="1825625"/>
            <a:ext cx="10515600" cy="4616118"/>
          </a:xfrm>
        </p:spPr>
        <p:txBody>
          <a:bodyPr>
            <a:noAutofit/>
          </a:bodyPr>
          <a:lstStyle/>
          <a:p>
            <a:r>
              <a:rPr lang="tr-TR" sz="3400" dirty="0" smtClean="0">
                <a:latin typeface="Times New Roman" panose="02020603050405020304" pitchFamily="18" charset="0"/>
                <a:cs typeface="Times New Roman" panose="02020603050405020304" pitchFamily="18" charset="0"/>
              </a:rPr>
              <a:t>Aşama törenleri insanın doğumundan ölümüne kadar önemli geçiş noktalarını kutlamak amacıyla verilen yemeklerdir.</a:t>
            </a:r>
          </a:p>
          <a:p>
            <a:r>
              <a:rPr lang="tr-TR" sz="3400" dirty="0" smtClean="0">
                <a:latin typeface="Times New Roman" panose="02020603050405020304" pitchFamily="18" charset="0"/>
                <a:cs typeface="Times New Roman" panose="02020603050405020304" pitchFamily="18" charset="0"/>
              </a:rPr>
              <a:t>Türkler bilinen en eski devirlerden beri doğum ve ölüm arasındaki geçişleri zengin bir kültür içerisinde kutlamışlar, yemekler hazırlayarak ziyafetler vermişlerdir.</a:t>
            </a:r>
          </a:p>
          <a:p>
            <a:r>
              <a:rPr lang="tr-TR" sz="3400" dirty="0" smtClean="0">
                <a:latin typeface="Times New Roman" panose="02020603050405020304" pitchFamily="18" charset="0"/>
                <a:cs typeface="Times New Roman" panose="02020603050405020304" pitchFamily="18" charset="0"/>
              </a:rPr>
              <a:t>Aşama törenleri yemeklerinin en önemli özelliği ziyafet sofrası şeklinde hazırlanarak sunulmuş olmasından kaynaklanmaktadır.</a:t>
            </a:r>
            <a:endParaRPr lang="tr-TR" sz="3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898108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286603"/>
            <a:ext cx="10515600" cy="5890360"/>
          </a:xfrm>
        </p:spPr>
        <p:txBody>
          <a:bodyPr>
            <a:normAutofit/>
          </a:bodyPr>
          <a:lstStyle/>
          <a:p>
            <a:pPr marL="0" indent="0">
              <a:buNone/>
            </a:pPr>
            <a:r>
              <a:rPr lang="tr-TR" sz="3600" dirty="0" smtClean="0">
                <a:latin typeface="Times New Roman" panose="02020603050405020304" pitchFamily="18" charset="0"/>
                <a:cs typeface="Times New Roman" panose="02020603050405020304" pitchFamily="18" charset="0"/>
              </a:rPr>
              <a:t> </a:t>
            </a:r>
            <a:r>
              <a:rPr lang="tr-TR" sz="3600" dirty="0" smtClean="0">
                <a:solidFill>
                  <a:srgbClr val="C00000"/>
                </a:solidFill>
                <a:latin typeface="Times New Roman" panose="02020603050405020304" pitchFamily="18" charset="0"/>
                <a:cs typeface="Times New Roman" panose="02020603050405020304" pitchFamily="18" charset="0"/>
              </a:rPr>
              <a:t>Türk halk mutfağında, genel anlamda, nişan için de, düğün ve ölü yemekleri için de değişmez bir menü vardır.</a:t>
            </a:r>
          </a:p>
          <a:p>
            <a:r>
              <a:rPr lang="tr-TR" sz="3600" dirty="0" smtClean="0">
                <a:latin typeface="Times New Roman" panose="02020603050405020304" pitchFamily="18" charset="0"/>
                <a:cs typeface="Times New Roman" panose="02020603050405020304" pitchFamily="18" charset="0"/>
              </a:rPr>
              <a:t>Çorba (</a:t>
            </a:r>
            <a:r>
              <a:rPr lang="tr-TR" sz="3600" dirty="0" err="1" smtClean="0">
                <a:latin typeface="Times New Roman" panose="02020603050405020304" pitchFamily="18" charset="0"/>
                <a:cs typeface="Times New Roman" panose="02020603050405020304" pitchFamily="18" charset="0"/>
              </a:rPr>
              <a:t>toygarlı</a:t>
            </a:r>
            <a:r>
              <a:rPr lang="tr-TR" sz="3600" dirty="0" smtClean="0">
                <a:latin typeface="Times New Roman" panose="02020603050405020304" pitchFamily="18" charset="0"/>
                <a:cs typeface="Times New Roman" panose="02020603050405020304" pitchFamily="18" charset="0"/>
              </a:rPr>
              <a:t>, keşkek ya da mercimek), et kavurma (tas kebabı ya da etli patates), sebze yemeği (mevsimine göre taze fasulye, patlıcan ya da kurutulmuş bamya), pilav (sade tereyağlı, şehriyeli ya da iç pilav), börek, salata, hoşaf, tatlı (nişan ve düğün için baklava, ölü için helva ya da lokma).</a:t>
            </a:r>
          </a:p>
          <a:p>
            <a:r>
              <a:rPr lang="tr-TR" sz="3600" dirty="0" smtClean="0">
                <a:latin typeface="Times New Roman" panose="02020603050405020304" pitchFamily="18" charset="0"/>
                <a:cs typeface="Times New Roman" panose="02020603050405020304" pitchFamily="18" charset="0"/>
              </a:rPr>
              <a:t>Düğün günü yemekleri kadınlar ve erkekler için aynıdır. Kadın ve erkeklere ayrı ayrı sofralar kurulur.</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291067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solidFill>
                  <a:srgbClr val="C00000"/>
                </a:solidFill>
              </a:rPr>
              <a:t>3. Kutlama/Uğurlama/Karşılama</a:t>
            </a:r>
            <a:br>
              <a:rPr lang="tr-TR" dirty="0" smtClean="0">
                <a:solidFill>
                  <a:srgbClr val="C00000"/>
                </a:solidFill>
              </a:rPr>
            </a:br>
            <a:r>
              <a:rPr lang="tr-TR" dirty="0" smtClean="0">
                <a:solidFill>
                  <a:srgbClr val="C00000"/>
                </a:solidFill>
              </a:rPr>
              <a:t>Törenleri Yemekleri</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3600" dirty="0" smtClean="0">
                <a:latin typeface="Times New Roman" panose="02020603050405020304" pitchFamily="18" charset="0"/>
                <a:cs typeface="Times New Roman" panose="02020603050405020304" pitchFamily="18" charset="0"/>
              </a:rPr>
              <a:t>Kutlama, uğurlama ve karşılama törenleri arasında en dikkati çekenler asker uğurlama ve karşılama ile hacı uğurlama ve karşılama törenleridir.</a:t>
            </a:r>
          </a:p>
          <a:p>
            <a:r>
              <a:rPr lang="tr-TR" sz="3600" dirty="0" smtClean="0">
                <a:latin typeface="Times New Roman" panose="02020603050405020304" pitchFamily="18" charset="0"/>
                <a:cs typeface="Times New Roman" panose="02020603050405020304" pitchFamily="18" charset="0"/>
              </a:rPr>
              <a:t>Biri devlet, millet ve vatanın bütünlüğü, diğeri din için yapılan bu yolculuklar ve kısa süreli ayrılıklar, Türk halkının özel olarak değer verdiği iki toplumsal olaydır.</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191874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7546" y="232012"/>
            <a:ext cx="11696132" cy="6264322"/>
          </a:xfrm>
        </p:spPr>
        <p:txBody>
          <a:bodyPr>
            <a:noAutofit/>
          </a:bodyPr>
          <a:lstStyle/>
          <a:p>
            <a:r>
              <a:rPr lang="tr-TR" sz="3600" dirty="0" smtClean="0"/>
              <a:t>Asker uğurlama ve karşılama yemekleri daha mütevazı hazırlanır. Asker olacak kişi veda etmek için tek tek evleri dolaşır. Ona ikram olarak yağda yumurta, höşmerim, yoğurt ve börek yapılarak yedirilir. Harçlık verilir. Para verilemeyecekse çorap, iç çamaşırı ve mendil hediye edilir.</a:t>
            </a:r>
          </a:p>
          <a:p>
            <a:r>
              <a:rPr lang="tr-TR" sz="3600" dirty="0" smtClean="0"/>
              <a:t>Hacı karşılama ve uğurlama mevlit ile birlikte gerçekleşir. Yemeği hacca giden kişi verir. Et kavurma ya da etli patates, pilav ve börek ile salata ve hoşaf, bu sofraların vazgeçilmezleri arasındadır. Tatlı olarak baklava yapılır ya da helva dağıtılır. Ev sahibi sofrayı bu temel yiyecekler dışında isterse diğer yemek çeşitleri ile zenginleştirebilir.</a:t>
            </a:r>
            <a:endParaRPr lang="tr-TR" sz="3600" dirty="0"/>
          </a:p>
        </p:txBody>
      </p:sp>
    </p:spTree>
    <p:extLst>
      <p:ext uri="{BB962C8B-B14F-4D97-AF65-F5344CB8AC3E}">
        <p14:creationId xmlns:p14="http://schemas.microsoft.com/office/powerpoint/2010/main" xmlns="" val="669997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1"/>
            <a:ext cx="12192000" cy="1690688"/>
          </a:xfrm>
        </p:spPr>
        <p:txBody>
          <a:bodyPr>
            <a:normAutofit/>
          </a:bodyPr>
          <a:lstStyle/>
          <a:p>
            <a:r>
              <a:rPr lang="tr-TR" dirty="0" smtClean="0">
                <a:solidFill>
                  <a:srgbClr val="C00000"/>
                </a:solidFill>
              </a:rPr>
              <a:t>4. Mevsimlik Bayram ve Özel Gün Yemekleri (Yaylaya Gidiş ve Dönüş, Hasat Kaldırma Törenleri</a:t>
            </a:r>
            <a:r>
              <a:rPr lang="tr-TR" dirty="0">
                <a:solidFill>
                  <a:srgbClr val="C00000"/>
                </a:solidFill>
              </a:rPr>
              <a:t> </a:t>
            </a:r>
            <a:r>
              <a:rPr lang="tr-TR" dirty="0" smtClean="0">
                <a:solidFill>
                  <a:srgbClr val="C00000"/>
                </a:solidFill>
              </a:rPr>
              <a:t>Yemekleri)</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3600" dirty="0">
                <a:latin typeface="Times New Roman" panose="02020603050405020304" pitchFamily="18" charset="0"/>
                <a:cs typeface="Times New Roman" panose="02020603050405020304" pitchFamily="18" charset="0"/>
              </a:rPr>
              <a:t>K</a:t>
            </a:r>
            <a:r>
              <a:rPr lang="tr-TR" sz="3600" dirty="0" smtClean="0">
                <a:latin typeface="Times New Roman" panose="02020603050405020304" pitchFamily="18" charset="0"/>
                <a:cs typeface="Times New Roman" panose="02020603050405020304" pitchFamily="18" charset="0"/>
              </a:rPr>
              <a:t>öy halkı mevsim geçişlerinde, özel günlerde, hasat zamanında konu komşu bir araya gelerek toplu olarak yemek yerler. Bu gelenek, Orta Asya Türk geleneğinin devamı olarak,</a:t>
            </a:r>
            <a:r>
              <a:rPr lang="tr-TR" sz="3600" dirty="0">
                <a:latin typeface="Times New Roman" panose="02020603050405020304" pitchFamily="18" charset="0"/>
                <a:cs typeface="Times New Roman" panose="02020603050405020304" pitchFamily="18" charset="0"/>
              </a:rPr>
              <a:t> </a:t>
            </a:r>
            <a:r>
              <a:rPr lang="tr-TR" sz="3600" dirty="0" smtClean="0">
                <a:latin typeface="Times New Roman" panose="02020603050405020304" pitchFamily="18" charset="0"/>
                <a:cs typeface="Times New Roman" panose="02020603050405020304" pitchFamily="18" charset="0"/>
              </a:rPr>
              <a:t>yakın geçmişe kadar yaşatılmıştır. Son dönemlerde biçim değiştirerek piknik kültürüne dönüşmüş, ama köy halkı birlikte yemek yemek geleneğini, bu yeni kültürlenme ortamında devam ettirmiştir.</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797160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3600" dirty="0" smtClean="0">
                <a:solidFill>
                  <a:srgbClr val="C00000"/>
                </a:solidFill>
                <a:latin typeface="Times New Roman" panose="02020603050405020304" pitchFamily="18" charset="0"/>
                <a:cs typeface="Times New Roman" panose="02020603050405020304" pitchFamily="18" charset="0"/>
              </a:rPr>
              <a:t>TÜRKLERDE İKRAM GELENEĞİ </a:t>
            </a:r>
            <a:endParaRPr lang="tr-TR" sz="3600" dirty="0">
              <a:solidFill>
                <a:srgbClr val="C0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normAutofit/>
          </a:bodyPr>
          <a:lstStyle/>
          <a:p>
            <a:r>
              <a:rPr lang="tr-TR" sz="3600" dirty="0" smtClean="0">
                <a:solidFill>
                  <a:schemeClr val="tx1">
                    <a:lumMod val="95000"/>
                    <a:lumOff val="5000"/>
                  </a:schemeClr>
                </a:solidFill>
                <a:latin typeface="Times New Roman" panose="02020603050405020304" pitchFamily="18" charset="0"/>
                <a:cs typeface="Times New Roman" panose="02020603050405020304" pitchFamily="18" charset="0"/>
              </a:rPr>
              <a:t>Misafirperverlik tam da biz Türklere özgü bir tanımlamadır, misafir ağırlamak, misafire verilen değer oldukça önemlidir. Ev sahibinin ikram ettikleri için ısrarcı olması, konuğun da kendisine sunulan ikramlıkların ne kadar lezzetli olduğuna vurgu yapması adettendir.</a:t>
            </a:r>
            <a:endParaRPr lang="tr-TR" sz="36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288279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37697" y="133302"/>
            <a:ext cx="11608559" cy="6499509"/>
          </a:xfrm>
        </p:spPr>
        <p:txBody>
          <a:bodyPr>
            <a:noAutofit/>
          </a:bodyPr>
          <a:lstStyle/>
          <a:p>
            <a:r>
              <a:rPr lang="tr-TR" sz="3600" dirty="0" smtClean="0">
                <a:latin typeface="Times New Roman" panose="02020603050405020304" pitchFamily="18" charset="0"/>
                <a:cs typeface="Times New Roman" panose="02020603050405020304" pitchFamily="18" charset="0"/>
              </a:rPr>
              <a:t>Bayramlarda misafir olduğumuz evlerde geleneklerimize uygun olarak davranır, ev sahibinin bizler için hazırladığı ikramları nezaketsizlik etmemek adına geri çevirmek istemeyiz. Kısa aralıklarla gerçekleştirilen bayram ziyaretlerinde kafeinli içecekler, çikolata, çeşitli hamur tatlıları ikramların başında yer alır.</a:t>
            </a:r>
          </a:p>
          <a:p>
            <a:r>
              <a:rPr lang="tr-TR" sz="3600" dirty="0" smtClean="0">
                <a:latin typeface="Times New Roman" panose="02020603050405020304" pitchFamily="18" charset="0"/>
                <a:cs typeface="Times New Roman" panose="02020603050405020304" pitchFamily="18" charset="0"/>
              </a:rPr>
              <a:t>Geleneksel Türk evlerinde misafirlere önce kolonya verilir, kolonyadan hemen sonra ve şeker ya da çikolata ikram edilir. İkramlar diğer yiyecek içeceklerle devam eder. İkramların olmazsa olmazı “</a:t>
            </a:r>
            <a:r>
              <a:rPr lang="tr-TR" sz="3600" dirty="0" err="1" smtClean="0">
                <a:latin typeface="Times New Roman" panose="02020603050405020304" pitchFamily="18" charset="0"/>
                <a:cs typeface="Times New Roman" panose="02020603050405020304" pitchFamily="18" charset="0"/>
              </a:rPr>
              <a:t>çay”dır</a:t>
            </a:r>
            <a:r>
              <a:rPr lang="tr-TR" sz="3600" dirty="0" smtClean="0">
                <a:latin typeface="Times New Roman" panose="02020603050405020304" pitchFamily="18" charset="0"/>
                <a:cs typeface="Times New Roman" panose="02020603050405020304" pitchFamily="18" charset="0"/>
              </a:rPr>
              <a:t>. </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154014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395785"/>
            <a:ext cx="10515600" cy="5781178"/>
          </a:xfrm>
        </p:spPr>
        <p:txBody>
          <a:bodyPr>
            <a:normAutofit lnSpcReduction="10000"/>
          </a:bodyPr>
          <a:lstStyle/>
          <a:p>
            <a:r>
              <a:rPr lang="tr-TR" sz="3600" dirty="0" smtClean="0">
                <a:latin typeface="Times New Roman" panose="02020603050405020304" pitchFamily="18" charset="0"/>
                <a:cs typeface="Times New Roman" panose="02020603050405020304" pitchFamily="18" charset="0"/>
              </a:rPr>
              <a:t>Türkler çay içmeyi çok sevdiklerinden misafirlerine de (genelde sormadan) çay ikram ederler ancak çayla birlikte mutlaka börek, kek, kurabiye gibi yiyecekler de getirirler. İkramlar misafir oturduğu sürece devam eder.  Örneğin çay servisinden sonra meyve ya da kuruyemiş ikramı başlayabilir. Eğer misafir ikram edilenleri yemezse ya da az yerse ısrar ederler, ya da beğenilmediğini düşünüp  başka alternatifler de sunabilirler. Kısacası misafirin bir şeyler yiyip içmemesi Türkleri mutsuz eder. O yüzden bir Türkün evine aç gidilmesi daha uygundur.</a:t>
            </a:r>
            <a:r>
              <a:rPr lang="tr-TR" sz="3600" dirty="0"/>
              <a:t>  </a:t>
            </a:r>
          </a:p>
          <a:p>
            <a:r>
              <a:rPr lang="tr-TR" sz="3600" b="1" dirty="0" smtClean="0">
                <a:hlinkClick r:id="rId2"/>
              </a:rPr>
              <a:t>www.</a:t>
            </a:r>
            <a:r>
              <a:rPr lang="tr-TR" sz="3600" b="1" dirty="0" err="1" smtClean="0">
                <a:hlinkClick r:id="rId2"/>
              </a:rPr>
              <a:t>sorubak</a:t>
            </a:r>
            <a:r>
              <a:rPr lang="tr-TR" sz="3600" b="1" smtClean="0">
                <a:hlinkClick r:id="rId2"/>
              </a:rPr>
              <a:t>.com</a:t>
            </a:r>
            <a:r>
              <a:rPr lang="tr-TR" sz="3600" b="1" smtClean="0"/>
              <a:t> </a:t>
            </a: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24100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25501" y="-1"/>
            <a:ext cx="5371070" cy="2797792"/>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96570" y="-1"/>
            <a:ext cx="4098557" cy="3385043"/>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34683" y="2803120"/>
            <a:ext cx="5261885" cy="2171436"/>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46250" y="4974556"/>
            <a:ext cx="5250318" cy="1743075"/>
          </a:xfrm>
          <a:prstGeom prst="rect">
            <a:avLst/>
          </a:prstGeom>
        </p:spPr>
      </p:pic>
      <p:pic>
        <p:nvPicPr>
          <p:cNvPr id="8" name="Resim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396567" y="3385042"/>
            <a:ext cx="4398811" cy="3341732"/>
          </a:xfrm>
          <a:prstGeom prst="rect">
            <a:avLst/>
          </a:prstGeom>
        </p:spPr>
      </p:pic>
    </p:spTree>
    <p:extLst>
      <p:ext uri="{BB962C8B-B14F-4D97-AF65-F5344CB8AC3E}">
        <p14:creationId xmlns:p14="http://schemas.microsoft.com/office/powerpoint/2010/main" xmlns="" val="725791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0"/>
            <a:ext cx="10515600" cy="6858000"/>
          </a:xfrm>
        </p:spPr>
        <p:txBody>
          <a:bodyPr>
            <a:normAutofit fontScale="92500" lnSpcReduction="10000"/>
          </a:bodyPr>
          <a:lstStyle/>
          <a:p>
            <a:pPr marL="0" indent="0" algn="ctr">
              <a:buNone/>
            </a:pPr>
            <a:r>
              <a:rPr lang="tr-TR" sz="3500" dirty="0" smtClean="0">
                <a:solidFill>
                  <a:srgbClr val="C00000"/>
                </a:solidFill>
                <a:latin typeface="Times New Roman" panose="02020603050405020304" pitchFamily="18" charset="0"/>
                <a:cs typeface="Times New Roman" panose="02020603050405020304" pitchFamily="18" charset="0"/>
              </a:rPr>
              <a:t>ÇORBALAR</a:t>
            </a:r>
          </a:p>
          <a:p>
            <a:pPr marL="0" indent="0">
              <a:buNone/>
            </a:pPr>
            <a:r>
              <a:rPr lang="tr-TR" sz="3500" dirty="0" smtClean="0">
                <a:solidFill>
                  <a:srgbClr val="C00000"/>
                </a:solidFill>
                <a:latin typeface="Times New Roman" panose="02020603050405020304" pitchFamily="18" charset="0"/>
                <a:cs typeface="Times New Roman" panose="02020603050405020304" pitchFamily="18" charset="0"/>
              </a:rPr>
              <a:t>         </a:t>
            </a:r>
            <a:r>
              <a:rPr lang="tr-TR" sz="3500" dirty="0" smtClean="0">
                <a:solidFill>
                  <a:srgbClr val="00B0F0"/>
                </a:solidFill>
                <a:latin typeface="Times New Roman" panose="02020603050405020304" pitchFamily="18" charset="0"/>
                <a:cs typeface="Times New Roman" panose="02020603050405020304" pitchFamily="18" charset="0"/>
              </a:rPr>
              <a:t>Çorba özellikle kış aylarında Türk mutfağının vazgeçilmez bir parçasıdır. Mercimek Çorbası, Ezogelin Çorbası, Yoğurt Çorbası ve Tarhana Çorbası en çok tercih edilen çorbalardır. </a:t>
            </a:r>
          </a:p>
          <a:p>
            <a:pPr marL="0" indent="0">
              <a:buNone/>
            </a:pPr>
            <a:r>
              <a:rPr lang="tr-TR" sz="3500" dirty="0">
                <a:solidFill>
                  <a:srgbClr val="C00000"/>
                </a:solidFill>
                <a:latin typeface="Times New Roman" panose="02020603050405020304" pitchFamily="18" charset="0"/>
                <a:cs typeface="Times New Roman" panose="02020603050405020304" pitchFamily="18" charset="0"/>
              </a:rPr>
              <a:t> </a:t>
            </a:r>
            <a:r>
              <a:rPr lang="tr-TR" sz="3500" dirty="0" smtClean="0">
                <a:solidFill>
                  <a:srgbClr val="C00000"/>
                </a:solidFill>
                <a:latin typeface="Times New Roman" panose="02020603050405020304" pitchFamily="18" charset="0"/>
                <a:cs typeface="Times New Roman" panose="02020603050405020304" pitchFamily="18" charset="0"/>
              </a:rPr>
              <a:t>                                       Çorba çeşitleri</a:t>
            </a:r>
          </a:p>
          <a:p>
            <a:pPr marL="0" indent="0">
              <a:buNone/>
            </a:pPr>
            <a:r>
              <a:rPr lang="tr-TR" sz="3500" dirty="0" smtClean="0">
                <a:solidFill>
                  <a:srgbClr val="00B050"/>
                </a:solidFill>
                <a:latin typeface="Times New Roman" panose="02020603050405020304" pitchFamily="18" charset="0"/>
                <a:cs typeface="Times New Roman" panose="02020603050405020304" pitchFamily="18" charset="0"/>
              </a:rPr>
              <a:t>       Arabaşı, Bahçıvan Çorbası, Balık Çorba, Bamya Çorbası, Bulgur Çorbası, Börek Çorbası, Çatal Aşı, Düğün Çorbası, Düğür Çorbası, Ekşili Çorba, Ezogelin Çorbası, Fasulye Çorbası, Hamsi Çorbası, Harput Çorbası, Hamur Çorbası, Helle Aşı, Herle çorbası, Ispanak Çorbası, İşkembe Çorbası, Karalahana Çorbası, Köylü Çorbası, Kuru Tarhana Hazırlanışı, Mantar Çorbası, Oğmaç Çorbası, Patates Çorbası, Tandır Çorbası, Tarhana Çorbası, Tavuklu Şehriye Çorbası, Toğga (Toyga) Çorbası, Tutmaç Aşı, Yüksük Çorbası, Şafak Çorbası, Sebze Çorbası, Yayla Çorbası, Yeşil Mercimek Çorbası</a:t>
            </a:r>
          </a:p>
          <a:p>
            <a:pPr marL="0" indent="0">
              <a:buNone/>
            </a:pPr>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6322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558469" y="0"/>
            <a:ext cx="4261698" cy="2151228"/>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20167" y="-47708"/>
            <a:ext cx="4371833" cy="2198936"/>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 y="0"/>
            <a:ext cx="3558469" cy="2151228"/>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 y="2151227"/>
            <a:ext cx="3558470" cy="2653774"/>
          </a:xfrm>
          <a:prstGeom prst="rect">
            <a:avLst/>
          </a:prstGeom>
        </p:spPr>
      </p:pic>
      <p:pic>
        <p:nvPicPr>
          <p:cNvPr id="8" name="Resim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805001"/>
            <a:ext cx="3558468" cy="2052999"/>
          </a:xfrm>
          <a:prstGeom prst="rect">
            <a:avLst/>
          </a:prstGeom>
        </p:spPr>
      </p:pic>
      <p:pic>
        <p:nvPicPr>
          <p:cNvPr id="9" name="Resim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558468" y="2151226"/>
            <a:ext cx="4261698" cy="2653775"/>
          </a:xfrm>
          <a:prstGeom prst="rect">
            <a:avLst/>
          </a:prstGeom>
        </p:spPr>
      </p:pic>
      <p:pic>
        <p:nvPicPr>
          <p:cNvPr id="10" name="Resim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558466" y="4805001"/>
            <a:ext cx="4261699" cy="2052999"/>
          </a:xfrm>
          <a:prstGeom prst="rect">
            <a:avLst/>
          </a:prstGeom>
        </p:spPr>
      </p:pic>
      <p:pic>
        <p:nvPicPr>
          <p:cNvPr id="12" name="Resim 1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820164" y="2151224"/>
            <a:ext cx="4371836" cy="2702259"/>
          </a:xfrm>
          <a:prstGeom prst="rect">
            <a:avLst/>
          </a:prstGeom>
        </p:spPr>
      </p:pic>
      <p:pic>
        <p:nvPicPr>
          <p:cNvPr id="13" name="Resim 1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7820163" y="4853482"/>
            <a:ext cx="4371837" cy="2004517"/>
          </a:xfrm>
          <a:prstGeom prst="rect">
            <a:avLst/>
          </a:prstGeom>
        </p:spPr>
      </p:pic>
    </p:spTree>
    <p:extLst>
      <p:ext uri="{BB962C8B-B14F-4D97-AF65-F5344CB8AC3E}">
        <p14:creationId xmlns:p14="http://schemas.microsoft.com/office/powerpoint/2010/main" xmlns="" val="4015469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97006" y="300251"/>
            <a:ext cx="10515600" cy="5972247"/>
          </a:xfrm>
        </p:spPr>
        <p:txBody>
          <a:bodyPr>
            <a:normAutofit lnSpcReduction="10000"/>
          </a:bodyPr>
          <a:lstStyle/>
          <a:p>
            <a:pPr marL="0" indent="0" algn="ctr">
              <a:buNone/>
            </a:pPr>
            <a:r>
              <a:rPr lang="tr-TR" sz="3600" dirty="0" smtClean="0"/>
              <a:t>ET YEMEKLERİ</a:t>
            </a:r>
            <a:endParaRPr lang="tr-TR" sz="3600" dirty="0" smtClean="0">
              <a:latin typeface="Times New Roman" panose="02020603050405020304" pitchFamily="18" charset="0"/>
              <a:cs typeface="Times New Roman" panose="02020603050405020304" pitchFamily="18" charset="0"/>
            </a:endParaRPr>
          </a:p>
          <a:p>
            <a:r>
              <a:rPr lang="tr-TR" sz="3600" dirty="0" smtClean="0">
                <a:solidFill>
                  <a:srgbClr val="FF0000"/>
                </a:solidFill>
                <a:latin typeface="Times New Roman" panose="02020603050405020304" pitchFamily="18" charset="0"/>
                <a:cs typeface="Times New Roman" panose="02020603050405020304" pitchFamily="18" charset="0"/>
              </a:rPr>
              <a:t>Türk mutfağındaki et yemeklerinin çoğu kebaplar, köfteler ve sulu et yemekleri türündeki yemeklerdir. Türk mutfağında etler başlıca 4 değişik yöntemle hazırlanır:</a:t>
            </a:r>
          </a:p>
          <a:p>
            <a:r>
              <a:rPr lang="tr-TR" sz="3600" dirty="0" smtClean="0">
                <a:solidFill>
                  <a:srgbClr val="FF0000"/>
                </a:solidFill>
                <a:latin typeface="Times New Roman" panose="02020603050405020304" pitchFamily="18" charset="0"/>
                <a:cs typeface="Times New Roman" panose="02020603050405020304" pitchFamily="18" charset="0"/>
              </a:rPr>
              <a:t>- Odun veya kömür ateşi üzerinde Izgara yöntemi (Kebaplar, ızgara köfteler)</a:t>
            </a:r>
          </a:p>
          <a:p>
            <a:r>
              <a:rPr lang="tr-TR" sz="3600" dirty="0" smtClean="0">
                <a:solidFill>
                  <a:srgbClr val="FF0000"/>
                </a:solidFill>
                <a:latin typeface="Times New Roman" panose="02020603050405020304" pitchFamily="18" charset="0"/>
                <a:cs typeface="Times New Roman" panose="02020603050405020304" pitchFamily="18" charset="0"/>
              </a:rPr>
              <a:t>- Kızartma yöntemi (Kavurmalar, kızartma köfteler)</a:t>
            </a:r>
          </a:p>
          <a:p>
            <a:r>
              <a:rPr lang="tr-TR" sz="3600" dirty="0" smtClean="0">
                <a:solidFill>
                  <a:srgbClr val="FF0000"/>
                </a:solidFill>
                <a:latin typeface="Times New Roman" panose="02020603050405020304" pitchFamily="18" charset="0"/>
                <a:cs typeface="Times New Roman" panose="02020603050405020304" pitchFamily="18" charset="0"/>
              </a:rPr>
              <a:t>- Fırın yöntemi (Güveçler)</a:t>
            </a:r>
          </a:p>
          <a:p>
            <a:r>
              <a:rPr lang="tr-TR" sz="3600" dirty="0" smtClean="0">
                <a:solidFill>
                  <a:srgbClr val="FF0000"/>
                </a:solidFill>
                <a:latin typeface="Times New Roman" panose="02020603050405020304" pitchFamily="18" charset="0"/>
                <a:cs typeface="Times New Roman" panose="02020603050405020304" pitchFamily="18" charset="0"/>
              </a:rPr>
              <a:t>- Tencere yöntemi (tencere içinde kapalı olarak pişen et yemekleri)</a:t>
            </a:r>
          </a:p>
          <a:p>
            <a:endParaRPr lang="tr-TR"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09874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7547" y="117693"/>
            <a:ext cx="11491414" cy="6740307"/>
          </a:xfrm>
          <a:prstGeom prst="rect">
            <a:avLst/>
          </a:prstGeom>
        </p:spPr>
        <p:txBody>
          <a:bodyPr wrap="square">
            <a:spAutoFit/>
          </a:bodyPr>
          <a:lstStyle/>
          <a:p>
            <a:pPr algn="ctr"/>
            <a:r>
              <a:rPr lang="tr-TR" sz="3600" dirty="0" smtClean="0">
                <a:solidFill>
                  <a:srgbClr val="FF0000"/>
                </a:solidFill>
                <a:latin typeface="Times New Roman" panose="02020603050405020304" pitchFamily="18" charset="0"/>
                <a:cs typeface="Times New Roman" panose="02020603050405020304" pitchFamily="18" charset="0"/>
              </a:rPr>
              <a:t>Kebaplar, genellikle lokantalarda yenen ve ızgara yöntemiyle hazırlanan yemeklerdir. Kebaplar arasında döner kebap ve türevi İskender kebabı, Adana kebabı, Şiş kebabı, Urfa kebabı en sevilen kebaplar arasındadır.</a:t>
            </a:r>
          </a:p>
          <a:p>
            <a:pPr algn="ctr"/>
            <a:r>
              <a:rPr lang="tr-TR" sz="3600" dirty="0" smtClean="0">
                <a:solidFill>
                  <a:srgbClr val="FF0000"/>
                </a:solidFill>
                <a:latin typeface="Times New Roman" panose="02020603050405020304" pitchFamily="18" charset="0"/>
                <a:cs typeface="Times New Roman" panose="02020603050405020304" pitchFamily="18" charset="0"/>
              </a:rPr>
              <a:t>Köfteler kıymanın, ekmek içi, soğan ve çeşitli baharatlarla yoğrularak pişirilmesi yoluyla yapılan yemeklerdir. Izgara, fırınlama, kızartma veya sulu yemek olarak yapılabilir. İnegöl Köftesi ve Sultanahmet Köftesi yurt çapında en çok sevilen köfteler arasındadır.</a:t>
            </a:r>
          </a:p>
          <a:p>
            <a:pPr algn="ctr"/>
            <a:r>
              <a:rPr lang="tr-TR" sz="3600" dirty="0" smtClean="0">
                <a:solidFill>
                  <a:srgbClr val="FF0000"/>
                </a:solidFill>
                <a:latin typeface="Times New Roman" panose="02020603050405020304" pitchFamily="18" charset="0"/>
                <a:cs typeface="Times New Roman" panose="02020603050405020304" pitchFamily="18" charset="0"/>
              </a:rPr>
              <a:t>Sulu et yemekleri arasında Güveç, Kağıt Kebabı ve çeşitli Türlü ve Yahniler sayılabilir. Ayrıca Türk mutfağında çok sayıda balık, tavuk ve sakatat yemekleri mevcuttur</a:t>
            </a:r>
            <a:r>
              <a:rPr lang="tr-TR" dirty="0" smtClean="0"/>
              <a:t>.</a:t>
            </a:r>
            <a:endParaRPr lang="tr-TR" dirty="0"/>
          </a:p>
        </p:txBody>
      </p:sp>
    </p:spTree>
    <p:extLst>
      <p:ext uri="{BB962C8B-B14F-4D97-AF65-F5344CB8AC3E}">
        <p14:creationId xmlns:p14="http://schemas.microsoft.com/office/powerpoint/2010/main" xmlns="" val="58521961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2852</Words>
  <PresentationFormat>Özel</PresentationFormat>
  <Paragraphs>111</Paragraphs>
  <Slides>48</Slides>
  <Notes>0</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Office Teması</vt:lpstr>
      <vt:lpstr> GELENEKSEL TÜRK MUTFAĞI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GELENEKSEL YEMEK SAKLAMA YÖNTEMLERİ </vt:lpstr>
      <vt:lpstr> Tuzlama (Salamura)</vt:lpstr>
      <vt:lpstr>Slayt 22</vt:lpstr>
      <vt:lpstr>Dumanlama (Tütsüleme)</vt:lpstr>
      <vt:lpstr>Slayt 24</vt:lpstr>
      <vt:lpstr> Pişirme</vt:lpstr>
      <vt:lpstr>Slayt 26</vt:lpstr>
      <vt:lpstr> Dondurma</vt:lpstr>
      <vt:lpstr>Slayt 28</vt:lpstr>
      <vt:lpstr> Kurutma</vt:lpstr>
      <vt:lpstr>Slayt 30</vt:lpstr>
      <vt:lpstr> Konserve</vt:lpstr>
      <vt:lpstr>Slayt 32</vt:lpstr>
      <vt:lpstr>Sofra ve Yemek Yeme Adabı</vt:lpstr>
      <vt:lpstr>Slayt 34</vt:lpstr>
      <vt:lpstr>Slayt 35</vt:lpstr>
      <vt:lpstr>Slayt 36</vt:lpstr>
      <vt:lpstr>ÖZEL GÜN YEMEKLERİ</vt:lpstr>
      <vt:lpstr>Türk kültürü içerisinde özel gün ve tören denildiği zaman şu anlaşılmaktadır:</vt:lpstr>
      <vt:lpstr>Slayt 39</vt:lpstr>
      <vt:lpstr>Slayt 40</vt:lpstr>
      <vt:lpstr>2. Aşama Törenleri Yemekleri (Doğum, Nişan, Düğün, Ölü Yemekleri)</vt:lpstr>
      <vt:lpstr>Slayt 42</vt:lpstr>
      <vt:lpstr>3. Kutlama/Uğurlama/Karşılama Törenleri Yemekleri</vt:lpstr>
      <vt:lpstr>Slayt 44</vt:lpstr>
      <vt:lpstr>4. Mevsimlik Bayram ve Özel Gün Yemekleri (Yaylaya Gidiş ve Dönüş, Hasat Kaldırma Törenleri Yemekleri)</vt:lpstr>
      <vt:lpstr>TÜRKLERDE İKRAM GELENEĞİ </vt:lpstr>
      <vt:lpstr>Slayt 47</vt:lpstr>
      <vt:lpstr>Slayt 48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2018-03-12T07:09:28Z</dcterms:created>
  <dcterms:modified xsi:type="dcterms:W3CDTF">2018-03-12T15:47:31Z</dcterms:modified>
  <cp:category>www.sorubak.com</cp:category>
</cp:coreProperties>
</file>